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80" r:id="rId5"/>
    <p:sldMasterId id="2147483671" r:id="rId6"/>
    <p:sldMasterId id="2147483689" r:id="rId7"/>
    <p:sldMasterId id="2147483703" r:id="rId8"/>
  </p:sldMasterIdLst>
  <p:notesMasterIdLst>
    <p:notesMasterId r:id="rId30"/>
  </p:notesMasterIdLst>
  <p:handoutMasterIdLst>
    <p:handoutMasterId r:id="rId31"/>
  </p:handoutMasterIdLst>
  <p:sldIdLst>
    <p:sldId id="277" r:id="rId9"/>
    <p:sldId id="287" r:id="rId10"/>
    <p:sldId id="366" r:id="rId11"/>
    <p:sldId id="393" r:id="rId12"/>
    <p:sldId id="368" r:id="rId13"/>
    <p:sldId id="380" r:id="rId14"/>
    <p:sldId id="370" r:id="rId15"/>
    <p:sldId id="371" r:id="rId16"/>
    <p:sldId id="372" r:id="rId17"/>
    <p:sldId id="374" r:id="rId18"/>
    <p:sldId id="375" r:id="rId19"/>
    <p:sldId id="376" r:id="rId20"/>
    <p:sldId id="385" r:id="rId21"/>
    <p:sldId id="382" r:id="rId22"/>
    <p:sldId id="379" r:id="rId23"/>
    <p:sldId id="378" r:id="rId24"/>
    <p:sldId id="384" r:id="rId25"/>
    <p:sldId id="394" r:id="rId26"/>
    <p:sldId id="395" r:id="rId27"/>
    <p:sldId id="261" r:id="rId28"/>
    <p:sldId id="383"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A67D5-76D0-4025-91C7-5FCF4716FCC0}" v="14" dt="2026-04-14T21:07:19.9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92993" autoAdjust="0"/>
  </p:normalViewPr>
  <p:slideViewPr>
    <p:cSldViewPr snapToGrid="0" snapToObjects="1">
      <p:cViewPr varScale="1">
        <p:scale>
          <a:sx n="136" d="100"/>
          <a:sy n="136" d="100"/>
        </p:scale>
        <p:origin x="876" y="96"/>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4/16/2026</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4/16/2026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books/NBK64245/pdf/Bookshelf_NBK64245.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a:t>
            </a:fld>
            <a:endParaRPr lang="en-US" dirty="0"/>
          </a:p>
        </p:txBody>
      </p:sp>
    </p:spTree>
    <p:extLst>
      <p:ext uri="{BB962C8B-B14F-4D97-AF65-F5344CB8AC3E}">
        <p14:creationId xmlns:p14="http://schemas.microsoft.com/office/powerpoint/2010/main" val="3937675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21</a:t>
            </a:fld>
            <a:endParaRPr lang="en-US" dirty="0"/>
          </a:p>
        </p:txBody>
      </p:sp>
    </p:spTree>
    <p:extLst>
      <p:ext uri="{BB962C8B-B14F-4D97-AF65-F5344CB8AC3E}">
        <p14:creationId xmlns:p14="http://schemas.microsoft.com/office/powerpoint/2010/main" val="355326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a:t>
            </a:fld>
            <a:endParaRPr lang="en-US" dirty="0"/>
          </a:p>
        </p:txBody>
      </p:sp>
    </p:spTree>
    <p:extLst>
      <p:ext uri="{BB962C8B-B14F-4D97-AF65-F5344CB8AC3E}">
        <p14:creationId xmlns:p14="http://schemas.microsoft.com/office/powerpoint/2010/main" val="3030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91740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https://www.ncbi.nlm.nih.gov/books/NBK64245/pdf/Bookshelf_NBK64245.pdf</a:t>
            </a:r>
            <a:endParaRPr lang="en-US"/>
          </a:p>
        </p:txBody>
      </p:sp>
      <p:sp>
        <p:nvSpPr>
          <p:cNvPr id="4" name="Slide Number Placeholder 3"/>
          <p:cNvSpPr>
            <a:spLocks noGrp="1"/>
          </p:cNvSpPr>
          <p:nvPr>
            <p:ph type="sldNum" sz="quarter" idx="5"/>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359746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347716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7</a:t>
            </a:fld>
            <a:endParaRPr lang="en-US" dirty="0"/>
          </a:p>
        </p:txBody>
      </p:sp>
    </p:spTree>
    <p:extLst>
      <p:ext uri="{BB962C8B-B14F-4D97-AF65-F5344CB8AC3E}">
        <p14:creationId xmlns:p14="http://schemas.microsoft.com/office/powerpoint/2010/main" val="5712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286796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https://www.the-hospitalist.org/hospitalist/article/33560/clinical-guidelines/beyond-the-basics-how-should-we-manage-acute-pain-in-hospitalized-patients-with-oud/</a:t>
            </a:r>
          </a:p>
        </p:txBody>
      </p:sp>
      <p:sp>
        <p:nvSpPr>
          <p:cNvPr id="4" name="Slide Number Placeholder 3"/>
          <p:cNvSpPr>
            <a:spLocks noGrp="1"/>
          </p:cNvSpPr>
          <p:nvPr>
            <p:ph type="sldNum" sz="quarter" idx="5"/>
          </p:nvPr>
        </p:nvSpPr>
        <p:spPr/>
        <p:txBody>
          <a:bodyPr/>
          <a:lstStyle/>
          <a:p>
            <a:fld id="{F7510C22-AB3E-3144-954A-30AFB7F4824B}" type="slidenum">
              <a:rPr lang="en-US" smtClean="0"/>
              <a:pPr/>
              <a:t>9</a:t>
            </a:fld>
            <a:endParaRPr lang="en-US" dirty="0"/>
          </a:p>
        </p:txBody>
      </p:sp>
    </p:spTree>
    <p:extLst>
      <p:ext uri="{BB962C8B-B14F-4D97-AF65-F5344CB8AC3E}">
        <p14:creationId xmlns:p14="http://schemas.microsoft.com/office/powerpoint/2010/main" val="203007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750219-32D3-EE48-97BE-57634A283C59}" type="slidenum">
              <a:rPr kumimoji="0" lang="en-US" sz="1200" b="0" i="0" u="none" strike="noStrike" kern="1200" cap="none" spc="0" normalizeH="0" baseline="0" noProof="0" smtClean="0">
                <a:ln>
                  <a:noFill/>
                </a:ln>
                <a:solidFill>
                  <a:prstClr val="black"/>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Lato Regular"/>
              <a:ea typeface="+mn-ea"/>
              <a:cs typeface="+mn-cs"/>
            </a:endParaRPr>
          </a:p>
        </p:txBody>
      </p:sp>
    </p:spTree>
    <p:extLst>
      <p:ext uri="{BB962C8B-B14F-4D97-AF65-F5344CB8AC3E}">
        <p14:creationId xmlns:p14="http://schemas.microsoft.com/office/powerpoint/2010/main" val="332822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Option 1">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55DC918-43F4-4F1E-AD0F-54E2F0A088F4}"/>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3778594" y="164494"/>
            <a:ext cx="5204087" cy="3886676"/>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628251" y="2571750"/>
            <a:ext cx="5541964" cy="674266"/>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28" name="Graphic 127">
            <a:extLst>
              <a:ext uri="{FF2B5EF4-FFF2-40B4-BE49-F238E27FC236}">
                <a16:creationId xmlns:a16="http://schemas.microsoft.com/office/drawing/2014/main" id="{7C5DA7E4-BB9F-2544-8C15-0989BF04F74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5800" y="411480"/>
            <a:ext cx="1053193" cy="674266"/>
          </a:xfrm>
          <a:prstGeom prst="rect">
            <a:avLst/>
          </a:prstGeom>
        </p:spPr>
      </p:pic>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628253" y="1545957"/>
            <a:ext cx="5094096" cy="906051"/>
          </a:xfrm>
        </p:spPr>
        <p:txBody>
          <a:bodyPr anchor="b">
            <a:normAutofit/>
          </a:bodyPr>
          <a:lstStyle>
            <a:lvl1pPr>
              <a:defRPr sz="27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628650" y="3840957"/>
            <a:ext cx="5643563" cy="559594"/>
          </a:xfrm>
        </p:spPr>
        <p:txBody>
          <a:bodyPr anchor="b">
            <a:normAutofit/>
          </a:bodyPr>
          <a:lstStyle>
            <a:lvl1pPr>
              <a:defRPr sz="1350"/>
            </a:lvl1pPr>
          </a:lstStyle>
          <a:p>
            <a:pPr lvl="0"/>
            <a:r>
              <a:rPr lang="en-US"/>
              <a:t>Edit Master text styles</a:t>
            </a:r>
          </a:p>
        </p:txBody>
      </p:sp>
    </p:spTree>
    <p:extLst>
      <p:ext uri="{BB962C8B-B14F-4D97-AF65-F5344CB8AC3E}">
        <p14:creationId xmlns:p14="http://schemas.microsoft.com/office/powerpoint/2010/main" val="3782392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Option 2">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35B76F3-F364-CB43-8CD1-6B99D64D470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1581797" y="164494"/>
            <a:ext cx="6446421" cy="4814513"/>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2634591" y="2571750"/>
            <a:ext cx="5541964" cy="674266"/>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28" name="Graphic 127">
            <a:extLst>
              <a:ext uri="{FF2B5EF4-FFF2-40B4-BE49-F238E27FC236}">
                <a16:creationId xmlns:a16="http://schemas.microsoft.com/office/drawing/2014/main" id="{7C5DA7E4-BB9F-2544-8C15-0989BF04F74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8650" y="411480"/>
            <a:ext cx="1053193" cy="674266"/>
          </a:xfrm>
          <a:prstGeom prst="rect">
            <a:avLst/>
          </a:prstGeom>
        </p:spPr>
      </p:pic>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2634592" y="1545957"/>
            <a:ext cx="5094096" cy="906051"/>
          </a:xfrm>
        </p:spPr>
        <p:txBody>
          <a:bodyPr anchor="b">
            <a:normAutofit/>
          </a:bodyPr>
          <a:lstStyle>
            <a:lvl1pPr>
              <a:defRPr sz="27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2634989" y="3840957"/>
            <a:ext cx="5643563" cy="559594"/>
          </a:xfrm>
        </p:spPr>
        <p:txBody>
          <a:bodyPr anchor="b">
            <a:normAutofit/>
          </a:bodyPr>
          <a:lstStyle>
            <a:lvl1pPr>
              <a:defRPr sz="1350"/>
            </a:lvl1pPr>
          </a:lstStyle>
          <a:p>
            <a:pPr lvl="0"/>
            <a:r>
              <a:rPr lang="en-US"/>
              <a:t>Edit Master text styles</a:t>
            </a:r>
          </a:p>
        </p:txBody>
      </p:sp>
    </p:spTree>
    <p:extLst>
      <p:ext uri="{BB962C8B-B14F-4D97-AF65-F5344CB8AC3E}">
        <p14:creationId xmlns:p14="http://schemas.microsoft.com/office/powerpoint/2010/main" val="24508003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Option 3">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3775D5A-73B6-45C5-B6E4-58DAB3C6D346}"/>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2437279" y="44752"/>
            <a:ext cx="6446421" cy="4814513"/>
          </a:xfrm>
          <a:prstGeom prst="rect">
            <a:avLst/>
          </a:prstGeom>
        </p:spPr>
      </p:pic>
      <p:sp>
        <p:nvSpPr>
          <p:cNvPr id="3" name="Subtitle 2">
            <a:extLst>
              <a:ext uri="{FF2B5EF4-FFF2-40B4-BE49-F238E27FC236}">
                <a16:creationId xmlns:a16="http://schemas.microsoft.com/office/drawing/2014/main" id="{0A724806-A4DB-6240-A9F9-DA11FAF40977}"/>
              </a:ext>
            </a:extLst>
          </p:cNvPr>
          <p:cNvSpPr>
            <a:spLocks noGrp="1"/>
          </p:cNvSpPr>
          <p:nvPr>
            <p:ph type="subTitle" idx="1"/>
          </p:nvPr>
        </p:nvSpPr>
        <p:spPr>
          <a:xfrm>
            <a:off x="628251" y="2571750"/>
            <a:ext cx="5541964" cy="674266"/>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28" name="Graphic 127">
            <a:extLst>
              <a:ext uri="{FF2B5EF4-FFF2-40B4-BE49-F238E27FC236}">
                <a16:creationId xmlns:a16="http://schemas.microsoft.com/office/drawing/2014/main" id="{7C5DA7E4-BB9F-2544-8C15-0989BF04F74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5800" y="411480"/>
            <a:ext cx="1053193" cy="674266"/>
          </a:xfrm>
          <a:prstGeom prst="rect">
            <a:avLst/>
          </a:prstGeom>
        </p:spPr>
      </p:pic>
      <p:sp>
        <p:nvSpPr>
          <p:cNvPr id="129" name="Title 128">
            <a:extLst>
              <a:ext uri="{FF2B5EF4-FFF2-40B4-BE49-F238E27FC236}">
                <a16:creationId xmlns:a16="http://schemas.microsoft.com/office/drawing/2014/main" id="{E544043F-22A7-544B-A190-043FF3FFE52E}"/>
              </a:ext>
            </a:extLst>
          </p:cNvPr>
          <p:cNvSpPr>
            <a:spLocks noGrp="1"/>
          </p:cNvSpPr>
          <p:nvPr>
            <p:ph type="title"/>
          </p:nvPr>
        </p:nvSpPr>
        <p:spPr>
          <a:xfrm>
            <a:off x="628253" y="1545957"/>
            <a:ext cx="5094096" cy="906051"/>
          </a:xfrm>
        </p:spPr>
        <p:txBody>
          <a:bodyPr anchor="b">
            <a:normAutofit/>
          </a:bodyPr>
          <a:lstStyle>
            <a:lvl1pPr>
              <a:defRPr sz="27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145">
            <a:extLst>
              <a:ext uri="{FF2B5EF4-FFF2-40B4-BE49-F238E27FC236}">
                <a16:creationId xmlns:a16="http://schemas.microsoft.com/office/drawing/2014/main" id="{D4015D76-02FD-1349-8669-3AE5DC239018}"/>
              </a:ext>
            </a:extLst>
          </p:cNvPr>
          <p:cNvSpPr>
            <a:spLocks noGrp="1"/>
          </p:cNvSpPr>
          <p:nvPr>
            <p:ph type="body" sz="quarter" idx="10"/>
          </p:nvPr>
        </p:nvSpPr>
        <p:spPr>
          <a:xfrm>
            <a:off x="628650" y="3840957"/>
            <a:ext cx="5643563" cy="559594"/>
          </a:xfrm>
        </p:spPr>
        <p:txBody>
          <a:bodyPr anchor="b">
            <a:normAutofit/>
          </a:bodyPr>
          <a:lstStyle>
            <a:lvl1pPr>
              <a:defRPr sz="1350">
                <a:solidFill>
                  <a:schemeClr val="bg1"/>
                </a:solidFill>
              </a:defRPr>
            </a:lvl1pPr>
          </a:lstStyle>
          <a:p>
            <a:pPr lvl="0"/>
            <a:r>
              <a:rPr lang="en-US"/>
              <a:t>Edit Master text styles</a:t>
            </a:r>
          </a:p>
        </p:txBody>
      </p:sp>
    </p:spTree>
    <p:extLst>
      <p:ext uri="{BB962C8B-B14F-4D97-AF65-F5344CB8AC3E}">
        <p14:creationId xmlns:p14="http://schemas.microsoft.com/office/powerpoint/2010/main" val="2138632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Partner">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DE0BABA-9AA0-4C27-A634-205A371CF51D}"/>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3174476" y="164494"/>
            <a:ext cx="5808206" cy="4337861"/>
          </a:xfrm>
          <a:prstGeom prst="rect">
            <a:avLst/>
          </a:prstGeom>
        </p:spPr>
      </p:pic>
      <p:pic>
        <p:nvPicPr>
          <p:cNvPr id="7" name="Graphic 6">
            <a:extLst>
              <a:ext uri="{FF2B5EF4-FFF2-40B4-BE49-F238E27FC236}">
                <a16:creationId xmlns:a16="http://schemas.microsoft.com/office/drawing/2014/main" id="{2846DA27-7C82-D341-84BE-8DC37EEF21B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5800" y="411585"/>
            <a:ext cx="1053193" cy="674266"/>
          </a:xfrm>
          <a:prstGeom prst="rect">
            <a:avLst/>
          </a:prstGeom>
        </p:spPr>
      </p:pic>
      <p:sp>
        <p:nvSpPr>
          <p:cNvPr id="19" name="Subtitle 2">
            <a:extLst>
              <a:ext uri="{FF2B5EF4-FFF2-40B4-BE49-F238E27FC236}">
                <a16:creationId xmlns:a16="http://schemas.microsoft.com/office/drawing/2014/main" id="{9F70E40C-868B-EA45-8B0D-E24CD7C3C783}"/>
              </a:ext>
            </a:extLst>
          </p:cNvPr>
          <p:cNvSpPr>
            <a:spLocks noGrp="1"/>
          </p:cNvSpPr>
          <p:nvPr>
            <p:ph type="subTitle" idx="1"/>
          </p:nvPr>
        </p:nvSpPr>
        <p:spPr>
          <a:xfrm>
            <a:off x="628251" y="2571750"/>
            <a:ext cx="5541964" cy="674266"/>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Title 128">
            <a:extLst>
              <a:ext uri="{FF2B5EF4-FFF2-40B4-BE49-F238E27FC236}">
                <a16:creationId xmlns:a16="http://schemas.microsoft.com/office/drawing/2014/main" id="{BF40106A-FC65-8B48-B1CD-96C43BD48490}"/>
              </a:ext>
            </a:extLst>
          </p:cNvPr>
          <p:cNvSpPr>
            <a:spLocks noGrp="1"/>
          </p:cNvSpPr>
          <p:nvPr>
            <p:ph type="title"/>
          </p:nvPr>
        </p:nvSpPr>
        <p:spPr>
          <a:xfrm>
            <a:off x="628253" y="1545957"/>
            <a:ext cx="5094096" cy="906051"/>
          </a:xfrm>
        </p:spPr>
        <p:txBody>
          <a:bodyPr anchor="b">
            <a:normAutofit/>
          </a:bodyPr>
          <a:lstStyle>
            <a:lvl1pPr>
              <a:defRPr sz="27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1" name="Text Placeholder 145">
            <a:extLst>
              <a:ext uri="{FF2B5EF4-FFF2-40B4-BE49-F238E27FC236}">
                <a16:creationId xmlns:a16="http://schemas.microsoft.com/office/drawing/2014/main" id="{56050155-7DC9-824E-9FE7-9F6A3E2ADD4A}"/>
              </a:ext>
            </a:extLst>
          </p:cNvPr>
          <p:cNvSpPr>
            <a:spLocks noGrp="1"/>
          </p:cNvSpPr>
          <p:nvPr>
            <p:ph type="body" sz="quarter" idx="10"/>
          </p:nvPr>
        </p:nvSpPr>
        <p:spPr>
          <a:xfrm>
            <a:off x="628650" y="3840957"/>
            <a:ext cx="5643563" cy="559594"/>
          </a:xfrm>
        </p:spPr>
        <p:txBody>
          <a:bodyPr anchor="b">
            <a:normAutofit/>
          </a:bodyPr>
          <a:lstStyle>
            <a:lvl1pPr>
              <a:defRPr sz="1350"/>
            </a:lvl1pPr>
          </a:lstStyle>
          <a:p>
            <a:pPr lvl="0"/>
            <a:r>
              <a:rPr lang="en-US"/>
              <a:t>Edit Master text styles</a:t>
            </a:r>
          </a:p>
        </p:txBody>
      </p:sp>
    </p:spTree>
    <p:extLst>
      <p:ext uri="{BB962C8B-B14F-4D97-AF65-F5344CB8AC3E}">
        <p14:creationId xmlns:p14="http://schemas.microsoft.com/office/powerpoint/2010/main" val="20246798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Page - 1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4508127"/>
            <a:ext cx="9144000" cy="6353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628650" y="273844"/>
            <a:ext cx="7886700" cy="647513"/>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628649" y="1085850"/>
            <a:ext cx="7886700" cy="3319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7" name="Graphic 6">
            <a:extLst>
              <a:ext uri="{FF2B5EF4-FFF2-40B4-BE49-F238E27FC236}">
                <a16:creationId xmlns:a16="http://schemas.microsoft.com/office/drawing/2014/main" id="{76C800E0-C861-F246-AFA4-53AB392EC2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8650" y="4644905"/>
            <a:ext cx="565150" cy="361815"/>
          </a:xfrm>
          <a:prstGeom prst="rect">
            <a:avLst/>
          </a:prstGeom>
        </p:spPr>
      </p:pic>
    </p:spTree>
    <p:extLst>
      <p:ext uri="{BB962C8B-B14F-4D97-AF65-F5344CB8AC3E}">
        <p14:creationId xmlns:p14="http://schemas.microsoft.com/office/powerpoint/2010/main" val="414771880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Page - Partner - 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628650" y="273844"/>
            <a:ext cx="7886700" cy="647513"/>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628651" y="1085850"/>
            <a:ext cx="7886693" cy="33147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7" name="Graphic 6">
            <a:extLst>
              <a:ext uri="{FF2B5EF4-FFF2-40B4-BE49-F238E27FC236}">
                <a16:creationId xmlns:a16="http://schemas.microsoft.com/office/drawing/2014/main" id="{76C800E0-C861-F246-AFA4-53AB392EC2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8650" y="4644905"/>
            <a:ext cx="565150" cy="361815"/>
          </a:xfrm>
          <a:prstGeom prst="rect">
            <a:avLst/>
          </a:prstGeom>
        </p:spPr>
      </p:pic>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413236" y="4644905"/>
            <a:ext cx="0" cy="361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1632673" y="4685404"/>
            <a:ext cx="612122" cy="273844"/>
          </a:xfrm>
          <a:prstGeom prst="rect">
            <a:avLst/>
          </a:prstGeom>
          <a:noFill/>
          <a:ln>
            <a:solidFill>
              <a:srgbClr val="D811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solidFill>
                  <a:srgbClr val="D8117D"/>
                </a:solidFill>
              </a:rPr>
              <a:t>Partner logo</a:t>
            </a:r>
          </a:p>
        </p:txBody>
      </p:sp>
    </p:spTree>
    <p:extLst>
      <p:ext uri="{BB962C8B-B14F-4D97-AF65-F5344CB8AC3E}">
        <p14:creationId xmlns:p14="http://schemas.microsoft.com/office/powerpoint/2010/main" val="362961625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age - 2 colum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98399-D568-5448-86F5-9D07482789E9}"/>
              </a:ext>
            </a:extLst>
          </p:cNvPr>
          <p:cNvSpPr/>
          <p:nvPr userDrawn="1"/>
        </p:nvSpPr>
        <p:spPr>
          <a:xfrm>
            <a:off x="1" y="4508127"/>
            <a:ext cx="9144000" cy="6353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628650" y="273844"/>
            <a:ext cx="7886700" cy="647513"/>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7" name="Graphic 6">
            <a:extLst>
              <a:ext uri="{FF2B5EF4-FFF2-40B4-BE49-F238E27FC236}">
                <a16:creationId xmlns:a16="http://schemas.microsoft.com/office/drawing/2014/main" id="{76C800E0-C861-F246-AFA4-53AB392EC2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8650" y="4644905"/>
            <a:ext cx="565150" cy="361815"/>
          </a:xfrm>
          <a:prstGeom prst="rect">
            <a:avLst/>
          </a:prstGeom>
        </p:spPr>
      </p:pic>
      <p:sp>
        <p:nvSpPr>
          <p:cNvPr id="11" name="Content Placeholder 2">
            <a:extLst>
              <a:ext uri="{FF2B5EF4-FFF2-40B4-BE49-F238E27FC236}">
                <a16:creationId xmlns:a16="http://schemas.microsoft.com/office/drawing/2014/main" id="{C9277203-C80E-EE41-A160-FEF4EC687706}"/>
              </a:ext>
            </a:extLst>
          </p:cNvPr>
          <p:cNvSpPr>
            <a:spLocks noGrp="1"/>
          </p:cNvSpPr>
          <p:nvPr>
            <p:ph idx="1"/>
          </p:nvPr>
        </p:nvSpPr>
        <p:spPr>
          <a:xfrm>
            <a:off x="628650" y="1085850"/>
            <a:ext cx="3774377"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715E33-4AC9-F349-891A-6AE0A124449C}"/>
              </a:ext>
            </a:extLst>
          </p:cNvPr>
          <p:cNvSpPr>
            <a:spLocks noGrp="1"/>
          </p:cNvSpPr>
          <p:nvPr>
            <p:ph idx="13"/>
          </p:nvPr>
        </p:nvSpPr>
        <p:spPr>
          <a:xfrm>
            <a:off x="4740965" y="1085850"/>
            <a:ext cx="3774386"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096631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Page - Partner -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314-49D3-DB4A-8E56-03ED88254919}"/>
              </a:ext>
            </a:extLst>
          </p:cNvPr>
          <p:cNvSpPr>
            <a:spLocks noGrp="1"/>
          </p:cNvSpPr>
          <p:nvPr>
            <p:ph type="title"/>
          </p:nvPr>
        </p:nvSpPr>
        <p:spPr>
          <a:xfrm>
            <a:off x="628650" y="273844"/>
            <a:ext cx="7886700" cy="647513"/>
          </a:xfrm>
          <a:prstGeom prst="rect">
            <a:avLst/>
          </a:prstGeom>
        </p:spPr>
        <p:txBody>
          <a:bodyPr/>
          <a:lstStyle>
            <a:lvl1pPr>
              <a:defRPr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AFB33-920E-4A44-9E18-E21435B51E1C}"/>
              </a:ext>
            </a:extLst>
          </p:cNvPr>
          <p:cNvSpPr>
            <a:spLocks noGrp="1"/>
          </p:cNvSpPr>
          <p:nvPr>
            <p:ph idx="1"/>
          </p:nvPr>
        </p:nvSpPr>
        <p:spPr>
          <a:xfrm>
            <a:off x="628650" y="1085850"/>
            <a:ext cx="3774377"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16">
            <a:extLst>
              <a:ext uri="{FF2B5EF4-FFF2-40B4-BE49-F238E27FC236}">
                <a16:creationId xmlns:a16="http://schemas.microsoft.com/office/drawing/2014/main" id="{3C59E7F1-F6D8-C644-A0B3-8B235DB4B1C1}"/>
              </a:ext>
            </a:extLst>
          </p:cNvPr>
          <p:cNvSpPr>
            <a:spLocks noGrp="1"/>
          </p:cNvSpPr>
          <p:nvPr>
            <p:ph type="sldNum" sz="quarter" idx="12"/>
          </p:nvPr>
        </p:nvSpPr>
        <p:spPr/>
        <p:txBody>
          <a:bodyPr/>
          <a:lstStyle/>
          <a:p>
            <a:fld id="{63501B2F-7599-7F48-96DD-4D75D627C43D}" type="slidenum">
              <a:rPr lang="en-US" smtClean="0"/>
              <a:pPr/>
              <a:t>‹#›</a:t>
            </a:fld>
            <a:endParaRPr lang="en-US" dirty="0"/>
          </a:p>
        </p:txBody>
      </p:sp>
      <p:pic>
        <p:nvPicPr>
          <p:cNvPr id="7" name="Graphic 6">
            <a:extLst>
              <a:ext uri="{FF2B5EF4-FFF2-40B4-BE49-F238E27FC236}">
                <a16:creationId xmlns:a16="http://schemas.microsoft.com/office/drawing/2014/main" id="{76C800E0-C861-F246-AFA4-53AB392EC2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8650" y="4644905"/>
            <a:ext cx="565150" cy="361815"/>
          </a:xfrm>
          <a:prstGeom prst="rect">
            <a:avLst/>
          </a:prstGeom>
        </p:spPr>
      </p:pic>
      <p:cxnSp>
        <p:nvCxnSpPr>
          <p:cNvPr id="9" name="Straight Connector 8">
            <a:extLst>
              <a:ext uri="{FF2B5EF4-FFF2-40B4-BE49-F238E27FC236}">
                <a16:creationId xmlns:a16="http://schemas.microsoft.com/office/drawing/2014/main" id="{F7A4104A-ED78-1540-9AE8-4DD9A6CA889F}"/>
              </a:ext>
            </a:extLst>
          </p:cNvPr>
          <p:cNvCxnSpPr>
            <a:cxnSpLocks/>
          </p:cNvCxnSpPr>
          <p:nvPr userDrawn="1"/>
        </p:nvCxnSpPr>
        <p:spPr>
          <a:xfrm>
            <a:off x="1413236" y="4644905"/>
            <a:ext cx="0" cy="361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4F02996-94AE-A04A-938C-ADB643C5EEA5}"/>
              </a:ext>
            </a:extLst>
          </p:cNvPr>
          <p:cNvSpPr/>
          <p:nvPr userDrawn="1"/>
        </p:nvSpPr>
        <p:spPr>
          <a:xfrm>
            <a:off x="1632673" y="4685404"/>
            <a:ext cx="612122" cy="273844"/>
          </a:xfrm>
          <a:prstGeom prst="rect">
            <a:avLst/>
          </a:prstGeom>
          <a:noFill/>
          <a:ln>
            <a:solidFill>
              <a:srgbClr val="D811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solidFill>
                  <a:srgbClr val="D8117D"/>
                </a:solidFill>
              </a:rPr>
              <a:t>Partner logo</a:t>
            </a:r>
          </a:p>
        </p:txBody>
      </p:sp>
      <p:sp>
        <p:nvSpPr>
          <p:cNvPr id="8" name="Content Placeholder 2">
            <a:extLst>
              <a:ext uri="{FF2B5EF4-FFF2-40B4-BE49-F238E27FC236}">
                <a16:creationId xmlns:a16="http://schemas.microsoft.com/office/drawing/2014/main" id="{7C5CD949-FA41-8B49-85D7-B3E08A1D8EB4}"/>
              </a:ext>
            </a:extLst>
          </p:cNvPr>
          <p:cNvSpPr>
            <a:spLocks noGrp="1"/>
          </p:cNvSpPr>
          <p:nvPr>
            <p:ph idx="13"/>
          </p:nvPr>
        </p:nvSpPr>
        <p:spPr>
          <a:xfrm>
            <a:off x="4740965" y="1085850"/>
            <a:ext cx="3774386"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64851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age - Option 1">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189C327-7B15-4730-BC08-979901EBA247}"/>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3174476" y="164494"/>
            <a:ext cx="5808206" cy="4337861"/>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628650" y="1085850"/>
            <a:ext cx="5104638" cy="813401"/>
          </a:xfrm>
        </p:spPr>
        <p:txBody>
          <a:bodyPr anchor="t">
            <a:normAutofit/>
          </a:bodyPr>
          <a:lstStyle>
            <a:lvl1pPr>
              <a:defRPr sz="27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9646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age - Option 2">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0A39309-5806-4CBE-9D36-4F6379131FCC}"/>
              </a:ext>
            </a:extLst>
          </p:cNvPr>
          <p:cNvPicPr>
            <a:picLocks noChangeAspect="1"/>
          </p:cNvPicPr>
          <p:nvPr userDrawn="1"/>
        </p:nvPicPr>
        <p:blipFill rotWithShape="1">
          <a:blip>
            <a:alphaModFix/>
            <a:extLst>
              <a:ext uri="{96DAC541-7B7A-43D3-8B79-37D633B846F1}">
                <asvg:svgBlip xmlns:asvg="http://schemas.microsoft.com/office/drawing/2016/SVG/main" r:embed="rId2"/>
              </a:ext>
            </a:extLst>
          </a:blip>
          <a:srcRect l="-1" r="45"/>
          <a:stretch/>
        </p:blipFill>
        <p:spPr>
          <a:xfrm>
            <a:off x="1581797" y="164494"/>
            <a:ext cx="6446421" cy="4814513"/>
          </a:xfrm>
          <a:prstGeom prst="rect">
            <a:avLst/>
          </a:prstGeom>
        </p:spPr>
      </p:pic>
      <p:sp>
        <p:nvSpPr>
          <p:cNvPr id="8" name="Title 7">
            <a:extLst>
              <a:ext uri="{FF2B5EF4-FFF2-40B4-BE49-F238E27FC236}">
                <a16:creationId xmlns:a16="http://schemas.microsoft.com/office/drawing/2014/main" id="{F33BBD0A-B38F-9C4F-BE2D-36E5BCD7E34F}"/>
              </a:ext>
            </a:extLst>
          </p:cNvPr>
          <p:cNvSpPr>
            <a:spLocks noGrp="1"/>
          </p:cNvSpPr>
          <p:nvPr>
            <p:ph type="title"/>
          </p:nvPr>
        </p:nvSpPr>
        <p:spPr>
          <a:xfrm>
            <a:off x="628650" y="1085850"/>
            <a:ext cx="5104638" cy="813401"/>
          </a:xfrm>
        </p:spPr>
        <p:txBody>
          <a:bodyPr anchor="t">
            <a:normAutofit/>
          </a:bodyPr>
          <a:lstStyle>
            <a:lvl1pPr>
              <a:defRPr sz="27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27812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0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64195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801907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8382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832001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845910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346120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33847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536263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348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765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844921"/>
          </a:xfrm>
        </p:spPr>
        <p:txBody>
          <a:bodyPr/>
          <a:lstStyle>
            <a:lvl1pPr marL="0">
              <a:defRPr b="1">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marL="68580" indent="-68580">
              <a:buClr>
                <a:schemeClr val="accent5"/>
              </a:buClr>
              <a:buFont typeface="Arial" panose="020B0604020202020204" pitchFamily="34" charset="0"/>
              <a:buChar char="•"/>
              <a:defRPr/>
            </a:lvl1pPr>
            <a:lvl2pPr marL="288036" indent="-137160">
              <a:buClr>
                <a:schemeClr val="accent5"/>
              </a:buClr>
              <a:buFont typeface="Arial" panose="020B0604020202020204" pitchFamily="34" charset="0"/>
              <a:buChar char="•"/>
              <a:defRPr/>
            </a:lvl2pPr>
            <a:lvl3pPr marL="425196" indent="-137160">
              <a:buClr>
                <a:schemeClr val="accent5"/>
              </a:buClr>
              <a:buFont typeface="Arial" panose="020B0604020202020204" pitchFamily="34" charset="0"/>
              <a:buChar char="•"/>
              <a:defRPr/>
            </a:lvl3pPr>
            <a:lvl4pPr marL="562356" indent="-137160">
              <a:buClr>
                <a:schemeClr val="accent5"/>
              </a:buClr>
              <a:buFont typeface="Arial" panose="020B0604020202020204" pitchFamily="34" charset="0"/>
              <a:buChar char="•"/>
              <a:defRPr/>
            </a:lvl4pPr>
            <a:lvl5pPr marL="699516" indent="-137160">
              <a:buClr>
                <a:schemeClr val="accent5"/>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96BFD4-FD2A-4862-A7AE-6C535B4BF022}" type="datetimeFigureOut">
              <a:rPr lang="en-US" smtClean="0"/>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FE33A-69D8-4051-B10B-6D99633C3535}" type="slidenum">
              <a:rPr lang="en-US" smtClean="0"/>
              <a:t>‹#›</a:t>
            </a:fld>
            <a:endParaRPr lang="en-US" dirty="0"/>
          </a:p>
        </p:txBody>
      </p:sp>
    </p:spTree>
    <p:extLst>
      <p:ext uri="{BB962C8B-B14F-4D97-AF65-F5344CB8AC3E}">
        <p14:creationId xmlns:p14="http://schemas.microsoft.com/office/powerpoint/2010/main" val="72389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32300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6C756-D95D-956F-1312-8FF5F0FF1A12}"/>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411300" y="24882"/>
            <a:ext cx="4321401" cy="4666104"/>
          </a:xfrm>
          <a:prstGeom prst="rect">
            <a:avLst/>
          </a:prstGeom>
        </p:spPr>
      </p:pic>
      <p:sp>
        <p:nvSpPr>
          <p:cNvPr id="4" name="Rectangle 3">
            <a:extLst>
              <a:ext uri="{FF2B5EF4-FFF2-40B4-BE49-F238E27FC236}">
                <a16:creationId xmlns:a16="http://schemas.microsoft.com/office/drawing/2014/main" id="{33D80676-1CA9-10C0-3B08-41D37420B470}"/>
              </a:ext>
            </a:extLst>
          </p:cNvPr>
          <p:cNvSpPr/>
          <p:nvPr userDrawn="1"/>
        </p:nvSpPr>
        <p:spPr>
          <a:xfrm>
            <a:off x="0" y="4767262"/>
            <a:ext cx="9144000" cy="37623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7709379B-FF36-4D8C-113A-655AC370DB52}"/>
              </a:ext>
            </a:extLst>
          </p:cNvPr>
          <p:cNvSpPr txBox="1"/>
          <p:nvPr userDrawn="1"/>
        </p:nvSpPr>
        <p:spPr>
          <a:xfrm>
            <a:off x="921296" y="4818536"/>
            <a:ext cx="7301410" cy="323165"/>
          </a:xfrm>
          <a:prstGeom prst="rect">
            <a:avLst/>
          </a:prstGeom>
          <a:noFill/>
        </p:spPr>
        <p:txBody>
          <a:bodyPr wrap="square" rtlCol="0">
            <a:spAutoFit/>
          </a:bodyPr>
          <a:lstStyle/>
          <a:p>
            <a:pPr algn="ctr"/>
            <a:r>
              <a:rPr lang="en-US" sz="1500">
                <a:solidFill>
                  <a:schemeClr val="bg2"/>
                </a:solidFill>
                <a:latin typeface="Aptos" panose="020B0004020202020204" pitchFamily="34" charset="0"/>
              </a:rPr>
              <a:t>CRIMINAL JUSTICE COMMISSION  ·  STATE OF OREGON</a:t>
            </a:r>
          </a:p>
        </p:txBody>
      </p:sp>
      <p:cxnSp>
        <p:nvCxnSpPr>
          <p:cNvPr id="8" name="Straight Connector 7">
            <a:extLst>
              <a:ext uri="{FF2B5EF4-FFF2-40B4-BE49-F238E27FC236}">
                <a16:creationId xmlns:a16="http://schemas.microsoft.com/office/drawing/2014/main" id="{61E7EB1A-84E7-BD69-7D82-B8F5596B5228}"/>
              </a:ext>
            </a:extLst>
          </p:cNvPr>
          <p:cNvCxnSpPr/>
          <p:nvPr userDrawn="1"/>
        </p:nvCxnSpPr>
        <p:spPr>
          <a:xfrm>
            <a:off x="0" y="4818459"/>
            <a:ext cx="9144000" cy="0"/>
          </a:xfrm>
          <a:prstGeom prst="line">
            <a:avLst/>
          </a:prstGeom>
          <a:ln w="28575">
            <a:solidFill>
              <a:schemeClr val="bg2"/>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32E69A55-BFBD-74AB-B040-5298A8C01771}"/>
              </a:ext>
            </a:extLst>
          </p:cNvPr>
          <p:cNvSpPr/>
          <p:nvPr userDrawn="1"/>
        </p:nvSpPr>
        <p:spPr>
          <a:xfrm>
            <a:off x="2294785" y="72537"/>
            <a:ext cx="4701686" cy="4618450"/>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1143000" y="2034540"/>
            <a:ext cx="6858000" cy="558323"/>
          </a:xfrm>
        </p:spPr>
        <p:txBody>
          <a:bodyPr anchor="b">
            <a:normAutofit/>
          </a:bodyPr>
          <a:lstStyle>
            <a:lvl1pPr algn="ctr">
              <a:defRPr sz="3600"/>
            </a:lvl1pPr>
          </a:lstStyle>
          <a:p>
            <a:r>
              <a:rPr lang="en-US"/>
              <a:t>Click to edit Master title</a:t>
            </a:r>
          </a:p>
        </p:txBody>
      </p:sp>
      <p:sp>
        <p:nvSpPr>
          <p:cNvPr id="3" name="Subtitle 2"/>
          <p:cNvSpPr>
            <a:spLocks noGrp="1"/>
          </p:cNvSpPr>
          <p:nvPr>
            <p:ph type="subTitle" idx="1" hasCustomPrompt="1"/>
          </p:nvPr>
        </p:nvSpPr>
        <p:spPr>
          <a:xfrm>
            <a:off x="1143000" y="3673440"/>
            <a:ext cx="6858000" cy="541642"/>
          </a:xfrm>
        </p:spPr>
        <p:txBody>
          <a:bodyPr>
            <a:normAutofit/>
          </a:bodyPr>
          <a:lstStyle>
            <a:lvl1pPr marL="0" indent="0" algn="ctr">
              <a:lnSpc>
                <a:spcPct val="100000"/>
              </a:lnSpc>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authors</a:t>
            </a:r>
          </a:p>
        </p:txBody>
      </p:sp>
      <p:sp>
        <p:nvSpPr>
          <p:cNvPr id="14" name="Text Placeholder 13">
            <a:extLst>
              <a:ext uri="{FF2B5EF4-FFF2-40B4-BE49-F238E27FC236}">
                <a16:creationId xmlns:a16="http://schemas.microsoft.com/office/drawing/2014/main" id="{21B115E3-6CE0-7489-8248-656CD9C8DE77}"/>
              </a:ext>
            </a:extLst>
          </p:cNvPr>
          <p:cNvSpPr>
            <a:spLocks noGrp="1"/>
          </p:cNvSpPr>
          <p:nvPr>
            <p:ph type="body" sz="quarter" idx="10" hasCustomPrompt="1"/>
          </p:nvPr>
        </p:nvSpPr>
        <p:spPr>
          <a:xfrm>
            <a:off x="1143000" y="2612779"/>
            <a:ext cx="6858000" cy="247745"/>
          </a:xfrm>
        </p:spPr>
        <p:txBody>
          <a:bodyPr>
            <a:noAutofit/>
          </a:bodyPr>
          <a:lstStyle>
            <a:lvl1pPr marL="0" indent="0" algn="ctr">
              <a:lnSpc>
                <a:spcPct val="100000"/>
              </a:lnSpc>
              <a:spcBef>
                <a:spcPts val="0"/>
              </a:spcBef>
              <a:buNone/>
              <a:defRPr sz="1500">
                <a:solidFill>
                  <a:schemeClr val="tx2"/>
                </a:solidFill>
              </a:defRPr>
            </a:lvl1pPr>
          </a:lstStyle>
          <a:p>
            <a:pPr lvl="0"/>
            <a:r>
              <a:rPr lang="en-US"/>
              <a:t>Click to edit subtitle</a:t>
            </a:r>
          </a:p>
        </p:txBody>
      </p:sp>
      <p:sp>
        <p:nvSpPr>
          <p:cNvPr id="16" name="Text Placeholder 15">
            <a:extLst>
              <a:ext uri="{FF2B5EF4-FFF2-40B4-BE49-F238E27FC236}">
                <a16:creationId xmlns:a16="http://schemas.microsoft.com/office/drawing/2014/main" id="{DB2F6D24-7FE3-C9FB-70E0-7E47C0C0BACF}"/>
              </a:ext>
            </a:extLst>
          </p:cNvPr>
          <p:cNvSpPr>
            <a:spLocks noGrp="1"/>
          </p:cNvSpPr>
          <p:nvPr>
            <p:ph type="body" sz="quarter" idx="11" hasCustomPrompt="1"/>
          </p:nvPr>
        </p:nvSpPr>
        <p:spPr>
          <a:xfrm>
            <a:off x="1143000" y="2873980"/>
            <a:ext cx="6858000" cy="203597"/>
          </a:xfrm>
        </p:spPr>
        <p:txBody>
          <a:bodyPr>
            <a:noAutofit/>
          </a:bodyPr>
          <a:lstStyle>
            <a:lvl1pPr marL="0" indent="0" algn="ctr">
              <a:lnSpc>
                <a:spcPct val="100000"/>
              </a:lnSpc>
              <a:spcBef>
                <a:spcPts val="0"/>
              </a:spcBef>
              <a:buNone/>
              <a:defRPr sz="1050">
                <a:solidFill>
                  <a:schemeClr val="tx2"/>
                </a:solidFill>
              </a:defRPr>
            </a:lvl1pPr>
          </a:lstStyle>
          <a:p>
            <a:pPr lvl="0"/>
            <a:r>
              <a:rPr lang="en-US"/>
              <a:t>Click to edit presentation date</a:t>
            </a:r>
          </a:p>
        </p:txBody>
      </p:sp>
    </p:spTree>
    <p:extLst>
      <p:ext uri="{BB962C8B-B14F-4D97-AF65-F5344CB8AC3E}">
        <p14:creationId xmlns:p14="http://schemas.microsoft.com/office/powerpoint/2010/main" val="3694425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DBF71-900A-4264-BEC1-B5AEB6D7FF59}"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18641-9CB1-48E0-94EE-EA5E859FD383}" type="slidenum">
              <a:rPr lang="en-US" smtClean="0"/>
              <a:t>‹#›</a:t>
            </a:fld>
            <a:endParaRPr lang="en-US"/>
          </a:p>
        </p:txBody>
      </p:sp>
    </p:spTree>
    <p:extLst>
      <p:ext uri="{BB962C8B-B14F-4D97-AF65-F5344CB8AC3E}">
        <p14:creationId xmlns:p14="http://schemas.microsoft.com/office/powerpoint/2010/main" val="263156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7.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5224E8D-7307-1858-7ECE-B3839AA8A32D}"/>
              </a:ext>
            </a:extLst>
          </p:cNvPr>
          <p:cNvPicPr>
            <a:picLocks noChangeAspect="1"/>
          </p:cNvPicPr>
          <p:nvPr userDrawn="1"/>
        </p:nvPicPr>
        <p:blipFill>
          <a:blip r:embed="rId7"/>
          <a:stretch>
            <a:fillRect/>
          </a:stretch>
        </p:blipFill>
        <p:spPr>
          <a:xfrm>
            <a:off x="8149028" y="0"/>
            <a:ext cx="994972" cy="763996"/>
          </a:xfrm>
          <a:prstGeom prst="rect">
            <a:avLst/>
          </a:prstGeom>
        </p:spPr>
      </p:pic>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pic>
        <p:nvPicPr>
          <p:cNvPr id="4" name="Picture 3">
            <a:extLst>
              <a:ext uri="{FF2B5EF4-FFF2-40B4-BE49-F238E27FC236}">
                <a16:creationId xmlns:a16="http://schemas.microsoft.com/office/drawing/2014/main" id="{FD86147F-4020-795C-BF8C-F16AD10B6EBA}"/>
              </a:ext>
            </a:extLst>
          </p:cNvPr>
          <p:cNvPicPr>
            <a:picLocks noChangeAspect="1"/>
          </p:cNvPicPr>
          <p:nvPr userDrawn="1"/>
        </p:nvPicPr>
        <p:blipFill>
          <a:blip r:embed="rId8"/>
          <a:stretch>
            <a:fillRect/>
          </a:stretch>
        </p:blipFill>
        <p:spPr>
          <a:xfrm>
            <a:off x="7888943" y="1"/>
            <a:ext cx="1244102" cy="944740"/>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3804B87A-2F72-ABEC-EB3F-F41A455B9739}"/>
              </a:ext>
            </a:extLst>
          </p:cNvPr>
          <p:cNvPicPr>
            <a:picLocks noChangeAspect="1"/>
          </p:cNvPicPr>
          <p:nvPr userDrawn="1"/>
        </p:nvPicPr>
        <p:blipFill>
          <a:blip r:embed="rId3"/>
          <a:stretch>
            <a:fillRect/>
          </a:stretch>
        </p:blipFill>
        <p:spPr>
          <a:xfrm>
            <a:off x="7888943" y="1"/>
            <a:ext cx="1244102" cy="944740"/>
          </a:xfrm>
          <a:prstGeom prst="rect">
            <a:avLst/>
          </a:prstGeom>
        </p:spPr>
      </p:pic>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2BA7-89D6-AE41-862A-D09E7E761305}"/>
              </a:ext>
            </a:extLst>
          </p:cNvPr>
          <p:cNvSpPr>
            <a:spLocks noGrp="1"/>
          </p:cNvSpPr>
          <p:nvPr>
            <p:ph type="body" idx="1"/>
          </p:nvPr>
        </p:nvSpPr>
        <p:spPr>
          <a:xfrm>
            <a:off x="628650" y="1085850"/>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FB92D90-C1CF-5C46-80DC-A569F7600DBA}"/>
              </a:ext>
            </a:extLst>
          </p:cNvPr>
          <p:cNvSpPr>
            <a:spLocks noGrp="1"/>
          </p:cNvSpPr>
          <p:nvPr>
            <p:ph type="sldNum" sz="quarter" idx="4"/>
          </p:nvPr>
        </p:nvSpPr>
        <p:spPr>
          <a:xfrm>
            <a:off x="8515351" y="4767263"/>
            <a:ext cx="524741" cy="273844"/>
          </a:xfrm>
          <a:prstGeom prst="rect">
            <a:avLst/>
          </a:prstGeom>
        </p:spPr>
        <p:txBody>
          <a:bodyPr vert="horz" lIns="91440" tIns="45720" rIns="91440" bIns="45720" rtlCol="0" anchor="ctr"/>
          <a:lstStyle>
            <a:lvl1pPr algn="l">
              <a:defRPr sz="750" b="0" i="0" baseline="0">
                <a:solidFill>
                  <a:schemeClr val="tx1"/>
                </a:solidFill>
                <a:latin typeface="Arial" panose="020B0604020202020204" pitchFamily="34" charset="0"/>
              </a:defRPr>
            </a:lvl1pPr>
          </a:lstStyle>
          <a:p>
            <a:fld id="{63501B2F-7599-7F48-96DD-4D75D627C43D}" type="slidenum">
              <a:rPr lang="en-US" smtClean="0"/>
              <a:pPr/>
              <a:t>‹#›</a:t>
            </a:fld>
            <a:endParaRPr lang="en-US" dirty="0"/>
          </a:p>
        </p:txBody>
      </p:sp>
      <p:sp>
        <p:nvSpPr>
          <p:cNvPr id="11" name="Title Placeholder 10">
            <a:extLst>
              <a:ext uri="{FF2B5EF4-FFF2-40B4-BE49-F238E27FC236}">
                <a16:creationId xmlns:a16="http://schemas.microsoft.com/office/drawing/2014/main" id="{BDB186E5-15DF-E348-B56B-3D03A60306FF}"/>
              </a:ext>
            </a:extLst>
          </p:cNvPr>
          <p:cNvSpPr>
            <a:spLocks noGrp="1"/>
          </p:cNvSpPr>
          <p:nvPr>
            <p:ph type="title"/>
          </p:nvPr>
        </p:nvSpPr>
        <p:spPr>
          <a:xfrm>
            <a:off x="628650" y="273844"/>
            <a:ext cx="7886700" cy="81340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4D9F64CC-7F1B-164B-86F0-5C1B190794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750" b="0" i="0" baseline="0">
                <a:solidFill>
                  <a:schemeClr val="tx1"/>
                </a:solidFill>
                <a:latin typeface="Arial" panose="020B0604020202020204" pitchFamily="34" charset="0"/>
              </a:defRPr>
            </a:lvl1pPr>
          </a:lstStyle>
          <a:p>
            <a:endParaRPr lang="en-US" dirty="0"/>
          </a:p>
        </p:txBody>
      </p:sp>
      <p:sp>
        <p:nvSpPr>
          <p:cNvPr id="13" name="Footer Placeholder 12">
            <a:extLst>
              <a:ext uri="{FF2B5EF4-FFF2-40B4-BE49-F238E27FC236}">
                <a16:creationId xmlns:a16="http://schemas.microsoft.com/office/drawing/2014/main" id="{8ECEA069-CE46-0E44-9B45-DCC1A71BA97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750" b="0" i="0" baseline="0">
                <a:solidFill>
                  <a:schemeClr val="tx1"/>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9800691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685800" rtl="0" eaLnBrk="1" latinLnBrk="0" hangingPunct="1">
        <a:lnSpc>
          <a:spcPct val="90000"/>
        </a:lnSpc>
        <a:spcBef>
          <a:spcPct val="0"/>
        </a:spcBef>
        <a:buNone/>
        <a:defRPr sz="21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3840">
          <p15:clr>
            <a:srgbClr val="F26B43"/>
          </p15:clr>
        </p15:guide>
        <p15:guide id="3" pos="528">
          <p15:clr>
            <a:srgbClr val="F26B43"/>
          </p15:clr>
        </p15:guide>
        <p15:guide id="4" pos="7152">
          <p15:clr>
            <a:srgbClr val="F26B43"/>
          </p15:clr>
        </p15:guide>
        <p15:guide id="5" orient="horz" pos="3792">
          <p15:clr>
            <a:srgbClr val="F26B43"/>
          </p15:clr>
        </p15:guide>
        <p15:guide id="6" orient="horz" pos="3696">
          <p15:clr>
            <a:srgbClr val="F26B43"/>
          </p15:clr>
        </p15:guide>
        <p15:guide id="7"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123915738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extBox 13"/>
          <p:cNvSpPr txBox="1"/>
          <p:nvPr/>
        </p:nvSpPr>
        <p:spPr>
          <a:xfrm>
            <a:off x="422823" y="4611406"/>
            <a:ext cx="8403462" cy="738664"/>
          </a:xfrm>
          <a:prstGeom prst="rect">
            <a:avLst/>
          </a:prstGeom>
          <a:noFill/>
        </p:spPr>
        <p:txBody>
          <a:bodyPr wrap="square" rtlCol="0">
            <a:spAutoFit/>
          </a:bodyPr>
          <a:lstStyle/>
          <a:p>
            <a:r>
              <a:rPr lang="en-US" sz="1050" kern="0" spc="80" dirty="0">
                <a:solidFill>
                  <a:schemeClr val="bg1"/>
                </a:solidFill>
                <a:latin typeface="Arial" panose="020B0604020202020204" pitchFamily="34" charset="0"/>
                <a:cs typeface="Arial" panose="020B0604020202020204" pitchFamily="34" charset="0"/>
              </a:rPr>
              <a:t>Jonathan Robbins MD,MS </a:t>
            </a:r>
          </a:p>
          <a:p>
            <a:r>
              <a:rPr lang="en-US" sz="1050" kern="0" spc="80" dirty="0">
                <a:solidFill>
                  <a:schemeClr val="bg1"/>
                </a:solidFill>
                <a:latin typeface="Arial" panose="020B0604020202020204" pitchFamily="34" charset="0"/>
                <a:cs typeface="Arial" panose="020B0604020202020204" pitchFamily="34" charset="0"/>
              </a:rPr>
              <a:t>Adapted from       Dan Hoover, MD</a:t>
            </a:r>
          </a:p>
          <a:p>
            <a:r>
              <a:rPr lang="en-US" sz="1050" kern="0" spc="80" dirty="0">
                <a:solidFill>
                  <a:schemeClr val="bg1"/>
                </a:solidFill>
                <a:latin typeface="Arial" panose="020B0604020202020204" pitchFamily="34" charset="0"/>
                <a:cs typeface="Arial" panose="020B0604020202020204" pitchFamily="34" charset="0"/>
              </a:rPr>
              <a:t>		       Eleasa Sokolski, MD  </a:t>
            </a:r>
          </a:p>
          <a:p>
            <a:endParaRPr lang="en-US" sz="1050" kern="0" spc="80"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86380" y="2896898"/>
            <a:ext cx="6650914"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Primary Care Buprenorphine Basics</a:t>
            </a:r>
          </a:p>
        </p:txBody>
      </p:sp>
      <p:cxnSp>
        <p:nvCxnSpPr>
          <p:cNvPr id="18" name="Straight Connector 17"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OHSU master brand logo." title="OHSU master brand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823" y="1571273"/>
            <a:ext cx="603495" cy="1034025"/>
          </a:xfrm>
          <a:prstGeom prst="rect">
            <a:avLst/>
          </a:prstGeom>
        </p:spPr>
      </p:pic>
      <p:pic>
        <p:nvPicPr>
          <p:cNvPr id="3" name="Picture 2">
            <a:extLst>
              <a:ext uri="{FF2B5EF4-FFF2-40B4-BE49-F238E27FC236}">
                <a16:creationId xmlns:a16="http://schemas.microsoft.com/office/drawing/2014/main" id="{57C20664-024E-AF9E-89A3-24EBA6FC4D98}"/>
              </a:ext>
            </a:extLst>
          </p:cNvPr>
          <p:cNvPicPr>
            <a:picLocks noChangeAspect="1"/>
          </p:cNvPicPr>
          <p:nvPr/>
        </p:nvPicPr>
        <p:blipFill>
          <a:blip r:embed="rId5"/>
          <a:stretch>
            <a:fillRect/>
          </a:stretch>
        </p:blipFill>
        <p:spPr>
          <a:xfrm>
            <a:off x="1091898" y="1407388"/>
            <a:ext cx="1855498" cy="1409019"/>
          </a:xfrm>
          <a:prstGeom prst="rect">
            <a:avLst/>
          </a:prstGeom>
        </p:spPr>
      </p:pic>
    </p:spTree>
    <p:extLst>
      <p:ext uri="{BB962C8B-B14F-4D97-AF65-F5344CB8AC3E}">
        <p14:creationId xmlns:p14="http://schemas.microsoft.com/office/powerpoint/2010/main" val="55072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93D7-5192-705B-37D8-3AC872123064}"/>
              </a:ext>
            </a:extLst>
          </p:cNvPr>
          <p:cNvSpPr>
            <a:spLocks noGrp="1"/>
          </p:cNvSpPr>
          <p:nvPr>
            <p:ph type="title"/>
          </p:nvPr>
        </p:nvSpPr>
        <p:spPr>
          <a:xfrm>
            <a:off x="545184" y="436182"/>
            <a:ext cx="7534430" cy="857250"/>
          </a:xfrm>
        </p:spPr>
        <p:txBody>
          <a:bodyPr/>
          <a:lstStyle/>
          <a:p>
            <a:r>
              <a:rPr lang="en-US" dirty="0">
                <a:latin typeface="Arial" panose="020B0604020202020204" pitchFamily="34" charset="0"/>
                <a:cs typeface="Arial" panose="020B0604020202020204" pitchFamily="34" charset="0"/>
              </a:rPr>
              <a:t>Example Low-Dose Protocol </a:t>
            </a:r>
          </a:p>
        </p:txBody>
      </p:sp>
      <p:graphicFrame>
        <p:nvGraphicFramePr>
          <p:cNvPr id="4" name="Table 3">
            <a:extLst>
              <a:ext uri="{FF2B5EF4-FFF2-40B4-BE49-F238E27FC236}">
                <a16:creationId xmlns:a16="http://schemas.microsoft.com/office/drawing/2014/main" id="{19704FE4-A14D-D0C1-A378-9676F83CA032}"/>
              </a:ext>
            </a:extLst>
          </p:cNvPr>
          <p:cNvGraphicFramePr>
            <a:graphicFrameLocks noGrp="1"/>
          </p:cNvGraphicFramePr>
          <p:nvPr>
            <p:extLst>
              <p:ext uri="{D42A27DB-BD31-4B8C-83A1-F6EECF244321}">
                <p14:modId xmlns:p14="http://schemas.microsoft.com/office/powerpoint/2010/main" val="3821420277"/>
              </p:ext>
            </p:extLst>
          </p:nvPr>
        </p:nvGraphicFramePr>
        <p:xfrm>
          <a:off x="657616" y="1432664"/>
          <a:ext cx="6670431" cy="3326792"/>
        </p:xfrm>
        <a:graphic>
          <a:graphicData uri="http://schemas.openxmlformats.org/drawingml/2006/table">
            <a:tbl>
              <a:tblPr/>
              <a:tblGrid>
                <a:gridCol w="682480">
                  <a:extLst>
                    <a:ext uri="{9D8B030D-6E8A-4147-A177-3AD203B41FA5}">
                      <a16:colId xmlns:a16="http://schemas.microsoft.com/office/drawing/2014/main" val="1092536354"/>
                    </a:ext>
                  </a:extLst>
                </a:gridCol>
                <a:gridCol w="3559546">
                  <a:extLst>
                    <a:ext uri="{9D8B030D-6E8A-4147-A177-3AD203B41FA5}">
                      <a16:colId xmlns:a16="http://schemas.microsoft.com/office/drawing/2014/main" val="1918900114"/>
                    </a:ext>
                  </a:extLst>
                </a:gridCol>
                <a:gridCol w="2428405">
                  <a:extLst>
                    <a:ext uri="{9D8B030D-6E8A-4147-A177-3AD203B41FA5}">
                      <a16:colId xmlns:a16="http://schemas.microsoft.com/office/drawing/2014/main" val="1612926628"/>
                    </a:ext>
                  </a:extLst>
                </a:gridCol>
              </a:tblGrid>
              <a:tr h="520807">
                <a:tc>
                  <a:txBody>
                    <a:bodyPr/>
                    <a:lstStyle/>
                    <a:p>
                      <a:pPr algn="l" fontAlgn="base"/>
                      <a:r>
                        <a:rPr lang="en-US" sz="1800" b="1" i="0" dirty="0">
                          <a:solidFill>
                            <a:srgbClr val="FFFFFF"/>
                          </a:solidFill>
                          <a:effectLst/>
                          <a:highlight>
                            <a:srgbClr val="2E93D5"/>
                          </a:highlight>
                          <a:latin typeface="Arial" panose="020B0604020202020204" pitchFamily="34" charset="0"/>
                          <a:cs typeface="Arial" panose="020B0604020202020204" pitchFamily="34" charset="0"/>
                        </a:rPr>
                        <a:t>Day ​</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2E93D5"/>
                    </a:solidFill>
                  </a:tcPr>
                </a:tc>
                <a:tc>
                  <a:txBody>
                    <a:bodyPr/>
                    <a:lstStyle/>
                    <a:p>
                      <a:pPr algn="l" fontAlgn="base"/>
                      <a:r>
                        <a:rPr lang="en-US" sz="1800" b="1" i="0" dirty="0">
                          <a:solidFill>
                            <a:srgbClr val="FFFFFF"/>
                          </a:solidFill>
                          <a:effectLst/>
                          <a:highlight>
                            <a:srgbClr val="2E93D5"/>
                          </a:highlight>
                          <a:latin typeface="Arial" panose="020B0604020202020204" pitchFamily="34" charset="0"/>
                          <a:cs typeface="Arial" panose="020B0604020202020204" pitchFamily="34" charset="0"/>
                        </a:rPr>
                        <a:t>Buprenorphine ​</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2E93D5"/>
                    </a:solidFill>
                  </a:tcPr>
                </a:tc>
                <a:tc>
                  <a:txBody>
                    <a:bodyPr/>
                    <a:lstStyle/>
                    <a:p>
                      <a:pPr algn="l" fontAlgn="base"/>
                      <a:r>
                        <a:rPr lang="en-US" sz="1800" b="1" i="0" dirty="0">
                          <a:solidFill>
                            <a:srgbClr val="FFFFFF"/>
                          </a:solidFill>
                          <a:effectLst/>
                          <a:highlight>
                            <a:srgbClr val="2E93D5"/>
                          </a:highlight>
                          <a:latin typeface="Arial" panose="020B0604020202020204" pitchFamily="34" charset="0"/>
                          <a:cs typeface="Arial" panose="020B0604020202020204" pitchFamily="34" charset="0"/>
                        </a:rPr>
                        <a:t>Full-agonist Opioid ​</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2E93D5"/>
                    </a:solidFill>
                  </a:tcPr>
                </a:tc>
                <a:extLst>
                  <a:ext uri="{0D108BD9-81ED-4DB2-BD59-A6C34878D82A}">
                    <a16:rowId xmlns:a16="http://schemas.microsoft.com/office/drawing/2014/main" val="2491081271"/>
                  </a:ext>
                </a:extLst>
              </a:tr>
              <a:tr h="680239">
                <a:tc>
                  <a:txBody>
                    <a:bodyPr/>
                    <a:lstStyle/>
                    <a:p>
                      <a:pPr algn="l" fontAlgn="base"/>
                      <a:r>
                        <a:rPr lang="en-US" sz="1800" b="0" i="0" dirty="0">
                          <a:solidFill>
                            <a:srgbClr val="585E60"/>
                          </a:solidFill>
                          <a:effectLst/>
                          <a:highlight>
                            <a:srgbClr val="CDDCEF"/>
                          </a:highlight>
                          <a:latin typeface="Arial" panose="020B0604020202020204" pitchFamily="34" charset="0"/>
                          <a:cs typeface="Arial" panose="020B0604020202020204" pitchFamily="34" charset="0"/>
                        </a:rPr>
                        <a:t>1​</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CDDCEF"/>
                    </a:solidFill>
                  </a:tcPr>
                </a:tc>
                <a:tc>
                  <a:txBody>
                    <a:bodyPr/>
                    <a:lstStyle/>
                    <a:p>
                      <a:pPr algn="l" fontAlgn="base"/>
                      <a:r>
                        <a:rPr lang="en-US" sz="1800" b="0" i="0" dirty="0">
                          <a:solidFill>
                            <a:srgbClr val="585E60"/>
                          </a:solidFill>
                          <a:effectLst/>
                          <a:highlight>
                            <a:srgbClr val="CDDCEF"/>
                          </a:highlight>
                          <a:latin typeface="Arial" panose="020B0604020202020204" pitchFamily="34" charset="0"/>
                          <a:cs typeface="Arial" panose="020B0604020202020204" pitchFamily="34" charset="0"/>
                        </a:rPr>
                        <a:t>0.5mg every 6 hours x4 doses​</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CDDCEF"/>
                    </a:solidFill>
                  </a:tcPr>
                </a:tc>
                <a:tc>
                  <a:txBody>
                    <a:bodyPr/>
                    <a:lstStyle/>
                    <a:p>
                      <a:pPr algn="l" fontAlgn="base"/>
                      <a:r>
                        <a:rPr lang="en-US" sz="1800" b="0" i="0" dirty="0">
                          <a:solidFill>
                            <a:srgbClr val="585E60"/>
                          </a:solidFill>
                          <a:effectLst/>
                          <a:highlight>
                            <a:srgbClr val="CDDCEF"/>
                          </a:highlight>
                          <a:latin typeface="Arial" panose="020B0604020202020204" pitchFamily="34" charset="0"/>
                          <a:cs typeface="Arial" panose="020B0604020202020204" pitchFamily="34" charset="0"/>
                        </a:rPr>
                        <a:t>Continue​</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CDDCEF"/>
                    </a:solidFill>
                  </a:tcPr>
                </a:tc>
                <a:extLst>
                  <a:ext uri="{0D108BD9-81ED-4DB2-BD59-A6C34878D82A}">
                    <a16:rowId xmlns:a16="http://schemas.microsoft.com/office/drawing/2014/main" val="1597123015"/>
                  </a:ext>
                </a:extLst>
              </a:tr>
              <a:tr h="680239">
                <a:tc>
                  <a:txBody>
                    <a:bodyPr/>
                    <a:lstStyle/>
                    <a:p>
                      <a:pPr algn="l" fontAlgn="base"/>
                      <a:r>
                        <a:rPr lang="en-US" sz="1800" b="0" i="0" dirty="0">
                          <a:solidFill>
                            <a:srgbClr val="585E60"/>
                          </a:solidFill>
                          <a:effectLst/>
                          <a:highlight>
                            <a:srgbClr val="E8EEF7"/>
                          </a:highlight>
                          <a:latin typeface="Arial" panose="020B0604020202020204" pitchFamily="34" charset="0"/>
                          <a:cs typeface="Arial" panose="020B0604020202020204" pitchFamily="34" charset="0"/>
                        </a:rPr>
                        <a:t>2​</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E8EEF7"/>
                    </a:solidFill>
                  </a:tcPr>
                </a:tc>
                <a:tc>
                  <a:txBody>
                    <a:bodyPr/>
                    <a:lstStyle/>
                    <a:p>
                      <a:pPr algn="l" fontAlgn="base"/>
                      <a:r>
                        <a:rPr lang="en-US" sz="1800" b="0" i="0" dirty="0">
                          <a:solidFill>
                            <a:srgbClr val="585E60"/>
                          </a:solidFill>
                          <a:effectLst/>
                          <a:highlight>
                            <a:srgbClr val="E8EEF7"/>
                          </a:highlight>
                          <a:latin typeface="Arial" panose="020B0604020202020204" pitchFamily="34" charset="0"/>
                          <a:cs typeface="Arial" panose="020B0604020202020204" pitchFamily="34" charset="0"/>
                        </a:rPr>
                        <a:t>1mg every 6 hours x4 doses ​</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E8EEF7"/>
                    </a:solidFill>
                  </a:tcPr>
                </a:tc>
                <a:tc>
                  <a:txBody>
                    <a:bodyPr/>
                    <a:lstStyle/>
                    <a:p>
                      <a:pPr algn="l" fontAlgn="base"/>
                      <a:r>
                        <a:rPr lang="en-US" sz="1800" b="0" i="0" dirty="0">
                          <a:solidFill>
                            <a:srgbClr val="585E60"/>
                          </a:solidFill>
                          <a:effectLst/>
                          <a:highlight>
                            <a:srgbClr val="E8EEF7"/>
                          </a:highlight>
                          <a:latin typeface="Arial" panose="020B0604020202020204" pitchFamily="34" charset="0"/>
                          <a:cs typeface="Arial" panose="020B0604020202020204" pitchFamily="34" charset="0"/>
                        </a:rPr>
                        <a:t>Continue​</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E8EEF7"/>
                    </a:solidFill>
                  </a:tcPr>
                </a:tc>
                <a:extLst>
                  <a:ext uri="{0D108BD9-81ED-4DB2-BD59-A6C34878D82A}">
                    <a16:rowId xmlns:a16="http://schemas.microsoft.com/office/drawing/2014/main" val="2418902227"/>
                  </a:ext>
                </a:extLst>
              </a:tr>
              <a:tr h="680239">
                <a:tc>
                  <a:txBody>
                    <a:bodyPr/>
                    <a:lstStyle/>
                    <a:p>
                      <a:pPr algn="l" fontAlgn="base"/>
                      <a:r>
                        <a:rPr lang="en-US" sz="1800" b="0" i="0" dirty="0">
                          <a:solidFill>
                            <a:srgbClr val="585E60"/>
                          </a:solidFill>
                          <a:effectLst/>
                          <a:highlight>
                            <a:srgbClr val="CDDCEF"/>
                          </a:highlight>
                          <a:latin typeface="Arial" panose="020B0604020202020204" pitchFamily="34" charset="0"/>
                          <a:cs typeface="Arial" panose="020B0604020202020204" pitchFamily="34" charset="0"/>
                        </a:rPr>
                        <a:t>3​</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CDDCEF"/>
                    </a:solidFill>
                  </a:tcPr>
                </a:tc>
                <a:tc>
                  <a:txBody>
                    <a:bodyPr/>
                    <a:lstStyle/>
                    <a:p>
                      <a:pPr algn="l" fontAlgn="base"/>
                      <a:r>
                        <a:rPr lang="en-US" sz="1800" b="0" i="0" dirty="0">
                          <a:solidFill>
                            <a:srgbClr val="585E60"/>
                          </a:solidFill>
                          <a:effectLst/>
                          <a:highlight>
                            <a:srgbClr val="CDDCEF"/>
                          </a:highlight>
                          <a:latin typeface="Arial" panose="020B0604020202020204" pitchFamily="34" charset="0"/>
                          <a:cs typeface="Arial" panose="020B0604020202020204" pitchFamily="34" charset="0"/>
                        </a:rPr>
                        <a:t>2mg every 6 hours x4 doses ​</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CDDCEF"/>
                    </a:solidFill>
                  </a:tcPr>
                </a:tc>
                <a:tc>
                  <a:txBody>
                    <a:bodyPr/>
                    <a:lstStyle/>
                    <a:p>
                      <a:pPr algn="l" fontAlgn="base"/>
                      <a:r>
                        <a:rPr lang="en-US" sz="1800" b="0" i="0" dirty="0">
                          <a:solidFill>
                            <a:srgbClr val="585E60"/>
                          </a:solidFill>
                          <a:effectLst/>
                          <a:highlight>
                            <a:srgbClr val="CDDCEF"/>
                          </a:highlight>
                          <a:latin typeface="Arial" panose="020B0604020202020204" pitchFamily="34" charset="0"/>
                          <a:cs typeface="Arial" panose="020B0604020202020204" pitchFamily="34" charset="0"/>
                        </a:rPr>
                        <a:t>Continue​</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CDDCEF"/>
                    </a:solidFill>
                  </a:tcPr>
                </a:tc>
                <a:extLst>
                  <a:ext uri="{0D108BD9-81ED-4DB2-BD59-A6C34878D82A}">
                    <a16:rowId xmlns:a16="http://schemas.microsoft.com/office/drawing/2014/main" val="3804660536"/>
                  </a:ext>
                </a:extLst>
              </a:tr>
              <a:tr h="765268">
                <a:tc>
                  <a:txBody>
                    <a:bodyPr/>
                    <a:lstStyle/>
                    <a:p>
                      <a:pPr algn="l" fontAlgn="base"/>
                      <a:r>
                        <a:rPr lang="en-US" sz="1800" b="0" i="0" dirty="0">
                          <a:solidFill>
                            <a:srgbClr val="585E60"/>
                          </a:solidFill>
                          <a:effectLst/>
                          <a:highlight>
                            <a:srgbClr val="E8EEF7"/>
                          </a:highlight>
                          <a:latin typeface="Arial" panose="020B0604020202020204" pitchFamily="34" charset="0"/>
                          <a:cs typeface="Arial" panose="020B0604020202020204" pitchFamily="34" charset="0"/>
                        </a:rPr>
                        <a:t>4​</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E8EEF7"/>
                    </a:solidFill>
                  </a:tcPr>
                </a:tc>
                <a:tc>
                  <a:txBody>
                    <a:bodyPr/>
                    <a:lstStyle/>
                    <a:p>
                      <a:pPr algn="l" fontAlgn="base"/>
                      <a:r>
                        <a:rPr lang="en-US" sz="1800" b="0" i="0" dirty="0">
                          <a:solidFill>
                            <a:srgbClr val="585E60"/>
                          </a:solidFill>
                          <a:effectLst/>
                          <a:highlight>
                            <a:srgbClr val="E8EEF7"/>
                          </a:highlight>
                          <a:latin typeface="Arial" panose="020B0604020202020204" pitchFamily="34" charset="0"/>
                          <a:cs typeface="Arial" panose="020B0604020202020204" pitchFamily="34" charset="0"/>
                        </a:rPr>
                        <a:t>8mg in morning + additional 4-8mg q2hr doses up to 24-32mg  ​</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E8EEF7"/>
                    </a:solidFill>
                  </a:tcPr>
                </a:tc>
                <a:tc>
                  <a:txBody>
                    <a:bodyPr/>
                    <a:lstStyle/>
                    <a:p>
                      <a:pPr algn="l" fontAlgn="base"/>
                      <a:r>
                        <a:rPr lang="en-US" sz="1800" b="0" i="0" dirty="0">
                          <a:solidFill>
                            <a:srgbClr val="585E60"/>
                          </a:solidFill>
                          <a:effectLst/>
                          <a:highlight>
                            <a:srgbClr val="E8EEF7"/>
                          </a:highlight>
                          <a:latin typeface="Arial" panose="020B0604020202020204" pitchFamily="34" charset="0"/>
                          <a:cs typeface="Arial" panose="020B0604020202020204" pitchFamily="34" charset="0"/>
                        </a:rPr>
                        <a:t>Stop ​</a:t>
                      </a:r>
                    </a:p>
                  </a:txBody>
                  <a:tcPr marL="59234" marR="59234" marT="29617" marB="29617">
                    <a:lnL w="9525" cap="flat" cmpd="sng" algn="ctr">
                      <a:solidFill>
                        <a:srgbClr val="4472C4"/>
                      </a:solidFill>
                      <a:prstDash val="solid"/>
                      <a:round/>
                      <a:headEnd type="none" w="med" len="med"/>
                      <a:tailEnd type="none" w="med" len="med"/>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solidFill>
                      <a:srgbClr val="E8EEF7"/>
                    </a:solidFill>
                  </a:tcPr>
                </a:tc>
                <a:extLst>
                  <a:ext uri="{0D108BD9-81ED-4DB2-BD59-A6C34878D82A}">
                    <a16:rowId xmlns:a16="http://schemas.microsoft.com/office/drawing/2014/main" val="3229953797"/>
                  </a:ext>
                </a:extLst>
              </a:tr>
            </a:tbl>
          </a:graphicData>
        </a:graphic>
      </p:graphicFrame>
      <p:sp>
        <p:nvSpPr>
          <p:cNvPr id="5" name="Rectangle 1">
            <a:extLst>
              <a:ext uri="{FF2B5EF4-FFF2-40B4-BE49-F238E27FC236}">
                <a16:creationId xmlns:a16="http://schemas.microsoft.com/office/drawing/2014/main" id="{47D3CD80-E799-85BF-2AA7-6498D11D9C77}"/>
              </a:ext>
            </a:extLst>
          </p:cNvPr>
          <p:cNvSpPr>
            <a:spLocks noChangeArrowheads="1"/>
          </p:cNvSpPr>
          <p:nvPr/>
        </p:nvSpPr>
        <p:spPr bwMode="auto">
          <a:xfrm>
            <a:off x="1993900" y="173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FD9DFBB0-2960-64E2-ABAC-5FE5E790CE2C}"/>
              </a:ext>
            </a:extLst>
          </p:cNvPr>
          <p:cNvSpPr/>
          <p:nvPr/>
        </p:nvSpPr>
        <p:spPr>
          <a:xfrm>
            <a:off x="6565900" y="2103734"/>
            <a:ext cx="2178843" cy="19797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dirty="0">
                <a:latin typeface="Arial" panose="020B0604020202020204" pitchFamily="34" charset="0"/>
                <a:ea typeface="Lato Light"/>
                <a:cs typeface="Arial" panose="020B0604020202020204" pitchFamily="34" charset="0"/>
              </a:rPr>
              <a:t>In the hospital can prescribe full-agonist opioids</a:t>
            </a:r>
          </a:p>
          <a:p>
            <a:pPr algn="ctr"/>
            <a:endParaRPr lang="en-US" sz="1600" dirty="0">
              <a:latin typeface="Arial" panose="020B0604020202020204" pitchFamily="34" charset="0"/>
              <a:ea typeface="Lato Light"/>
              <a:cs typeface="Arial" panose="020B0604020202020204" pitchFamily="34" charset="0"/>
            </a:endParaRPr>
          </a:p>
          <a:p>
            <a:pPr algn="ctr"/>
            <a:r>
              <a:rPr lang="en-US" sz="1600" dirty="0">
                <a:latin typeface="Arial" panose="020B0604020202020204" pitchFamily="34" charset="0"/>
                <a:ea typeface="Lato Light"/>
                <a:cs typeface="Arial" panose="020B0604020202020204" pitchFamily="34" charset="0"/>
              </a:rPr>
              <a:t>Outpatient- must continue to use non-prescribed opioids to prevent withdrawal</a:t>
            </a:r>
          </a:p>
        </p:txBody>
      </p:sp>
    </p:spTree>
    <p:extLst>
      <p:ext uri="{BB962C8B-B14F-4D97-AF65-F5344CB8AC3E}">
        <p14:creationId xmlns:p14="http://schemas.microsoft.com/office/powerpoint/2010/main" val="31915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054B-D509-CE89-3626-1294E4C63B4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High-Dose Start </a:t>
            </a:r>
          </a:p>
        </p:txBody>
      </p:sp>
      <p:sp>
        <p:nvSpPr>
          <p:cNvPr id="3" name="Text Placeholder 2">
            <a:extLst>
              <a:ext uri="{FF2B5EF4-FFF2-40B4-BE49-F238E27FC236}">
                <a16:creationId xmlns:a16="http://schemas.microsoft.com/office/drawing/2014/main" id="{8C4095CC-C1CE-9FFB-990B-72E609ABB98D}"/>
              </a:ext>
            </a:extLst>
          </p:cNvPr>
          <p:cNvSpPr>
            <a:spLocks noGrp="1"/>
          </p:cNvSpPr>
          <p:nvPr>
            <p:ph type="body" sz="quarter" idx="10"/>
          </p:nvPr>
        </p:nvSpPr>
        <p:spPr/>
        <p:txBody>
          <a:bodyPr vert="horz" lIns="91440" tIns="45720" rIns="91440" bIns="45720" rtlCol="0" anchor="t">
            <a:normAutofit/>
          </a:bodyPr>
          <a:lstStyle/>
          <a:p>
            <a:r>
              <a:rPr lang="en-US" dirty="0">
                <a:latin typeface="Arial"/>
              </a:rPr>
              <a:t>Wait as long as possible to start, at least 24 hours from last use of fentanyl ​​(but ideally 48-72hr)</a:t>
            </a:r>
          </a:p>
          <a:p>
            <a:r>
              <a:rPr lang="en-US" dirty="0">
                <a:latin typeface="Arial"/>
              </a:rPr>
              <a:t>Take 8-16mg of buprenorphine, may take additional 8mg every 1-2 hours to max 32mg </a:t>
            </a:r>
          </a:p>
        </p:txBody>
      </p:sp>
      <p:sp>
        <p:nvSpPr>
          <p:cNvPr id="7" name="TextBox 6">
            <a:extLst>
              <a:ext uri="{FF2B5EF4-FFF2-40B4-BE49-F238E27FC236}">
                <a16:creationId xmlns:a16="http://schemas.microsoft.com/office/drawing/2014/main" id="{4E8C2FF1-859D-58E9-513C-81CD9DD2F5F3}"/>
              </a:ext>
            </a:extLst>
          </p:cNvPr>
          <p:cNvSpPr txBox="1"/>
          <p:nvPr/>
        </p:nvSpPr>
        <p:spPr>
          <a:xfrm>
            <a:off x="5136777" y="4533225"/>
            <a:ext cx="3209016" cy="523220"/>
          </a:xfrm>
          <a:prstGeom prst="rect">
            <a:avLst/>
          </a:prstGeom>
          <a:no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Herring, JAMA, 2021​​</a:t>
            </a:r>
          </a:p>
          <a:p>
            <a:r>
              <a:rPr lang="en-US" sz="1400" dirty="0">
                <a:solidFill>
                  <a:schemeClr val="bg1"/>
                </a:solidFill>
                <a:latin typeface="Arial" panose="020B0604020202020204" pitchFamily="34" charset="0"/>
                <a:cs typeface="Arial" panose="020B0604020202020204" pitchFamily="34" charset="0"/>
              </a:rPr>
              <a:t>CA Bridge Buprenorphine Self-Start</a:t>
            </a:r>
          </a:p>
        </p:txBody>
      </p:sp>
    </p:spTree>
    <p:extLst>
      <p:ext uri="{BB962C8B-B14F-4D97-AF65-F5344CB8AC3E}">
        <p14:creationId xmlns:p14="http://schemas.microsoft.com/office/powerpoint/2010/main" val="61914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fographic: CA Bridge Buprenorphine Self-Start Guide">
            <a:extLst>
              <a:ext uri="{FF2B5EF4-FFF2-40B4-BE49-F238E27FC236}">
                <a16:creationId xmlns:a16="http://schemas.microsoft.com/office/drawing/2014/main" id="{FE0C6BE9-9513-AFF8-DD87-D1FB61525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0"/>
            <a:ext cx="6299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2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7A69-5673-0572-030E-BD65AE9A9A81}"/>
              </a:ext>
            </a:extLst>
          </p:cNvPr>
          <p:cNvSpPr>
            <a:spLocks noGrp="1"/>
          </p:cNvSpPr>
          <p:nvPr>
            <p:ph type="title"/>
          </p:nvPr>
        </p:nvSpPr>
        <p:spPr>
          <a:xfrm>
            <a:off x="667927" y="85247"/>
            <a:ext cx="7534430" cy="857250"/>
          </a:xfrm>
        </p:spPr>
        <p:txBody>
          <a:bodyPr/>
          <a:lstStyle/>
          <a:p>
            <a:r>
              <a:rPr lang="en-US" dirty="0">
                <a:latin typeface="Arial" panose="020B0604020202020204" pitchFamily="34" charset="0"/>
                <a:ea typeface="Lato Regular"/>
                <a:cs typeface="Arial" panose="020B0604020202020204" pitchFamily="34" charset="0"/>
              </a:rPr>
              <a:t>Consider Adding Adjuncts </a:t>
            </a:r>
            <a:endParaRPr lang="en-US"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2925942-D42B-E149-EF3A-9C7CDCEF94D2}"/>
              </a:ext>
            </a:extLst>
          </p:cNvPr>
          <p:cNvGraphicFramePr>
            <a:graphicFrameLocks noGrp="1"/>
          </p:cNvGraphicFramePr>
          <p:nvPr>
            <p:extLst>
              <p:ext uri="{D42A27DB-BD31-4B8C-83A1-F6EECF244321}">
                <p14:modId xmlns:p14="http://schemas.microsoft.com/office/powerpoint/2010/main" val="4292553169"/>
              </p:ext>
            </p:extLst>
          </p:nvPr>
        </p:nvGraphicFramePr>
        <p:xfrm>
          <a:off x="385482" y="1011585"/>
          <a:ext cx="7963122" cy="3413760"/>
        </p:xfrm>
        <a:graphic>
          <a:graphicData uri="http://schemas.openxmlformats.org/drawingml/2006/table">
            <a:tbl>
              <a:tblPr firstRow="1" firstCol="1" bandRow="1">
                <a:tableStyleId>{69012ECD-51FC-41F1-AA8D-1B2483CD663E}</a:tableStyleId>
              </a:tblPr>
              <a:tblGrid>
                <a:gridCol w="1721224">
                  <a:extLst>
                    <a:ext uri="{9D8B030D-6E8A-4147-A177-3AD203B41FA5}">
                      <a16:colId xmlns:a16="http://schemas.microsoft.com/office/drawing/2014/main" val="526868206"/>
                    </a:ext>
                  </a:extLst>
                </a:gridCol>
                <a:gridCol w="3692687">
                  <a:extLst>
                    <a:ext uri="{9D8B030D-6E8A-4147-A177-3AD203B41FA5}">
                      <a16:colId xmlns:a16="http://schemas.microsoft.com/office/drawing/2014/main" val="1921961253"/>
                    </a:ext>
                  </a:extLst>
                </a:gridCol>
                <a:gridCol w="2549211">
                  <a:extLst>
                    <a:ext uri="{9D8B030D-6E8A-4147-A177-3AD203B41FA5}">
                      <a16:colId xmlns:a16="http://schemas.microsoft.com/office/drawing/2014/main" val="3858883715"/>
                    </a:ext>
                  </a:extLst>
                </a:gridCol>
              </a:tblGrid>
              <a:tr h="0">
                <a:tc>
                  <a:txBody>
                    <a:bodyPr/>
                    <a:lstStyle/>
                    <a:p>
                      <a:r>
                        <a:rPr lang="en-US" sz="1600" dirty="0">
                          <a:solidFill>
                            <a:srgbClr val="FFFFFF"/>
                          </a:solidFill>
                          <a:effectLst/>
                          <a:latin typeface="Arial" panose="020B0604020202020204" pitchFamily="34" charset="0"/>
                          <a:cs typeface="Arial" panose="020B0604020202020204" pitchFamily="34" charset="0"/>
                        </a:rPr>
                        <a:t>Adjunctive Medication</a:t>
                      </a:r>
                      <a:endParaRPr lang="en-US" sz="16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solidFill>
                            <a:srgbClr val="FFFFFF"/>
                          </a:solidFill>
                          <a:effectLst/>
                          <a:latin typeface="Arial" panose="020B0604020202020204" pitchFamily="34" charset="0"/>
                          <a:cs typeface="Arial" panose="020B0604020202020204" pitchFamily="34" charset="0"/>
                        </a:rPr>
                        <a:t>Dose</a:t>
                      </a:r>
                      <a:endParaRPr lang="en-US" sz="16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solidFill>
                            <a:srgbClr val="FFFFFF"/>
                          </a:solidFill>
                          <a:effectLst/>
                          <a:latin typeface="Arial" panose="020B0604020202020204" pitchFamily="34" charset="0"/>
                          <a:cs typeface="Arial" panose="020B0604020202020204" pitchFamily="34" charset="0"/>
                        </a:rPr>
                        <a:t>Indication </a:t>
                      </a:r>
                      <a:endParaRPr lang="en-US"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41708241"/>
                  </a:ext>
                </a:extLst>
              </a:tr>
              <a:tr h="0">
                <a:tc>
                  <a:txBody>
                    <a:bodyPr/>
                    <a:lstStyle/>
                    <a:p>
                      <a:pPr>
                        <a:tabLst>
                          <a:tab pos="830580" algn="l"/>
                        </a:tabLst>
                      </a:pPr>
                      <a:r>
                        <a:rPr lang="en-US" sz="1600" dirty="0">
                          <a:effectLst/>
                          <a:latin typeface="Arial" panose="020B0604020202020204" pitchFamily="34" charset="0"/>
                          <a:cs typeface="Arial" panose="020B0604020202020204" pitchFamily="34" charset="0"/>
                        </a:rPr>
                        <a:t>Clonidine 	</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0.1mg-0.2mg three times daily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Sweating, anxiety, restlessness, insomnia </a:t>
                      </a:r>
                    </a:p>
                  </a:txBody>
                  <a:tcPr marL="68580" marR="68580" marT="0" marB="0">
                    <a:solidFill>
                      <a:schemeClr val="bg2"/>
                    </a:solidFill>
                  </a:tcPr>
                </a:tc>
                <a:extLst>
                  <a:ext uri="{0D108BD9-81ED-4DB2-BD59-A6C34878D82A}">
                    <a16:rowId xmlns:a16="http://schemas.microsoft.com/office/drawing/2014/main" val="3702070769"/>
                  </a:ext>
                </a:extLst>
              </a:tr>
              <a:tr h="0">
                <a:tc>
                  <a:txBody>
                    <a:bodyPr/>
                    <a:lstStyle/>
                    <a:p>
                      <a:pPr>
                        <a:tabLst>
                          <a:tab pos="830580" algn="l"/>
                        </a:tabLst>
                      </a:pPr>
                      <a:r>
                        <a:rPr lang="en-US" sz="1600" dirty="0">
                          <a:effectLst/>
                          <a:latin typeface="Arial" panose="020B0604020202020204" pitchFamily="34" charset="0"/>
                          <a:cs typeface="Arial" panose="020B0604020202020204" pitchFamily="34" charset="0"/>
                        </a:rPr>
                        <a:t>Gabapentin </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300mg every 8 hours as needed </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Anxiety, restlessness, insomnia </a:t>
                      </a:r>
                    </a:p>
                  </a:txBody>
                  <a:tcPr marL="68580" marR="68580" marT="0" marB="0">
                    <a:solidFill>
                      <a:schemeClr val="bg2"/>
                    </a:solidFill>
                  </a:tcPr>
                </a:tc>
                <a:extLst>
                  <a:ext uri="{0D108BD9-81ED-4DB2-BD59-A6C34878D82A}">
                    <a16:rowId xmlns:a16="http://schemas.microsoft.com/office/drawing/2014/main" val="986173900"/>
                  </a:ext>
                </a:extLst>
              </a:tr>
              <a:tr h="0">
                <a:tc>
                  <a:txBody>
                    <a:bodyPr/>
                    <a:lstStyle/>
                    <a:p>
                      <a:pPr>
                        <a:tabLst>
                          <a:tab pos="830580" algn="l"/>
                        </a:tabLst>
                      </a:pPr>
                      <a:r>
                        <a:rPr lang="en-US" sz="1600" dirty="0">
                          <a:effectLst/>
                          <a:latin typeface="Arial" panose="020B0604020202020204" pitchFamily="34" charset="0"/>
                          <a:cs typeface="Arial" panose="020B0604020202020204" pitchFamily="34" charset="0"/>
                        </a:rPr>
                        <a:t>Acetaminophen </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500mg-1000mg every 6 hours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Mild to moderate pain </a:t>
                      </a:r>
                    </a:p>
                  </a:txBody>
                  <a:tcPr marL="68580" marR="68580" marT="0" marB="0">
                    <a:solidFill>
                      <a:schemeClr val="bg2"/>
                    </a:solidFill>
                  </a:tcPr>
                </a:tc>
                <a:extLst>
                  <a:ext uri="{0D108BD9-81ED-4DB2-BD59-A6C34878D82A}">
                    <a16:rowId xmlns:a16="http://schemas.microsoft.com/office/drawing/2014/main" val="402154487"/>
                  </a:ext>
                </a:extLst>
              </a:tr>
              <a:tr h="0">
                <a:tc>
                  <a:txBody>
                    <a:bodyPr/>
                    <a:lstStyle/>
                    <a:p>
                      <a:pPr>
                        <a:tabLst>
                          <a:tab pos="830580" algn="l"/>
                        </a:tabLst>
                      </a:pPr>
                      <a:r>
                        <a:rPr lang="en-US" sz="1600" dirty="0">
                          <a:effectLst/>
                          <a:latin typeface="Arial" panose="020B0604020202020204" pitchFamily="34" charset="0"/>
                          <a:cs typeface="Arial" panose="020B0604020202020204" pitchFamily="34" charset="0"/>
                        </a:rPr>
                        <a:t>Melatonin</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3mg at bedtime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Insomnia </a:t>
                      </a:r>
                    </a:p>
                  </a:txBody>
                  <a:tcPr marL="68580" marR="68580" marT="0" marB="0">
                    <a:solidFill>
                      <a:schemeClr val="bg2"/>
                    </a:solidFill>
                  </a:tcPr>
                </a:tc>
                <a:extLst>
                  <a:ext uri="{0D108BD9-81ED-4DB2-BD59-A6C34878D82A}">
                    <a16:rowId xmlns:a16="http://schemas.microsoft.com/office/drawing/2014/main" val="747443838"/>
                  </a:ext>
                </a:extLst>
              </a:tr>
              <a:tr h="0">
                <a:tc>
                  <a:txBody>
                    <a:bodyPr/>
                    <a:lstStyle/>
                    <a:p>
                      <a:r>
                        <a:rPr lang="en-US" sz="1600" dirty="0">
                          <a:effectLst/>
                          <a:latin typeface="Arial" panose="020B0604020202020204" pitchFamily="34" charset="0"/>
                          <a:cs typeface="Arial" panose="020B0604020202020204" pitchFamily="34" charset="0"/>
                        </a:rPr>
                        <a:t>Tizanidine</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2mg-4mg every 6 hours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Muscle spasms </a:t>
                      </a:r>
                    </a:p>
                  </a:txBody>
                  <a:tcPr marL="68580" marR="68580" marT="0" marB="0">
                    <a:solidFill>
                      <a:schemeClr val="bg2"/>
                    </a:solidFill>
                  </a:tcPr>
                </a:tc>
                <a:extLst>
                  <a:ext uri="{0D108BD9-81ED-4DB2-BD59-A6C34878D82A}">
                    <a16:rowId xmlns:a16="http://schemas.microsoft.com/office/drawing/2014/main" val="2224195685"/>
                  </a:ext>
                </a:extLst>
              </a:tr>
              <a:tr h="0">
                <a:tc>
                  <a:txBody>
                    <a:bodyPr/>
                    <a:lstStyle/>
                    <a:p>
                      <a:r>
                        <a:rPr lang="en-US" sz="1600" dirty="0">
                          <a:effectLst/>
                          <a:latin typeface="Arial" panose="020B0604020202020204" pitchFamily="34" charset="0"/>
                          <a:cs typeface="Arial" panose="020B0604020202020204" pitchFamily="34" charset="0"/>
                        </a:rPr>
                        <a:t>Loperamide</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2mg every 6 hours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Diarrhea </a:t>
                      </a:r>
                    </a:p>
                  </a:txBody>
                  <a:tcPr marL="68580" marR="68580" marT="0" marB="0">
                    <a:solidFill>
                      <a:schemeClr val="bg2"/>
                    </a:solidFill>
                  </a:tcPr>
                </a:tc>
                <a:extLst>
                  <a:ext uri="{0D108BD9-81ED-4DB2-BD59-A6C34878D82A}">
                    <a16:rowId xmlns:a16="http://schemas.microsoft.com/office/drawing/2014/main" val="2355222485"/>
                  </a:ext>
                </a:extLst>
              </a:tr>
              <a:tr h="0">
                <a:tc>
                  <a:txBody>
                    <a:bodyPr/>
                    <a:lstStyle/>
                    <a:p>
                      <a:r>
                        <a:rPr lang="en-US" sz="1600" dirty="0">
                          <a:effectLst/>
                          <a:latin typeface="Arial" panose="020B0604020202020204" pitchFamily="34" charset="0"/>
                          <a:cs typeface="Arial" panose="020B0604020202020204" pitchFamily="34" charset="0"/>
                        </a:rPr>
                        <a:t>Hyoscyamine </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0.125mg every 6 hours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Abdominal cramping </a:t>
                      </a:r>
                    </a:p>
                  </a:txBody>
                  <a:tcPr marL="68580" marR="68580" marT="0" marB="0">
                    <a:solidFill>
                      <a:schemeClr val="bg2"/>
                    </a:solidFill>
                  </a:tcPr>
                </a:tc>
                <a:extLst>
                  <a:ext uri="{0D108BD9-81ED-4DB2-BD59-A6C34878D82A}">
                    <a16:rowId xmlns:a16="http://schemas.microsoft.com/office/drawing/2014/main" val="2926303835"/>
                  </a:ext>
                </a:extLst>
              </a:tr>
              <a:tr h="0">
                <a:tc>
                  <a:txBody>
                    <a:bodyPr/>
                    <a:lstStyle/>
                    <a:p>
                      <a:r>
                        <a:rPr lang="en-US" sz="1600" dirty="0">
                          <a:effectLst/>
                          <a:latin typeface="Arial" panose="020B0604020202020204" pitchFamily="34" charset="0"/>
                          <a:cs typeface="Arial" panose="020B0604020202020204" pitchFamily="34" charset="0"/>
                        </a:rPr>
                        <a:t>Hydroxyzine</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25mg-50mg every 6 hours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Anxiety </a:t>
                      </a:r>
                    </a:p>
                  </a:txBody>
                  <a:tcPr marL="68580" marR="68580" marT="0" marB="0">
                    <a:solidFill>
                      <a:schemeClr val="bg2"/>
                    </a:solidFill>
                  </a:tcPr>
                </a:tc>
                <a:extLst>
                  <a:ext uri="{0D108BD9-81ED-4DB2-BD59-A6C34878D82A}">
                    <a16:rowId xmlns:a16="http://schemas.microsoft.com/office/drawing/2014/main" val="728572886"/>
                  </a:ext>
                </a:extLst>
              </a:tr>
              <a:tr h="0">
                <a:tc>
                  <a:txBody>
                    <a:bodyPr/>
                    <a:lstStyle/>
                    <a:p>
                      <a:r>
                        <a:rPr lang="en-US" sz="1600" dirty="0">
                          <a:effectLst/>
                          <a:latin typeface="Arial" panose="020B0604020202020204" pitchFamily="34" charset="0"/>
                          <a:cs typeface="Arial" panose="020B0604020202020204" pitchFamily="34" charset="0"/>
                        </a:rPr>
                        <a:t>Ondansetron </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4mg every 8 hours as needed</a:t>
                      </a:r>
                    </a:p>
                  </a:txBody>
                  <a:tcPr marL="68580" marR="68580" marT="0" marB="0">
                    <a:solidFill>
                      <a:schemeClr val="bg2"/>
                    </a:solidFill>
                  </a:tcPr>
                </a:tc>
                <a:tc>
                  <a:txBody>
                    <a:bodyPr/>
                    <a:lstStyle/>
                    <a:p>
                      <a:r>
                        <a:rPr lang="en-US" sz="1600" dirty="0">
                          <a:effectLst/>
                          <a:latin typeface="Arial" panose="020B0604020202020204" pitchFamily="34" charset="0"/>
                          <a:cs typeface="Arial" panose="020B0604020202020204" pitchFamily="34" charset="0"/>
                        </a:rPr>
                        <a:t>Nausea </a:t>
                      </a:r>
                    </a:p>
                  </a:txBody>
                  <a:tcPr marL="68580" marR="68580" marT="0" marB="0">
                    <a:solidFill>
                      <a:schemeClr val="bg2"/>
                    </a:solidFill>
                  </a:tcPr>
                </a:tc>
                <a:extLst>
                  <a:ext uri="{0D108BD9-81ED-4DB2-BD59-A6C34878D82A}">
                    <a16:rowId xmlns:a16="http://schemas.microsoft.com/office/drawing/2014/main" val="2590429264"/>
                  </a:ext>
                </a:extLst>
              </a:tr>
            </a:tbl>
          </a:graphicData>
        </a:graphic>
      </p:graphicFrame>
    </p:spTree>
    <p:extLst>
      <p:ext uri="{BB962C8B-B14F-4D97-AF65-F5344CB8AC3E}">
        <p14:creationId xmlns:p14="http://schemas.microsoft.com/office/powerpoint/2010/main" val="188563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BA8C-0475-E90D-670D-37735A74F1DD}"/>
              </a:ext>
            </a:extLst>
          </p:cNvPr>
          <p:cNvSpPr>
            <a:spLocks noGrp="1"/>
          </p:cNvSpPr>
          <p:nvPr>
            <p:ph type="title"/>
          </p:nvPr>
        </p:nvSpPr>
        <p:spPr/>
        <p:txBody>
          <a:bodyPr>
            <a:noAutofit/>
          </a:bodyPr>
          <a:lstStyle/>
          <a:p>
            <a:r>
              <a:rPr lang="en-US" sz="3200" dirty="0">
                <a:latin typeface="Arial" panose="020B0604020202020204" pitchFamily="34" charset="0"/>
                <a:ea typeface="Lato Regular"/>
                <a:cs typeface="Arial" panose="020B0604020202020204" pitchFamily="34" charset="0"/>
              </a:rPr>
              <a:t>Counseling for Administration of Bup</a:t>
            </a: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DB0559C-3242-180D-C172-195EEBF212E3}"/>
              </a:ext>
            </a:extLst>
          </p:cNvPr>
          <p:cNvSpPr>
            <a:spLocks noGrp="1"/>
          </p:cNvSpPr>
          <p:nvPr>
            <p:ph type="body" sz="quarter" idx="10"/>
          </p:nvPr>
        </p:nvSpPr>
        <p:spPr>
          <a:xfrm>
            <a:off x="811214" y="1679654"/>
            <a:ext cx="5547641" cy="2780846"/>
          </a:xfrm>
        </p:spPr>
        <p:txBody>
          <a:bodyPr vert="horz" lIns="91440" tIns="45720" rIns="91440" bIns="45720" rtlCol="0" anchor="t">
            <a:normAutofit fontScale="85000" lnSpcReduction="20000"/>
          </a:bodyPr>
          <a:lstStyle/>
          <a:p>
            <a:r>
              <a:rPr lang="en-US" dirty="0">
                <a:latin typeface="Arial"/>
                <a:ea typeface="Noto Serif"/>
              </a:rPr>
              <a:t>Avoid nicotine for 30 minutes before taking buprenorphine</a:t>
            </a:r>
          </a:p>
          <a:p>
            <a:r>
              <a:rPr lang="en-US" dirty="0">
                <a:latin typeface="Arial"/>
                <a:ea typeface="Noto Serif"/>
              </a:rPr>
              <a:t>Only dissolve 2 tabs or films at a time</a:t>
            </a:r>
          </a:p>
          <a:p>
            <a:r>
              <a:rPr lang="en-US" dirty="0">
                <a:latin typeface="Arial"/>
                <a:ea typeface="Noto Serif"/>
              </a:rPr>
              <a:t>Allow 5-10 minutes to dissolve – spit out residue to reduce risk for nausea</a:t>
            </a:r>
          </a:p>
          <a:p>
            <a:r>
              <a:rPr lang="en-US" dirty="0">
                <a:latin typeface="Arial"/>
                <a:ea typeface="Noto Serif"/>
              </a:rPr>
              <a:t>Wash mouth out (swish and spit) to reduce risk for dental carries</a:t>
            </a:r>
          </a:p>
        </p:txBody>
      </p:sp>
      <p:pic>
        <p:nvPicPr>
          <p:cNvPr id="4" name="Picture 3">
            <a:extLst>
              <a:ext uri="{FF2B5EF4-FFF2-40B4-BE49-F238E27FC236}">
                <a16:creationId xmlns:a16="http://schemas.microsoft.com/office/drawing/2014/main" id="{A0732452-7CF1-C1E5-23B2-8D3EE7136282}"/>
              </a:ext>
            </a:extLst>
          </p:cNvPr>
          <p:cNvPicPr>
            <a:picLocks noChangeAspect="1"/>
          </p:cNvPicPr>
          <p:nvPr/>
        </p:nvPicPr>
        <p:blipFill>
          <a:blip r:embed="rId2"/>
          <a:stretch>
            <a:fillRect/>
          </a:stretch>
        </p:blipFill>
        <p:spPr>
          <a:xfrm>
            <a:off x="6506653" y="1963432"/>
            <a:ext cx="2070100" cy="1854200"/>
          </a:xfrm>
          <a:prstGeom prst="rect">
            <a:avLst/>
          </a:prstGeom>
        </p:spPr>
      </p:pic>
    </p:spTree>
    <p:extLst>
      <p:ext uri="{BB962C8B-B14F-4D97-AF65-F5344CB8AC3E}">
        <p14:creationId xmlns:p14="http://schemas.microsoft.com/office/powerpoint/2010/main" val="31240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3363-2B9F-6944-4C6C-BC7259EDDD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Low-Barrier Buprenorphine </a:t>
            </a:r>
          </a:p>
        </p:txBody>
      </p:sp>
      <p:sp>
        <p:nvSpPr>
          <p:cNvPr id="3" name="Text Placeholder 2">
            <a:extLst>
              <a:ext uri="{FF2B5EF4-FFF2-40B4-BE49-F238E27FC236}">
                <a16:creationId xmlns:a16="http://schemas.microsoft.com/office/drawing/2014/main" id="{EB344DDF-799B-F812-0369-E88524B133C8}"/>
              </a:ext>
            </a:extLst>
          </p:cNvPr>
          <p:cNvSpPr>
            <a:spLocks noGrp="1"/>
          </p:cNvSpPr>
          <p:nvPr>
            <p:ph type="body" sz="quarter" idx="10"/>
          </p:nvPr>
        </p:nvSpPr>
        <p:spPr>
          <a:xfrm>
            <a:off x="811214" y="1719067"/>
            <a:ext cx="7313455" cy="2882913"/>
          </a:xfrm>
        </p:spPr>
        <p:txBody>
          <a:bodyPr vert="horz" lIns="91440" tIns="45720" rIns="91440" bIns="45720" rtlCol="0" anchor="t">
            <a:normAutofit fontScale="92500"/>
          </a:bodyPr>
          <a:lstStyle/>
          <a:p>
            <a:r>
              <a:rPr lang="en-US" dirty="0">
                <a:latin typeface="Arial"/>
              </a:rPr>
              <a:t>Accepting same-day walk-ins.​</a:t>
            </a:r>
          </a:p>
          <a:p>
            <a:r>
              <a:rPr lang="en-US" dirty="0">
                <a:latin typeface="Arial"/>
              </a:rPr>
              <a:t>Not turning patients away who are late for their appointments.​</a:t>
            </a:r>
          </a:p>
          <a:p>
            <a:r>
              <a:rPr lang="en-US" dirty="0">
                <a:latin typeface="Arial"/>
              </a:rPr>
              <a:t>Non-punitive approach to opioids or substance use.​</a:t>
            </a:r>
          </a:p>
          <a:p>
            <a:r>
              <a:rPr lang="en-US" dirty="0">
                <a:latin typeface="Arial"/>
              </a:rPr>
              <a:t>Providing access to buprenorphine; freedom to decline counseling, etc. </a:t>
            </a:r>
          </a:p>
        </p:txBody>
      </p:sp>
      <p:sp>
        <p:nvSpPr>
          <p:cNvPr id="4" name="TextBox 3">
            <a:extLst>
              <a:ext uri="{FF2B5EF4-FFF2-40B4-BE49-F238E27FC236}">
                <a16:creationId xmlns:a16="http://schemas.microsoft.com/office/drawing/2014/main" id="{49DA8186-281D-AEF7-DFAB-A1AC6FABD479}"/>
              </a:ext>
            </a:extLst>
          </p:cNvPr>
          <p:cNvSpPr txBox="1"/>
          <p:nvPr/>
        </p:nvSpPr>
        <p:spPr>
          <a:xfrm>
            <a:off x="5748728" y="4841365"/>
            <a:ext cx="2743200"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latin typeface="Noto Serif"/>
                <a:ea typeface="Noto Serif"/>
                <a:cs typeface="Arial"/>
              </a:rPr>
              <a:t>Kapadia. J Gen Intern Med. 2021</a:t>
            </a:r>
            <a:endParaRPr lang="en-US" dirty="0">
              <a:solidFill>
                <a:schemeClr val="bg1"/>
              </a:solidFill>
            </a:endParaRPr>
          </a:p>
        </p:txBody>
      </p:sp>
    </p:spTree>
    <p:extLst>
      <p:ext uri="{BB962C8B-B14F-4D97-AF65-F5344CB8AC3E}">
        <p14:creationId xmlns:p14="http://schemas.microsoft.com/office/powerpoint/2010/main" val="21674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517D-8738-E910-6419-7ABF3064B004}"/>
              </a:ext>
            </a:extLst>
          </p:cNvPr>
          <p:cNvSpPr>
            <a:spLocks noGrp="1"/>
          </p:cNvSpPr>
          <p:nvPr>
            <p:ph type="title"/>
          </p:nvPr>
        </p:nvSpPr>
        <p:spPr>
          <a:xfrm>
            <a:off x="225574" y="412598"/>
            <a:ext cx="7534430" cy="857250"/>
          </a:xfrm>
        </p:spPr>
        <p:txBody>
          <a:bodyPr>
            <a:normAutofit fontScale="90000"/>
          </a:bodyPr>
          <a:lstStyle/>
          <a:p>
            <a:r>
              <a:rPr lang="en-US" dirty="0">
                <a:latin typeface="Arial" panose="020B0604020202020204" pitchFamily="34" charset="0"/>
                <a:cs typeface="Arial" panose="020B0604020202020204" pitchFamily="34" charset="0"/>
              </a:rPr>
              <a:t>Dose Limits – Can I go up to 32mg?</a:t>
            </a:r>
          </a:p>
        </p:txBody>
      </p:sp>
      <p:sp>
        <p:nvSpPr>
          <p:cNvPr id="3" name="Text Placeholder 2">
            <a:extLst>
              <a:ext uri="{FF2B5EF4-FFF2-40B4-BE49-F238E27FC236}">
                <a16:creationId xmlns:a16="http://schemas.microsoft.com/office/drawing/2014/main" id="{0D874462-E8E6-7264-E6E9-4FC54106E562}"/>
              </a:ext>
            </a:extLst>
          </p:cNvPr>
          <p:cNvSpPr>
            <a:spLocks noGrp="1"/>
          </p:cNvSpPr>
          <p:nvPr>
            <p:ph type="body" sz="quarter" idx="10"/>
          </p:nvPr>
        </p:nvSpPr>
        <p:spPr>
          <a:xfrm>
            <a:off x="811215" y="1283298"/>
            <a:ext cx="3975917" cy="3703625"/>
          </a:xfrm>
        </p:spPr>
        <p:txBody>
          <a:bodyPr vert="horz" lIns="91440" tIns="45720" rIns="91440" bIns="45720" rtlCol="0" anchor="t">
            <a:normAutofit fontScale="70000" lnSpcReduction="20000"/>
          </a:bodyPr>
          <a:lstStyle/>
          <a:p>
            <a:r>
              <a:rPr lang="en-US" dirty="0">
                <a:latin typeface="Arial"/>
              </a:rPr>
              <a:t>24mg dose limit is based on data from before the fentanyl era ​</a:t>
            </a:r>
          </a:p>
          <a:p>
            <a:r>
              <a:rPr lang="en-US" dirty="0">
                <a:latin typeface="Arial"/>
              </a:rPr>
              <a:t>The opioid receptor has 85-92% occupancy at 16mg daily and 94-98% occupancy at 32mg daily ​</a:t>
            </a:r>
          </a:p>
          <a:p>
            <a:r>
              <a:rPr lang="en-US" dirty="0">
                <a:latin typeface="Arial"/>
              </a:rPr>
              <a:t>Higher receptor occupancy is associated with reduced withdrawal symptoms and cravings​</a:t>
            </a:r>
          </a:p>
          <a:p>
            <a:r>
              <a:rPr lang="en-US" dirty="0">
                <a:latin typeface="Arial"/>
              </a:rPr>
              <a:t>A subset of patients do better at 32mg daily (at least during stabilization phase)! </a:t>
            </a:r>
            <a:endParaRPr lang="en-US" dirty="0">
              <a:latin typeface="Arial"/>
              <a:ea typeface="Noto Serif"/>
            </a:endParaRPr>
          </a:p>
        </p:txBody>
      </p:sp>
      <p:pic>
        <p:nvPicPr>
          <p:cNvPr id="7170" name="Picture 2" descr="Image: Grande. J Addict Med. 2023&#10;Greenwald, Neuropsychopharmacology, 2003">
            <a:extLst>
              <a:ext uri="{FF2B5EF4-FFF2-40B4-BE49-F238E27FC236}">
                <a16:creationId xmlns:a16="http://schemas.microsoft.com/office/drawing/2014/main" id="{2000AB40-071F-FB8C-EBAC-100D31A68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597" y="1182534"/>
            <a:ext cx="3847378" cy="3489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7D05CB97-25D0-0BB8-8ECF-C8A33C5E3468}"/>
              </a:ext>
            </a:extLst>
          </p:cNvPr>
          <p:cNvSpPr txBox="1"/>
          <p:nvPr/>
        </p:nvSpPr>
        <p:spPr>
          <a:xfrm>
            <a:off x="5021041" y="4664947"/>
            <a:ext cx="362587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ea typeface="Noto Serif"/>
                <a:cs typeface="Arial" panose="020B0604020202020204" pitchFamily="34" charset="0"/>
              </a:rPr>
              <a:t>Grande. J Addict Med. 2023</a:t>
            </a:r>
          </a:p>
          <a:p>
            <a:r>
              <a:rPr lang="en-US" sz="1200" dirty="0">
                <a:solidFill>
                  <a:schemeClr val="bg1"/>
                </a:solidFill>
                <a:latin typeface="Arial" panose="020B0604020202020204" pitchFamily="34" charset="0"/>
                <a:ea typeface="Noto Serif"/>
                <a:cs typeface="Arial" panose="020B0604020202020204" pitchFamily="34" charset="0"/>
              </a:rPr>
              <a:t>Greenwald, Neuropsychopharmacology, 2003</a:t>
            </a:r>
          </a:p>
        </p:txBody>
      </p:sp>
    </p:spTree>
    <p:extLst>
      <p:ext uri="{BB962C8B-B14F-4D97-AF65-F5344CB8AC3E}">
        <p14:creationId xmlns:p14="http://schemas.microsoft.com/office/powerpoint/2010/main" val="13178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3A1C-49BD-CD8C-FCFE-A298F01113A1}"/>
              </a:ext>
            </a:extLst>
          </p:cNvPr>
          <p:cNvSpPr>
            <a:spLocks noGrp="1"/>
          </p:cNvSpPr>
          <p:nvPr>
            <p:ph type="title"/>
          </p:nvPr>
        </p:nvSpPr>
        <p:spPr>
          <a:xfrm>
            <a:off x="804218" y="376880"/>
            <a:ext cx="7534430" cy="857250"/>
          </a:xfrm>
        </p:spPr>
        <p:txBody>
          <a:bodyPr>
            <a:noAutofit/>
          </a:bodyPr>
          <a:lstStyle/>
          <a:p>
            <a:r>
              <a:rPr lang="en-US" sz="3200" dirty="0">
                <a:latin typeface="Arial" panose="020B0604020202020204" pitchFamily="34" charset="0"/>
                <a:ea typeface="Lato Regular"/>
                <a:cs typeface="Arial" panose="020B0604020202020204" pitchFamily="34" charset="0"/>
              </a:rPr>
              <a:t>Buprenorphine (Subutex) vs Buprenorphine-Naloxone (Suboxone)</a:t>
            </a:r>
          </a:p>
        </p:txBody>
      </p:sp>
      <p:sp>
        <p:nvSpPr>
          <p:cNvPr id="3" name="Text Placeholder 2">
            <a:extLst>
              <a:ext uri="{FF2B5EF4-FFF2-40B4-BE49-F238E27FC236}">
                <a16:creationId xmlns:a16="http://schemas.microsoft.com/office/drawing/2014/main" id="{58CF02D1-5F67-3FC6-BD8B-BC46F34B747C}"/>
              </a:ext>
            </a:extLst>
          </p:cNvPr>
          <p:cNvSpPr>
            <a:spLocks noGrp="1"/>
          </p:cNvSpPr>
          <p:nvPr>
            <p:ph type="body" sz="quarter" idx="10"/>
          </p:nvPr>
        </p:nvSpPr>
        <p:spPr>
          <a:xfrm>
            <a:off x="802810" y="1719067"/>
            <a:ext cx="4441452" cy="2964585"/>
          </a:xfrm>
        </p:spPr>
        <p:txBody>
          <a:bodyPr vert="horz" lIns="91440" tIns="45720" rIns="91440" bIns="45720" rtlCol="0" anchor="t">
            <a:normAutofit fontScale="85000" lnSpcReduction="20000"/>
          </a:bodyPr>
          <a:lstStyle/>
          <a:p>
            <a:r>
              <a:rPr lang="en-US" dirty="0">
                <a:latin typeface="Arial"/>
                <a:ea typeface="Noto Serif"/>
              </a:rPr>
              <a:t>When used sublingually, naloxone is minimally absorbed. </a:t>
            </a:r>
          </a:p>
          <a:p>
            <a:r>
              <a:rPr lang="en-US" dirty="0">
                <a:latin typeface="Arial"/>
                <a:ea typeface="Noto Serif"/>
              </a:rPr>
              <a:t>Primarily a deterrent to block the effect of buprenorphine if a tablet is injected. </a:t>
            </a:r>
          </a:p>
          <a:p>
            <a:r>
              <a:rPr lang="en-US" dirty="0">
                <a:latin typeface="Arial"/>
                <a:ea typeface="Noto Serif"/>
              </a:rPr>
              <a:t>Some patients may have side effects with the combination product (headache, nausea) </a:t>
            </a:r>
          </a:p>
        </p:txBody>
      </p:sp>
      <p:sp>
        <p:nvSpPr>
          <p:cNvPr id="5" name="TextBox 4">
            <a:extLst>
              <a:ext uri="{FF2B5EF4-FFF2-40B4-BE49-F238E27FC236}">
                <a16:creationId xmlns:a16="http://schemas.microsoft.com/office/drawing/2014/main" id="{DCAB929F-3DBC-2BCC-B93D-029BE23F579B}"/>
              </a:ext>
            </a:extLst>
          </p:cNvPr>
          <p:cNvSpPr txBox="1"/>
          <p:nvPr/>
        </p:nvSpPr>
        <p:spPr>
          <a:xfrm>
            <a:off x="5737762" y="4775584"/>
            <a:ext cx="26008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latin typeface="Arial" panose="020B0604020202020204" pitchFamily="34" charset="0"/>
                <a:cs typeface="Arial" panose="020B0604020202020204" pitchFamily="34" charset="0"/>
              </a:rPr>
              <a:t>Blazes, Front Psychiatry, 2020</a:t>
            </a:r>
          </a:p>
        </p:txBody>
      </p:sp>
      <p:pic>
        <p:nvPicPr>
          <p:cNvPr id="7" name="Picture 6" descr="Subutex vs. Suboxone: What's the Difference? | United Recovery Project">
            <a:extLst>
              <a:ext uri="{FF2B5EF4-FFF2-40B4-BE49-F238E27FC236}">
                <a16:creationId xmlns:a16="http://schemas.microsoft.com/office/drawing/2014/main" id="{BF8F9F17-86B3-C5D7-3A06-3C6F718929F0}"/>
              </a:ext>
            </a:extLst>
          </p:cNvPr>
          <p:cNvPicPr>
            <a:picLocks noChangeAspect="1"/>
          </p:cNvPicPr>
          <p:nvPr/>
        </p:nvPicPr>
        <p:blipFill>
          <a:blip r:embed="rId2"/>
          <a:stretch>
            <a:fillRect/>
          </a:stretch>
        </p:blipFill>
        <p:spPr>
          <a:xfrm>
            <a:off x="5898216" y="1926291"/>
            <a:ext cx="2743200" cy="1828800"/>
          </a:xfrm>
          <a:prstGeom prst="rect">
            <a:avLst/>
          </a:prstGeom>
        </p:spPr>
      </p:pic>
    </p:spTree>
    <p:extLst>
      <p:ext uri="{BB962C8B-B14F-4D97-AF65-F5344CB8AC3E}">
        <p14:creationId xmlns:p14="http://schemas.microsoft.com/office/powerpoint/2010/main" val="411697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0662-E4D9-E709-CD63-AAB7913156CA}"/>
              </a:ext>
            </a:extLst>
          </p:cNvPr>
          <p:cNvSpPr>
            <a:spLocks noGrp="1"/>
          </p:cNvSpPr>
          <p:nvPr>
            <p:ph type="title"/>
          </p:nvPr>
        </p:nvSpPr>
        <p:spPr/>
        <p:txBody>
          <a:bodyPr/>
          <a:lstStyle/>
          <a:p>
            <a:r>
              <a:rPr lang="en-US" dirty="0"/>
              <a:t>One week follow-up</a:t>
            </a:r>
          </a:p>
        </p:txBody>
      </p:sp>
      <p:sp>
        <p:nvSpPr>
          <p:cNvPr id="3" name="Text Placeholder 2">
            <a:extLst>
              <a:ext uri="{FF2B5EF4-FFF2-40B4-BE49-F238E27FC236}">
                <a16:creationId xmlns:a16="http://schemas.microsoft.com/office/drawing/2014/main" id="{EABCF8BB-EE8D-3181-D1CA-F786FB379720}"/>
              </a:ext>
            </a:extLst>
          </p:cNvPr>
          <p:cNvSpPr>
            <a:spLocks noGrp="1"/>
          </p:cNvSpPr>
          <p:nvPr>
            <p:ph type="body" sz="quarter" idx="10"/>
          </p:nvPr>
        </p:nvSpPr>
        <p:spPr/>
        <p:txBody>
          <a:bodyPr>
            <a:normAutofit fontScale="92500" lnSpcReduction="10000"/>
          </a:bodyPr>
          <a:lstStyle/>
          <a:p>
            <a:pPr marL="0" indent="0">
              <a:buNone/>
            </a:pPr>
            <a:r>
              <a:rPr lang="en-US" dirty="0"/>
              <a:t>Jim is now taking buprenorphine SL 8 mg TID. He has ongoing cravings and has minimally reduced his smoked fentanyl use. </a:t>
            </a:r>
          </a:p>
          <a:p>
            <a:pPr marL="0" indent="0">
              <a:buNone/>
            </a:pPr>
            <a:endParaRPr lang="en-US" dirty="0"/>
          </a:p>
          <a:p>
            <a:pPr marL="0" indent="0">
              <a:buNone/>
            </a:pPr>
            <a:r>
              <a:rPr lang="en-US" dirty="0"/>
              <a:t>Speech is tangential and pressured.</a:t>
            </a:r>
          </a:p>
        </p:txBody>
      </p:sp>
    </p:spTree>
    <p:extLst>
      <p:ext uri="{BB962C8B-B14F-4D97-AF65-F5344CB8AC3E}">
        <p14:creationId xmlns:p14="http://schemas.microsoft.com/office/powerpoint/2010/main" val="40955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88AB-E8AA-142B-C72E-EF7B1E76A6CE}"/>
              </a:ext>
            </a:extLst>
          </p:cNvPr>
          <p:cNvSpPr>
            <a:spLocks noGrp="1"/>
          </p:cNvSpPr>
          <p:nvPr>
            <p:ph type="title"/>
          </p:nvPr>
        </p:nvSpPr>
        <p:spPr>
          <a:xfrm>
            <a:off x="5524621" y="994815"/>
            <a:ext cx="2699934" cy="857250"/>
          </a:xfrm>
        </p:spPr>
        <p:txBody>
          <a:bodyPr>
            <a:normAutofit/>
          </a:bodyPr>
          <a:lstStyle/>
          <a:p>
            <a:r>
              <a:rPr lang="en-US" dirty="0"/>
              <a:t>  Meth Use</a:t>
            </a:r>
          </a:p>
        </p:txBody>
      </p:sp>
      <p:sp>
        <p:nvSpPr>
          <p:cNvPr id="3" name="Text Placeholder 2">
            <a:extLst>
              <a:ext uri="{FF2B5EF4-FFF2-40B4-BE49-F238E27FC236}">
                <a16:creationId xmlns:a16="http://schemas.microsoft.com/office/drawing/2014/main" id="{97CA187A-4EBC-6C84-6438-1E1052E3B589}"/>
              </a:ext>
            </a:extLst>
          </p:cNvPr>
          <p:cNvSpPr>
            <a:spLocks noGrp="1"/>
          </p:cNvSpPr>
          <p:nvPr>
            <p:ph type="body" sz="quarter" idx="10"/>
          </p:nvPr>
        </p:nvSpPr>
        <p:spPr>
          <a:xfrm>
            <a:off x="683997" y="1829442"/>
            <a:ext cx="2883524" cy="1789417"/>
          </a:xfrm>
          <a:ln>
            <a:solidFill>
              <a:schemeClr val="bg2"/>
            </a:solidFill>
          </a:ln>
        </p:spPr>
        <p:txBody>
          <a:bodyPr>
            <a:normAutofit/>
          </a:bodyPr>
          <a:lstStyle/>
          <a:p>
            <a:pPr marL="0" indent="0">
              <a:buNone/>
            </a:pPr>
            <a:r>
              <a:rPr lang="en-US" dirty="0" err="1"/>
              <a:t>Sublocade</a:t>
            </a:r>
            <a:r>
              <a:rPr lang="en-US" dirty="0"/>
              <a:t> 300 mg</a:t>
            </a:r>
          </a:p>
          <a:p>
            <a:pPr marL="0" indent="0">
              <a:buNone/>
            </a:pPr>
            <a:r>
              <a:rPr lang="en-US" dirty="0"/>
              <a:t>             or</a:t>
            </a:r>
          </a:p>
          <a:p>
            <a:pPr marL="0" indent="0">
              <a:buNone/>
            </a:pPr>
            <a:r>
              <a:rPr lang="en-US" dirty="0" err="1"/>
              <a:t>Brixadi</a:t>
            </a:r>
            <a:r>
              <a:rPr lang="en-US" dirty="0"/>
              <a:t> 128 mg</a:t>
            </a:r>
          </a:p>
        </p:txBody>
      </p:sp>
      <p:sp>
        <p:nvSpPr>
          <p:cNvPr id="4" name="Text Placeholder 2">
            <a:extLst>
              <a:ext uri="{FF2B5EF4-FFF2-40B4-BE49-F238E27FC236}">
                <a16:creationId xmlns:a16="http://schemas.microsoft.com/office/drawing/2014/main" id="{66D8E8AF-4463-0111-BF2C-C2505BC8BB05}"/>
              </a:ext>
            </a:extLst>
          </p:cNvPr>
          <p:cNvSpPr txBox="1">
            <a:spLocks/>
          </p:cNvSpPr>
          <p:nvPr/>
        </p:nvSpPr>
        <p:spPr>
          <a:xfrm>
            <a:off x="5097546" y="1829442"/>
            <a:ext cx="3694761" cy="1789417"/>
          </a:xfrm>
          <a:prstGeom prst="rect">
            <a:avLst/>
          </a:prstGeom>
          <a:ln>
            <a:solidFill>
              <a:schemeClr val="bg2"/>
            </a:solidFill>
          </a:ln>
        </p:spPr>
        <p:txBody>
          <a:bodyPr vert="horz" lIns="91440" tIns="45720" rIns="91440" bIns="45720" rtlCol="0">
            <a:normAutofit fontScale="92500" lnSpcReduction="20000"/>
          </a:bodyPr>
          <a:lstStyle>
            <a:lvl1pPr marL="342900" indent="-342900" algn="l" defTabSz="457200" rtl="0" eaLnBrk="1" latinLnBrk="0" hangingPunct="1">
              <a:lnSpc>
                <a:spcPct val="130000"/>
              </a:lnSpc>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lnSpc>
                <a:spcPct val="130000"/>
              </a:lnSpc>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lnSpc>
                <a:spcPct val="130000"/>
              </a:lnSpc>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lnSpc>
                <a:spcPct val="130000"/>
              </a:lnSpc>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lnSpc>
                <a:spcPct val="130000"/>
              </a:lnSpc>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Contingency Management</a:t>
            </a:r>
          </a:p>
          <a:p>
            <a:pPr marL="0" indent="0">
              <a:buFont typeface="Arial"/>
              <a:buNone/>
            </a:pPr>
            <a:r>
              <a:rPr lang="en-US" dirty="0"/>
              <a:t>                   and</a:t>
            </a:r>
          </a:p>
          <a:p>
            <a:pPr marL="0" indent="0">
              <a:buFont typeface="Arial"/>
              <a:buNone/>
            </a:pPr>
            <a:r>
              <a:rPr lang="en-US" dirty="0"/>
              <a:t>Olanzapine 2.5 – 5 mg BID prn delusions, anxiety</a:t>
            </a:r>
          </a:p>
        </p:txBody>
      </p:sp>
      <p:sp>
        <p:nvSpPr>
          <p:cNvPr id="5" name="Title 1">
            <a:extLst>
              <a:ext uri="{FF2B5EF4-FFF2-40B4-BE49-F238E27FC236}">
                <a16:creationId xmlns:a16="http://schemas.microsoft.com/office/drawing/2014/main" id="{3EF1FE21-AD69-18C3-A5AD-B462777748C2}"/>
              </a:ext>
            </a:extLst>
          </p:cNvPr>
          <p:cNvSpPr txBox="1">
            <a:spLocks/>
          </p:cNvSpPr>
          <p:nvPr/>
        </p:nvSpPr>
        <p:spPr>
          <a:xfrm>
            <a:off x="1116294" y="972192"/>
            <a:ext cx="2699934"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i="0" kern="1200">
                <a:solidFill>
                  <a:schemeClr val="bg1"/>
                </a:solidFill>
                <a:latin typeface="Lato Regular"/>
                <a:ea typeface="+mj-ea"/>
                <a:cs typeface="Lato Regular"/>
              </a:defRPr>
            </a:lvl1pPr>
          </a:lstStyle>
          <a:p>
            <a:r>
              <a:rPr lang="en-US" dirty="0"/>
              <a:t>LAI </a:t>
            </a:r>
            <a:r>
              <a:rPr lang="en-US" dirty="0" err="1"/>
              <a:t>bup</a:t>
            </a:r>
            <a:endParaRPr lang="en-US" dirty="0"/>
          </a:p>
        </p:txBody>
      </p:sp>
    </p:spTree>
    <p:extLst>
      <p:ext uri="{BB962C8B-B14F-4D97-AF65-F5344CB8AC3E}">
        <p14:creationId xmlns:p14="http://schemas.microsoft.com/office/powerpoint/2010/main" val="117723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Disclosures</a:t>
            </a:r>
          </a:p>
        </p:txBody>
      </p:sp>
      <p:sp>
        <p:nvSpPr>
          <p:cNvPr id="3" name="Text Placeholder 2"/>
          <p:cNvSpPr>
            <a:spLocks noGrp="1"/>
          </p:cNvSpPr>
          <p:nvPr>
            <p:ph type="body" sz="quarter" idx="10"/>
          </p:nvPr>
        </p:nvSpPr>
        <p:spPr>
          <a:xfrm>
            <a:off x="811214" y="1745522"/>
            <a:ext cx="7534275" cy="2578186"/>
          </a:xfrm>
        </p:spPr>
        <p:txBody>
          <a:bodyPr>
            <a:normAutofit/>
          </a:bodyPr>
          <a:lstStyle/>
          <a:p>
            <a:r>
              <a:rPr lang="en-US" dirty="0">
                <a:latin typeface="Arial" panose="020B0604020202020204" pitchFamily="34" charset="0"/>
                <a:cs typeface="Arial" panose="020B0604020202020204" pitchFamily="34" charset="0"/>
              </a:rPr>
              <a:t>no disclosures. </a:t>
            </a:r>
          </a:p>
        </p:txBody>
      </p:sp>
    </p:spTree>
    <p:extLst>
      <p:ext uri="{BB962C8B-B14F-4D97-AF65-F5344CB8AC3E}">
        <p14:creationId xmlns:p14="http://schemas.microsoft.com/office/powerpoint/2010/main" val="261724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28067" y="1399016"/>
            <a:ext cx="8075853"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585E60"/>
                </a:solidFill>
                <a:effectLst/>
                <a:uLnTx/>
                <a:uFillTx/>
                <a:latin typeface="Lato"/>
                <a:ea typeface="+mn-ea"/>
                <a:cs typeface="+mn-cs"/>
              </a:rPr>
              <a:t>Free, real-time advising for your care of Oregonians</a:t>
            </a:r>
            <a:endParaRPr kumimoji="0" lang="en-US" sz="2100" b="0" i="0" u="none" strike="noStrike" kern="1200" cap="none" spc="0" normalizeH="0" baseline="0" noProof="0">
              <a:ln>
                <a:noFill/>
              </a:ln>
              <a:solidFill>
                <a:srgbClr val="585E60"/>
              </a:solidFill>
              <a:effectLst/>
              <a:uLnTx/>
              <a:uFillTx/>
              <a:latin typeface="Lat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585E60"/>
                </a:solidFill>
                <a:effectLst/>
                <a:uLnTx/>
                <a:uFillTx/>
                <a:latin typeface="Lato"/>
                <a:ea typeface="+mn-ea"/>
                <a:cs typeface="+mn-cs"/>
              </a:rPr>
              <a:t>Call (503) 494-4567 Mon-Fri, 8 am-5 pm and ask for Addiction Medicine. Responsibility for treatment and diagnostic decisions remains with you, the treating provider, when an OHSU physician is providing advice to you.</a:t>
            </a:r>
          </a:p>
        </p:txBody>
      </p:sp>
      <p:pic>
        <p:nvPicPr>
          <p:cNvPr id="5" name="Graphic 4" descr="Speaker phone with solid fill">
            <a:extLst>
              <a:ext uri="{FF2B5EF4-FFF2-40B4-BE49-F238E27FC236}">
                <a16:creationId xmlns:a16="http://schemas.microsoft.com/office/drawing/2014/main" id="{9F7EDE2E-5251-F971-17AB-86EBEDDFF9B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08744" y="2404759"/>
            <a:ext cx="2326511" cy="2326511"/>
          </a:xfrm>
          <a:prstGeom prst="rect">
            <a:avLst/>
          </a:prstGeom>
        </p:spPr>
      </p:pic>
      <p:sp>
        <p:nvSpPr>
          <p:cNvPr id="6" name="Title 1">
            <a:extLst>
              <a:ext uri="{FF2B5EF4-FFF2-40B4-BE49-F238E27FC236}">
                <a16:creationId xmlns:a16="http://schemas.microsoft.com/office/drawing/2014/main" id="{982EBD84-922E-DCE2-A54F-0662906C4F89}"/>
              </a:ext>
            </a:extLst>
          </p:cNvPr>
          <p:cNvSpPr txBox="1">
            <a:spLocks/>
          </p:cNvSpPr>
          <p:nvPr/>
        </p:nvSpPr>
        <p:spPr>
          <a:xfrm>
            <a:off x="731519" y="731520"/>
            <a:ext cx="8072615" cy="1097280"/>
          </a:xfrm>
          <a:prstGeom prst="rect">
            <a:avLst/>
          </a:prstGeom>
        </p:spPr>
        <p:txBody>
          <a:bodyPr>
            <a:noAutofit/>
          </a:bodyPr>
          <a:lstStyle>
            <a:lvl1pPr algn="ctr" defTabSz="457200" rtl="0" eaLnBrk="1" latinLnBrk="0" hangingPunct="1">
              <a:spcBef>
                <a:spcPct val="0"/>
              </a:spcBef>
              <a:buNone/>
              <a:defRPr sz="4400" b="0" i="0" kern="1200">
                <a:solidFill>
                  <a:schemeClr val="accent3"/>
                </a:solidFill>
                <a:latin typeface="Lato Regular"/>
                <a:ea typeface="+mj-ea"/>
                <a:cs typeface="Lato Regul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2776"/>
                </a:solidFill>
                <a:effectLst/>
                <a:uLnTx/>
                <a:uFillTx/>
                <a:latin typeface="Lato Regular"/>
                <a:ea typeface="+mj-ea"/>
              </a:rPr>
              <a:t>OHSU Clinical Advice Line</a:t>
            </a:r>
          </a:p>
        </p:txBody>
      </p:sp>
    </p:spTree>
    <p:extLst>
      <p:ext uri="{BB962C8B-B14F-4D97-AF65-F5344CB8AC3E}">
        <p14:creationId xmlns:p14="http://schemas.microsoft.com/office/powerpoint/2010/main" val="185211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4569" y="800655"/>
            <a:ext cx="7772400" cy="75128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chemeClr val="bg2"/>
                </a:solidFill>
                <a:latin typeface="Arial" panose="020B0604020202020204" pitchFamily="34" charset="0"/>
                <a:cs typeface="Arial" panose="020B0604020202020204" pitchFamily="34" charset="0"/>
              </a:rPr>
              <a:t>Thank You</a:t>
            </a:r>
          </a:p>
        </p:txBody>
      </p:sp>
      <p:sp>
        <p:nvSpPr>
          <p:cNvPr id="2" name="TextBox 1">
            <a:extLst>
              <a:ext uri="{FF2B5EF4-FFF2-40B4-BE49-F238E27FC236}">
                <a16:creationId xmlns:a16="http://schemas.microsoft.com/office/drawing/2014/main" id="{0DD0C2C2-0729-4D43-E37B-A109856D2F08}"/>
              </a:ext>
            </a:extLst>
          </p:cNvPr>
          <p:cNvSpPr txBox="1"/>
          <p:nvPr/>
        </p:nvSpPr>
        <p:spPr>
          <a:xfrm>
            <a:off x="2385307" y="2003939"/>
            <a:ext cx="4374916" cy="1938992"/>
          </a:xfrm>
          <a:prstGeom prst="rect">
            <a:avLst/>
          </a:prstGeom>
          <a:noFill/>
        </p:spPr>
        <p:txBody>
          <a:bodyPr wrap="none" lIns="91440" tIns="45720" rIns="91440" bIns="45720" rtlCol="0" anchor="t">
            <a:spAutoFit/>
          </a:bodyPr>
          <a:lstStyle/>
          <a:p>
            <a:pPr algn="ctr"/>
            <a:r>
              <a:rPr lang="en-US" sz="2800" dirty="0">
                <a:solidFill>
                  <a:schemeClr val="bg1"/>
                </a:solidFill>
                <a:latin typeface="Arial" panose="020B0604020202020204" pitchFamily="34" charset="0"/>
                <a:cs typeface="Arial" panose="020B0604020202020204" pitchFamily="34" charset="0"/>
              </a:rPr>
              <a:t>Jonathan Robbins, MD</a:t>
            </a:r>
            <a:endParaRPr lang="en-US" sz="24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Division of General Internal Medicine</a:t>
            </a:r>
          </a:p>
          <a:p>
            <a:pPr algn="ctr"/>
            <a:r>
              <a:rPr lang="en-US" sz="2000" dirty="0">
                <a:solidFill>
                  <a:schemeClr val="bg1"/>
                </a:solidFill>
                <a:latin typeface="Arial" panose="020B0604020202020204" pitchFamily="34" charset="0"/>
                <a:cs typeface="Arial" panose="020B0604020202020204" pitchFamily="34" charset="0"/>
              </a:rPr>
              <a:t>Section of Addiction Medicine</a:t>
            </a:r>
          </a:p>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400">
                <a:solidFill>
                  <a:schemeClr val="bg1"/>
                </a:solidFill>
                <a:latin typeface="Arial" panose="020B0604020202020204" pitchFamily="34" charset="0"/>
                <a:cs typeface="Arial" panose="020B0604020202020204" pitchFamily="34" charset="0"/>
              </a:rPr>
              <a:t>robbijon@</a:t>
            </a:r>
            <a:r>
              <a:rPr lang="en-US" sz="2400" dirty="0" err="1">
                <a:solidFill>
                  <a:schemeClr val="bg1"/>
                </a:solidFill>
                <a:latin typeface="Arial" panose="020B0604020202020204" pitchFamily="34" charset="0"/>
                <a:cs typeface="Arial" panose="020B0604020202020204" pitchFamily="34" charset="0"/>
              </a:rPr>
              <a:t>ohsu.edu</a:t>
            </a:r>
            <a:endParaRPr lang="en-US" sz="2400" dirty="0">
              <a:solidFill>
                <a:schemeClr val="bg1"/>
              </a:solidFill>
              <a:latin typeface="Arial" panose="020B0604020202020204" pitchFamily="34" charset="0"/>
              <a:ea typeface="Calibri"/>
              <a:cs typeface="Arial" panose="020B0604020202020204" pitchFamily="34" charset="0"/>
            </a:endParaRPr>
          </a:p>
        </p:txBody>
      </p:sp>
      <p:pic>
        <p:nvPicPr>
          <p:cNvPr id="4" name="Picture 3" descr="Oregon ECHO Network - Addiction Medicine ECHO Program logo">
            <a:extLst>
              <a:ext uri="{FF2B5EF4-FFF2-40B4-BE49-F238E27FC236}">
                <a16:creationId xmlns:a16="http://schemas.microsoft.com/office/drawing/2014/main" id="{50D0234A-EF40-B388-57E3-E44FE4BBFFC6}"/>
              </a:ext>
            </a:extLst>
          </p:cNvPr>
          <p:cNvPicPr>
            <a:picLocks noChangeAspect="1"/>
          </p:cNvPicPr>
          <p:nvPr/>
        </p:nvPicPr>
        <p:blipFill>
          <a:blip r:embed="rId3"/>
          <a:stretch>
            <a:fillRect/>
          </a:stretch>
        </p:blipFill>
        <p:spPr>
          <a:xfrm>
            <a:off x="7888943" y="1"/>
            <a:ext cx="1244102" cy="944740"/>
          </a:xfrm>
          <a:prstGeom prst="rect">
            <a:avLst/>
          </a:prstGeom>
        </p:spPr>
      </p:pic>
    </p:spTree>
    <p:extLst>
      <p:ext uri="{BB962C8B-B14F-4D97-AF65-F5344CB8AC3E}">
        <p14:creationId xmlns:p14="http://schemas.microsoft.com/office/powerpoint/2010/main" val="268972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Learning Objectives</a:t>
            </a:r>
          </a:p>
        </p:txBody>
      </p:sp>
      <p:sp>
        <p:nvSpPr>
          <p:cNvPr id="3" name="Text Placeholder 2"/>
          <p:cNvSpPr>
            <a:spLocks noGrp="1"/>
          </p:cNvSpPr>
          <p:nvPr>
            <p:ph type="body" sz="quarter" idx="10"/>
          </p:nvPr>
        </p:nvSpPr>
        <p:spPr>
          <a:xfrm>
            <a:off x="811214" y="1745522"/>
            <a:ext cx="7534275" cy="2578186"/>
          </a:xfrm>
        </p:spPr>
        <p:txBody>
          <a:bodyPr vert="horz" lIns="91440" tIns="45720" rIns="91440" bIns="45720" rtlCol="0" anchor="t">
            <a:normAutofit fontScale="92500" lnSpcReduction="20000"/>
          </a:bodyPr>
          <a:lstStyle/>
          <a:p>
            <a:pPr marL="457200" indent="-457200">
              <a:buAutoNum type="arabicPeriod"/>
            </a:pPr>
            <a:r>
              <a:rPr lang="en-US" dirty="0">
                <a:latin typeface="Arial"/>
                <a:cs typeface="Arial"/>
              </a:rPr>
              <a:t>Review the challenges of starting buprenorphine in patients using fentanyl. </a:t>
            </a:r>
          </a:p>
          <a:p>
            <a:pPr marL="457200" indent="-457200">
              <a:buAutoNum type="arabicPeriod"/>
            </a:pPr>
            <a:r>
              <a:rPr lang="en-US" dirty="0">
                <a:latin typeface="Arial"/>
                <a:cs typeface="Arial"/>
              </a:rPr>
              <a:t>Understand the rationale behind different buprenorphine initiation strategies. </a:t>
            </a:r>
          </a:p>
          <a:p>
            <a:pPr marL="457200" indent="-457200">
              <a:buAutoNum type="arabicPeriod"/>
            </a:pPr>
            <a:r>
              <a:rPr lang="en-US" dirty="0">
                <a:latin typeface="Arial"/>
                <a:cs typeface="Arial"/>
              </a:rPr>
              <a:t>Learn to counsel patients on buprenorphine administration techniques. </a:t>
            </a:r>
            <a:endParaRPr lang="en-US" dirty="0">
              <a:latin typeface="Arial" panose="020B0604020202020204" pitchFamily="34" charset="0"/>
              <a:cs typeface="Arial" panose="020B0604020202020204" pitchFamily="34" charset="0"/>
            </a:endParaRPr>
          </a:p>
          <a:p>
            <a:pPr marL="457200" indent="-457200">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80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192AE1-49E1-B85A-E6C5-8B5053D6C8EF}"/>
              </a:ext>
            </a:extLst>
          </p:cNvPr>
          <p:cNvSpPr>
            <a:spLocks noGrp="1"/>
          </p:cNvSpPr>
          <p:nvPr>
            <p:ph type="body" sz="quarter" idx="10"/>
          </p:nvPr>
        </p:nvSpPr>
        <p:spPr>
          <a:xfrm>
            <a:off x="3038622" y="1337576"/>
            <a:ext cx="6006904" cy="2258615"/>
          </a:xfrm>
        </p:spPr>
        <p:txBody>
          <a:bodyPr>
            <a:normAutofit/>
          </a:bodyPr>
          <a:lstStyle/>
          <a:p>
            <a:pPr marL="0" indent="0">
              <a:buNone/>
            </a:pPr>
            <a:r>
              <a:rPr lang="en-US" dirty="0"/>
              <a:t>38 year-old man “Jim” chronic use of smoked fentanyl / methamphetamine, unstable housing, recent overdose, presents for primary care follow-up. </a:t>
            </a:r>
          </a:p>
        </p:txBody>
      </p:sp>
      <p:pic>
        <p:nvPicPr>
          <p:cNvPr id="1028" name="Picture 4">
            <a:extLst>
              <a:ext uri="{FF2B5EF4-FFF2-40B4-BE49-F238E27FC236}">
                <a16:creationId xmlns:a16="http://schemas.microsoft.com/office/drawing/2014/main" id="{6CBB768B-6A77-672C-8D90-65D94292C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08" y="914400"/>
            <a:ext cx="2498242" cy="270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How to Start - First Office Visit  </a:t>
            </a:r>
          </a:p>
        </p:txBody>
      </p:sp>
      <p:sp>
        <p:nvSpPr>
          <p:cNvPr id="3" name="Text Placeholder 2"/>
          <p:cNvSpPr>
            <a:spLocks noGrp="1"/>
          </p:cNvSpPr>
          <p:nvPr>
            <p:ph type="body" sz="quarter" idx="10"/>
          </p:nvPr>
        </p:nvSpPr>
        <p:spPr>
          <a:xfrm>
            <a:off x="811214" y="1745522"/>
            <a:ext cx="7534275" cy="3023426"/>
          </a:xfrm>
        </p:spPr>
        <p:txBody>
          <a:bodyPr vert="horz" lIns="91440" tIns="45720" rIns="91440" bIns="45720" rtlCol="0" anchor="t">
            <a:normAutofit fontScale="92500"/>
          </a:bodyPr>
          <a:lstStyle/>
          <a:p>
            <a:r>
              <a:rPr lang="en-US" dirty="0">
                <a:latin typeface="Arial"/>
                <a:cs typeface="Arial"/>
              </a:rPr>
              <a:t>Confirm diagnosis of opioid use disorder (DSM-V)</a:t>
            </a:r>
            <a:endParaRPr lang="en-US" dirty="0">
              <a:ea typeface="Noto Serif"/>
            </a:endParaRPr>
          </a:p>
          <a:p>
            <a:r>
              <a:rPr lang="en-US" dirty="0">
                <a:latin typeface="Arial"/>
                <a:ea typeface="Noto Serif"/>
                <a:cs typeface="Arial"/>
              </a:rPr>
              <a:t>History &amp; physical exam</a:t>
            </a:r>
          </a:p>
          <a:p>
            <a:r>
              <a:rPr lang="en-US" dirty="0">
                <a:latin typeface="Arial"/>
                <a:ea typeface="Noto Serif"/>
                <a:cs typeface="Arial"/>
              </a:rPr>
              <a:t>Labs +/- Urine Drug Screen</a:t>
            </a:r>
          </a:p>
          <a:p>
            <a:r>
              <a:rPr lang="en-US" dirty="0">
                <a:latin typeface="Arial"/>
                <a:ea typeface="Noto Serif"/>
                <a:cs typeface="Arial"/>
              </a:rPr>
              <a:t>Vaccines</a:t>
            </a:r>
          </a:p>
          <a:p>
            <a:r>
              <a:rPr lang="en-US" dirty="0">
                <a:latin typeface="Arial"/>
                <a:ea typeface="Noto Serif"/>
                <a:cs typeface="Arial"/>
              </a:rPr>
              <a:t>Harm Reduction (or, at least naloxone)</a:t>
            </a:r>
          </a:p>
          <a:p>
            <a:r>
              <a:rPr lang="en-US" dirty="0">
                <a:latin typeface="Arial"/>
                <a:ea typeface="Noto Serif"/>
                <a:cs typeface="Arial"/>
              </a:rPr>
              <a:t>Warm hand off to behavioral health + peer support</a:t>
            </a:r>
          </a:p>
        </p:txBody>
      </p:sp>
    </p:spTree>
    <p:extLst>
      <p:ext uri="{BB962C8B-B14F-4D97-AF65-F5344CB8AC3E}">
        <p14:creationId xmlns:p14="http://schemas.microsoft.com/office/powerpoint/2010/main" val="419330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8CB2-9F93-210A-8DDB-6BBA6BAAF950}"/>
              </a:ext>
            </a:extLst>
          </p:cNvPr>
          <p:cNvSpPr>
            <a:spLocks noGrp="1"/>
          </p:cNvSpPr>
          <p:nvPr>
            <p:ph type="title"/>
          </p:nvPr>
        </p:nvSpPr>
        <p:spPr>
          <a:xfrm>
            <a:off x="811362" y="819792"/>
            <a:ext cx="4005567" cy="857250"/>
          </a:xfrm>
        </p:spPr>
        <p:txBody>
          <a:bodyPr/>
          <a:lstStyle/>
          <a:p>
            <a:r>
              <a:rPr lang="en-US" dirty="0">
                <a:latin typeface="Arial" panose="020B0604020202020204" pitchFamily="34" charset="0"/>
                <a:cs typeface="Arial" panose="020B0604020202020204" pitchFamily="34" charset="0"/>
              </a:rPr>
              <a:t>Fentanyl </a:t>
            </a:r>
          </a:p>
        </p:txBody>
      </p:sp>
      <p:sp>
        <p:nvSpPr>
          <p:cNvPr id="3" name="Text Placeholder 2">
            <a:extLst>
              <a:ext uri="{FF2B5EF4-FFF2-40B4-BE49-F238E27FC236}">
                <a16:creationId xmlns:a16="http://schemas.microsoft.com/office/drawing/2014/main" id="{6FBF94AF-03F3-8A27-CFDC-8E88FE9C1E3E}"/>
              </a:ext>
            </a:extLst>
          </p:cNvPr>
          <p:cNvSpPr>
            <a:spLocks noGrp="1"/>
          </p:cNvSpPr>
          <p:nvPr>
            <p:ph type="body" sz="quarter" idx="10"/>
          </p:nvPr>
        </p:nvSpPr>
        <p:spPr>
          <a:xfrm>
            <a:off x="811215" y="1719067"/>
            <a:ext cx="3760785" cy="3227687"/>
          </a:xfrm>
        </p:spPr>
        <p:txBody>
          <a:bodyPr vert="horz" lIns="91440" tIns="45720" rIns="91440" bIns="45720" rtlCol="0" anchor="t">
            <a:normAutofit/>
          </a:bodyPr>
          <a:lstStyle/>
          <a:p>
            <a:r>
              <a:rPr lang="en-US" dirty="0">
                <a:latin typeface="Arial"/>
              </a:rPr>
              <a:t>50-100X more potent than heroin ​</a:t>
            </a:r>
          </a:p>
          <a:p>
            <a:r>
              <a:rPr lang="en-US" dirty="0">
                <a:latin typeface="Arial"/>
              </a:rPr>
              <a:t>Short acting but highly lipophilic ​</a:t>
            </a:r>
          </a:p>
          <a:p>
            <a:r>
              <a:rPr lang="en-US" dirty="0">
                <a:latin typeface="Arial"/>
              </a:rPr>
              <a:t>$0.5-2 per pill</a:t>
            </a:r>
          </a:p>
        </p:txBody>
      </p:sp>
      <p:pic>
        <p:nvPicPr>
          <p:cNvPr id="8196" name="Picture 4">
            <a:extLst>
              <a:ext uri="{FF2B5EF4-FFF2-40B4-BE49-F238E27FC236}">
                <a16:creationId xmlns:a16="http://schemas.microsoft.com/office/drawing/2014/main" id="{768C4571-BB19-A6D3-6ABF-E7EFD7ADE9A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470" y="969130"/>
            <a:ext cx="3268168" cy="18490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4FFA2031-A0C7-0788-D6C4-ACB2CFBA104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624" y="3002678"/>
            <a:ext cx="3298773" cy="20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39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Iatrogenic "Precipitated" Opioid Withdrawal</a:t>
            </a:r>
          </a:p>
        </p:txBody>
      </p:sp>
      <p:sp>
        <p:nvSpPr>
          <p:cNvPr id="3" name="Text Placeholder 2"/>
          <p:cNvSpPr>
            <a:spLocks noGrp="1"/>
          </p:cNvSpPr>
          <p:nvPr>
            <p:ph type="body" sz="quarter" idx="10"/>
          </p:nvPr>
        </p:nvSpPr>
        <p:spPr>
          <a:xfrm>
            <a:off x="811214" y="1745522"/>
            <a:ext cx="7534275" cy="2578186"/>
          </a:xfrm>
        </p:spPr>
        <p:txBody>
          <a:bodyPr>
            <a:normAutofit/>
          </a:bodyPr>
          <a:lstStyle/>
          <a:p>
            <a:r>
              <a:rPr lang="en-US" dirty="0">
                <a:latin typeface="Arial" panose="020B0604020202020204" pitchFamily="34" charset="0"/>
                <a:cs typeface="Arial" panose="020B0604020202020204" pitchFamily="34" charset="0"/>
              </a:rPr>
              <a:t>Lipophilicity of fentanyl complicates traditional buprenorphine initiation.​</a:t>
            </a:r>
          </a:p>
          <a:p>
            <a:r>
              <a:rPr lang="en-US" dirty="0">
                <a:latin typeface="Arial" panose="020B0604020202020204" pitchFamily="34" charset="0"/>
                <a:cs typeface="Arial" panose="020B0604020202020204" pitchFamily="34" charset="0"/>
              </a:rPr>
              <a:t>High rates of iatrogenic severe withdrawal with starting buprenorphine within 24-48 hours of last fentanyl use. </a:t>
            </a:r>
          </a:p>
        </p:txBody>
      </p:sp>
      <p:sp>
        <p:nvSpPr>
          <p:cNvPr id="5" name="TextBox 4">
            <a:extLst>
              <a:ext uri="{FF2B5EF4-FFF2-40B4-BE49-F238E27FC236}">
                <a16:creationId xmlns:a16="http://schemas.microsoft.com/office/drawing/2014/main" id="{DCB6CFD4-8B53-9FB5-FDB2-917253E40719}"/>
              </a:ext>
            </a:extLst>
          </p:cNvPr>
          <p:cNvSpPr txBox="1"/>
          <p:nvPr/>
        </p:nvSpPr>
        <p:spPr>
          <a:xfrm>
            <a:off x="5437397" y="4682352"/>
            <a:ext cx="2908092" cy="307777"/>
          </a:xfrm>
          <a:prstGeom prst="rect">
            <a:avLst/>
          </a:prstGeom>
          <a:noFill/>
        </p:spPr>
        <p:txBody>
          <a:bodyPr wrap="square">
            <a:spAutoFit/>
          </a:bodyPr>
          <a:lstStyle/>
          <a:p>
            <a:r>
              <a:rPr lang="en-US" sz="1400" dirty="0" err="1">
                <a:solidFill>
                  <a:schemeClr val="bg1"/>
                </a:solidFill>
                <a:latin typeface="Noto Serif"/>
                <a:ea typeface="Noto Serif"/>
                <a:cs typeface="Noto Serif"/>
              </a:rPr>
              <a:t>Varshneya</a:t>
            </a:r>
            <a:r>
              <a:rPr lang="en-US" sz="1400" i="1" dirty="0">
                <a:solidFill>
                  <a:schemeClr val="bg1"/>
                </a:solidFill>
                <a:latin typeface="Noto Serif"/>
                <a:ea typeface="Noto Serif"/>
                <a:cs typeface="Noto Serif"/>
              </a:rPr>
              <a:t>.</a:t>
            </a:r>
            <a:r>
              <a:rPr lang="en-US" sz="1400" dirty="0">
                <a:solidFill>
                  <a:schemeClr val="bg1"/>
                </a:solidFill>
                <a:latin typeface="Noto Serif"/>
                <a:ea typeface="Noto Serif"/>
                <a:cs typeface="Noto Serif"/>
              </a:rPr>
              <a:t> J Addict Med. 2022</a:t>
            </a:r>
          </a:p>
        </p:txBody>
      </p:sp>
    </p:spTree>
    <p:extLst>
      <p:ext uri="{BB962C8B-B14F-4D97-AF65-F5344CB8AC3E}">
        <p14:creationId xmlns:p14="http://schemas.microsoft.com/office/powerpoint/2010/main" val="368607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57" y="311923"/>
            <a:ext cx="7534430" cy="857250"/>
          </a:xfrm>
        </p:spPr>
        <p:txBody>
          <a:bodyPr>
            <a:noAutofit/>
          </a:bodyPr>
          <a:lstStyle/>
          <a:p>
            <a:r>
              <a:rPr lang="en-US" sz="2800" dirty="0">
                <a:latin typeface="Arial" panose="020B0604020202020204" pitchFamily="34" charset="0"/>
                <a:cs typeface="Arial" panose="020B0604020202020204" pitchFamily="34" charset="0"/>
              </a:rPr>
              <a:t>Starting Buprenorphine in the Fentanyl Era​</a:t>
            </a:r>
          </a:p>
        </p:txBody>
      </p:sp>
      <p:graphicFrame>
        <p:nvGraphicFramePr>
          <p:cNvPr id="4" name="Table 3">
            <a:extLst>
              <a:ext uri="{FF2B5EF4-FFF2-40B4-BE49-F238E27FC236}">
                <a16:creationId xmlns:a16="http://schemas.microsoft.com/office/drawing/2014/main" id="{86B41C5C-30DC-C168-C5F8-F0988C908777}"/>
              </a:ext>
            </a:extLst>
          </p:cNvPr>
          <p:cNvGraphicFramePr>
            <a:graphicFrameLocks noGrp="1"/>
          </p:cNvGraphicFramePr>
          <p:nvPr>
            <p:extLst>
              <p:ext uri="{D42A27DB-BD31-4B8C-83A1-F6EECF244321}">
                <p14:modId xmlns:p14="http://schemas.microsoft.com/office/powerpoint/2010/main" val="1061522230"/>
              </p:ext>
            </p:extLst>
          </p:nvPr>
        </p:nvGraphicFramePr>
        <p:xfrm>
          <a:off x="693581" y="1169173"/>
          <a:ext cx="7534274" cy="3752950"/>
        </p:xfrm>
        <a:graphic>
          <a:graphicData uri="http://schemas.openxmlformats.org/drawingml/2006/table">
            <a:tbl>
              <a:tblPr>
                <a:tableStyleId>{9DCAF9ED-07DC-4A11-8D7F-57B35C25682E}</a:tableStyleId>
              </a:tblPr>
              <a:tblGrid>
                <a:gridCol w="3767137">
                  <a:extLst>
                    <a:ext uri="{9D8B030D-6E8A-4147-A177-3AD203B41FA5}">
                      <a16:colId xmlns:a16="http://schemas.microsoft.com/office/drawing/2014/main" val="2170567700"/>
                    </a:ext>
                  </a:extLst>
                </a:gridCol>
                <a:gridCol w="3767137">
                  <a:extLst>
                    <a:ext uri="{9D8B030D-6E8A-4147-A177-3AD203B41FA5}">
                      <a16:colId xmlns:a16="http://schemas.microsoft.com/office/drawing/2014/main" val="1007081155"/>
                    </a:ext>
                  </a:extLst>
                </a:gridCol>
              </a:tblGrid>
              <a:tr h="483560">
                <a:tc>
                  <a:txBody>
                    <a:bodyPr/>
                    <a:lstStyle/>
                    <a:p>
                      <a:pPr algn="l" fontAlgn="base"/>
                      <a:r>
                        <a:rPr lang="en-US" sz="2000" b="1" dirty="0">
                          <a:solidFill>
                            <a:srgbClr val="FFFFFF"/>
                          </a:solidFill>
                          <a:effectLst/>
                          <a:highlight>
                            <a:srgbClr val="0E61B0"/>
                          </a:highlight>
                          <a:latin typeface="Arial" panose="020B0604020202020204" pitchFamily="34" charset="0"/>
                          <a:cs typeface="Arial" panose="020B0604020202020204" pitchFamily="34" charset="0"/>
                        </a:rPr>
                        <a:t>Low Dose Starts</a:t>
                      </a:r>
                      <a:endParaRPr lang="en-US" sz="1200" b="1" i="0" dirty="0">
                        <a:solidFill>
                          <a:srgbClr val="FFFFFF"/>
                        </a:solidFill>
                        <a:effectLst/>
                        <a:highlight>
                          <a:srgbClr val="0E61B0"/>
                        </a:highlight>
                        <a:latin typeface="Arial" panose="020B0604020202020204" pitchFamily="34" charset="0"/>
                        <a:cs typeface="Arial" panose="020B0604020202020204" pitchFamily="34" charset="0"/>
                      </a:endParaRPr>
                    </a:p>
                  </a:txBody>
                  <a:tcPr marL="53185" marR="53185" marT="26593" marB="26593">
                    <a:solidFill>
                      <a:schemeClr val="accent4"/>
                    </a:solidFill>
                  </a:tcPr>
                </a:tc>
                <a:tc>
                  <a:txBody>
                    <a:bodyPr/>
                    <a:lstStyle/>
                    <a:p>
                      <a:pPr algn="l" fontAlgn="base"/>
                      <a:r>
                        <a:rPr lang="en-US" sz="2000" b="1" dirty="0">
                          <a:solidFill>
                            <a:srgbClr val="FFFFFF"/>
                          </a:solidFill>
                          <a:effectLst/>
                          <a:highlight>
                            <a:srgbClr val="0E61B0"/>
                          </a:highlight>
                          <a:latin typeface="Arial" panose="020B0604020202020204" pitchFamily="34" charset="0"/>
                          <a:cs typeface="Arial" panose="020B0604020202020204" pitchFamily="34" charset="0"/>
                        </a:rPr>
                        <a:t>High Dose Starts</a:t>
                      </a:r>
                      <a:endParaRPr lang="en-US" sz="1200" b="1" i="0" dirty="0">
                        <a:solidFill>
                          <a:srgbClr val="FFFFFF"/>
                        </a:solidFill>
                        <a:effectLst/>
                        <a:highlight>
                          <a:srgbClr val="0E61B0"/>
                        </a:highlight>
                        <a:latin typeface="Arial" panose="020B0604020202020204" pitchFamily="34" charset="0"/>
                        <a:cs typeface="Arial" panose="020B0604020202020204" pitchFamily="34" charset="0"/>
                      </a:endParaRPr>
                    </a:p>
                  </a:txBody>
                  <a:tcPr marL="53185" marR="53185" marT="26593" marB="26593">
                    <a:solidFill>
                      <a:schemeClr val="accent4"/>
                    </a:solidFill>
                  </a:tcPr>
                </a:tc>
                <a:extLst>
                  <a:ext uri="{0D108BD9-81ED-4DB2-BD59-A6C34878D82A}">
                    <a16:rowId xmlns:a16="http://schemas.microsoft.com/office/drawing/2014/main" val="3072232383"/>
                  </a:ext>
                </a:extLst>
              </a:tr>
              <a:tr h="692798">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Start small doses while continuing fentanyl</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Give big dose of buprenorphine up front</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extLst>
                  <a:ext uri="{0D108BD9-81ED-4DB2-BD59-A6C34878D82A}">
                    <a16:rowId xmlns:a16="http://schemas.microsoft.com/office/drawing/2014/main" val="884507858"/>
                  </a:ext>
                </a:extLst>
              </a:tr>
              <a:tr h="1008583">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Buprenorphine slowly replaces fentanyl at the mu-opioid receptor​</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Quickly occupy the most mu-opioid receptors with buprenorphine​</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extLst>
                  <a:ext uri="{0D108BD9-81ED-4DB2-BD59-A6C34878D82A}">
                    <a16:rowId xmlns:a16="http://schemas.microsoft.com/office/drawing/2014/main" val="3742287987"/>
                  </a:ext>
                </a:extLst>
              </a:tr>
              <a:tr h="691863">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Lower risk for precipitated withdrawal</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Higher risk for precipitated withdrawal​</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extLst>
                  <a:ext uri="{0D108BD9-81ED-4DB2-BD59-A6C34878D82A}">
                    <a16:rowId xmlns:a16="http://schemas.microsoft.com/office/drawing/2014/main" val="1411154708"/>
                  </a:ext>
                </a:extLst>
              </a:tr>
              <a:tr h="785600">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Takes time to complete – can be sped up but still at least 3-4 days</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tc>
                  <a:txBody>
                    <a:bodyPr/>
                    <a:lstStyle/>
                    <a:p>
                      <a:pPr algn="l" fontAlgn="base"/>
                      <a:r>
                        <a:rPr lang="en-US" sz="1800" b="0" dirty="0">
                          <a:solidFill>
                            <a:srgbClr val="585E60"/>
                          </a:solidFill>
                          <a:effectLst/>
                          <a:latin typeface="Arial" panose="020B0604020202020204" pitchFamily="34" charset="0"/>
                          <a:cs typeface="Arial" panose="020B0604020202020204" pitchFamily="34" charset="0"/>
                        </a:rPr>
                        <a:t>Can be completed in 1 day, patients will not need to continue fentanyl use</a:t>
                      </a:r>
                      <a:endParaRPr lang="en-US" sz="1200" b="0" i="0" dirty="0">
                        <a:solidFill>
                          <a:srgbClr val="585E60"/>
                        </a:solidFill>
                        <a:effectLst/>
                        <a:latin typeface="Arial" panose="020B0604020202020204" pitchFamily="34" charset="0"/>
                        <a:cs typeface="Arial" panose="020B0604020202020204" pitchFamily="34" charset="0"/>
                      </a:endParaRPr>
                    </a:p>
                  </a:txBody>
                  <a:tcPr marL="53185" marR="53185" marT="26593" marB="26593"/>
                </a:tc>
                <a:extLst>
                  <a:ext uri="{0D108BD9-81ED-4DB2-BD59-A6C34878D82A}">
                    <a16:rowId xmlns:a16="http://schemas.microsoft.com/office/drawing/2014/main" val="279633564"/>
                  </a:ext>
                </a:extLst>
              </a:tr>
            </a:tbl>
          </a:graphicData>
        </a:graphic>
      </p:graphicFrame>
    </p:spTree>
    <p:extLst>
      <p:ext uri="{BB962C8B-B14F-4D97-AF65-F5344CB8AC3E}">
        <p14:creationId xmlns:p14="http://schemas.microsoft.com/office/powerpoint/2010/main" val="413498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Low-dose "Micro" Initiation ​</a:t>
            </a:r>
          </a:p>
        </p:txBody>
      </p:sp>
      <p:pic>
        <p:nvPicPr>
          <p:cNvPr id="4098" name="Picture 2" descr="Image from article: Figure 2: Activity at the Mu opioid receptor during buprenorphine micro-induction. The Figure was adapted from De Aquino and partly generated using Servier Medical Art, provided by Servier, licensed under a Creative Commons Attribution 3.0 unported license.">
            <a:extLst>
              <a:ext uri="{FF2B5EF4-FFF2-40B4-BE49-F238E27FC236}">
                <a16:creationId xmlns:a16="http://schemas.microsoft.com/office/drawing/2014/main" id="{D261DFB7-F8D8-6D5E-2595-7B5FBB432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86" y="1684999"/>
            <a:ext cx="6744628" cy="3001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733F692C-F5B1-D389-21B2-CA3CCCF57079}"/>
              </a:ext>
            </a:extLst>
          </p:cNvPr>
          <p:cNvSpPr txBox="1"/>
          <p:nvPr/>
        </p:nvSpPr>
        <p:spPr>
          <a:xfrm>
            <a:off x="5786205" y="4800440"/>
            <a:ext cx="288937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latin typeface="Noto Serif"/>
                <a:ea typeface="Noto Serif"/>
                <a:cs typeface="Noto Serif"/>
              </a:rPr>
              <a:t>South, The Hospitalist</a:t>
            </a:r>
            <a:r>
              <a:rPr lang="en-US" sz="1400" i="1" dirty="0">
                <a:solidFill>
                  <a:schemeClr val="bg1"/>
                </a:solidFill>
                <a:latin typeface="Noto Serif"/>
                <a:ea typeface="Noto Serif"/>
                <a:cs typeface="Noto Serif"/>
              </a:rPr>
              <a:t>.</a:t>
            </a:r>
            <a:r>
              <a:rPr lang="en-US" sz="1400" dirty="0">
                <a:solidFill>
                  <a:schemeClr val="bg1"/>
                </a:solidFill>
                <a:latin typeface="Noto Serif"/>
                <a:ea typeface="Noto Serif"/>
                <a:cs typeface="Noto Serif"/>
              </a:rPr>
              <a:t> 2022</a:t>
            </a:r>
          </a:p>
        </p:txBody>
      </p:sp>
    </p:spTree>
    <p:extLst>
      <p:ext uri="{BB962C8B-B14F-4D97-AF65-F5344CB8AC3E}">
        <p14:creationId xmlns:p14="http://schemas.microsoft.com/office/powerpoint/2010/main" val="3292286323"/>
      </p:ext>
    </p:extLst>
  </p:cSld>
  <p:clrMapOvr>
    <a:masterClrMapping/>
  </p:clrMapOvr>
</p:sld>
</file>

<file path=ppt/theme/theme1.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ECHO">
      <a:dk1>
        <a:srgbClr val="000000"/>
      </a:dk1>
      <a:lt1>
        <a:srgbClr val="FFFFFF"/>
      </a:lt1>
      <a:dk2>
        <a:srgbClr val="535659"/>
      </a:dk2>
      <a:lt2>
        <a:srgbClr val="E7E6E6"/>
      </a:lt2>
      <a:accent1>
        <a:srgbClr val="BA0C2F"/>
      </a:accent1>
      <a:accent2>
        <a:srgbClr val="7D97A0"/>
      </a:accent2>
      <a:accent3>
        <a:srgbClr val="C0D6C7"/>
      </a:accent3>
      <a:accent4>
        <a:srgbClr val="D7D2CB"/>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alpha val="30000"/>
          </a:schemeClr>
        </a:solidFill>
        <a:ln>
          <a:noFill/>
        </a:ln>
      </a:spPr>
      <a:bodyPr rtlCol="0" anchor="ctr"/>
      <a:lstStyle>
        <a:defPPr algn="ctr">
          <a:defRPr sz="6000" b="1" i="0" dirty="0" smtClean="0">
            <a:solidFill>
              <a:schemeClr val="accent2"/>
            </a:solidFill>
            <a:latin typeface="Arial Black" panose="020B0604020202020204" pitchFamily="34" charset="0"/>
            <a:cs typeface="Arial Black"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riatric Behavioral Health PP Template" id="{DB98654D-626B-4FB1-8485-1C785BB6C57C}" vid="{0F4800EE-C0AA-4D6A-9FEA-BB59D8C9D691}"/>
    </a:ext>
  </a:extLst>
</a:theme>
</file>

<file path=ppt/theme/theme5.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db8c051-b8fe-4ee0-8c8d-07cf49ce57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7C0DAF8AECB94A89C8435DAC98876E" ma:contentTypeVersion="15" ma:contentTypeDescription="Create a new document." ma:contentTypeScope="" ma:versionID="62559ee790b3e3820ee767c54850e3a1">
  <xsd:schema xmlns:xsd="http://www.w3.org/2001/XMLSchema" xmlns:xs="http://www.w3.org/2001/XMLSchema" xmlns:p="http://schemas.microsoft.com/office/2006/metadata/properties" xmlns:ns3="ddb8c051-b8fe-4ee0-8c8d-07cf49ce57b3" xmlns:ns4="a6d24dcd-b117-4a15-8b7b-30e90848bff5" targetNamespace="http://schemas.microsoft.com/office/2006/metadata/properties" ma:root="true" ma:fieldsID="3b4d9d3845c9f032040784c3aae45892" ns3:_="" ns4:_="">
    <xsd:import namespace="ddb8c051-b8fe-4ee0-8c8d-07cf49ce57b3"/>
    <xsd:import namespace="a6d24dcd-b117-4a15-8b7b-30e90848bff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8c051-b8fe-4ee0-8c8d-07cf49ce5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d24dcd-b117-4a15-8b7b-30e90848bf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24E060-0BE0-44DC-A098-CD3D422F5D60}">
  <ds:schemaRef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a6d24dcd-b117-4a15-8b7b-30e90848bff5"/>
    <ds:schemaRef ds:uri="ddb8c051-b8fe-4ee0-8c8d-07cf49ce57b3"/>
  </ds:schemaRefs>
</ds:datastoreItem>
</file>

<file path=customXml/itemProps2.xml><?xml version="1.0" encoding="utf-8"?>
<ds:datastoreItem xmlns:ds="http://schemas.openxmlformats.org/officeDocument/2006/customXml" ds:itemID="{8E3C529F-2DD2-4387-853D-9455D148A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8c051-b8fe-4ee0-8c8d-07cf49ce57b3"/>
    <ds:schemaRef ds:uri="a6d24dcd-b117-4a15-8b7b-30e90848bf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FB5902-A084-4EAB-A155-45C511CF73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4046</TotalTime>
  <Words>918</Words>
  <Application>Microsoft Office PowerPoint</Application>
  <PresentationFormat>On-screen Show (16:9)</PresentationFormat>
  <Paragraphs>152</Paragraphs>
  <Slides>21</Slides>
  <Notes>10</Notes>
  <HiddenSlides>1</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White Slide, No Logo</vt:lpstr>
      <vt:lpstr>Gray Slide with Logo</vt:lpstr>
      <vt:lpstr>Gray Slide No Logo</vt:lpstr>
      <vt:lpstr>Custom Design</vt:lpstr>
      <vt:lpstr>OHSU Cool Blues Theme</vt:lpstr>
      <vt:lpstr>PowerPoint Presentation</vt:lpstr>
      <vt:lpstr>Disclosures</vt:lpstr>
      <vt:lpstr>Learning Objectives</vt:lpstr>
      <vt:lpstr>PowerPoint Presentation</vt:lpstr>
      <vt:lpstr>How to Start - First Office Visit  </vt:lpstr>
      <vt:lpstr>Fentanyl </vt:lpstr>
      <vt:lpstr>Iatrogenic "Precipitated" Opioid Withdrawal</vt:lpstr>
      <vt:lpstr>Starting Buprenorphine in the Fentanyl Era​</vt:lpstr>
      <vt:lpstr>Low-dose "Micro" Initiation ​</vt:lpstr>
      <vt:lpstr>Example Low-Dose Protocol </vt:lpstr>
      <vt:lpstr>High-Dose Start </vt:lpstr>
      <vt:lpstr>PowerPoint Presentation</vt:lpstr>
      <vt:lpstr>Consider Adding Adjuncts </vt:lpstr>
      <vt:lpstr>Counseling for Administration of Bup</vt:lpstr>
      <vt:lpstr>Low-Barrier Buprenorphine </vt:lpstr>
      <vt:lpstr>Dose Limits – Can I go up to 32mg?</vt:lpstr>
      <vt:lpstr>Buprenorphine (Subutex) vs Buprenorphine-Naloxone (Suboxone)</vt:lpstr>
      <vt:lpstr>One week follow-up</vt:lpstr>
      <vt:lpstr>  Meth Use</vt:lpstr>
      <vt:lpstr>PowerPoint Presentation</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Jonathan Robbins</cp:lastModifiedBy>
  <cp:revision>657</cp:revision>
  <dcterms:created xsi:type="dcterms:W3CDTF">2015-05-18T16:26:35Z</dcterms:created>
  <dcterms:modified xsi:type="dcterms:W3CDTF">2026-04-16T18:05:32Z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0x010100657C0DAF8AECB94A89C8435DAC98876E</vt:lpwstr>
  </property>
</Properties>
</file>