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3.xml" ContentType="application/vnd.openxmlformats-officedocument.presentationml.slide+xml"/>
  <Override PartName="/ppt/slides/slide48.xml" ContentType="application/vnd.openxmlformats-officedocument.presentationml.slide+xml"/>
  <Override PartName="/ppt/notesSlides/notesSlide24.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xml" ContentType="application/vnd.openxmlformats-officedocument.presentationml.notesSlide+xml"/>
  <Override PartName="/ppt/notesSlides/notesSlide48.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29.xml" ContentType="application/vnd.openxmlformats-officedocument.presentationml.notesSlide+xml"/>
  <Override PartName="/ppt/notesSlides/notesSlide14.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15.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0.xml" ContentType="application/vnd.openxmlformats-officedocument.presentationml.notesSl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17.xml" ContentType="application/vnd.openxmlformats-officedocument.presentationml.notesSlide+xml"/>
  <Override PartName="/ppt/notesSlides/notesSlide47.xml" ContentType="application/vnd.openxmlformats-officedocument.presentationml.notesSlide+xml"/>
  <Override PartName="/ppt/notesSlides/notesSlide18.xml" ContentType="application/vnd.openxmlformats-officedocument.presentationml.notesSlide+xml"/>
  <Override PartName="/ppt/notesSlides/notesSlide34.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Slides/notesSlide5.xml" ContentType="application/vnd.openxmlformats-officedocument.presentationml.notesSlide+xml"/>
  <Override PartName="/ppt/notesSlides/notesSlide27.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ppt/theme/theme2.xml" ContentType="application/vnd.openxmlformats-officedocument.theme+xml"/>
  <Override PartName="/ppt/theme/themeOverride1.xml" ContentType="application/vnd.openxmlformats-officedocument.themeOverride+xml"/>
  <Override PartName="/ppt/webextensions/taskpanes.xml" ContentType="application/vnd.ms-office.webextensiontaskpanes+xml"/>
  <Override PartName="/ppt/webextensions/webextension1.xml" ContentType="application/vnd.ms-office.webextension+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8" r:id="rId3"/>
    <p:sldId id="397" r:id="rId4"/>
    <p:sldId id="312" r:id="rId5"/>
    <p:sldId id="434" r:id="rId6"/>
    <p:sldId id="384" r:id="rId7"/>
    <p:sldId id="382" r:id="rId8"/>
    <p:sldId id="387" r:id="rId9"/>
    <p:sldId id="373" r:id="rId10"/>
    <p:sldId id="390" r:id="rId11"/>
    <p:sldId id="416" r:id="rId12"/>
    <p:sldId id="388" r:id="rId13"/>
    <p:sldId id="389" r:id="rId14"/>
    <p:sldId id="391" r:id="rId15"/>
    <p:sldId id="375" r:id="rId16"/>
    <p:sldId id="419" r:id="rId17"/>
    <p:sldId id="417" r:id="rId18"/>
    <p:sldId id="317" r:id="rId19"/>
    <p:sldId id="266" r:id="rId20"/>
    <p:sldId id="395" r:id="rId21"/>
    <p:sldId id="394" r:id="rId22"/>
    <p:sldId id="398" r:id="rId23"/>
    <p:sldId id="399" r:id="rId24"/>
    <p:sldId id="400" r:id="rId25"/>
    <p:sldId id="420" r:id="rId26"/>
    <p:sldId id="422" r:id="rId27"/>
    <p:sldId id="410" r:id="rId28"/>
    <p:sldId id="401" r:id="rId29"/>
    <p:sldId id="423" r:id="rId30"/>
    <p:sldId id="403" r:id="rId31"/>
    <p:sldId id="406" r:id="rId32"/>
    <p:sldId id="424" r:id="rId33"/>
    <p:sldId id="303" r:id="rId34"/>
    <p:sldId id="407" r:id="rId35"/>
    <p:sldId id="429" r:id="rId36"/>
    <p:sldId id="405" r:id="rId37"/>
    <p:sldId id="425" r:id="rId38"/>
    <p:sldId id="428" r:id="rId39"/>
    <p:sldId id="426" r:id="rId40"/>
    <p:sldId id="427" r:id="rId41"/>
    <p:sldId id="409" r:id="rId42"/>
    <p:sldId id="274" r:id="rId43"/>
    <p:sldId id="413" r:id="rId44"/>
    <p:sldId id="411" r:id="rId45"/>
    <p:sldId id="432" r:id="rId46"/>
    <p:sldId id="431" r:id="rId47"/>
    <p:sldId id="335" r:id="rId48"/>
    <p:sldId id="43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56E721-5D0E-BB09-B291-A3E162A2626E}" name="Tyanne Conner" initials="TC" userId="gMWQg1ADi5BG5PBvtMWyGPaKSpAXlJhSSNo1HEqewBY=" providerId="None"/>
  <p188:author id="{F2FFE055-9E5F-3CE5-3A7C-CF3684CBA6C7}" name="Stephanie Paz" initials="SP" userId="5547ef2b608b408d" providerId="Windows Live"/>
  <p188:author id="{1519C5C9-0CF1-2371-556F-C50B7723974B}" name="Danner Peter" initials="DP" userId="vsYORLiQygfvfExWQjjCbqhKBuIjLELuwFdRC1xr8/g=" providerId="None"/>
  <p188:author id="{0B41F7E8-0ED1-17E8-4D77-95D422B751C5}" name="Wendee Gardner" initials="WG" userId="916f084e2173178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ie Paz" initials="SP" lastIdx="75" clrIdx="0">
    <p:extLst>
      <p:ext uri="{19B8F6BF-5375-455C-9EA6-DF929625EA0E}">
        <p15:presenceInfo xmlns:p15="http://schemas.microsoft.com/office/powerpoint/2012/main" userId="5547ef2b608b408d" providerId="Windows Live"/>
      </p:ext>
    </p:extLst>
  </p:cmAuthor>
  <p:cmAuthor id="2" name="Tyanne Conner" initials="TC" lastIdx="4" clrIdx="1">
    <p:extLst>
      <p:ext uri="{19B8F6BF-5375-455C-9EA6-DF929625EA0E}">
        <p15:presenceInfo xmlns:p15="http://schemas.microsoft.com/office/powerpoint/2012/main" userId="gMWQg1ADi5BG5PBvtMWyGPaKSpAXlJhSSNo1HEqewBY=" providerId="None"/>
      </p:ext>
    </p:extLst>
  </p:cmAuthor>
  <p:cmAuthor id="3" name="Danner Peter" initials="DP" lastIdx="11" clrIdx="2">
    <p:extLst>
      <p:ext uri="{19B8F6BF-5375-455C-9EA6-DF929625EA0E}">
        <p15:presenceInfo xmlns:p15="http://schemas.microsoft.com/office/powerpoint/2012/main" userId="vsYORLiQygfvfExWQjjCbqhKBuIjLELuwFdRC1xr8/g=" providerId="None"/>
      </p:ext>
    </p:extLst>
  </p:cmAuthor>
  <p:cmAuthor id="4" name="Wendee Gardner" initials="WG" lastIdx="20" clrIdx="3">
    <p:extLst>
      <p:ext uri="{19B8F6BF-5375-455C-9EA6-DF929625EA0E}">
        <p15:presenceInfo xmlns:p15="http://schemas.microsoft.com/office/powerpoint/2012/main" userId="916f084e217317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76"/>
    <a:srgbClr val="B34C2A"/>
    <a:srgbClr val="000000"/>
    <a:srgbClr val="ECD9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4" autoAdjust="0"/>
    <p:restoredTop sz="75926" autoAdjust="0"/>
  </p:normalViewPr>
  <p:slideViewPr>
    <p:cSldViewPr snapToGrid="0">
      <p:cViewPr varScale="1">
        <p:scale>
          <a:sx n="40" d="100"/>
          <a:sy n="40" d="100"/>
        </p:scale>
        <p:origin x="1528" y="26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1242D-696E-4E39-8078-A67385645A47}"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0684B-F51D-4A79-BBBA-5894A4739215}" type="slidenum">
              <a:rPr lang="en-US" smtClean="0"/>
              <a:t>‹#›</a:t>
            </a:fld>
            <a:endParaRPr lang="en-US"/>
          </a:p>
        </p:txBody>
      </p:sp>
    </p:spTree>
    <p:extLst>
      <p:ext uri="{BB962C8B-B14F-4D97-AF65-F5344CB8AC3E}">
        <p14:creationId xmlns:p14="http://schemas.microsoft.com/office/powerpoint/2010/main" val="13403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This presentation is designed to share basic information about vaccines with parents and caregivers.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kern="100" dirty="0">
              <a:solidFill>
                <a:srgbClr val="000000"/>
              </a:solidFill>
              <a:effectLst/>
              <a:latin typeface="Leelawadee UI" panose="020B0502040204020203" pitchFamily="34" charset="-3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 add your own photos to this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1) Click the “Insert” button above. </a:t>
            </a: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2) Click on the “Pictures” button and select “This Device.”</a:t>
            </a: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a:t>
            </a:fld>
            <a:endParaRPr lang="en-US"/>
          </a:p>
        </p:txBody>
      </p:sp>
    </p:spTree>
    <p:extLst>
      <p:ext uri="{BB962C8B-B14F-4D97-AF65-F5344CB8AC3E}">
        <p14:creationId xmlns:p14="http://schemas.microsoft.com/office/powerpoint/2010/main" val="135034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F438A-EA38-C0F6-7886-71AB8151F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12608-C553-B1C0-EDA7-6199416B6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10A4F-5364-4B49-0D43-15EE40B6E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as we know, </a:t>
            </a:r>
            <a:r>
              <a:rPr lang="en-US" sz="1800" dirty="0">
                <a:solidFill>
                  <a:srgbClr val="000000"/>
                </a:solidFill>
                <a:effectLst/>
                <a:latin typeface="Leelawadee UI" panose="020B0502040204020203" pitchFamily="34" charset="-34"/>
                <a:ea typeface="Calibri" panose="020F0502020204030204" pitchFamily="34" charset="0"/>
                <a:cs typeface="Times New Roman" panose="02020603050405020304" pitchFamily="18" charset="0"/>
              </a:rPr>
              <a:t>some fears about vaccines</a:t>
            </a: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come from a long history of </a:t>
            </a:r>
            <a:r>
              <a:rPr lang="en-US" sz="1800" kern="100" dirty="0">
                <a:effectLst/>
                <a:highlight>
                  <a:srgbClr val="C0C0C0"/>
                </a:highlight>
                <a:latin typeface="Leelawadee UI" panose="020B0502040204020203" pitchFamily="34" charset="-34"/>
                <a:ea typeface="Aptos" panose="020B0004020202020204" pitchFamily="34" charset="0"/>
                <a:cs typeface="Times New Roman" panose="02020603050405020304" pitchFamily="18" charset="0"/>
              </a:rPr>
              <a:t>poor treatment by the medical community and the federal government. This history </a:t>
            </a:r>
            <a:r>
              <a:rPr lang="en-US" sz="1200" kern="100" dirty="0">
                <a:effectLst/>
                <a:highlight>
                  <a:srgbClr val="C0C0C0"/>
                </a:highlight>
                <a:latin typeface="Leelawadee UI" panose="020B0502040204020203" pitchFamily="34" charset="-34"/>
                <a:ea typeface="Aptos" panose="020B0004020202020204" pitchFamily="34" charset="0"/>
                <a:cs typeface="Times New Roman" panose="02020603050405020304" pitchFamily="18" charset="0"/>
              </a:rPr>
              <a:t>impacts how some Native parents and caregivers view vaccines today. It’s </a:t>
            </a:r>
            <a:r>
              <a:rPr lang="en-US" sz="12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understandable if sometimes you feel worried about vaccines, especially given our history.</a:t>
            </a:r>
            <a:endParaRPr lang="en-US" sz="1200" kern="100" dirty="0">
              <a:effectLst/>
              <a:highlight>
                <a:srgbClr val="C0C0C0"/>
              </a:highlight>
              <a:latin typeface="Leelawadee UI" panose="020B0502040204020203" pitchFamily="34" charset="-3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385654F-175E-13BB-8309-F5F947B7C681}"/>
              </a:ext>
            </a:extLst>
          </p:cNvPr>
          <p:cNvSpPr>
            <a:spLocks noGrp="1"/>
          </p:cNvSpPr>
          <p:nvPr>
            <p:ph type="sldNum" sz="quarter" idx="5"/>
          </p:nvPr>
        </p:nvSpPr>
        <p:spPr/>
        <p:txBody>
          <a:bodyPr/>
          <a:lstStyle/>
          <a:p>
            <a:fld id="{79E0684B-F51D-4A79-BBBA-5894A4739215}" type="slidenum">
              <a:rPr lang="en-US" smtClean="0"/>
              <a:t>10</a:t>
            </a:fld>
            <a:endParaRPr lang="en-US"/>
          </a:p>
        </p:txBody>
      </p:sp>
    </p:spTree>
    <p:extLst>
      <p:ext uri="{BB962C8B-B14F-4D97-AF65-F5344CB8AC3E}">
        <p14:creationId xmlns:p14="http://schemas.microsoft.com/office/powerpoint/2010/main" val="394445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EF21A-CCC4-5FFA-9B61-F3EAF3CDF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C730E-5898-8778-4C53-FA43A407E2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31AE0-A03C-9C9A-442D-B599EB4EC997}"/>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Even though we might have certain fears or hesitations, today, many of us understand that we need to weigh the facts about vaccines, so we can make informed decisions that help our kids stay healthy.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52F90C1-092D-E732-F415-FCE69230216A}"/>
              </a:ext>
            </a:extLst>
          </p:cNvPr>
          <p:cNvSpPr>
            <a:spLocks noGrp="1"/>
          </p:cNvSpPr>
          <p:nvPr>
            <p:ph type="sldNum" sz="quarter" idx="5"/>
          </p:nvPr>
        </p:nvSpPr>
        <p:spPr/>
        <p:txBody>
          <a:bodyPr/>
          <a:lstStyle/>
          <a:p>
            <a:fld id="{79E0684B-F51D-4A79-BBBA-5894A4739215}" type="slidenum">
              <a:rPr lang="en-US" smtClean="0"/>
              <a:t>11</a:t>
            </a:fld>
            <a:endParaRPr lang="en-US"/>
          </a:p>
        </p:txBody>
      </p:sp>
    </p:spTree>
    <p:extLst>
      <p:ext uri="{BB962C8B-B14F-4D97-AF65-F5344CB8AC3E}">
        <p14:creationId xmlns:p14="http://schemas.microsoft.com/office/powerpoint/2010/main" val="1263230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97828-9DF6-0945-F54A-F0EF8A262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131D9-C2AF-E98A-1D6A-414029EA5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B4715-F13F-66B2-E4BD-5AF5F2C3A1DE}"/>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As many of our Native doctors express, including Dr. Jeffrey Henderson, there is so much misinformation out there. It’s important that our relatives arm themselves with updated knowledge about vaccines, their safety, and effectiveness. </a:t>
            </a:r>
            <a:endParaRPr lang="en-US" sz="1800" dirty="0"/>
          </a:p>
        </p:txBody>
      </p:sp>
      <p:sp>
        <p:nvSpPr>
          <p:cNvPr id="4" name="Slide Number Placeholder 3">
            <a:extLst>
              <a:ext uri="{FF2B5EF4-FFF2-40B4-BE49-F238E27FC236}">
                <a16:creationId xmlns:a16="http://schemas.microsoft.com/office/drawing/2014/main" id="{1F58B492-5D2D-2F23-3463-6AD3F140DD59}"/>
              </a:ext>
            </a:extLst>
          </p:cNvPr>
          <p:cNvSpPr>
            <a:spLocks noGrp="1"/>
          </p:cNvSpPr>
          <p:nvPr>
            <p:ph type="sldNum" sz="quarter" idx="5"/>
          </p:nvPr>
        </p:nvSpPr>
        <p:spPr/>
        <p:txBody>
          <a:bodyPr/>
          <a:lstStyle/>
          <a:p>
            <a:fld id="{79E0684B-F51D-4A79-BBBA-5894A4739215}" type="slidenum">
              <a:rPr lang="en-US" smtClean="0"/>
              <a:t>12</a:t>
            </a:fld>
            <a:endParaRPr lang="en-US"/>
          </a:p>
        </p:txBody>
      </p:sp>
    </p:spTree>
    <p:extLst>
      <p:ext uri="{BB962C8B-B14F-4D97-AF65-F5344CB8AC3E}">
        <p14:creationId xmlns:p14="http://schemas.microsoft.com/office/powerpoint/2010/main" val="1832686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92620-2D91-ACC6-2E24-E30AFEAF8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F0D58-0EFC-8C05-3F15-0C8A432CD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C786E-3DC2-9EE8-C6B2-565FE50C9DE2}"/>
              </a:ext>
            </a:extLst>
          </p:cNvPr>
          <p:cNvSpPr>
            <a:spLocks noGrp="1"/>
          </p:cNvSpPr>
          <p:nvPr>
            <p:ph type="body" idx="1"/>
          </p:nvPr>
        </p:nvSpPr>
        <p:spPr/>
        <p:txBody>
          <a:bodyPr/>
          <a:lstStyle/>
          <a:p>
            <a:pPr marL="0" marR="0">
              <a:lnSpc>
                <a:spcPct val="115000"/>
              </a:lnSpc>
              <a:spcAft>
                <a:spcPts val="800"/>
              </a:spcAft>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As we being to weigh the facts today, it’s important to remember our ancestors’ experiences.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a:extLst>
              <a:ext uri="{FF2B5EF4-FFF2-40B4-BE49-F238E27FC236}">
                <a16:creationId xmlns:a16="http://schemas.microsoft.com/office/drawing/2014/main" id="{217C1CEB-BA72-2223-9547-703DE05ACCD2}"/>
              </a:ext>
            </a:extLst>
          </p:cNvPr>
          <p:cNvSpPr>
            <a:spLocks noGrp="1"/>
          </p:cNvSpPr>
          <p:nvPr>
            <p:ph type="sldNum" sz="quarter" idx="5"/>
          </p:nvPr>
        </p:nvSpPr>
        <p:spPr/>
        <p:txBody>
          <a:bodyPr/>
          <a:lstStyle/>
          <a:p>
            <a:fld id="{79E0684B-F51D-4A79-BBBA-5894A4739215}" type="slidenum">
              <a:rPr lang="en-US" smtClean="0"/>
              <a:t>13</a:t>
            </a:fld>
            <a:endParaRPr lang="en-US"/>
          </a:p>
        </p:txBody>
      </p:sp>
    </p:spTree>
    <p:extLst>
      <p:ext uri="{BB962C8B-B14F-4D97-AF65-F5344CB8AC3E}">
        <p14:creationId xmlns:p14="http://schemas.microsoft.com/office/powerpoint/2010/main" val="403663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6C40A-A5EF-6716-FB0F-EE7DB382C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5E312-6111-2CA1-A24E-BE7D16C6B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4241F-A1D5-338B-4319-D47ABE5C9EBD}"/>
              </a:ext>
            </a:extLst>
          </p:cNvPr>
          <p:cNvSpPr>
            <a:spLocks noGrp="1"/>
          </p:cNvSpPr>
          <p:nvPr>
            <p:ph type="body" idx="1"/>
          </p:nvPr>
        </p:nvSpPr>
        <p:spPr/>
        <p:txBody>
          <a:bodyPr/>
          <a:lstStyle/>
          <a:p>
            <a:pPr marL="0" marR="0">
              <a:lnSpc>
                <a:spcPct val="115000"/>
              </a:lnSpc>
              <a:spcAft>
                <a:spcPts val="800"/>
              </a:spcAft>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What information about “diseases of the past” (like polio) have your relatives shared with you? How did these diseases impact families here?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Let’s break up into small groups of 2-3 people. Then take 5 minutes to discuss. </a:t>
            </a:r>
            <a:r>
              <a:rPr lang="en-US" sz="1200" dirty="0">
                <a:effectLst/>
                <a:latin typeface="Calibri" panose="020F0502020204030204" pitchFamily="34" charset="0"/>
                <a:ea typeface="Calibri" panose="020F0502020204030204" pitchFamily="34" charset="0"/>
                <a:cs typeface="Times New Roman" panose="02020603050405020304" pitchFamily="18" charset="0"/>
              </a:rPr>
              <a:t>Afterward, we will come together as a large group and share what we’ve discussed.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word cloud can be imbedded in the slides: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Participants’ responses will appear on the screen as they submit them. You can create a word cloud using PollEverywhere.com/Word-Cloud.</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E09AF63-B35A-A0F8-BC20-66AE12E4CEA0}"/>
              </a:ext>
            </a:extLst>
          </p:cNvPr>
          <p:cNvSpPr>
            <a:spLocks noGrp="1"/>
          </p:cNvSpPr>
          <p:nvPr>
            <p:ph type="sldNum" sz="quarter" idx="5"/>
          </p:nvPr>
        </p:nvSpPr>
        <p:spPr/>
        <p:txBody>
          <a:bodyPr/>
          <a:lstStyle/>
          <a:p>
            <a:fld id="{79E0684B-F51D-4A79-BBBA-5894A4739215}" type="slidenum">
              <a:rPr lang="en-US" smtClean="0"/>
              <a:t>14</a:t>
            </a:fld>
            <a:endParaRPr lang="en-US"/>
          </a:p>
        </p:txBody>
      </p:sp>
    </p:spTree>
    <p:extLst>
      <p:ext uri="{BB962C8B-B14F-4D97-AF65-F5344CB8AC3E}">
        <p14:creationId xmlns:p14="http://schemas.microsoft.com/office/powerpoint/2010/main" val="1746553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Generations ago, polio was one of the most feared childhood diseases. Kids were often paralyzed from polio – meaning that polio caused their muscles to stop working - either for a short while or for the rest of their lives. </a:t>
            </a:r>
          </a:p>
          <a:p>
            <a:pPr marL="0" marR="0">
              <a:lnSpc>
                <a:spcPct val="115000"/>
              </a:lnSpc>
              <a:spcAft>
                <a:spcPts val="800"/>
              </a:spcAft>
              <a:buNone/>
            </a:pPr>
            <a:endParaRPr lang="en-US" sz="1800" kern="100" dirty="0">
              <a:effectLst/>
              <a:latin typeface="Leelawadee UI" panose="020B0502040204020203" pitchFamily="34" charset="-34"/>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effectLst/>
                <a:latin typeface="Liberation Serif"/>
                <a:ea typeface="Linux Libertine G"/>
                <a:cs typeface="Mangal" panose="02040503050203030202" pitchFamily="18" charset="0"/>
              </a:rPr>
              <a:t>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15</a:t>
            </a:fld>
            <a:endParaRPr lang="en-US"/>
          </a:p>
        </p:txBody>
      </p:sp>
    </p:spTree>
    <p:extLst>
      <p:ext uri="{BB962C8B-B14F-4D97-AF65-F5344CB8AC3E}">
        <p14:creationId xmlns:p14="http://schemas.microsoft.com/office/powerpoint/2010/main" val="175401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D2FD3-CFDC-AAE3-E62F-56474C9C8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3E7E2-78AD-B816-6CED-EC84C5926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93726-52F0-1436-9EAA-CB47CB6612E3}"/>
              </a:ext>
            </a:extLst>
          </p:cNvPr>
          <p:cNvSpPr>
            <a:spLocks noGrp="1"/>
          </p:cNvSpPr>
          <p:nvPr>
            <p:ph type="body" idx="1"/>
          </p:nvPr>
        </p:nvSpPr>
        <p:spPr/>
        <p:txBody>
          <a:bodyPr/>
          <a:lstStyle/>
          <a:p>
            <a:pPr marL="0" marR="0">
              <a:lnSpc>
                <a:spcPct val="115000"/>
              </a:lnSpc>
              <a:spcAft>
                <a:spcPts val="800"/>
              </a:spcAft>
              <a:buNone/>
            </a:pPr>
            <a:r>
              <a:rPr lang="en-US" sz="1800" dirty="0">
                <a:effectLst/>
                <a:latin typeface="Leelawadee UI" panose="020B0502040204020203" pitchFamily="34" charset="-34"/>
                <a:ea typeface="Aptos" panose="020B0004020202020204" pitchFamily="34" charset="0"/>
              </a:rPr>
              <a:t>By the late 1940s, polio was disabling more than 35,000 Americans each year</a:t>
            </a: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Because polio causes certain muscles to stop working, it was common to see children and adults with curved and underdeveloped leg bones and spines. As you can imagine, this could be very painful.</a:t>
            </a:r>
          </a:p>
          <a:p>
            <a:pPr marL="0" marR="0">
              <a:lnSpc>
                <a:spcPct val="115000"/>
              </a:lnSpc>
              <a:spcAft>
                <a:spcPts val="800"/>
              </a:spcAft>
              <a:buNone/>
            </a:pPr>
            <a:endParaRPr lang="en-US" sz="1800" kern="100" dirty="0">
              <a:effectLst/>
              <a:latin typeface="Leelawadee UI" panose="020B0502040204020203" pitchFamily="34" charset="-34"/>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Leelawadee UI" panose="020B0502040204020203" pitchFamily="34" charset="-34"/>
                <a:ea typeface="Aptos" panose="020B0004020202020204" pitchFamily="34" charset="0"/>
                <a:cs typeface="Times New Roman" panose="02020603050405020304" pitchFamily="18" charset="0"/>
              </a:rPr>
              <a:t>Source: </a:t>
            </a: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https://www.history.com/articles/vaccines-diseases-forgotten</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effectLst/>
                <a:latin typeface="Liberation Serif"/>
                <a:ea typeface="Linux Libertine G"/>
                <a:cs typeface="Mangal" panose="02040503050203030202" pitchFamily="18" charset="0"/>
              </a:rPr>
              <a:t>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AE15828-FFA6-ADB3-4328-0E13E5DEFA4E}"/>
              </a:ext>
            </a:extLst>
          </p:cNvPr>
          <p:cNvSpPr>
            <a:spLocks noGrp="1"/>
          </p:cNvSpPr>
          <p:nvPr>
            <p:ph type="sldNum" sz="quarter" idx="5"/>
          </p:nvPr>
        </p:nvSpPr>
        <p:spPr/>
        <p:txBody>
          <a:bodyPr/>
          <a:lstStyle/>
          <a:p>
            <a:fld id="{79E0684B-F51D-4A79-BBBA-5894A4739215}" type="slidenum">
              <a:rPr lang="en-US" smtClean="0"/>
              <a:t>16</a:t>
            </a:fld>
            <a:endParaRPr lang="en-US"/>
          </a:p>
        </p:txBody>
      </p:sp>
    </p:spTree>
    <p:extLst>
      <p:ext uri="{BB962C8B-B14F-4D97-AF65-F5344CB8AC3E}">
        <p14:creationId xmlns:p14="http://schemas.microsoft.com/office/powerpoint/2010/main" val="187744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4B56-4E6D-F596-1C89-B9B8679A1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B85DC-8417-5EB8-4C50-992F71034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0CE8D-D235-2576-A004-F68BCE01ECFC}"/>
              </a:ext>
            </a:extLst>
          </p:cNvPr>
          <p:cNvSpPr>
            <a:spLocks noGrp="1"/>
          </p:cNvSpPr>
          <p:nvPr>
            <p:ph type="body" idx="1"/>
          </p:nvPr>
        </p:nvSpPr>
        <p:spPr/>
        <p:txBody>
          <a:bodyPr/>
          <a:lstStyle/>
          <a:p>
            <a:pPr marL="0" marR="0">
              <a:lnSpc>
                <a:spcPct val="115000"/>
              </a:lnSpc>
              <a:spcAft>
                <a:spcPts val="800"/>
              </a:spcAft>
              <a:buNone/>
            </a:pPr>
            <a:r>
              <a:rPr lang="en-US" sz="1800" dirty="0">
                <a:effectLst/>
                <a:latin typeface="Leelawadee UI" panose="020B0502040204020203" pitchFamily="34" charset="-34"/>
                <a:ea typeface="Aptos" panose="020B0004020202020204" pitchFamily="34" charset="0"/>
              </a:rPr>
              <a:t>When kid’s breathing muscles stopped working from polio, they needed to be placed in </a:t>
            </a:r>
            <a:r>
              <a:rPr lang="en-US" sz="1800" kern="100" dirty="0">
                <a:effectLst/>
                <a:latin typeface="Leelawadee UI" panose="020B0502040204020203" pitchFamily="34" charset="-34"/>
                <a:ea typeface="Times New Roman" panose="02020603050405020304" pitchFamily="18" charset="0"/>
                <a:cs typeface="Times New Roman" panose="02020603050405020304" pitchFamily="18" charset="0"/>
              </a:rPr>
              <a:t>breathing machines called iron lungs. Here is a picture of several children in a hospital polio ward in Los Angeles in 1952. They are in iron lungs. In 1952, over 3,000 people in the U.S. died from polio.</a:t>
            </a:r>
          </a:p>
          <a:p>
            <a:pPr marL="0" marR="0">
              <a:lnSpc>
                <a:spcPct val="115000"/>
              </a:lnSpc>
              <a:spcAft>
                <a:spcPts val="800"/>
              </a:spcAft>
              <a:buNone/>
            </a:pPr>
            <a:endParaRPr lang="en-US" sz="1800" kern="100" dirty="0">
              <a:effectLst/>
              <a:latin typeface="Leelawadee UI" panose="020B0502040204020203" pitchFamily="34" charset="-34"/>
              <a:ea typeface="Aptos" panose="020B0004020202020204" pitchFamily="34" charset="0"/>
              <a:cs typeface="Times New Roman" panose="02020603050405020304" pitchFamily="18" charset="0"/>
            </a:endParaRPr>
          </a:p>
          <a:p>
            <a:pPr marL="0" marR="0">
              <a:buNone/>
            </a:pPr>
            <a:r>
              <a:rPr lang="en-US" sz="1800" kern="100" dirty="0">
                <a:effectLst/>
                <a:latin typeface="Liberation Serif"/>
                <a:ea typeface="Linux Libertine G"/>
                <a:cs typeface="Mangal" panose="02040503050203030202" pitchFamily="18" charset="0"/>
              </a:rPr>
              <a:t>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EEAF33B-C79D-52B9-1029-F513D1634B6C}"/>
              </a:ext>
            </a:extLst>
          </p:cNvPr>
          <p:cNvSpPr>
            <a:spLocks noGrp="1"/>
          </p:cNvSpPr>
          <p:nvPr>
            <p:ph type="sldNum" sz="quarter" idx="5"/>
          </p:nvPr>
        </p:nvSpPr>
        <p:spPr/>
        <p:txBody>
          <a:bodyPr/>
          <a:lstStyle/>
          <a:p>
            <a:fld id="{79E0684B-F51D-4A79-BBBA-5894A4739215}" type="slidenum">
              <a:rPr lang="en-US" smtClean="0"/>
              <a:t>17</a:t>
            </a:fld>
            <a:endParaRPr lang="en-US"/>
          </a:p>
        </p:txBody>
      </p:sp>
    </p:spTree>
    <p:extLst>
      <p:ext uri="{BB962C8B-B14F-4D97-AF65-F5344CB8AC3E}">
        <p14:creationId xmlns:p14="http://schemas.microsoft.com/office/powerpoint/2010/main" val="3404217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Polio is just one of the diseases our ancestors were familiar with. In the past, pregnant people who got rubella (German measles) had miscarriages or gave birth to babies with disabilities. Before childhood vaccines were available for rubella, many people suffered.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18</a:t>
            </a:fld>
            <a:endParaRPr lang="en-US"/>
          </a:p>
        </p:txBody>
      </p:sp>
    </p:spTree>
    <p:extLst>
      <p:ext uri="{BB962C8B-B14F-4D97-AF65-F5344CB8AC3E}">
        <p14:creationId xmlns:p14="http://schemas.microsoft.com/office/powerpoint/2010/main" val="2892416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200" kern="100" dirty="0">
                <a:effectLst/>
                <a:latin typeface="Leelawadee UI" panose="020B0502040204020203" pitchFamily="34" charset="-34"/>
                <a:ea typeface="Aptos" panose="020B0004020202020204" pitchFamily="34" charset="0"/>
                <a:cs typeface="Times New Roman" panose="02020603050405020304" pitchFamily="18" charset="0"/>
              </a:rPr>
              <a:t>And many of our relatives here died from flu. </a:t>
            </a:r>
            <a:r>
              <a:rPr lang="en-US" dirty="0"/>
              <a:t>In this quote, Tam Lutz, a Lummi Nation Tribal Elder, shares her thoughts. She says “my great grandma lost multiple children to the flu. Before we had the flu shot, it was common for people to get very sick or die from the flu.”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b="1" dirty="0">
                <a:cs typeface="Calibri"/>
              </a:rPr>
              <a:t>Note to presenter: </a:t>
            </a:r>
            <a:r>
              <a:rPr lang="en-US" dirty="0">
                <a:cs typeface="Calibri"/>
              </a:rPr>
              <a:t>Take this opportunity to share your own stories related to the dangers of “diseases of the past” if you have them.</a:t>
            </a:r>
          </a:p>
        </p:txBody>
      </p:sp>
      <p:sp>
        <p:nvSpPr>
          <p:cNvPr id="4" name="Slide Number Placeholder 3"/>
          <p:cNvSpPr>
            <a:spLocks noGrp="1"/>
          </p:cNvSpPr>
          <p:nvPr>
            <p:ph type="sldNum" sz="quarter" idx="5"/>
          </p:nvPr>
        </p:nvSpPr>
        <p:spPr/>
        <p:txBody>
          <a:bodyPr/>
          <a:lstStyle/>
          <a:p>
            <a:fld id="{79E0684B-F51D-4A79-BBBA-5894A4739215}" type="slidenum">
              <a:rPr lang="en-US" smtClean="0"/>
              <a:t>19</a:t>
            </a:fld>
            <a:endParaRPr lang="en-US"/>
          </a:p>
        </p:txBody>
      </p:sp>
    </p:spTree>
    <p:extLst>
      <p:ext uri="{BB962C8B-B14F-4D97-AF65-F5344CB8AC3E}">
        <p14:creationId xmlns:p14="http://schemas.microsoft.com/office/powerpoint/2010/main" val="245528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any co-presenters if applicable]</a:t>
            </a:r>
          </a:p>
          <a:p>
            <a:endParaRPr lang="en-US" dirty="0"/>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To add your headshot to this slide: </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1) Click the “Insert” button above. </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2) Click on the “Pictures” button and select “This Device.”</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 over the “HEADSHOT HERE” place holder. That’s it!</a:t>
            </a:r>
          </a:p>
          <a:p>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2</a:t>
            </a:fld>
            <a:endParaRPr lang="en-US"/>
          </a:p>
        </p:txBody>
      </p:sp>
    </p:spTree>
    <p:extLst>
      <p:ext uri="{BB962C8B-B14F-4D97-AF65-F5344CB8AC3E}">
        <p14:creationId xmlns:p14="http://schemas.microsoft.com/office/powerpoint/2010/main" val="1058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15B3-0118-5B10-DC53-C9C183FB7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ECEFF-9EE7-A162-62A3-298958F83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89274-6C08-3F93-669F-1DF2D431639C}"/>
              </a:ext>
            </a:extLst>
          </p:cNvPr>
          <p:cNvSpPr>
            <a:spLocks noGrp="1"/>
          </p:cNvSpPr>
          <p:nvPr>
            <p:ph type="body" idx="1"/>
          </p:nvPr>
        </p:nvSpPr>
        <p:spPr/>
        <p:txBody>
          <a:bodyPr/>
          <a:lstStyle/>
          <a:p>
            <a:pPr marL="0" marR="0">
              <a:lnSpc>
                <a:spcPct val="115000"/>
              </a:lnSpc>
              <a:spcAft>
                <a:spcPts val="800"/>
              </a:spcAft>
              <a:buNone/>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Today, most of us have never seen many of these dangerous diseases that our ancestors were familiar with. This is because vaccines have worked so well. Due to this, it can be easy to forget how serious some diseases – like polio, measles, and flu - still are. It can also be easy to buy into inaccurate information we hear about vaccines. But these diseases are still very serious and can harm kids if they don’t get vaccinated.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7533A9C-220B-13D5-21AC-907B57E0FBA9}"/>
              </a:ext>
            </a:extLst>
          </p:cNvPr>
          <p:cNvSpPr>
            <a:spLocks noGrp="1"/>
          </p:cNvSpPr>
          <p:nvPr>
            <p:ph type="sldNum" sz="quarter" idx="5"/>
          </p:nvPr>
        </p:nvSpPr>
        <p:spPr/>
        <p:txBody>
          <a:bodyPr/>
          <a:lstStyle/>
          <a:p>
            <a:fld id="{79E0684B-F51D-4A79-BBBA-5894A4739215}" type="slidenum">
              <a:rPr lang="en-US" smtClean="0"/>
              <a:t>20</a:t>
            </a:fld>
            <a:endParaRPr lang="en-US"/>
          </a:p>
        </p:txBody>
      </p:sp>
    </p:spTree>
    <p:extLst>
      <p:ext uri="{BB962C8B-B14F-4D97-AF65-F5344CB8AC3E}">
        <p14:creationId xmlns:p14="http://schemas.microsoft.com/office/powerpoint/2010/main" val="1426869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3DD7-E822-AD66-7EE9-59A11708A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85075-CA0B-1596-8EB8-269282E5A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B6465-91F2-6D5E-B11B-C0C1062189A2}"/>
              </a:ext>
            </a:extLst>
          </p:cNvPr>
          <p:cNvSpPr>
            <a:spLocks noGrp="1"/>
          </p:cNvSpPr>
          <p:nvPr>
            <p:ph type="body" idx="1"/>
          </p:nvPr>
        </p:nvSpPr>
        <p:spPr/>
        <p:txBody>
          <a:bodyPr/>
          <a:lstStyle/>
          <a:p>
            <a:pPr marL="0" marR="0">
              <a:lnSpc>
                <a:spcPct val="115000"/>
              </a:lnSpc>
              <a:spcAft>
                <a:spcPts val="800"/>
              </a:spcAft>
              <a:buNone/>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That’s why it’s important for us to educate ourselves and learn the facts about vaccines. That’s what the next part of this presentation is about.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a:extLst>
              <a:ext uri="{FF2B5EF4-FFF2-40B4-BE49-F238E27FC236}">
                <a16:creationId xmlns:a16="http://schemas.microsoft.com/office/drawing/2014/main" id="{7103FCF2-6970-137C-BC36-EA7259FB5423}"/>
              </a:ext>
            </a:extLst>
          </p:cNvPr>
          <p:cNvSpPr>
            <a:spLocks noGrp="1"/>
          </p:cNvSpPr>
          <p:nvPr>
            <p:ph type="sldNum" sz="quarter" idx="5"/>
          </p:nvPr>
        </p:nvSpPr>
        <p:spPr/>
        <p:txBody>
          <a:bodyPr/>
          <a:lstStyle/>
          <a:p>
            <a:fld id="{79E0684B-F51D-4A79-BBBA-5894A4739215}" type="slidenum">
              <a:rPr lang="en-US" smtClean="0"/>
              <a:t>21</a:t>
            </a:fld>
            <a:endParaRPr lang="en-US"/>
          </a:p>
        </p:txBody>
      </p:sp>
    </p:spTree>
    <p:extLst>
      <p:ext uri="{BB962C8B-B14F-4D97-AF65-F5344CB8AC3E}">
        <p14:creationId xmlns:p14="http://schemas.microsoft.com/office/powerpoint/2010/main" val="4188332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001C4-EC2C-D9F7-54E2-01CE509B6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0726E-5D09-AB0F-B43E-512530BC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8CB6C-0355-1A05-D6C6-F0718CE7D4ED}"/>
              </a:ext>
            </a:extLst>
          </p:cNvPr>
          <p:cNvSpPr>
            <a:spLocks noGrp="1"/>
          </p:cNvSpPr>
          <p:nvPr>
            <p:ph type="body" idx="1"/>
          </p:nvPr>
        </p:nvSpPr>
        <p:spPr/>
        <p:txBody>
          <a:bodyPr/>
          <a:lstStyle/>
          <a:p>
            <a:pPr marL="0" marR="0">
              <a:lnSpc>
                <a:spcPct val="115000"/>
              </a:lnSpc>
              <a:spcAft>
                <a:spcPts val="800"/>
              </a:spcAft>
            </a:pPr>
            <a:r>
              <a:rPr lang="en-US" sz="1800" kern="1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Vaccines teach our warrior cells – or antibodies – how to see and fight diseases. That’s how vaccines protect kids.</a:t>
            </a: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 For example, once your child is vaccinated against polio, if they ever come across polio virus in the future, their body will know how to recognize it and fight it.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307D70-734C-0C30-F472-1B5DF83E108F}"/>
              </a:ext>
            </a:extLst>
          </p:cNvPr>
          <p:cNvSpPr>
            <a:spLocks noGrp="1"/>
          </p:cNvSpPr>
          <p:nvPr>
            <p:ph type="sldNum" sz="quarter" idx="5"/>
          </p:nvPr>
        </p:nvSpPr>
        <p:spPr/>
        <p:txBody>
          <a:bodyPr/>
          <a:lstStyle/>
          <a:p>
            <a:fld id="{79E0684B-F51D-4A79-BBBA-5894A4739215}" type="slidenum">
              <a:rPr lang="en-US" smtClean="0"/>
              <a:t>22</a:t>
            </a:fld>
            <a:endParaRPr lang="en-US"/>
          </a:p>
        </p:txBody>
      </p:sp>
    </p:spTree>
    <p:extLst>
      <p:ext uri="{BB962C8B-B14F-4D97-AF65-F5344CB8AC3E}">
        <p14:creationId xmlns:p14="http://schemas.microsoft.com/office/powerpoint/2010/main" val="1924666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014FA-8DAC-0B07-A25F-A0F25357A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D1364-277E-BE29-C265-6265C152D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6B172-4EF8-ED02-59BE-0F64BB03F8B7}"/>
              </a:ext>
            </a:extLst>
          </p:cNvPr>
          <p:cNvSpPr>
            <a:spLocks noGrp="1"/>
          </p:cNvSpPr>
          <p:nvPr>
            <p:ph type="body" idx="1"/>
          </p:nvPr>
        </p:nvSpPr>
        <p:spPr/>
        <p:txBody>
          <a:bodyPr/>
          <a:lstStyle/>
          <a:p>
            <a:pPr marL="0" marR="0">
              <a:lnSpc>
                <a:spcPct val="115000"/>
              </a:lnSpc>
            </a:pPr>
            <a:r>
              <a:rPr lang="en-US" sz="1800" kern="100" dirty="0">
                <a:effectLst/>
                <a:latin typeface="Leelawadee UI" panose="020B0502040204020203" pitchFamily="34" charset="-34"/>
                <a:ea typeface="Aptos" panose="020B0004020202020204" pitchFamily="34" charset="0"/>
                <a:cs typeface="Mangal" panose="02040503050203030202" pitchFamily="18" charset="0"/>
              </a:rPr>
              <a:t>Even healthy kids and kids that live a traditional lifestyle need vaccines. Our warrior cells must be taught how to fight certain serious diseases, like cancer, polio, rubella, and flu. Without this knowledge, they cannot protect us. </a:t>
            </a:r>
          </a:p>
          <a:p>
            <a:pPr marL="0" marR="0">
              <a:lnSpc>
                <a:spcPct val="115000"/>
              </a:lnSpc>
            </a:pPr>
            <a:endParaRPr lang="en-US" sz="1800" kern="100" dirty="0">
              <a:effectLst/>
              <a:latin typeface="Leelawadee UI" panose="020B0502040204020203" pitchFamily="34" charset="-34"/>
              <a:ea typeface="Linux Libertine G"/>
              <a:cs typeface="Mangal" panose="02040503050203030202" pitchFamily="18" charset="0"/>
            </a:endParaRPr>
          </a:p>
          <a:p>
            <a:pPr marL="0" marR="0">
              <a:lnSpc>
                <a:spcPct val="115000"/>
              </a:lnSpc>
            </a:pPr>
            <a:r>
              <a:rPr lang="en-US" sz="1800" b="1" kern="100" dirty="0">
                <a:effectLst/>
                <a:latin typeface="Leelawadee UI" panose="020B0502040204020203" pitchFamily="34" charset="-34"/>
                <a:ea typeface="Linux Libertine G"/>
                <a:cs typeface="Mangal" panose="02040503050203030202" pitchFamily="18" charset="0"/>
              </a:rPr>
              <a:t>Note to presenter: </a:t>
            </a:r>
            <a:r>
              <a:rPr lang="en-US" sz="1800" kern="100" dirty="0">
                <a:effectLst/>
                <a:latin typeface="Leelawadee UI" panose="020B0502040204020203" pitchFamily="34" charset="-34"/>
                <a:ea typeface="Linux Libertine G"/>
                <a:cs typeface="Mangal" panose="02040503050203030202" pitchFamily="18" charset="0"/>
              </a:rPr>
              <a:t>The HPV vaccine protects people from 6 types of cancer!</a:t>
            </a:r>
            <a:endParaRPr lang="en-US" sz="1800" kern="100" dirty="0">
              <a:effectLst/>
              <a:latin typeface="Liberation Serif"/>
              <a:ea typeface="Linux Libertine G"/>
              <a:cs typeface="Mangal" panose="02040503050203030202" pitchFamily="18" charset="0"/>
            </a:endParaRPr>
          </a:p>
        </p:txBody>
      </p:sp>
      <p:sp>
        <p:nvSpPr>
          <p:cNvPr id="4" name="Slide Number Placeholder 3">
            <a:extLst>
              <a:ext uri="{FF2B5EF4-FFF2-40B4-BE49-F238E27FC236}">
                <a16:creationId xmlns:a16="http://schemas.microsoft.com/office/drawing/2014/main" id="{8CB7524B-B1D8-6C88-076D-69EEEBAF2749}"/>
              </a:ext>
            </a:extLst>
          </p:cNvPr>
          <p:cNvSpPr>
            <a:spLocks noGrp="1"/>
          </p:cNvSpPr>
          <p:nvPr>
            <p:ph type="sldNum" sz="quarter" idx="5"/>
          </p:nvPr>
        </p:nvSpPr>
        <p:spPr/>
        <p:txBody>
          <a:bodyPr/>
          <a:lstStyle/>
          <a:p>
            <a:fld id="{79E0684B-F51D-4A79-BBBA-5894A4739215}" type="slidenum">
              <a:rPr lang="en-US" smtClean="0"/>
              <a:t>23</a:t>
            </a:fld>
            <a:endParaRPr lang="en-US"/>
          </a:p>
        </p:txBody>
      </p:sp>
    </p:spTree>
    <p:extLst>
      <p:ext uri="{BB962C8B-B14F-4D97-AF65-F5344CB8AC3E}">
        <p14:creationId xmlns:p14="http://schemas.microsoft.com/office/powerpoint/2010/main" val="133081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0689B-07F3-D6C7-94AA-80DD9179A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4E55B-9E60-82E2-4362-FA7CC1929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31915-12DD-B925-8DF3-966C9132CFED}"/>
              </a:ext>
            </a:extLst>
          </p:cNvPr>
          <p:cNvSpPr>
            <a:spLocks noGrp="1"/>
          </p:cNvSpPr>
          <p:nvPr>
            <p:ph type="body" idx="1"/>
          </p:nvPr>
        </p:nvSpPr>
        <p:spPr/>
        <p:txBody>
          <a:bodyPr/>
          <a:lstStyle/>
          <a:p>
            <a:pPr marL="0" marR="0">
              <a:lnSpc>
                <a:spcPct val="115000"/>
              </a:lnSpc>
              <a:spcBef>
                <a:spcPts val="250"/>
              </a:spcBef>
              <a:spcAft>
                <a:spcPts val="625"/>
              </a:spcAft>
              <a:buNone/>
            </a:pPr>
            <a:r>
              <a:rPr lang="en-US" sz="1800" b="0" kern="100" dirty="0">
                <a:effectLst/>
                <a:latin typeface="Leelawadee UI" panose="020B0502040204020203" pitchFamily="34" charset="-34"/>
                <a:ea typeface="Aptos" panose="020B0004020202020204" pitchFamily="34" charset="0"/>
                <a:cs typeface="Times New Roman" panose="02020603050405020304" pitchFamily="18" charset="0"/>
              </a:rPr>
              <a:t>Vaccines keep kids healthy</a:t>
            </a:r>
            <a:r>
              <a:rPr lang="en-US"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Vaccines’ superpower is that they protect us from </a:t>
            </a:r>
            <a:r>
              <a:rPr lang="en-US" sz="1800" i="1"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serious sickness</a:t>
            </a: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 </a:t>
            </a: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4FC559B-9D9A-A2BA-5E4D-503F2D15966E}"/>
              </a:ext>
            </a:extLst>
          </p:cNvPr>
          <p:cNvSpPr>
            <a:spLocks noGrp="1"/>
          </p:cNvSpPr>
          <p:nvPr>
            <p:ph type="sldNum" sz="quarter" idx="5"/>
          </p:nvPr>
        </p:nvSpPr>
        <p:spPr/>
        <p:txBody>
          <a:bodyPr/>
          <a:lstStyle/>
          <a:p>
            <a:fld id="{79E0684B-F51D-4A79-BBBA-5894A4739215}" type="slidenum">
              <a:rPr lang="en-US" smtClean="0"/>
              <a:t>24</a:t>
            </a:fld>
            <a:endParaRPr lang="en-US"/>
          </a:p>
        </p:txBody>
      </p:sp>
    </p:spTree>
    <p:extLst>
      <p:ext uri="{BB962C8B-B14F-4D97-AF65-F5344CB8AC3E}">
        <p14:creationId xmlns:p14="http://schemas.microsoft.com/office/powerpoint/2010/main" val="677145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36940-7D39-754E-FD75-CC193D111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4AE1A-D91E-EF3E-D371-643F24ABD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BED54-E49F-F16C-AE14-CBDAE121BD2D}"/>
              </a:ext>
            </a:extLst>
          </p:cNvPr>
          <p:cNvSpPr>
            <a:spLocks noGrp="1"/>
          </p:cNvSpPr>
          <p:nvPr>
            <p:ph type="body" idx="1"/>
          </p:nvPr>
        </p:nvSpPr>
        <p:spPr/>
        <p:txBody>
          <a:bodyPr/>
          <a:lstStyle/>
          <a:p>
            <a:pPr marL="0" marR="0">
              <a:lnSpc>
                <a:spcPct val="115000"/>
              </a:lnSpc>
              <a:spcBef>
                <a:spcPts val="250"/>
              </a:spcBef>
              <a:spcAft>
                <a:spcPts val="625"/>
              </a:spcAft>
              <a:buNone/>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For example, kids who get the yearly COVID vaccine booster are about 90% </a:t>
            </a:r>
            <a:r>
              <a:rPr lang="en-US" sz="1800" i="1"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less likely</a:t>
            </a: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 to get COVID. That’s great!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5B68D9A-D62D-A141-35EE-66ACEBFF9B34}"/>
              </a:ext>
            </a:extLst>
          </p:cNvPr>
          <p:cNvSpPr>
            <a:spLocks noGrp="1"/>
          </p:cNvSpPr>
          <p:nvPr>
            <p:ph type="sldNum" sz="quarter" idx="5"/>
          </p:nvPr>
        </p:nvSpPr>
        <p:spPr/>
        <p:txBody>
          <a:bodyPr/>
          <a:lstStyle/>
          <a:p>
            <a:fld id="{79E0684B-F51D-4A79-BBBA-5894A4739215}" type="slidenum">
              <a:rPr lang="en-US" smtClean="0"/>
              <a:t>25</a:t>
            </a:fld>
            <a:endParaRPr lang="en-US"/>
          </a:p>
        </p:txBody>
      </p:sp>
    </p:spTree>
    <p:extLst>
      <p:ext uri="{BB962C8B-B14F-4D97-AF65-F5344CB8AC3E}">
        <p14:creationId xmlns:p14="http://schemas.microsoft.com/office/powerpoint/2010/main" val="2776270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AFD4-1DD2-CF00-2B0E-DAC763BA3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964E2-A0B1-C01A-A1DA-475D9792A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0903B-18DB-E27F-9D84-0CEA256A91DE}"/>
              </a:ext>
            </a:extLst>
          </p:cNvPr>
          <p:cNvSpPr>
            <a:spLocks noGrp="1"/>
          </p:cNvSpPr>
          <p:nvPr>
            <p:ph type="body" idx="1"/>
          </p:nvPr>
        </p:nvSpPr>
        <p:spPr/>
        <p:txBody>
          <a:bodyPr/>
          <a:lstStyle/>
          <a:p>
            <a:pPr marL="0" marR="0">
              <a:lnSpc>
                <a:spcPct val="115000"/>
              </a:lnSpc>
              <a:spcBef>
                <a:spcPts val="250"/>
              </a:spcBef>
              <a:spcAft>
                <a:spcPts val="625"/>
              </a:spcAft>
              <a:buNone/>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But a HUGE benefit of the vaccine is that if your child gets sick, their symptoms will likely be mild if they have any at all. So, if they get COVID, they will likely not end up in the hospital or worse…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770BFB5-3F00-8B7F-FCEC-E3DC5F0DBF96}"/>
              </a:ext>
            </a:extLst>
          </p:cNvPr>
          <p:cNvSpPr>
            <a:spLocks noGrp="1"/>
          </p:cNvSpPr>
          <p:nvPr>
            <p:ph type="sldNum" sz="quarter" idx="5"/>
          </p:nvPr>
        </p:nvSpPr>
        <p:spPr/>
        <p:txBody>
          <a:bodyPr/>
          <a:lstStyle/>
          <a:p>
            <a:fld id="{79E0684B-F51D-4A79-BBBA-5894A4739215}" type="slidenum">
              <a:rPr lang="en-US" smtClean="0"/>
              <a:t>26</a:t>
            </a:fld>
            <a:endParaRPr lang="en-US"/>
          </a:p>
        </p:txBody>
      </p:sp>
    </p:spTree>
    <p:extLst>
      <p:ext uri="{BB962C8B-B14F-4D97-AF65-F5344CB8AC3E}">
        <p14:creationId xmlns:p14="http://schemas.microsoft.com/office/powerpoint/2010/main" val="1701915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F78F-F6F6-2D84-654F-7AB2B9C09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80686-3462-DC26-A05D-6A8D6CD89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D33ED-7AAC-2D19-E45A-F71A2BAFC4FB}"/>
              </a:ext>
            </a:extLst>
          </p:cNvPr>
          <p:cNvSpPr>
            <a:spLocks noGrp="1"/>
          </p:cNvSpPr>
          <p:nvPr>
            <p:ph type="body" idx="1"/>
          </p:nvPr>
        </p:nvSpPr>
        <p:spPr/>
        <p:txBody>
          <a:bodyPr/>
          <a:lstStyle/>
          <a:p>
            <a:pPr marL="0" marR="0">
              <a:lnSpc>
                <a:spcPct val="115000"/>
              </a:lnSpc>
              <a:spcAft>
                <a:spcPts val="800"/>
              </a:spcAft>
              <a:buNone/>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Also, getting ourselves and our kids vaccinated protect the community. When our kids are vaccinated, it’s less likely that they will get sick. </a:t>
            </a:r>
            <a:r>
              <a:rPr lang="en-US" sz="1800" kern="1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They are also less likely to spread illness to others who are more vulnerable - like Elders, young babies, and people with certain health conditions.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effectLst/>
                <a:latin typeface="Liberation Serif"/>
                <a:ea typeface="Linux Libertine G"/>
                <a:cs typeface="Mangal" panose="02040503050203030202" pitchFamily="18" charset="0"/>
              </a:rPr>
              <a:t> </a:t>
            </a:r>
          </a:p>
          <a:p>
            <a:pPr marL="0" marR="0">
              <a:lnSpc>
                <a:spcPct val="115000"/>
              </a:lnSpc>
              <a:spcBef>
                <a:spcPts val="250"/>
              </a:spcBef>
              <a:spcAft>
                <a:spcPts val="625"/>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969914A-DA28-BF5E-5AD5-21800A9A2BF4}"/>
              </a:ext>
            </a:extLst>
          </p:cNvPr>
          <p:cNvSpPr>
            <a:spLocks noGrp="1"/>
          </p:cNvSpPr>
          <p:nvPr>
            <p:ph type="sldNum" sz="quarter" idx="5"/>
          </p:nvPr>
        </p:nvSpPr>
        <p:spPr/>
        <p:txBody>
          <a:bodyPr/>
          <a:lstStyle/>
          <a:p>
            <a:fld id="{79E0684B-F51D-4A79-BBBA-5894A4739215}" type="slidenum">
              <a:rPr lang="en-US" smtClean="0"/>
              <a:t>27</a:t>
            </a:fld>
            <a:endParaRPr lang="en-US"/>
          </a:p>
        </p:txBody>
      </p:sp>
    </p:spTree>
    <p:extLst>
      <p:ext uri="{BB962C8B-B14F-4D97-AF65-F5344CB8AC3E}">
        <p14:creationId xmlns:p14="http://schemas.microsoft.com/office/powerpoint/2010/main" val="2846865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8D6B4-EDF3-8298-5110-9B8252BEE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B2A6A-25A5-151A-2245-554EB993A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12063-6869-60D9-9710-039F1B9BC3E9}"/>
              </a:ext>
            </a:extLst>
          </p:cNvPr>
          <p:cNvSpPr>
            <a:spLocks noGrp="1"/>
          </p:cNvSpPr>
          <p:nvPr>
            <p:ph type="body" idx="1"/>
          </p:nvPr>
        </p:nvSpPr>
        <p:spPr/>
        <p:txBody>
          <a:bodyPr/>
          <a:lstStyle/>
          <a:p>
            <a:pPr marL="0" marR="0">
              <a:lnSpc>
                <a:spcPct val="115000"/>
              </a:lnSpc>
              <a:spcBef>
                <a:spcPts val="250"/>
              </a:spcBef>
              <a:spcAft>
                <a:spcPts val="625"/>
              </a:spcAft>
              <a:buNone/>
            </a:pPr>
            <a:r>
              <a:rPr lang="en-US" sz="1800" b="0" kern="100" dirty="0">
                <a:effectLst/>
                <a:latin typeface="Leelawadee UI" panose="020B0502040204020203" pitchFamily="34" charset="-34"/>
                <a:ea typeface="Aptos" panose="020B0004020202020204" pitchFamily="34" charset="0"/>
                <a:cs typeface="Times New Roman" panose="02020603050405020304" pitchFamily="18" charset="0"/>
              </a:rPr>
              <a:t>Something many people don’t know if that, we give our kids early protection</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Leelawadee UI" panose="020B0502040204020203" pitchFamily="34" charset="-34"/>
                <a:ea typeface="Aptos" panose="020B0004020202020204" pitchFamily="34" charset="0"/>
                <a:cs typeface="Mangal" panose="02040503050203030202" pitchFamily="18" charset="0"/>
              </a:rPr>
              <a:t>During pregnancy our bodies pass warrior cells to our baby. This also happens during breast/</a:t>
            </a:r>
            <a:r>
              <a:rPr lang="en-US" sz="1800" kern="100" dirty="0" err="1">
                <a:effectLst/>
                <a:latin typeface="Leelawadee UI" panose="020B0502040204020203" pitchFamily="34" charset="-34"/>
                <a:ea typeface="Aptos" panose="020B0004020202020204" pitchFamily="34" charset="0"/>
                <a:cs typeface="Mangal" panose="02040503050203030202" pitchFamily="18" charset="0"/>
              </a:rPr>
              <a:t>chestfeeding</a:t>
            </a:r>
            <a:r>
              <a:rPr lang="en-US" sz="1800" kern="100" dirty="0">
                <a:effectLst/>
                <a:latin typeface="Leelawadee UI" panose="020B0502040204020203" pitchFamily="34" charset="-34"/>
                <a:ea typeface="Aptos" panose="020B0004020202020204" pitchFamily="34" charset="0"/>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a:p>
            <a:pPr marL="0" marR="0">
              <a:lnSpc>
                <a:spcPct val="115000"/>
              </a:lnSpc>
              <a:buNone/>
            </a:pPr>
            <a:r>
              <a:rPr lang="en-US" sz="1800" kern="100" dirty="0">
                <a:effectLst/>
                <a:latin typeface="Leelawadee UI" panose="020B0502040204020203" pitchFamily="34" charset="-34"/>
                <a:ea typeface="Aptos" panose="020B0004020202020204" pitchFamily="34" charset="0"/>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a:p>
            <a:pPr marL="0" marR="0">
              <a:lnSpc>
                <a:spcPct val="115000"/>
              </a:lnSpc>
              <a:spcBef>
                <a:spcPts val="250"/>
              </a:spcBef>
              <a:spcAft>
                <a:spcPts val="625"/>
              </a:spcAft>
              <a:buNone/>
            </a:pPr>
            <a:endParaRPr lang="en-US" sz="1800" kern="100" dirty="0">
              <a:effectLst/>
              <a:latin typeface="Liberation Serif"/>
              <a:ea typeface="Linux Libertine G"/>
              <a:cs typeface="Mangal" panose="02040503050203030202" pitchFamily="18" charset="0"/>
            </a:endParaRPr>
          </a:p>
        </p:txBody>
      </p:sp>
      <p:sp>
        <p:nvSpPr>
          <p:cNvPr id="4" name="Slide Number Placeholder 3">
            <a:extLst>
              <a:ext uri="{FF2B5EF4-FFF2-40B4-BE49-F238E27FC236}">
                <a16:creationId xmlns:a16="http://schemas.microsoft.com/office/drawing/2014/main" id="{CCEAE711-64C3-E7A9-ACAF-83B89CB743EE}"/>
              </a:ext>
            </a:extLst>
          </p:cNvPr>
          <p:cNvSpPr>
            <a:spLocks noGrp="1"/>
          </p:cNvSpPr>
          <p:nvPr>
            <p:ph type="sldNum" sz="quarter" idx="5"/>
          </p:nvPr>
        </p:nvSpPr>
        <p:spPr/>
        <p:txBody>
          <a:bodyPr/>
          <a:lstStyle/>
          <a:p>
            <a:fld id="{79E0684B-F51D-4A79-BBBA-5894A4739215}" type="slidenum">
              <a:rPr lang="en-US" smtClean="0"/>
              <a:t>28</a:t>
            </a:fld>
            <a:endParaRPr lang="en-US"/>
          </a:p>
        </p:txBody>
      </p:sp>
    </p:spTree>
    <p:extLst>
      <p:ext uri="{BB962C8B-B14F-4D97-AF65-F5344CB8AC3E}">
        <p14:creationId xmlns:p14="http://schemas.microsoft.com/office/powerpoint/2010/main" val="1517127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3DA66-1C21-3E32-3D20-C99CABB4E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1974C-12DB-5796-FCA4-3FF2FF120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6F5B9-DC11-D826-06A2-EDEABA7B7BE6}"/>
              </a:ext>
            </a:extLst>
          </p:cNvPr>
          <p:cNvSpPr>
            <a:spLocks noGrp="1"/>
          </p:cNvSpPr>
          <p:nvPr>
            <p:ph type="body" idx="1"/>
          </p:nvPr>
        </p:nvSpPr>
        <p:spPr/>
        <p:txBody>
          <a:bodyPr/>
          <a:lstStyle/>
          <a:p>
            <a:pPr marL="0" marR="0">
              <a:lnSpc>
                <a:spcPct val="115000"/>
              </a:lnSpc>
              <a:buNone/>
            </a:pPr>
            <a:r>
              <a:rPr lang="en-US" sz="1800" kern="100" dirty="0">
                <a:effectLst/>
                <a:latin typeface="Leelawadee UI" panose="020B0502040204020203" pitchFamily="34" charset="-34"/>
                <a:ea typeface="Aptos" panose="020B0004020202020204" pitchFamily="34" charset="0"/>
                <a:cs typeface="Mangal" panose="02040503050203030202" pitchFamily="18" charset="0"/>
              </a:rPr>
              <a:t> However, this early protection starts to fade soon.</a:t>
            </a:r>
            <a:endParaRPr lang="en-US" sz="1800" kern="100" dirty="0">
              <a:effectLst/>
              <a:latin typeface="Liberation Serif"/>
              <a:ea typeface="Linux Libertine G"/>
              <a:cs typeface="Mangal" panose="02040503050203030202" pitchFamily="18" charset="0"/>
            </a:endParaRPr>
          </a:p>
        </p:txBody>
      </p:sp>
      <p:sp>
        <p:nvSpPr>
          <p:cNvPr id="4" name="Slide Number Placeholder 3">
            <a:extLst>
              <a:ext uri="{FF2B5EF4-FFF2-40B4-BE49-F238E27FC236}">
                <a16:creationId xmlns:a16="http://schemas.microsoft.com/office/drawing/2014/main" id="{EEF2529F-D83F-BC89-B28D-F3B43ADAA5DE}"/>
              </a:ext>
            </a:extLst>
          </p:cNvPr>
          <p:cNvSpPr>
            <a:spLocks noGrp="1"/>
          </p:cNvSpPr>
          <p:nvPr>
            <p:ph type="sldNum" sz="quarter" idx="5"/>
          </p:nvPr>
        </p:nvSpPr>
        <p:spPr/>
        <p:txBody>
          <a:bodyPr/>
          <a:lstStyle/>
          <a:p>
            <a:fld id="{79E0684B-F51D-4A79-BBBA-5894A4739215}" type="slidenum">
              <a:rPr lang="en-US" smtClean="0"/>
              <a:t>29</a:t>
            </a:fld>
            <a:endParaRPr lang="en-US"/>
          </a:p>
        </p:txBody>
      </p:sp>
    </p:spTree>
    <p:extLst>
      <p:ext uri="{BB962C8B-B14F-4D97-AF65-F5344CB8AC3E}">
        <p14:creationId xmlns:p14="http://schemas.microsoft.com/office/powerpoint/2010/main" val="38420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8FADF-E713-6A1A-2D81-028FC23D6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3328A-1F43-06AB-AAA1-CE4585781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10ED4-75E4-A4B7-4ABA-0D8DAE52A705}"/>
              </a:ext>
            </a:extLst>
          </p:cNvPr>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take a moment to introduce ourselves. Please share your name, pronouns, your tribal affiliation, and your roles in the community. I'll call on someone, and after you've finished introducing yourself, call on someone else. </a:t>
            </a:r>
            <a:endParaRPr lang="en-US" sz="1800" dirty="0"/>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CC0E661-ABE1-F4C1-F44C-434863A3422B}"/>
              </a:ext>
            </a:extLst>
          </p:cNvPr>
          <p:cNvSpPr>
            <a:spLocks noGrp="1"/>
          </p:cNvSpPr>
          <p:nvPr>
            <p:ph type="sldNum" sz="quarter" idx="5"/>
          </p:nvPr>
        </p:nvSpPr>
        <p:spPr/>
        <p:txBody>
          <a:bodyPr/>
          <a:lstStyle/>
          <a:p>
            <a:fld id="{79E0684B-F51D-4A79-BBBA-5894A4739215}" type="slidenum">
              <a:rPr lang="en-US" smtClean="0"/>
              <a:t>3</a:t>
            </a:fld>
            <a:endParaRPr lang="en-US"/>
          </a:p>
        </p:txBody>
      </p:sp>
    </p:spTree>
    <p:extLst>
      <p:ext uri="{BB962C8B-B14F-4D97-AF65-F5344CB8AC3E}">
        <p14:creationId xmlns:p14="http://schemas.microsoft.com/office/powerpoint/2010/main" val="1161651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ACF1D-C1D6-043D-2B1E-F2088973A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BE8B9-B424-7322-3DF3-1857EE115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35935-4EEA-B6D9-0887-23FD3A71C7B5}"/>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250"/>
              </a:spcBef>
              <a:spcAft>
                <a:spcPts val="625"/>
              </a:spcAft>
              <a:buClrTx/>
              <a:buSzTx/>
              <a:buFontTx/>
              <a:buNone/>
              <a:tabLst/>
              <a:defRPr/>
            </a:pPr>
            <a:r>
              <a:rPr lang="en-US" sz="1800" kern="100" dirty="0">
                <a:effectLst/>
                <a:latin typeface="Leelawadee UI" panose="020B0502040204020203" pitchFamily="34" charset="-34"/>
                <a:ea typeface="Aptos" panose="020B0004020202020204" pitchFamily="34" charset="0"/>
                <a:cs typeface="Mangal" panose="02040503050203030202" pitchFamily="18" charset="0"/>
              </a:rPr>
              <a:t>That’s why vaccinating your child according to the child vaccine schedule is very important.</a:t>
            </a:r>
            <a:r>
              <a:rPr lang="en-US"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The child vaccine schedule is built to protect your child </a:t>
            </a:r>
            <a:r>
              <a:rPr lang="en-US" sz="1800" i="1" kern="1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before</a:t>
            </a:r>
            <a:r>
              <a:rPr lang="en-US" sz="1800" kern="1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 they come in contact with life-threatening diseases. </a:t>
            </a:r>
          </a:p>
          <a:p>
            <a:pPr marL="0" marR="0">
              <a:lnSpc>
                <a:spcPct val="115000"/>
              </a:lnSpc>
              <a:spcBef>
                <a:spcPts val="250"/>
              </a:spcBef>
              <a:spcAft>
                <a:spcPts val="625"/>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effectLst/>
                <a:latin typeface="Leelawadee UI" panose="020B0502040204020203" pitchFamily="34" charset="-34"/>
                <a:ea typeface="Linux Libertine G"/>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p:txBody>
      </p:sp>
      <p:sp>
        <p:nvSpPr>
          <p:cNvPr id="4" name="Slide Number Placeholder 3">
            <a:extLst>
              <a:ext uri="{FF2B5EF4-FFF2-40B4-BE49-F238E27FC236}">
                <a16:creationId xmlns:a16="http://schemas.microsoft.com/office/drawing/2014/main" id="{882C2389-2DE4-9E58-26C9-BEF1E70C770E}"/>
              </a:ext>
            </a:extLst>
          </p:cNvPr>
          <p:cNvSpPr>
            <a:spLocks noGrp="1"/>
          </p:cNvSpPr>
          <p:nvPr>
            <p:ph type="sldNum" sz="quarter" idx="5"/>
          </p:nvPr>
        </p:nvSpPr>
        <p:spPr/>
        <p:txBody>
          <a:bodyPr/>
          <a:lstStyle/>
          <a:p>
            <a:fld id="{79E0684B-F51D-4A79-BBBA-5894A4739215}" type="slidenum">
              <a:rPr lang="en-US" smtClean="0"/>
              <a:t>30</a:t>
            </a:fld>
            <a:endParaRPr lang="en-US"/>
          </a:p>
        </p:txBody>
      </p:sp>
    </p:spTree>
    <p:extLst>
      <p:ext uri="{BB962C8B-B14F-4D97-AF65-F5344CB8AC3E}">
        <p14:creationId xmlns:p14="http://schemas.microsoft.com/office/powerpoint/2010/main" val="980974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C7301-187A-7B64-C522-426AA5975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8B3BD-AAC5-F50F-11FF-5155CAB04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ABA5A-EFE1-92E1-4267-4FC06C771C0C}"/>
              </a:ext>
            </a:extLst>
          </p:cNvPr>
          <p:cNvSpPr>
            <a:spLocks noGrp="1"/>
          </p:cNvSpPr>
          <p:nvPr>
            <p:ph type="body" idx="1"/>
          </p:nvPr>
        </p:nvSpPr>
        <p:spPr/>
        <p:txBody>
          <a:bodyPr/>
          <a:lstStyle/>
          <a:p>
            <a:pPr marL="0" marR="0">
              <a:lnSpc>
                <a:spcPct val="115000"/>
              </a:lnSpc>
              <a:spcAft>
                <a:spcPts val="800"/>
              </a:spcAft>
              <a:buNone/>
            </a:pPr>
            <a:r>
              <a:rPr lang="en-US" sz="1800" b="0" kern="100" dirty="0">
                <a:effectLst/>
                <a:latin typeface="Leelawadee UI" panose="020B0502040204020203" pitchFamily="34" charset="-34"/>
                <a:ea typeface="Aptos" panose="020B0004020202020204" pitchFamily="34" charset="0"/>
                <a:cs typeface="Times New Roman" panose="02020603050405020304" pitchFamily="18" charset="0"/>
              </a:rPr>
              <a:t>Vaccines are safe</a:t>
            </a:r>
            <a:r>
              <a:rPr lang="en-US" sz="18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and effective for everyone – including Native kids. Vaccines go through many rounds of safety tests (which include thousands of volunteers) before being approved. During testing many Native people and Tribes volunteer to help.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0C7F8CD-09C7-EC18-C5AD-1F0E67F5B61D}"/>
              </a:ext>
            </a:extLst>
          </p:cNvPr>
          <p:cNvSpPr>
            <a:spLocks noGrp="1"/>
          </p:cNvSpPr>
          <p:nvPr>
            <p:ph type="sldNum" sz="quarter" idx="5"/>
          </p:nvPr>
        </p:nvSpPr>
        <p:spPr/>
        <p:txBody>
          <a:bodyPr/>
          <a:lstStyle/>
          <a:p>
            <a:fld id="{79E0684B-F51D-4A79-BBBA-5894A4739215}" type="slidenum">
              <a:rPr lang="en-US" smtClean="0"/>
              <a:t>31</a:t>
            </a:fld>
            <a:endParaRPr lang="en-US"/>
          </a:p>
        </p:txBody>
      </p:sp>
    </p:spTree>
    <p:extLst>
      <p:ext uri="{BB962C8B-B14F-4D97-AF65-F5344CB8AC3E}">
        <p14:creationId xmlns:p14="http://schemas.microsoft.com/office/powerpoint/2010/main" val="2709474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2DC15-0C2A-DE4E-CCEB-FC357FB76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6D92A-32FD-DA49-8C65-E60666603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BE949-6968-6E0D-19AE-1AF1006727D5}"/>
              </a:ext>
            </a:extLst>
          </p:cNvPr>
          <p:cNvSpPr>
            <a:spLocks noGrp="1"/>
          </p:cNvSpPr>
          <p:nvPr>
            <p:ph type="body" idx="1"/>
          </p:nvPr>
        </p:nvSpPr>
        <p:spPr/>
        <p:txBody>
          <a:bodyPr/>
          <a:lstStyle/>
          <a:p>
            <a:pPr marL="0" marR="0">
              <a:lnSpc>
                <a:spcPct val="115000"/>
              </a:lnSpc>
              <a:spcAft>
                <a:spcPts val="800"/>
              </a:spcAft>
            </a:pPr>
            <a:r>
              <a:rPr lang="en-US" sz="1200" kern="100" dirty="0">
                <a:effectLst/>
                <a:latin typeface="Leelawadee UI" panose="020B0502040204020203" pitchFamily="34" charset="-34"/>
                <a:ea typeface="Aptos" panose="020B0004020202020204" pitchFamily="34" charset="0"/>
                <a:cs typeface="Times New Roman" panose="02020603050405020304" pitchFamily="18" charset="0"/>
              </a:rPr>
              <a:t>This is true of Tribes and Native people all over Indian Country. Like, Nick Lewis, a former Lummi Nation Tribal Leader said: “Tribes and Native people have helped at every step in fighting against diseases through doing things like participating in vaccine trials. At Lummi Nation we participated in the Novavax vaccine trials. We are proud to have participated in this effort, but more importantly we are proud of our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b="1" dirty="0">
                <a:cs typeface="Calibri"/>
              </a:rPr>
              <a:t>Note to presenter: </a:t>
            </a:r>
            <a:r>
              <a:rPr lang="en-US" dirty="0">
                <a:cs typeface="Calibri"/>
              </a:rPr>
              <a:t>Take this opportunity to share your own stories related to Tribal Nations participating in vaccine testing if you have them.</a:t>
            </a:r>
          </a:p>
        </p:txBody>
      </p:sp>
      <p:sp>
        <p:nvSpPr>
          <p:cNvPr id="4" name="Slide Number Placeholder 3">
            <a:extLst>
              <a:ext uri="{FF2B5EF4-FFF2-40B4-BE49-F238E27FC236}">
                <a16:creationId xmlns:a16="http://schemas.microsoft.com/office/drawing/2014/main" id="{DA6F7969-E14E-E5AD-16A7-778A434E4962}"/>
              </a:ext>
            </a:extLst>
          </p:cNvPr>
          <p:cNvSpPr>
            <a:spLocks noGrp="1"/>
          </p:cNvSpPr>
          <p:nvPr>
            <p:ph type="sldNum" sz="quarter" idx="5"/>
          </p:nvPr>
        </p:nvSpPr>
        <p:spPr/>
        <p:txBody>
          <a:bodyPr/>
          <a:lstStyle/>
          <a:p>
            <a:fld id="{79E0684B-F51D-4A79-BBBA-5894A4739215}" type="slidenum">
              <a:rPr lang="en-US" smtClean="0"/>
              <a:t>32</a:t>
            </a:fld>
            <a:endParaRPr lang="en-US"/>
          </a:p>
        </p:txBody>
      </p:sp>
    </p:spTree>
    <p:extLst>
      <p:ext uri="{BB962C8B-B14F-4D97-AF65-F5344CB8AC3E}">
        <p14:creationId xmlns:p14="http://schemas.microsoft.com/office/powerpoint/2010/main" val="1333615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Leelawadee UI" panose="020B0502040204020203" pitchFamily="34" charset="-34"/>
                <a:cs typeface="Leelawadee UI" panose="020B0502040204020203" pitchFamily="34" charset="-34"/>
              </a:rPr>
              <a:t>Making sure a vaccine is safe doesn't stop after vaccine approval. Once a vaccine is approved, everyday people who got the vaccine can share how it made them feel. We all have the power to contribute in this way.</a:t>
            </a:r>
            <a:endParaRPr lang="en-US" sz="2800" b="0" dirty="0">
              <a:effectLst/>
            </a:endParaRPr>
          </a:p>
          <a:p>
            <a:pPr rtl="0">
              <a:spcBef>
                <a:spcPts val="0"/>
              </a:spcBef>
              <a:spcAft>
                <a:spcPts val="0"/>
              </a:spcAft>
            </a:pPr>
            <a:r>
              <a:rPr lang="en-US" sz="2800" b="0" dirty="0">
                <a:effectLst/>
              </a:rPr>
              <a:t> </a:t>
            </a:r>
          </a:p>
          <a:p>
            <a:pPr rtl="0">
              <a:spcBef>
                <a:spcPts val="0"/>
              </a:spcBef>
              <a:spcAft>
                <a:spcPts val="0"/>
              </a:spcAft>
            </a:pPr>
            <a:r>
              <a:rPr lang="en-US" sz="1800" b="0" i="0" u="none" strike="noStrike" dirty="0">
                <a:solidFill>
                  <a:srgbClr val="000000"/>
                </a:solidFill>
                <a:effectLst/>
                <a:latin typeface="Leelawadee UI" panose="020B0502040204020203" pitchFamily="34" charset="-34"/>
                <a:cs typeface="Leelawadee UI" panose="020B0502040204020203" pitchFamily="34" charset="-34"/>
              </a:rPr>
              <a:t>The purpose of this kind of monitoring is to identify any possible vaccine risks quickly and take action.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33</a:t>
            </a:fld>
            <a:endParaRPr lang="en-US"/>
          </a:p>
        </p:txBody>
      </p:sp>
    </p:spTree>
    <p:extLst>
      <p:ext uri="{BB962C8B-B14F-4D97-AF65-F5344CB8AC3E}">
        <p14:creationId xmlns:p14="http://schemas.microsoft.com/office/powerpoint/2010/main" val="2669111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30A3-72AD-1C34-4E4E-74FA3DED6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66C5B-A57A-5EB2-199B-E2C5FD043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B7488-5B03-E5BB-1A68-754124C21BB1}"/>
              </a:ext>
            </a:extLst>
          </p:cNvPr>
          <p:cNvSpPr>
            <a:spLocks noGrp="1"/>
          </p:cNvSpPr>
          <p:nvPr>
            <p:ph type="body" idx="1"/>
          </p:nvPr>
        </p:nvSpPr>
        <p:spPr/>
        <p:txBody>
          <a:bodyPr/>
          <a:lstStyle/>
          <a:p>
            <a:pPr marL="0" marR="0">
              <a:lnSpc>
                <a:spcPct val="115000"/>
              </a:lnSpc>
              <a:spcAft>
                <a:spcPts val="800"/>
              </a:spcAft>
              <a:buNone/>
            </a:pPr>
            <a:r>
              <a:rPr lang="en-US" sz="1800" b="0" kern="100" dirty="0">
                <a:effectLst/>
                <a:latin typeface="Leelawadee UI" panose="020B0502040204020203" pitchFamily="34" charset="-34"/>
                <a:ea typeface="Aptos" panose="020B0004020202020204" pitchFamily="34" charset="0"/>
                <a:cs typeface="Times New Roman" panose="02020603050405020304" pitchFamily="18" charset="0"/>
              </a:rPr>
              <a:t>Something to know is that </a:t>
            </a:r>
            <a:r>
              <a:rPr lang="en-US" sz="1800" b="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s</a:t>
            </a: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ometimes as a vaccine teaches your child’s warrior cells how to fight a disease, the effort may cause mild side effects – like fever, muscle aches, or soreness, redness, and swelling where the vaccine was given.</a:t>
            </a:r>
            <a:r>
              <a:rPr lang="en-US" sz="1800" kern="100" dirty="0">
                <a:effectLst/>
                <a:latin typeface="Leelawadee UI" panose="020B0502040204020203" pitchFamily="34" charset="-34"/>
                <a:ea typeface="Linux Libertine G"/>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a:p>
            <a:pPr marL="0" marR="0">
              <a:lnSpc>
                <a:spcPct val="115000"/>
              </a:lnSpc>
              <a:spcBef>
                <a:spcPts val="250"/>
              </a:spcBef>
              <a:spcAft>
                <a:spcPts val="625"/>
              </a:spcAft>
              <a:buNone/>
            </a:pPr>
            <a:endParaRPr lang="en-US" sz="1800" kern="100" dirty="0">
              <a:effectLst/>
              <a:latin typeface="Liberation Serif"/>
              <a:ea typeface="Linux Libertine G"/>
              <a:cs typeface="Mangal" panose="02040503050203030202" pitchFamily="18" charset="0"/>
            </a:endParaRPr>
          </a:p>
        </p:txBody>
      </p:sp>
      <p:sp>
        <p:nvSpPr>
          <p:cNvPr id="4" name="Slide Number Placeholder 3">
            <a:extLst>
              <a:ext uri="{FF2B5EF4-FFF2-40B4-BE49-F238E27FC236}">
                <a16:creationId xmlns:a16="http://schemas.microsoft.com/office/drawing/2014/main" id="{414DA032-33DF-D24F-85C9-A6000FBADB59}"/>
              </a:ext>
            </a:extLst>
          </p:cNvPr>
          <p:cNvSpPr>
            <a:spLocks noGrp="1"/>
          </p:cNvSpPr>
          <p:nvPr>
            <p:ph type="sldNum" sz="quarter" idx="5"/>
          </p:nvPr>
        </p:nvSpPr>
        <p:spPr/>
        <p:txBody>
          <a:bodyPr/>
          <a:lstStyle/>
          <a:p>
            <a:fld id="{79E0684B-F51D-4A79-BBBA-5894A4739215}" type="slidenum">
              <a:rPr lang="en-US" smtClean="0"/>
              <a:t>34</a:t>
            </a:fld>
            <a:endParaRPr lang="en-US"/>
          </a:p>
        </p:txBody>
      </p:sp>
    </p:spTree>
    <p:extLst>
      <p:ext uri="{BB962C8B-B14F-4D97-AF65-F5344CB8AC3E}">
        <p14:creationId xmlns:p14="http://schemas.microsoft.com/office/powerpoint/2010/main" val="1422979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39A7F-5E3F-566C-18FF-946ED85BB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3BDDA-56B7-11BF-C3BD-378DB55F0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AB81D-E9CF-3E75-88BF-30AD7760DC3E}"/>
              </a:ext>
            </a:extLst>
          </p:cNvPr>
          <p:cNvSpPr>
            <a:spLocks noGrp="1"/>
          </p:cNvSpPr>
          <p:nvPr>
            <p:ph type="body" idx="1"/>
          </p:nvPr>
        </p:nvSpPr>
        <p:spPr/>
        <p:txBody>
          <a:bodyPr/>
          <a:lstStyle/>
          <a:p>
            <a:pPr marL="0" marR="0">
              <a:lnSpc>
                <a:spcPct val="115000"/>
              </a:lnSpc>
              <a:spcAft>
                <a:spcPts val="800"/>
              </a:spcAft>
              <a:buNone/>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Mild vaccine side effects are normal and should only last a few days.</a:t>
            </a:r>
            <a:r>
              <a:rPr lang="en-US" sz="1800" dirty="0">
                <a:solidFill>
                  <a:srgbClr val="000000"/>
                </a:solidFill>
                <a:effectLst/>
                <a:highlight>
                  <a:srgbClr val="FFFF00"/>
                </a:highlight>
                <a:latin typeface="Leelawadee UI" panose="020B0502040204020203" pitchFamily="34" charset="-34"/>
                <a:ea typeface="Times New Roman" panose="02020603050405020304" pitchFamily="18" charset="0"/>
              </a:rPr>
              <a:t> Mild side effects are a good sign that your child’s body is preparing to protect them. </a:t>
            </a:r>
            <a:r>
              <a:rPr lang="en-US" sz="1800" kern="100" dirty="0">
                <a:effectLst/>
                <a:latin typeface="Leelawadee UI" panose="020B0502040204020203" pitchFamily="34" charset="-34"/>
                <a:ea typeface="Times New Roman" panose="02020603050405020304" pitchFamily="18" charset="0"/>
                <a:cs typeface="Mangal" panose="02040503050203030202" pitchFamily="18" charset="0"/>
              </a:rPr>
              <a:t>Serious reactions to vaccines are </a:t>
            </a:r>
            <a:r>
              <a:rPr lang="en-US" sz="1800" i="1" kern="100" dirty="0">
                <a:effectLst/>
                <a:latin typeface="Leelawadee UI" panose="020B0502040204020203" pitchFamily="34" charset="-34"/>
                <a:ea typeface="Times New Roman" panose="02020603050405020304" pitchFamily="18" charset="0"/>
                <a:cs typeface="Mangal" panose="02040503050203030202" pitchFamily="18" charset="0"/>
              </a:rPr>
              <a:t>extremely</a:t>
            </a:r>
            <a:r>
              <a:rPr lang="en-US" sz="1800" kern="100" dirty="0">
                <a:effectLst/>
                <a:latin typeface="Leelawadee UI" panose="020B0502040204020203" pitchFamily="34" charset="-34"/>
                <a:ea typeface="Times New Roman" panose="02020603050405020304" pitchFamily="18" charset="0"/>
                <a:cs typeface="Mangal" panose="02040503050203030202" pitchFamily="18" charset="0"/>
              </a:rPr>
              <a:t> rare. People are more likely to get hit by lightning than have a severe allergic reaction to </a:t>
            </a:r>
            <a:r>
              <a:rPr lang="en-US" sz="1800" i="1" kern="100" dirty="0">
                <a:effectLst/>
                <a:latin typeface="Leelawadee UI" panose="020B0502040204020203" pitchFamily="34" charset="-34"/>
                <a:ea typeface="Times New Roman" panose="02020603050405020304" pitchFamily="18" charset="0"/>
                <a:cs typeface="Mangal" panose="02040503050203030202" pitchFamily="18" charset="0"/>
              </a:rPr>
              <a:t>any </a:t>
            </a:r>
            <a:r>
              <a:rPr lang="en-US" sz="1800" kern="100" dirty="0">
                <a:effectLst/>
                <a:latin typeface="Leelawadee UI" panose="020B0502040204020203" pitchFamily="34" charset="-34"/>
                <a:ea typeface="Times New Roman" panose="02020603050405020304" pitchFamily="18" charset="0"/>
                <a:cs typeface="Mangal" panose="02040503050203030202" pitchFamily="18" charset="0"/>
              </a:rPr>
              <a:t>vaccine. </a:t>
            </a:r>
            <a:endParaRPr lang="en-US" sz="1800" kern="100" dirty="0">
              <a:effectLst/>
              <a:latin typeface="Liberation Serif"/>
              <a:ea typeface="Linux Libertine G"/>
              <a:cs typeface="Mangal" panose="02040503050203030202"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dirty="0"/>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effectLst/>
                <a:latin typeface="Leelawadee UI" panose="020B0502040204020203" pitchFamily="34" charset="-34"/>
                <a:ea typeface="Linux Libertine G"/>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a:p>
            <a:pPr marL="0" marR="0">
              <a:lnSpc>
                <a:spcPct val="115000"/>
              </a:lnSpc>
              <a:spcBef>
                <a:spcPts val="250"/>
              </a:spcBef>
              <a:spcAft>
                <a:spcPts val="625"/>
              </a:spcAft>
              <a:buNone/>
            </a:pPr>
            <a:endParaRPr lang="en-US" sz="1800" kern="100" dirty="0">
              <a:effectLst/>
              <a:latin typeface="Liberation Serif"/>
              <a:ea typeface="Linux Libertine G"/>
              <a:cs typeface="Mangal" panose="02040503050203030202" pitchFamily="18" charset="0"/>
            </a:endParaRPr>
          </a:p>
        </p:txBody>
      </p:sp>
      <p:sp>
        <p:nvSpPr>
          <p:cNvPr id="4" name="Slide Number Placeholder 3">
            <a:extLst>
              <a:ext uri="{FF2B5EF4-FFF2-40B4-BE49-F238E27FC236}">
                <a16:creationId xmlns:a16="http://schemas.microsoft.com/office/drawing/2014/main" id="{0C0E654C-D45D-0FB5-878C-5433A056D6B8}"/>
              </a:ext>
            </a:extLst>
          </p:cNvPr>
          <p:cNvSpPr>
            <a:spLocks noGrp="1"/>
          </p:cNvSpPr>
          <p:nvPr>
            <p:ph type="sldNum" sz="quarter" idx="5"/>
          </p:nvPr>
        </p:nvSpPr>
        <p:spPr/>
        <p:txBody>
          <a:bodyPr/>
          <a:lstStyle/>
          <a:p>
            <a:fld id="{79E0684B-F51D-4A79-BBBA-5894A4739215}" type="slidenum">
              <a:rPr lang="en-US" smtClean="0"/>
              <a:t>35</a:t>
            </a:fld>
            <a:endParaRPr lang="en-US"/>
          </a:p>
        </p:txBody>
      </p:sp>
    </p:spTree>
    <p:extLst>
      <p:ext uri="{BB962C8B-B14F-4D97-AF65-F5344CB8AC3E}">
        <p14:creationId xmlns:p14="http://schemas.microsoft.com/office/powerpoint/2010/main" val="306151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91495-0414-DF58-A502-11B0B7638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8C653-C94E-F065-01CF-ACE8BFD34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DAE7E-8553-BA77-FB7D-86F17B03129A}"/>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Based on solid research we know that getting several vaccines at the same time is safe for kids and babies. It also reduces the number of clinic visits for you and your family. Some worry that multiple vaccines will “overload” their child’s body. But the truth is that a common cold puts a greater burden on your child’s warrior cells.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316ECE5-7E46-8162-20F6-EBC88CC87A7F}"/>
              </a:ext>
            </a:extLst>
          </p:cNvPr>
          <p:cNvSpPr>
            <a:spLocks noGrp="1"/>
          </p:cNvSpPr>
          <p:nvPr>
            <p:ph type="sldNum" sz="quarter" idx="5"/>
          </p:nvPr>
        </p:nvSpPr>
        <p:spPr/>
        <p:txBody>
          <a:bodyPr/>
          <a:lstStyle/>
          <a:p>
            <a:fld id="{79E0684B-F51D-4A79-BBBA-5894A4739215}" type="slidenum">
              <a:rPr lang="en-US" smtClean="0"/>
              <a:t>36</a:t>
            </a:fld>
            <a:endParaRPr lang="en-US"/>
          </a:p>
        </p:txBody>
      </p:sp>
    </p:spTree>
    <p:extLst>
      <p:ext uri="{BB962C8B-B14F-4D97-AF65-F5344CB8AC3E}">
        <p14:creationId xmlns:p14="http://schemas.microsoft.com/office/powerpoint/2010/main" val="3631418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054FE-D2B4-BD1A-BDC4-2AB71532E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B5325-D595-D924-5F8A-E6297B113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6ABEC-4816-25C2-CFDC-E22233294B2A}"/>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Getting several vaccines at once also makes sense…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43C24AE-A735-F3BB-A146-F9C055288151}"/>
              </a:ext>
            </a:extLst>
          </p:cNvPr>
          <p:cNvSpPr>
            <a:spLocks noGrp="1"/>
          </p:cNvSpPr>
          <p:nvPr>
            <p:ph type="sldNum" sz="quarter" idx="5"/>
          </p:nvPr>
        </p:nvSpPr>
        <p:spPr/>
        <p:txBody>
          <a:bodyPr/>
          <a:lstStyle/>
          <a:p>
            <a:fld id="{79E0684B-F51D-4A79-BBBA-5894A4739215}" type="slidenum">
              <a:rPr lang="en-US" smtClean="0"/>
              <a:t>37</a:t>
            </a:fld>
            <a:endParaRPr lang="en-US"/>
          </a:p>
        </p:txBody>
      </p:sp>
    </p:spTree>
    <p:extLst>
      <p:ext uri="{BB962C8B-B14F-4D97-AF65-F5344CB8AC3E}">
        <p14:creationId xmlns:p14="http://schemas.microsoft.com/office/powerpoint/2010/main" val="1483594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37836-B725-3581-01ED-6081D313D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F2F7E-1C91-4948-1E95-55DC6BEF5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629AE-9C64-015A-6FA0-7DF98D098C82}"/>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Consider this – Let’s say the child vaccine schedule recommends your child get three vaccines at once.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1EDC551-8063-2F93-F84D-8F58497DE218}"/>
              </a:ext>
            </a:extLst>
          </p:cNvPr>
          <p:cNvSpPr>
            <a:spLocks noGrp="1"/>
          </p:cNvSpPr>
          <p:nvPr>
            <p:ph type="sldNum" sz="quarter" idx="5"/>
          </p:nvPr>
        </p:nvSpPr>
        <p:spPr/>
        <p:txBody>
          <a:bodyPr/>
          <a:lstStyle/>
          <a:p>
            <a:fld id="{79E0684B-F51D-4A79-BBBA-5894A4739215}" type="slidenum">
              <a:rPr lang="en-US" smtClean="0"/>
              <a:t>38</a:t>
            </a:fld>
            <a:endParaRPr lang="en-US"/>
          </a:p>
        </p:txBody>
      </p:sp>
    </p:spTree>
    <p:extLst>
      <p:ext uri="{BB962C8B-B14F-4D97-AF65-F5344CB8AC3E}">
        <p14:creationId xmlns:p14="http://schemas.microsoft.com/office/powerpoint/2010/main" val="957103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5FECC-0FB0-4F28-8639-100CCE969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2811B-BE7C-4BCA-805D-0366570A6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7FF0D-9657-DD8E-25CC-4186E585689A}"/>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If you choose to “spread out” their vaccines and your child only gets only one vaccine at a time, they may experience </a:t>
            </a:r>
            <a:r>
              <a:rPr lang="en-US" sz="1800" i="1" kern="100" dirty="0">
                <a:effectLst/>
                <a:latin typeface="Leelawadee UI" panose="020B0502040204020203" pitchFamily="34" charset="-34"/>
                <a:ea typeface="Aptos" panose="020B0004020202020204" pitchFamily="34" charset="0"/>
                <a:cs typeface="Times New Roman" panose="02020603050405020304" pitchFamily="18" charset="0"/>
              </a:rPr>
              <a:t>many</a:t>
            </a: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days of mild vaccine side effects, like fever or muscle aches.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8C095E9-B402-5DC4-3DBF-06D091578734}"/>
              </a:ext>
            </a:extLst>
          </p:cNvPr>
          <p:cNvSpPr>
            <a:spLocks noGrp="1"/>
          </p:cNvSpPr>
          <p:nvPr>
            <p:ph type="sldNum" sz="quarter" idx="5"/>
          </p:nvPr>
        </p:nvSpPr>
        <p:spPr/>
        <p:txBody>
          <a:bodyPr/>
          <a:lstStyle/>
          <a:p>
            <a:fld id="{79E0684B-F51D-4A79-BBBA-5894A4739215}" type="slidenum">
              <a:rPr lang="en-US" smtClean="0"/>
              <a:t>39</a:t>
            </a:fld>
            <a:endParaRPr lang="en-US"/>
          </a:p>
        </p:txBody>
      </p:sp>
    </p:spTree>
    <p:extLst>
      <p:ext uri="{BB962C8B-B14F-4D97-AF65-F5344CB8AC3E}">
        <p14:creationId xmlns:p14="http://schemas.microsoft.com/office/powerpoint/2010/main" val="373079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this presentation, we will discuss our history and how </a:t>
            </a:r>
            <a:r>
              <a:rPr lang="en-US" sz="1800" dirty="0">
                <a:effectLst/>
                <a:latin typeface="Leelawadee UI" panose="020B0502040204020203" pitchFamily="34" charset="-34"/>
                <a:ea typeface="Calibri" panose="020F0502020204030204" pitchFamily="34" charset="0"/>
                <a:cs typeface="Times New Roman" panose="02020603050405020304" pitchFamily="18" charset="0"/>
              </a:rPr>
              <a:t>certain diseases impacted our ancestors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will also talk about how vaccines work, the child vaccine schedule and why it’s important. Then, we will share information about vaccine safety and answer some common questions. Lastly, we will highlight a few good sources of information you can check out if you have questions.</a:t>
            </a:r>
          </a:p>
        </p:txBody>
      </p:sp>
      <p:sp>
        <p:nvSpPr>
          <p:cNvPr id="4" name="Slide Number Placeholder 3"/>
          <p:cNvSpPr>
            <a:spLocks noGrp="1"/>
          </p:cNvSpPr>
          <p:nvPr>
            <p:ph type="sldNum" sz="quarter" idx="5"/>
          </p:nvPr>
        </p:nvSpPr>
        <p:spPr/>
        <p:txBody>
          <a:bodyPr/>
          <a:lstStyle/>
          <a:p>
            <a:fld id="{79E0684B-F51D-4A79-BBBA-5894A4739215}" type="slidenum">
              <a:rPr lang="en-US" smtClean="0"/>
              <a:t>4</a:t>
            </a:fld>
            <a:endParaRPr lang="en-US"/>
          </a:p>
        </p:txBody>
      </p:sp>
    </p:spTree>
    <p:extLst>
      <p:ext uri="{BB962C8B-B14F-4D97-AF65-F5344CB8AC3E}">
        <p14:creationId xmlns:p14="http://schemas.microsoft.com/office/powerpoint/2010/main" val="4270611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83EED-5841-FADB-C9B0-4F1A6148D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2FCF1-C9D6-2952-C58A-0EDC1C0C9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DA15B-CFCE-8C24-6604-2FD881C5AB4D}"/>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Verses if they get all 3 vaccines at once, they might only feel uncomfortable for 1-2 days.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A997C84-B365-02E1-1494-0F48A233A539}"/>
              </a:ext>
            </a:extLst>
          </p:cNvPr>
          <p:cNvSpPr>
            <a:spLocks noGrp="1"/>
          </p:cNvSpPr>
          <p:nvPr>
            <p:ph type="sldNum" sz="quarter" idx="5"/>
          </p:nvPr>
        </p:nvSpPr>
        <p:spPr/>
        <p:txBody>
          <a:bodyPr/>
          <a:lstStyle/>
          <a:p>
            <a:fld id="{79E0684B-F51D-4A79-BBBA-5894A4739215}" type="slidenum">
              <a:rPr lang="en-US" smtClean="0"/>
              <a:t>40</a:t>
            </a:fld>
            <a:endParaRPr lang="en-US"/>
          </a:p>
        </p:txBody>
      </p:sp>
    </p:spTree>
    <p:extLst>
      <p:ext uri="{BB962C8B-B14F-4D97-AF65-F5344CB8AC3E}">
        <p14:creationId xmlns:p14="http://schemas.microsoft.com/office/powerpoint/2010/main" val="523545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269C3-0DA6-AFAB-0304-627D3F7A6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5B5A7-E420-D89B-E9FA-3641A0473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0C007-AF07-D7AD-7B60-4616425644DF}"/>
              </a:ext>
            </a:extLst>
          </p:cNvPr>
          <p:cNvSpPr>
            <a:spLocks noGrp="1"/>
          </p:cNvSpPr>
          <p:nvPr>
            <p:ph type="body" idx="1"/>
          </p:nvPr>
        </p:nvSpPr>
        <p:spPr/>
        <p:txBody>
          <a:bodyPr/>
          <a:lstStyle/>
          <a:p>
            <a:pPr marL="0" marR="0">
              <a:lnSpc>
                <a:spcPct val="115000"/>
              </a:lnSpc>
              <a:spcAft>
                <a:spcPts val="800"/>
              </a:spcAft>
              <a:buNone/>
            </a:pPr>
            <a:r>
              <a:rPr lang="en-US" sz="1800" kern="100" dirty="0">
                <a:solidFill>
                  <a:srgbClr val="000000"/>
                </a:solidFill>
                <a:effectLst/>
                <a:latin typeface="Leelawadee UI" panose="020B0502040204020203" pitchFamily="34" charset="-34"/>
                <a:ea typeface="Linux Libertine G"/>
                <a:cs typeface="Times New Roman" panose="02020603050405020304" pitchFamily="18" charset="0"/>
              </a:rPr>
              <a:t>Something to also know is that vaccines do not cause autism. Researchers investigated and found zero evidence linking vaccines to autism. Like we talked about v</a:t>
            </a: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accines are incredibly safe because of how many steps they go through to get approved, and they are carefully watched even after they are approved.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F7C785-2EC7-EF4E-C1D2-AE3C63B21BD1}"/>
              </a:ext>
            </a:extLst>
          </p:cNvPr>
          <p:cNvSpPr>
            <a:spLocks noGrp="1"/>
          </p:cNvSpPr>
          <p:nvPr>
            <p:ph type="sldNum" sz="quarter" idx="5"/>
          </p:nvPr>
        </p:nvSpPr>
        <p:spPr/>
        <p:txBody>
          <a:bodyPr/>
          <a:lstStyle/>
          <a:p>
            <a:fld id="{79E0684B-F51D-4A79-BBBA-5894A4739215}" type="slidenum">
              <a:rPr lang="en-US" smtClean="0"/>
              <a:t>41</a:t>
            </a:fld>
            <a:endParaRPr lang="en-US"/>
          </a:p>
        </p:txBody>
      </p:sp>
    </p:spTree>
    <p:extLst>
      <p:ext uri="{BB962C8B-B14F-4D97-AF65-F5344CB8AC3E}">
        <p14:creationId xmlns:p14="http://schemas.microsoft.com/office/powerpoint/2010/main" val="1335477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200"/>
              <a:buFont typeface="Symbol" panose="05050102010706020507" pitchFamily="18" charset="2"/>
              <a:buNone/>
              <a:tabLst/>
              <a:defRPr/>
            </a:pPr>
            <a:r>
              <a:rPr lang="en-US" sz="1800" kern="100" dirty="0">
                <a:effectLst/>
                <a:latin typeface="Leelawadee UI" panose="020B0502040204020203" pitchFamily="34" charset="-34"/>
                <a:ea typeface="Linux Libertine G"/>
                <a:cs typeface="Mangal" panose="02040503050203030202" pitchFamily="18" charset="0"/>
              </a:rPr>
              <a:t>Vaccines contain natural ingredients common in food we eat, like sugars and proteins. After vaccines prepare your child’s warrior cells to fight disease, they leave their body.</a:t>
            </a:r>
            <a:endParaRPr lang="en-US" sz="1800" kern="100" dirty="0">
              <a:effectLst/>
              <a:latin typeface="Liberation Serif"/>
              <a:ea typeface="Linux Libertine G"/>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Pts val="1200"/>
              <a:buFont typeface="Symbol" panose="05050102010706020507" pitchFamily="18" charset="2"/>
              <a:buNone/>
              <a:tabLst/>
              <a:defRPr/>
            </a:pPr>
            <a:endParaRPr lang="en-US" sz="1800" dirty="0">
              <a:solidFill>
                <a:srgbClr val="000000"/>
              </a:solidFill>
              <a:effectLst/>
              <a:latin typeface="Leelawadee UI" panose="020B0502040204020203" pitchFamily="34" charset="-3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200"/>
              <a:buFont typeface="Symbol" panose="05050102010706020507" pitchFamily="18" charset="2"/>
              <a:buNone/>
              <a:tabLst/>
              <a:defRPr/>
            </a:pPr>
            <a:r>
              <a:rPr lang="en-US" sz="1800" b="1" dirty="0">
                <a:solidFill>
                  <a:srgbClr val="000000"/>
                </a:solidFill>
                <a:effectLst/>
                <a:latin typeface="Leelawadee UI" panose="020B0502040204020203" pitchFamily="34" charset="-34"/>
                <a:ea typeface="Calibri" panose="020F0502020204030204" pitchFamily="34" charset="0"/>
                <a:cs typeface="Times New Roman" panose="02020603050405020304" pitchFamily="18" charset="0"/>
              </a:rPr>
              <a:t>Note to presenter: </a:t>
            </a:r>
            <a:r>
              <a:rPr lang="en-US" sz="1800" dirty="0">
                <a:solidFill>
                  <a:srgbClr val="000000"/>
                </a:solidFill>
                <a:effectLst/>
                <a:latin typeface="Leelawadee UI" panose="020B0502040204020203" pitchFamily="34" charset="-34"/>
                <a:ea typeface="Calibri" panose="020F0502020204030204" pitchFamily="34" charset="0"/>
                <a:cs typeface="Times New Roman" panose="02020603050405020304" pitchFamily="18" charset="0"/>
              </a:rPr>
              <a:t>If someone asks how the vaccine leaves your body, respond with “once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he vaccine ingredients provide instructions to your warrior cells, the vaccine is cleared from your body the same way other ‘wastes’ may be cleared from your body – through urination and sweat.”</a:t>
            </a:r>
          </a:p>
          <a:p>
            <a:pPr marL="0" marR="0" lvl="0" indent="0">
              <a:spcBef>
                <a:spcPts val="0"/>
              </a:spcBef>
              <a:spcAft>
                <a:spcPts val="0"/>
              </a:spcAft>
              <a:buSzPts val="1200"/>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42</a:t>
            </a:fld>
            <a:endParaRPr lang="en-US"/>
          </a:p>
        </p:txBody>
      </p:sp>
    </p:spTree>
    <p:extLst>
      <p:ext uri="{BB962C8B-B14F-4D97-AF65-F5344CB8AC3E}">
        <p14:creationId xmlns:p14="http://schemas.microsoft.com/office/powerpoint/2010/main" val="1321544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868A8-B46F-6684-5DEE-3B27B98B3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EC2B7-8808-CBE9-2709-19946C3CA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0359E-44F5-19B2-43FE-07104C09E535}"/>
              </a:ext>
            </a:extLst>
          </p:cNvPr>
          <p:cNvSpPr>
            <a:spLocks noGrp="1"/>
          </p:cNvSpPr>
          <p:nvPr>
            <p:ph type="body" idx="1"/>
          </p:nvPr>
        </p:nvSpPr>
        <p:spPr/>
        <p:txBody>
          <a:bodyPr/>
          <a:lstStyle/>
          <a:p>
            <a:pPr marL="0" marR="0">
              <a:lnSpc>
                <a:spcPct val="115000"/>
              </a:lnSpc>
              <a:buNone/>
            </a:pPr>
            <a:r>
              <a:rPr lang="en-US" sz="1800" kern="100" dirty="0">
                <a:solidFill>
                  <a:srgbClr val="000000"/>
                </a:solidFill>
                <a:effectLst/>
                <a:latin typeface="Leelawadee UI" panose="020B0502040204020203" pitchFamily="34" charset="-34"/>
                <a:ea typeface="Linux Libertine G"/>
                <a:cs typeface="Mangal" panose="02040503050203030202" pitchFamily="18" charset="0"/>
              </a:rPr>
              <a:t>If your child is behind on their vaccinations, they can still catch up. However, unless it’s recommended by your doctor, delaying, missing, or “spreading out” vaccines only puts them – and others - at risk for getting seriously sick.</a:t>
            </a:r>
            <a:r>
              <a:rPr lang="en-US" sz="1800" kern="100" dirty="0">
                <a:effectLst/>
                <a:latin typeface="Leelawadee UI" panose="020B0502040204020203" pitchFamily="34" charset="-34"/>
                <a:ea typeface="Linux Libertine G"/>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a:p>
            <a:pPr marL="0" marR="0">
              <a:buNone/>
            </a:pPr>
            <a:r>
              <a:rPr lang="en-US" sz="1800" kern="100" dirty="0">
                <a:effectLst/>
                <a:latin typeface="Liberation Serif"/>
                <a:ea typeface="Linux Libertine G"/>
                <a:cs typeface="Mangal" panose="02040503050203030202" pitchFamily="18" charset="0"/>
              </a:rPr>
              <a:t> </a:t>
            </a:r>
          </a:p>
          <a:p>
            <a:pPr marL="0" marR="0">
              <a:lnSpc>
                <a:spcPct val="115000"/>
              </a:lnSpc>
              <a:spcBef>
                <a:spcPts val="250"/>
              </a:spcBef>
              <a:spcAft>
                <a:spcPts val="625"/>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pPr>
            <a:r>
              <a:rPr lang="en-US" sz="1800" kern="100" dirty="0">
                <a:solidFill>
                  <a:srgbClr val="A02B93"/>
                </a:solidFill>
                <a:effectLst/>
                <a:latin typeface="Leelawadee UI" panose="020B0502040204020203" pitchFamily="34" charset="-34"/>
                <a:ea typeface="Aptos" panose="020B0004020202020204" pitchFamily="34" charset="0"/>
                <a:cs typeface="Mangal" panose="02040503050203030202"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BF9CADA-567F-15A5-F767-64DDAC5A36E7}"/>
              </a:ext>
            </a:extLst>
          </p:cNvPr>
          <p:cNvSpPr>
            <a:spLocks noGrp="1"/>
          </p:cNvSpPr>
          <p:nvPr>
            <p:ph type="sldNum" sz="quarter" idx="5"/>
          </p:nvPr>
        </p:nvSpPr>
        <p:spPr/>
        <p:txBody>
          <a:bodyPr/>
          <a:lstStyle/>
          <a:p>
            <a:fld id="{79E0684B-F51D-4A79-BBBA-5894A4739215}" type="slidenum">
              <a:rPr lang="en-US" smtClean="0"/>
              <a:t>43</a:t>
            </a:fld>
            <a:endParaRPr lang="en-US"/>
          </a:p>
        </p:txBody>
      </p:sp>
    </p:spTree>
    <p:extLst>
      <p:ext uri="{BB962C8B-B14F-4D97-AF65-F5344CB8AC3E}">
        <p14:creationId xmlns:p14="http://schemas.microsoft.com/office/powerpoint/2010/main" val="322724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104E-F643-F8E3-5EC7-D42ED5B2B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CCC87-752D-359A-264A-E522807DC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694A1-D987-9E95-9A29-8C8F06606142}"/>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As parents, we have enough to worry about. Don’t let vaccines be one of them. Keep your children safe by making sure they get all their recommended vaccines.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064B6A-14BB-52B7-8039-FE88BA0676D9}"/>
              </a:ext>
            </a:extLst>
          </p:cNvPr>
          <p:cNvSpPr>
            <a:spLocks noGrp="1"/>
          </p:cNvSpPr>
          <p:nvPr>
            <p:ph type="sldNum" sz="quarter" idx="5"/>
          </p:nvPr>
        </p:nvSpPr>
        <p:spPr/>
        <p:txBody>
          <a:bodyPr/>
          <a:lstStyle/>
          <a:p>
            <a:fld id="{79E0684B-F51D-4A79-BBBA-5894A4739215}" type="slidenum">
              <a:rPr lang="en-US" smtClean="0"/>
              <a:t>44</a:t>
            </a:fld>
            <a:endParaRPr lang="en-US"/>
          </a:p>
        </p:txBody>
      </p:sp>
    </p:spTree>
    <p:extLst>
      <p:ext uri="{BB962C8B-B14F-4D97-AF65-F5344CB8AC3E}">
        <p14:creationId xmlns:p14="http://schemas.microsoft.com/office/powerpoint/2010/main" val="2409249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74CD6-741A-CE76-6A83-D95E97F42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698FE-0794-9526-25D3-9469FCBA1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B3433-D3C9-1702-857F-C8C013430EC2}"/>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Remember, mild vaccine side effects, like fever and muscle aches, go away relatively quickly. But the serious impacts of getting a harmful disease in childhood can last a lifetime. Don’t forget our ancestor’s experiences. Disease of the past will come back if our kids are not vaccinated.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D1A2458-CE69-36E1-5BA5-1264906BCB02}"/>
              </a:ext>
            </a:extLst>
          </p:cNvPr>
          <p:cNvSpPr>
            <a:spLocks noGrp="1"/>
          </p:cNvSpPr>
          <p:nvPr>
            <p:ph type="sldNum" sz="quarter" idx="5"/>
          </p:nvPr>
        </p:nvSpPr>
        <p:spPr/>
        <p:txBody>
          <a:bodyPr/>
          <a:lstStyle/>
          <a:p>
            <a:fld id="{79E0684B-F51D-4A79-BBBA-5894A4739215}" type="slidenum">
              <a:rPr lang="en-US" smtClean="0"/>
              <a:t>45</a:t>
            </a:fld>
            <a:endParaRPr lang="en-US"/>
          </a:p>
        </p:txBody>
      </p:sp>
    </p:spTree>
    <p:extLst>
      <p:ext uri="{BB962C8B-B14F-4D97-AF65-F5344CB8AC3E}">
        <p14:creationId xmlns:p14="http://schemas.microsoft.com/office/powerpoint/2010/main" val="2531376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B2232-9487-36CF-9448-6D5454498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D8EA2-6DF3-8946-E1A0-D21A85124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75BF9-9A28-A1B7-5D05-38A17B414E5D}"/>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Our ancestors worked hard to protect our communities from dangerous diseases. Vaccines are an answer to their prayers. And our kids and communities deserve to be healthy.</a:t>
            </a:r>
            <a:r>
              <a:rPr lang="en-US"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So, consider </a:t>
            </a:r>
            <a:r>
              <a:rPr lang="en-US" sz="1800" kern="100" dirty="0">
                <a:solidFill>
                  <a:srgbClr val="000000"/>
                </a:solidFill>
                <a:effectLst/>
                <a:latin typeface="Leelawadee UI" panose="020B0502040204020203" pitchFamily="34" charset="-34"/>
                <a:ea typeface="Aptos" panose="020B0004020202020204" pitchFamily="34" charset="0"/>
                <a:cs typeface="Mangal" panose="02040503050203030202" pitchFamily="18" charset="0"/>
              </a:rPr>
              <a:t>t</a:t>
            </a:r>
            <a:r>
              <a:rPr lang="en-US" sz="1800" kern="100" dirty="0">
                <a:solidFill>
                  <a:srgbClr val="000000"/>
                </a:solidFill>
                <a:effectLst/>
                <a:latin typeface="Leelawadee UI" panose="020B0502040204020203" pitchFamily="34" charset="-34"/>
                <a:ea typeface="Times New Roman" panose="02020603050405020304" pitchFamily="18" charset="0"/>
                <a:cs typeface="Mangal" panose="02040503050203030202" pitchFamily="18" charset="0"/>
              </a:rPr>
              <a:t>alking with your health provider about what vaccines your child needs and when.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4453B9C-6971-32C3-4D6E-E6627E3CB5E8}"/>
              </a:ext>
            </a:extLst>
          </p:cNvPr>
          <p:cNvSpPr>
            <a:spLocks noGrp="1"/>
          </p:cNvSpPr>
          <p:nvPr>
            <p:ph type="sldNum" sz="quarter" idx="5"/>
          </p:nvPr>
        </p:nvSpPr>
        <p:spPr/>
        <p:txBody>
          <a:bodyPr/>
          <a:lstStyle/>
          <a:p>
            <a:fld id="{79E0684B-F51D-4A79-BBBA-5894A4739215}" type="slidenum">
              <a:rPr lang="en-US" smtClean="0"/>
              <a:t>46</a:t>
            </a:fld>
            <a:endParaRPr lang="en-US"/>
          </a:p>
        </p:txBody>
      </p:sp>
    </p:spTree>
    <p:extLst>
      <p:ext uri="{BB962C8B-B14F-4D97-AF65-F5344CB8AC3E}">
        <p14:creationId xmlns:p14="http://schemas.microsoft.com/office/powerpoint/2010/main" val="192642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0" kern="100" dirty="0">
                <a:effectLst/>
                <a:latin typeface="Leelawadee UI" panose="020B0502040204020203" pitchFamily="34" charset="-34"/>
                <a:ea typeface="Aptos" panose="020B0004020202020204" pitchFamily="34" charset="0"/>
                <a:cs typeface="Times New Roman" panose="02020603050405020304" pitchFamily="18" charset="0"/>
              </a:rPr>
              <a:t>If you have questions after today’s presentation, learn more by </a:t>
            </a:r>
            <a:r>
              <a:rPr lang="en-US" sz="1800" b="0" kern="100" dirty="0">
                <a:effectLst/>
                <a:latin typeface="Leelawadee UI" panose="020B0502040204020203" pitchFamily="34" charset="-34"/>
                <a:ea typeface="Aptos" panose="020B0004020202020204" pitchFamily="34" charset="0"/>
                <a:cs typeface="Mangal" panose="02040503050203030202" pitchFamily="18" charset="0"/>
              </a:rPr>
              <a:t>v</a:t>
            </a:r>
            <a:r>
              <a:rPr lang="en-US" sz="1800" kern="100" dirty="0">
                <a:effectLst/>
                <a:latin typeface="Leelawadee UI" panose="020B0502040204020203" pitchFamily="34" charset="-34"/>
                <a:ea typeface="Linux Libertine G"/>
                <a:cs typeface="Mangal" panose="02040503050203030202" pitchFamily="18" charset="0"/>
              </a:rPr>
              <a:t>isiting Native Boost and </a:t>
            </a:r>
            <a:r>
              <a:rPr lang="en-US" sz="1800" kern="100" dirty="0" err="1">
                <a:effectLst/>
                <a:latin typeface="Leelawadee UI" panose="020B0502040204020203" pitchFamily="34" charset="-34"/>
                <a:ea typeface="Linux Libertine G"/>
                <a:cs typeface="Mangal" panose="02040503050203030202" pitchFamily="18" charset="0"/>
              </a:rPr>
              <a:t>VacciNative</a:t>
            </a:r>
            <a:r>
              <a:rPr lang="en-US" sz="1800" kern="100" dirty="0">
                <a:effectLst/>
                <a:latin typeface="Leelawadee UI" panose="020B0502040204020203" pitchFamily="34" charset="-34"/>
                <a:ea typeface="Linux Libertine G"/>
                <a:cs typeface="Mangal" panose="02040503050203030202" pitchFamily="18" charset="0"/>
              </a:rPr>
              <a:t>. Native Boost has accurate childhood vaccine information for parents and caregivers and </a:t>
            </a:r>
            <a:r>
              <a:rPr lang="en-US" sz="1800" kern="100" dirty="0" err="1">
                <a:effectLst/>
                <a:latin typeface="Leelawadee UI" panose="020B0502040204020203" pitchFamily="34" charset="-34"/>
                <a:ea typeface="Linux Libertine G"/>
                <a:cs typeface="Mangal" panose="02040503050203030202" pitchFamily="18" charset="0"/>
              </a:rPr>
              <a:t>VacciNative</a:t>
            </a:r>
            <a:r>
              <a:rPr lang="en-US" sz="1800" kern="100" dirty="0">
                <a:effectLst/>
                <a:latin typeface="Leelawadee UI" panose="020B0502040204020203" pitchFamily="34" charset="-34"/>
                <a:ea typeface="Linux Libertine G"/>
                <a:cs typeface="Mangal" panose="02040503050203030202" pitchFamily="18" charset="0"/>
              </a:rPr>
              <a:t> offers good vaccine information for adults. Both Native Boost’s and </a:t>
            </a:r>
            <a:r>
              <a:rPr lang="en-US" sz="1800" kern="100" dirty="0" err="1">
                <a:effectLst/>
                <a:latin typeface="Leelawadee UI" panose="020B0502040204020203" pitchFamily="34" charset="-34"/>
                <a:ea typeface="Linux Libertine G"/>
                <a:cs typeface="Mangal" panose="02040503050203030202" pitchFamily="18" charset="0"/>
              </a:rPr>
              <a:t>VacciNative’s</a:t>
            </a:r>
            <a:r>
              <a:rPr lang="en-US" sz="1800" kern="100" dirty="0">
                <a:effectLst/>
                <a:latin typeface="Leelawadee UI" panose="020B0502040204020203" pitchFamily="34" charset="-34"/>
                <a:ea typeface="Linux Libertine G"/>
                <a:cs typeface="Mangal" panose="02040503050203030202" pitchFamily="18" charset="0"/>
              </a:rPr>
              <a:t> materials have been fact checked by trusted Elders, Native health professionals, and staff from Tribal organizations across the nation.</a:t>
            </a:r>
          </a:p>
          <a:p>
            <a:pPr marL="0" marR="0">
              <a:lnSpc>
                <a:spcPct val="115000"/>
              </a:lnSpc>
              <a:spcAft>
                <a:spcPts val="800"/>
              </a:spcAft>
              <a:buNone/>
            </a:pPr>
            <a:endParaRPr lang="en-US" sz="1800" kern="100" dirty="0">
              <a:effectLst/>
              <a:latin typeface="Liberation Serif"/>
              <a:ea typeface="Linux Libertine G"/>
              <a:cs typeface="Mangal" panose="02040503050203030202" pitchFamily="18" charset="0"/>
            </a:endParaRPr>
          </a:p>
          <a:p>
            <a:pPr marL="0" marR="0">
              <a:lnSpc>
                <a:spcPct val="115000"/>
              </a:lnSpc>
              <a:buNone/>
            </a:pPr>
            <a:r>
              <a:rPr lang="en-US" sz="1800" kern="100" dirty="0">
                <a:effectLst/>
                <a:latin typeface="Leelawadee UI" panose="020B0502040204020203" pitchFamily="34" charset="-34"/>
                <a:ea typeface="Linux Libertine G"/>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a:p>
            <a:pPr marL="0" marR="0">
              <a:lnSpc>
                <a:spcPct val="115000"/>
              </a:lnSpc>
              <a:buNone/>
            </a:pPr>
            <a:r>
              <a:rPr lang="en-US" sz="1800" kern="100" dirty="0">
                <a:effectLst/>
                <a:latin typeface="Liberation Serif"/>
                <a:ea typeface="Linux Libertine G"/>
                <a:cs typeface="Mangal" panose="02040503050203030202" pitchFamily="18" charset="0"/>
              </a:rPr>
              <a:t> </a:t>
            </a:r>
            <a:r>
              <a:rPr lang="en-US" sz="1800" b="1" kern="100" dirty="0">
                <a:effectLst/>
                <a:latin typeface="Leelawadee UI" panose="020B0502040204020203" pitchFamily="34" charset="-34"/>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b="1" kern="100" dirty="0">
                <a:solidFill>
                  <a:srgbClr val="A02B93"/>
                </a:solidFill>
                <a:effectLst/>
                <a:latin typeface="Leelawadee UI" panose="020B0502040204020203" pitchFamily="34" charset="-34"/>
                <a:ea typeface="Linux Libertine G"/>
                <a:cs typeface="Mangal" panose="02040503050203030202" pitchFamily="18" charset="0"/>
              </a:rPr>
              <a:t> </a:t>
            </a:r>
            <a:endParaRPr lang="en-US" sz="1800" kern="100" dirty="0">
              <a:effectLst/>
              <a:latin typeface="Liberation Serif"/>
              <a:ea typeface="Linux Libertine G"/>
              <a:cs typeface="Mangal" panose="02040503050203030202" pitchFamily="18" charset="0"/>
            </a:endParaRPr>
          </a:p>
          <a:p>
            <a:pPr marL="0" marR="0">
              <a:lnSpc>
                <a:spcPct val="115000"/>
              </a:lnSpc>
              <a:spcAft>
                <a:spcPts val="800"/>
              </a:spcAft>
            </a:pPr>
            <a:r>
              <a:rPr lang="en-US" sz="1800" b="1" kern="100" dirty="0">
                <a:effectLst/>
                <a:latin typeface="Leelawadee UI" panose="020B0502040204020203" pitchFamily="34" charset="-34"/>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47</a:t>
            </a:fld>
            <a:endParaRPr lang="en-US"/>
          </a:p>
        </p:txBody>
      </p:sp>
    </p:spTree>
    <p:extLst>
      <p:ext uri="{BB962C8B-B14F-4D97-AF65-F5344CB8AC3E}">
        <p14:creationId xmlns:p14="http://schemas.microsoft.com/office/powerpoint/2010/main" val="4028196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EEEBD-40D0-9D62-7D30-1A5F9F714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2E1C7-35E2-5BEC-6FFE-297D0F9B3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49CA1-1CF0-A078-CD3A-78194E916EC7}"/>
              </a:ext>
            </a:extLst>
          </p:cNvPr>
          <p:cNvSpPr>
            <a:spLocks noGrp="1"/>
          </p:cNvSpPr>
          <p:nvPr>
            <p:ph type="body" idx="1"/>
          </p:nvPr>
        </p:nvSpPr>
        <p:spPr/>
        <p:txBody>
          <a:bodyPr/>
          <a:lstStyle/>
          <a:p>
            <a:pPr lvl="0"/>
            <a:r>
              <a:rPr lang="en-US" sz="2800" dirty="0">
                <a:effectLst/>
                <a:latin typeface="Calibri" panose="020F0502020204030204" pitchFamily="34" charset="0"/>
                <a:ea typeface="Calibri" panose="020F0502020204030204" pitchFamily="34" charset="0"/>
                <a:cs typeface="Times New Roman" panose="02020603050405020304" pitchFamily="18" charset="0"/>
              </a:rPr>
              <a:t>Finally, before we get going, remember the “Questions for My Doctor” handout that I passed out earlier.</a:t>
            </a:r>
            <a:r>
              <a:rPr lang="en-US" sz="1800" kern="1200" dirty="0">
                <a:solidFill>
                  <a:schemeClr val="tx1"/>
                </a:solidFill>
                <a:effectLst/>
                <a:latin typeface="+mn-lt"/>
                <a:ea typeface="+mn-ea"/>
                <a:cs typeface="+mn-cs"/>
              </a:rPr>
              <a:t> If you have questions about vaccines that we didn’t get to today, consider using this handout to start a conversation with your doctor or your child’s doctor at your next visit… Ok, thank you so much for participating today!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C820588-0267-90FF-0A25-44773017F621}"/>
              </a:ext>
            </a:extLst>
          </p:cNvPr>
          <p:cNvSpPr>
            <a:spLocks noGrp="1"/>
          </p:cNvSpPr>
          <p:nvPr>
            <p:ph type="sldNum" sz="quarter" idx="5"/>
          </p:nvPr>
        </p:nvSpPr>
        <p:spPr/>
        <p:txBody>
          <a:bodyPr/>
          <a:lstStyle/>
          <a:p>
            <a:fld id="{79E0684B-F51D-4A79-BBBA-5894A4739215}" type="slidenum">
              <a:rPr lang="en-US" smtClean="0"/>
              <a:t>48</a:t>
            </a:fld>
            <a:endParaRPr lang="en-US"/>
          </a:p>
        </p:txBody>
      </p:sp>
    </p:spTree>
    <p:extLst>
      <p:ext uri="{BB962C8B-B14F-4D97-AF65-F5344CB8AC3E}">
        <p14:creationId xmlns:p14="http://schemas.microsoft.com/office/powerpoint/2010/main" val="363447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B50A9-23CD-A943-1A91-029BA065E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BC712-4F93-59CB-1100-C31DE68A1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5A768-CC29-BDC7-9B1D-89FF7330BD0C}"/>
              </a:ext>
            </a:extLst>
          </p:cNvPr>
          <p:cNvSpPr>
            <a:spLocks noGrp="1"/>
          </p:cNvSpPr>
          <p:nvPr>
            <p:ph type="body" idx="1"/>
          </p:nvPr>
        </p:nvSpPr>
        <p:spPr/>
        <p:txBody>
          <a:bodyPr/>
          <a:lstStyle/>
          <a:p>
            <a:pPr lvl="0"/>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get started, I’m going to quickly pass out a handout called “Questions for My Doctor”.</a:t>
            </a:r>
            <a:r>
              <a:rPr lang="en-US" sz="1200" kern="1200" dirty="0">
                <a:solidFill>
                  <a:schemeClr val="tx1"/>
                </a:solidFill>
                <a:effectLst/>
                <a:latin typeface="+mn-lt"/>
                <a:ea typeface="+mn-ea"/>
                <a:cs typeface="+mn-cs"/>
              </a:rPr>
              <a:t> If you have questions that come up during the presentation today, write them down. If we don’t get to them, you can bring the handout to your doctor or your child’s doctor at your next appointment. </a:t>
            </a:r>
          </a:p>
          <a:p>
            <a:pPr lvl="0"/>
            <a:r>
              <a:rPr lang="en-US" sz="1200" b="1" kern="1200" dirty="0">
                <a:solidFill>
                  <a:schemeClr val="tx1"/>
                </a:solidFill>
                <a:effectLst/>
                <a:latin typeface="+mn-lt"/>
                <a:ea typeface="+mn-ea"/>
                <a:cs typeface="+mn-cs"/>
              </a:rPr>
              <a:t>Note to presenter: </a:t>
            </a:r>
            <a:r>
              <a:rPr lang="en-US" sz="1200" kern="1200" dirty="0">
                <a:solidFill>
                  <a:schemeClr val="tx1"/>
                </a:solidFill>
                <a:effectLst/>
                <a:latin typeface="+mn-lt"/>
                <a:ea typeface="+mn-ea"/>
                <a:cs typeface="+mn-cs"/>
              </a:rPr>
              <a:t>The “Questions for My Doctor” handout can be found here </a:t>
            </a:r>
            <a:r>
              <a:rPr lang="en-US" sz="1200" b="1" kern="1200" dirty="0">
                <a:solidFill>
                  <a:schemeClr val="tx1"/>
                </a:solidFill>
                <a:effectLst/>
                <a:latin typeface="+mn-lt"/>
                <a:ea typeface="+mn-ea"/>
                <a:cs typeface="+mn-cs"/>
              </a:rPr>
              <a:t>XX</a:t>
            </a:r>
          </a:p>
          <a:p>
            <a:r>
              <a:rPr lang="en-US" sz="1200" kern="1200" dirty="0">
                <a:solidFill>
                  <a:schemeClr val="tx1"/>
                </a:solidFill>
                <a:effectLst/>
                <a:latin typeface="+mn-lt"/>
                <a:ea typeface="+mn-ea"/>
                <a:cs typeface="+mn-cs"/>
              </a:rPr>
              <a:t> </a:t>
            </a:r>
          </a:p>
          <a:p>
            <a:endParaRPr lang="en-US" sz="1800" dirty="0"/>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233264B-59D8-6D3C-8303-5B2FD907D23E}"/>
              </a:ext>
            </a:extLst>
          </p:cNvPr>
          <p:cNvSpPr>
            <a:spLocks noGrp="1"/>
          </p:cNvSpPr>
          <p:nvPr>
            <p:ph type="sldNum" sz="quarter" idx="5"/>
          </p:nvPr>
        </p:nvSpPr>
        <p:spPr/>
        <p:txBody>
          <a:bodyPr/>
          <a:lstStyle/>
          <a:p>
            <a:fld id="{79E0684B-F51D-4A79-BBBA-5894A4739215}" type="slidenum">
              <a:rPr lang="en-US" smtClean="0"/>
              <a:t>5</a:t>
            </a:fld>
            <a:endParaRPr lang="en-US"/>
          </a:p>
        </p:txBody>
      </p:sp>
    </p:spTree>
    <p:extLst>
      <p:ext uri="{BB962C8B-B14F-4D97-AF65-F5344CB8AC3E}">
        <p14:creationId xmlns:p14="http://schemas.microsoft.com/office/powerpoint/2010/main" val="223872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0A38-6436-9065-C12A-22F525428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394CE-EBC5-C675-9DB0-904448F1A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AA73B-DC8A-012D-5ADB-8B76BC804FF7}"/>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solidFill>
                  <a:srgbClr val="000000"/>
                </a:solidFill>
                <a:effectLst/>
                <a:latin typeface="Leelawadee UI" panose="020B0502040204020203" pitchFamily="34" charset="-34"/>
                <a:ea typeface="Aptos" panose="020B0004020202020204" pitchFamily="34" charset="0"/>
                <a:cs typeface="Times New Roman" panose="02020603050405020304" pitchFamily="18" charset="0"/>
              </a:rPr>
              <a:t>Today, vaccines are a hot topic! If you’re a parent or caregiver, you’ve probably heard it’s important to get your kids vaccinated. After all, vaccines protect kids from many dangerous diseases – like measles, polio, and certain types of cancer.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a:extLst>
              <a:ext uri="{FF2B5EF4-FFF2-40B4-BE49-F238E27FC236}">
                <a16:creationId xmlns:a16="http://schemas.microsoft.com/office/drawing/2014/main" id="{88681E2A-9A39-B322-EDF5-0F0221E05752}"/>
              </a:ext>
            </a:extLst>
          </p:cNvPr>
          <p:cNvSpPr>
            <a:spLocks noGrp="1"/>
          </p:cNvSpPr>
          <p:nvPr>
            <p:ph type="sldNum" sz="quarter" idx="5"/>
          </p:nvPr>
        </p:nvSpPr>
        <p:spPr/>
        <p:txBody>
          <a:bodyPr/>
          <a:lstStyle/>
          <a:p>
            <a:fld id="{79E0684B-F51D-4A79-BBBA-5894A4739215}" type="slidenum">
              <a:rPr lang="en-US" smtClean="0"/>
              <a:t>6</a:t>
            </a:fld>
            <a:endParaRPr lang="en-US"/>
          </a:p>
        </p:txBody>
      </p:sp>
    </p:spTree>
    <p:extLst>
      <p:ext uri="{BB962C8B-B14F-4D97-AF65-F5344CB8AC3E}">
        <p14:creationId xmlns:p14="http://schemas.microsoft.com/office/powerpoint/2010/main" val="147251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3C456-494F-3A3D-B684-3EB33086C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F7BFE-2108-5CE3-2EAD-47E3CEE6D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BA7BB-3A38-289E-4847-3640601A68E0}"/>
              </a:ext>
            </a:extLst>
          </p:cNvPr>
          <p:cNvSpPr>
            <a:spLocks noGrp="1"/>
          </p:cNvSpPr>
          <p:nvPr>
            <p:ph type="body" idx="1"/>
          </p:nvPr>
        </p:nvSpPr>
        <p:spPr/>
        <p:txBody>
          <a:bodyPr/>
          <a:lstStyle/>
          <a:p>
            <a:pPr marL="0" marR="0">
              <a:lnSpc>
                <a:spcPct val="115000"/>
              </a:lnSpc>
              <a:spcBef>
                <a:spcPts val="250"/>
              </a:spcBef>
              <a:spcAft>
                <a:spcPts val="625"/>
              </a:spcAft>
            </a:pPr>
            <a:r>
              <a:rPr lang="en-US" sz="1800" kern="100" dirty="0">
                <a:effectLst/>
                <a:latin typeface="Leelawadee UI" panose="020B0502040204020203" pitchFamily="34" charset="-34"/>
                <a:ea typeface="Aptos" panose="020B0004020202020204" pitchFamily="34" charset="0"/>
                <a:cs typeface="Times New Roman" panose="02020603050405020304" pitchFamily="18" charset="0"/>
              </a:rPr>
              <a:t>But recently there’s been a lot of misinformation circulating about vaccines. If you've spent any time scrolling on social media, googling information online, or talking with other parents, you've likely come across conflicting information about vaccines.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2D69EDA-FF75-A6B8-F154-A417AE36F672}"/>
              </a:ext>
            </a:extLst>
          </p:cNvPr>
          <p:cNvSpPr>
            <a:spLocks noGrp="1"/>
          </p:cNvSpPr>
          <p:nvPr>
            <p:ph type="sldNum" sz="quarter" idx="5"/>
          </p:nvPr>
        </p:nvSpPr>
        <p:spPr/>
        <p:txBody>
          <a:bodyPr/>
          <a:lstStyle/>
          <a:p>
            <a:fld id="{79E0684B-F51D-4A79-BBBA-5894A4739215}" type="slidenum">
              <a:rPr lang="en-US" smtClean="0"/>
              <a:t>7</a:t>
            </a:fld>
            <a:endParaRPr lang="en-US"/>
          </a:p>
        </p:txBody>
      </p:sp>
    </p:spTree>
    <p:extLst>
      <p:ext uri="{BB962C8B-B14F-4D97-AF65-F5344CB8AC3E}">
        <p14:creationId xmlns:p14="http://schemas.microsoft.com/office/powerpoint/2010/main" val="104888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95013-004A-CA89-7874-AE6C5A26E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5CB5C-5222-BF06-1E13-9D50AF18A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17718-C793-5E98-1231-047990FB712A}"/>
              </a:ext>
            </a:extLst>
          </p:cNvPr>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know that not everyone is confident in vaccines. What are some common reasons people here are hesitant to get their kids vaccinated? Let’s break up into small groups of 2-3 people. Then take 5 minutes to discuss. </a:t>
            </a:r>
            <a:r>
              <a:rPr lang="en-US" sz="1200" dirty="0">
                <a:effectLst/>
                <a:latin typeface="Calibri" panose="020F0502020204030204" pitchFamily="34" charset="0"/>
                <a:ea typeface="Calibri" panose="020F0502020204030204" pitchFamily="34" charset="0"/>
                <a:cs typeface="Times New Roman" panose="02020603050405020304" pitchFamily="18" charset="0"/>
              </a:rPr>
              <a:t>Afterward, we will come together as a large group and share what we’ve discussed.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word cloud can be imbedded in the slides: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Participants’ responses will appear on the screen as they submit them. You can create a word cloud using PollEverywhere.com/Word-Cloud.</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C438348-A258-51CC-0E71-E6D682B7E84B}"/>
              </a:ext>
            </a:extLst>
          </p:cNvPr>
          <p:cNvSpPr>
            <a:spLocks noGrp="1"/>
          </p:cNvSpPr>
          <p:nvPr>
            <p:ph type="sldNum" sz="quarter" idx="5"/>
          </p:nvPr>
        </p:nvSpPr>
        <p:spPr/>
        <p:txBody>
          <a:bodyPr/>
          <a:lstStyle/>
          <a:p>
            <a:fld id="{79E0684B-F51D-4A79-BBBA-5894A4739215}" type="slidenum">
              <a:rPr lang="en-US" smtClean="0"/>
              <a:t>8</a:t>
            </a:fld>
            <a:endParaRPr lang="en-US"/>
          </a:p>
        </p:txBody>
      </p:sp>
    </p:spTree>
    <p:extLst>
      <p:ext uri="{BB962C8B-B14F-4D97-AF65-F5344CB8AC3E}">
        <p14:creationId xmlns:p14="http://schemas.microsoft.com/office/powerpoint/2010/main" val="196439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sharing your ideas! Some common reasons Native parents and caregivers say they are hesitant is that they’ve heard misinformation about vaccines, they feel pressure from family or friends not to vaccinate, and they are concerned about the safety of vaccines. Some parents say they are not sure where they can get reliable information about vaccines.</a:t>
            </a:r>
          </a:p>
        </p:txBody>
      </p:sp>
      <p:sp>
        <p:nvSpPr>
          <p:cNvPr id="4" name="Slide Number Placeholder 3"/>
          <p:cNvSpPr>
            <a:spLocks noGrp="1"/>
          </p:cNvSpPr>
          <p:nvPr>
            <p:ph type="sldNum" sz="quarter" idx="5"/>
          </p:nvPr>
        </p:nvSpPr>
        <p:spPr/>
        <p:txBody>
          <a:bodyPr/>
          <a:lstStyle/>
          <a:p>
            <a:fld id="{79E0684B-F51D-4A79-BBBA-5894A4739215}" type="slidenum">
              <a:rPr lang="en-US" smtClean="0"/>
              <a:t>9</a:t>
            </a:fld>
            <a:endParaRPr lang="en-US"/>
          </a:p>
        </p:txBody>
      </p:sp>
    </p:spTree>
    <p:extLst>
      <p:ext uri="{BB962C8B-B14F-4D97-AF65-F5344CB8AC3E}">
        <p14:creationId xmlns:p14="http://schemas.microsoft.com/office/powerpoint/2010/main" val="15579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0D9A-0331-EE70-6495-77BFFEC310AC}"/>
              </a:ext>
            </a:extLst>
          </p:cNvPr>
          <p:cNvSpPr>
            <a:spLocks noGrp="1"/>
          </p:cNvSpPr>
          <p:nvPr>
            <p:ph type="ctrTitle"/>
          </p:nvPr>
        </p:nvSpPr>
        <p:spPr>
          <a:xfrm>
            <a:off x="3422822" y="4155039"/>
            <a:ext cx="8625016" cy="1331361"/>
          </a:xfrm>
        </p:spPr>
        <p:txBody>
          <a:bodyPr anchor="ctr">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B102BB5C-0F40-EB7A-1438-C81C1F81FA93}"/>
              </a:ext>
            </a:extLst>
          </p:cNvPr>
          <p:cNvSpPr>
            <a:spLocks noGrp="1"/>
          </p:cNvSpPr>
          <p:nvPr>
            <p:ph type="subTitle" idx="1"/>
          </p:nvPr>
        </p:nvSpPr>
        <p:spPr>
          <a:xfrm>
            <a:off x="3422822" y="5486401"/>
            <a:ext cx="8625016" cy="877330"/>
          </a:xfrm>
        </p:spPr>
        <p:txBody>
          <a:bodyPr/>
          <a:lstStyle>
            <a:lvl1pPr marL="0" indent="0" algn="ctr">
              <a:buNone/>
              <a:defRPr sz="2400">
                <a:solidFill>
                  <a:schemeClr val="accent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6870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312B-2906-61E5-21F3-4E58406B1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CDB9B-EB2B-06C9-A082-37BF213D3814}"/>
              </a:ext>
            </a:extLst>
          </p:cNvPr>
          <p:cNvSpPr>
            <a:spLocks noGrp="1"/>
          </p:cNvSpPr>
          <p:nvPr>
            <p:ph type="pic" idx="1"/>
          </p:nvPr>
        </p:nvSpPr>
        <p:spPr>
          <a:xfrm>
            <a:off x="5183188" y="501651"/>
            <a:ext cx="6172200" cy="5359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03E7DB-03BC-192B-C6DF-A98C6F668F84}"/>
              </a:ext>
            </a:extLst>
          </p:cNvPr>
          <p:cNvSpPr>
            <a:spLocks noGrp="1"/>
          </p:cNvSpPr>
          <p:nvPr>
            <p:ph type="body" sz="half" idx="2"/>
          </p:nvPr>
        </p:nvSpPr>
        <p:spPr>
          <a:xfrm>
            <a:off x="839788" y="2057400"/>
            <a:ext cx="3932237" cy="3811588"/>
          </a:xfrm>
        </p:spPr>
        <p:txBody>
          <a:bodyPr/>
          <a:lstStyle>
            <a:lvl1pPr marL="0" indent="0">
              <a:buNone/>
              <a:defRPr sz="160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CD10F21-71B2-22ED-6FF5-CA258636D49E}"/>
              </a:ext>
            </a:extLst>
          </p:cNvPr>
          <p:cNvSpPr>
            <a:spLocks noGrp="1"/>
          </p:cNvSpPr>
          <p:nvPr>
            <p:ph type="dt" sz="half" idx="10"/>
          </p:nvPr>
        </p:nvSpPr>
        <p:spPr/>
        <p:txBody>
          <a:bodyPr/>
          <a:lstStyle/>
          <a:p>
            <a:fld id="{5F6D0DCC-B565-C64A-887A-04E40DF29A7D}" type="datetimeFigureOut">
              <a:rPr lang="en-US" smtClean="0"/>
              <a:t>6/5/2025</a:t>
            </a:fld>
            <a:endParaRPr lang="en-US"/>
          </a:p>
        </p:txBody>
      </p:sp>
      <p:sp>
        <p:nvSpPr>
          <p:cNvPr id="6" name="Footer Placeholder 5">
            <a:extLst>
              <a:ext uri="{FF2B5EF4-FFF2-40B4-BE49-F238E27FC236}">
                <a16:creationId xmlns:a16="http://schemas.microsoft.com/office/drawing/2014/main" id="{3217B196-AF13-0F66-B02B-F5C4B4EC4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CB16A-2E28-9124-56AD-16025478EAD7}"/>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138050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69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6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0D9A-0331-EE70-6495-77BFFEC310AC}"/>
              </a:ext>
            </a:extLst>
          </p:cNvPr>
          <p:cNvSpPr>
            <a:spLocks noGrp="1"/>
          </p:cNvSpPr>
          <p:nvPr>
            <p:ph type="ctrTitle"/>
          </p:nvPr>
        </p:nvSpPr>
        <p:spPr>
          <a:xfrm>
            <a:off x="3373395" y="3429000"/>
            <a:ext cx="8723870" cy="1748481"/>
          </a:xfrm>
        </p:spPr>
        <p:txBody>
          <a:bodyPr anchor="ctr">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102BB5C-0F40-EB7A-1438-C81C1F81FA93}"/>
              </a:ext>
            </a:extLst>
          </p:cNvPr>
          <p:cNvSpPr>
            <a:spLocks noGrp="1"/>
          </p:cNvSpPr>
          <p:nvPr>
            <p:ph type="subTitle" idx="1"/>
          </p:nvPr>
        </p:nvSpPr>
        <p:spPr>
          <a:xfrm>
            <a:off x="3768810" y="5451154"/>
            <a:ext cx="8122509" cy="12585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836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AEB1-BDE5-2433-1D98-B07DBD46889F}"/>
              </a:ext>
            </a:extLst>
          </p:cNvPr>
          <p:cNvSpPr>
            <a:spLocks noGrp="1"/>
          </p:cNvSpPr>
          <p:nvPr>
            <p:ph type="title"/>
          </p:nvPr>
        </p:nvSpPr>
        <p:spPr>
          <a:xfrm>
            <a:off x="831850" y="2414953"/>
            <a:ext cx="10515600" cy="1600993"/>
          </a:xfrm>
        </p:spPr>
        <p:txBody>
          <a:bodyPr anchor="ctr">
            <a:normAutofit/>
          </a:bodyPr>
          <a:lstStyle>
            <a:lvl1pPr algn="ctr">
              <a:defRPr lang="en-US" sz="5400" dirty="0"/>
            </a:lvl1pPr>
          </a:lstStyle>
          <a:p>
            <a:r>
              <a:rPr lang="en-US" dirty="0"/>
              <a:t>Click to edit Master title style</a:t>
            </a:r>
          </a:p>
        </p:txBody>
      </p:sp>
      <p:sp>
        <p:nvSpPr>
          <p:cNvPr id="3" name="Text Placeholder 2">
            <a:extLst>
              <a:ext uri="{FF2B5EF4-FFF2-40B4-BE49-F238E27FC236}">
                <a16:creationId xmlns:a16="http://schemas.microsoft.com/office/drawing/2014/main" id="{C8D0D960-E636-657C-B1AD-0C2B182D5AC3}"/>
              </a:ext>
            </a:extLst>
          </p:cNvPr>
          <p:cNvSpPr>
            <a:spLocks noGrp="1"/>
          </p:cNvSpPr>
          <p:nvPr>
            <p:ph type="body" idx="1"/>
          </p:nvPr>
        </p:nvSpPr>
        <p:spPr>
          <a:xfrm>
            <a:off x="831850" y="4164228"/>
            <a:ext cx="10515600" cy="984034"/>
          </a:xfrm>
          <a:effectLst/>
        </p:spPr>
        <p:txBody>
          <a:bodyPr/>
          <a:lstStyle>
            <a:lvl1pPr marL="0" indent="0" algn="ctr">
              <a:buNone/>
              <a:defRPr lang="en-US" dirty="0" smtClean="0">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4F757C8-9422-D1F4-287A-59B708C994B6}"/>
              </a:ext>
            </a:extLst>
          </p:cNvPr>
          <p:cNvSpPr>
            <a:spLocks noGrp="1"/>
          </p:cNvSpPr>
          <p:nvPr>
            <p:ph type="dt" sz="half" idx="10"/>
          </p:nvPr>
        </p:nvSpPr>
        <p:spPr>
          <a:xfrm>
            <a:off x="1111422" y="5991225"/>
            <a:ext cx="2743200" cy="365125"/>
          </a:xfrm>
        </p:spPr>
        <p:txBody>
          <a:bodyPr/>
          <a:lstStyle>
            <a:lvl1pPr>
              <a:defRPr>
                <a:solidFill>
                  <a:schemeClr val="accent6"/>
                </a:solidFill>
              </a:defRPr>
            </a:lvl1pPr>
          </a:lstStyle>
          <a:p>
            <a:fld id="{5F6D0DCC-B565-C64A-887A-04E40DF29A7D}" type="datetimeFigureOut">
              <a:rPr lang="en-US" smtClean="0"/>
              <a:pPr/>
              <a:t>6/5/2025</a:t>
            </a:fld>
            <a:endParaRPr lang="en-US" dirty="0"/>
          </a:p>
        </p:txBody>
      </p:sp>
      <p:sp>
        <p:nvSpPr>
          <p:cNvPr id="5" name="Footer Placeholder 4">
            <a:extLst>
              <a:ext uri="{FF2B5EF4-FFF2-40B4-BE49-F238E27FC236}">
                <a16:creationId xmlns:a16="http://schemas.microsoft.com/office/drawing/2014/main" id="{A5A4F0BA-A3D4-4FF2-7A6D-2299B26337D1}"/>
              </a:ext>
            </a:extLst>
          </p:cNvPr>
          <p:cNvSpPr>
            <a:spLocks noGrp="1"/>
          </p:cNvSpPr>
          <p:nvPr>
            <p:ph type="ftr" sz="quarter" idx="11"/>
          </p:nvPr>
        </p:nvSpPr>
        <p:spPr>
          <a:xfrm>
            <a:off x="4091717" y="5991225"/>
            <a:ext cx="4114800" cy="365125"/>
          </a:xfrm>
        </p:spPr>
        <p:txBody>
          <a:bodyPr/>
          <a:lstStyle>
            <a:lvl1pPr>
              <a:defRPr>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DE7DE170-CF26-5A92-B070-641860E87FFD}"/>
              </a:ext>
            </a:extLst>
          </p:cNvPr>
          <p:cNvSpPr>
            <a:spLocks noGrp="1"/>
          </p:cNvSpPr>
          <p:nvPr>
            <p:ph type="sldNum" sz="quarter" idx="12"/>
          </p:nvPr>
        </p:nvSpPr>
        <p:spPr>
          <a:xfrm>
            <a:off x="8443612" y="5991224"/>
            <a:ext cx="2743200" cy="365125"/>
          </a:xfrm>
        </p:spPr>
        <p:txBody>
          <a:bodyPr/>
          <a:lstStyle>
            <a:lvl1pPr>
              <a:defRPr>
                <a:solidFill>
                  <a:schemeClr val="accent6"/>
                </a:solidFill>
              </a:defRPr>
            </a:lvl1pPr>
          </a:lstStyle>
          <a:p>
            <a:fld id="{F876D883-D878-E849-A51A-02C5132AF30F}" type="slidenum">
              <a:rPr lang="en-US" smtClean="0"/>
              <a:pPr/>
              <a:t>‹#›</a:t>
            </a:fld>
            <a:endParaRPr lang="en-US" dirty="0"/>
          </a:p>
        </p:txBody>
      </p:sp>
    </p:spTree>
    <p:extLst>
      <p:ext uri="{BB962C8B-B14F-4D97-AF65-F5344CB8AC3E}">
        <p14:creationId xmlns:p14="http://schemas.microsoft.com/office/powerpoint/2010/main" val="321455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AEB1-BDE5-2433-1D98-B07DBD46889F}"/>
              </a:ext>
            </a:extLst>
          </p:cNvPr>
          <p:cNvSpPr>
            <a:spLocks noGrp="1"/>
          </p:cNvSpPr>
          <p:nvPr>
            <p:ph type="title"/>
          </p:nvPr>
        </p:nvSpPr>
        <p:spPr>
          <a:xfrm>
            <a:off x="831850" y="2471351"/>
            <a:ext cx="10515600" cy="1705233"/>
          </a:xfrm>
        </p:spPr>
        <p:txBody>
          <a:bodyPr anchor="ctr">
            <a:normAutofit/>
          </a:bodyPr>
          <a:lstStyle>
            <a:lvl1pPr algn="ct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8D0D960-E636-657C-B1AD-0C2B182D5AC3}"/>
              </a:ext>
            </a:extLst>
          </p:cNvPr>
          <p:cNvSpPr>
            <a:spLocks noGrp="1"/>
          </p:cNvSpPr>
          <p:nvPr>
            <p:ph type="body" idx="1"/>
          </p:nvPr>
        </p:nvSpPr>
        <p:spPr>
          <a:xfrm>
            <a:off x="831850" y="4176585"/>
            <a:ext cx="10515600" cy="815546"/>
          </a:xfrm>
        </p:spPr>
        <p:txBody>
          <a:bodyPr/>
          <a:lstStyle>
            <a:lvl1pPr marL="0" indent="0" algn="ctr">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4F757C8-9422-D1F4-287A-59B708C994B6}"/>
              </a:ext>
            </a:extLst>
          </p:cNvPr>
          <p:cNvSpPr>
            <a:spLocks noGrp="1"/>
          </p:cNvSpPr>
          <p:nvPr>
            <p:ph type="dt" sz="half" idx="10"/>
          </p:nvPr>
        </p:nvSpPr>
        <p:spPr>
          <a:xfrm>
            <a:off x="1082760" y="5991225"/>
            <a:ext cx="2743200" cy="365125"/>
          </a:xfrm>
        </p:spPr>
        <p:txBody>
          <a:bodyPr/>
          <a:lstStyle>
            <a:lvl1pPr>
              <a:defRPr>
                <a:solidFill>
                  <a:schemeClr val="accent6"/>
                </a:solidFill>
              </a:defRPr>
            </a:lvl1pPr>
          </a:lstStyle>
          <a:p>
            <a:fld id="{5F6D0DCC-B565-C64A-887A-04E40DF29A7D}" type="datetimeFigureOut">
              <a:rPr lang="en-US" smtClean="0"/>
              <a:pPr/>
              <a:t>6/5/2025</a:t>
            </a:fld>
            <a:endParaRPr lang="en-US"/>
          </a:p>
        </p:txBody>
      </p:sp>
      <p:sp>
        <p:nvSpPr>
          <p:cNvPr id="5" name="Footer Placeholder 4">
            <a:extLst>
              <a:ext uri="{FF2B5EF4-FFF2-40B4-BE49-F238E27FC236}">
                <a16:creationId xmlns:a16="http://schemas.microsoft.com/office/drawing/2014/main" id="{A5A4F0BA-A3D4-4FF2-7A6D-2299B26337D1}"/>
              </a:ext>
            </a:extLst>
          </p:cNvPr>
          <p:cNvSpPr>
            <a:spLocks noGrp="1"/>
          </p:cNvSpPr>
          <p:nvPr>
            <p:ph type="ftr" sz="quarter" idx="11"/>
          </p:nvPr>
        </p:nvSpPr>
        <p:spPr>
          <a:xfrm>
            <a:off x="4063055" y="5991225"/>
            <a:ext cx="4114800" cy="365125"/>
          </a:xfrm>
        </p:spPr>
        <p:txBody>
          <a:bodyPr/>
          <a:lstStyle>
            <a:lvl1pPr>
              <a:defRPr>
                <a:solidFill>
                  <a:schemeClr val="accent6"/>
                </a:solidFill>
              </a:defRPr>
            </a:lvl1pPr>
          </a:lstStyle>
          <a:p>
            <a:endParaRPr lang="en-US"/>
          </a:p>
        </p:txBody>
      </p:sp>
      <p:sp>
        <p:nvSpPr>
          <p:cNvPr id="6" name="Slide Number Placeholder 5">
            <a:extLst>
              <a:ext uri="{FF2B5EF4-FFF2-40B4-BE49-F238E27FC236}">
                <a16:creationId xmlns:a16="http://schemas.microsoft.com/office/drawing/2014/main" id="{DE7DE170-CF26-5A92-B070-641860E87FFD}"/>
              </a:ext>
            </a:extLst>
          </p:cNvPr>
          <p:cNvSpPr>
            <a:spLocks noGrp="1"/>
          </p:cNvSpPr>
          <p:nvPr>
            <p:ph type="sldNum" sz="quarter" idx="12"/>
          </p:nvPr>
        </p:nvSpPr>
        <p:spPr>
          <a:xfrm>
            <a:off x="8414950" y="5991224"/>
            <a:ext cx="2743200" cy="365125"/>
          </a:xfrm>
        </p:spPr>
        <p:txBody>
          <a:bodyPr/>
          <a:lstStyle>
            <a:lvl1pPr>
              <a:defRPr>
                <a:solidFill>
                  <a:schemeClr val="accent6"/>
                </a:solidFill>
              </a:defRPr>
            </a:lvl1pPr>
          </a:lstStyle>
          <a:p>
            <a:fld id="{F876D883-D878-E849-A51A-02C5132AF30F}" type="slidenum">
              <a:rPr lang="en-US" smtClean="0"/>
              <a:pPr/>
              <a:t>‹#›</a:t>
            </a:fld>
            <a:endParaRPr lang="en-US"/>
          </a:p>
        </p:txBody>
      </p:sp>
    </p:spTree>
    <p:extLst>
      <p:ext uri="{BB962C8B-B14F-4D97-AF65-F5344CB8AC3E}">
        <p14:creationId xmlns:p14="http://schemas.microsoft.com/office/powerpoint/2010/main" val="425267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A060-8AEF-E6E4-ED7A-5EAFAC1100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2CF654A-A0E9-7C45-190D-D220E3875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7A332-ED41-3EBC-F149-CEAB8EB554AD}"/>
              </a:ext>
            </a:extLst>
          </p:cNvPr>
          <p:cNvSpPr>
            <a:spLocks noGrp="1"/>
          </p:cNvSpPr>
          <p:nvPr>
            <p:ph type="dt" sz="half" idx="10"/>
          </p:nvPr>
        </p:nvSpPr>
        <p:spPr/>
        <p:txBody>
          <a:bodyPr/>
          <a:lstStyle/>
          <a:p>
            <a:fld id="{5F6D0DCC-B565-C64A-887A-04E40DF29A7D}" type="datetimeFigureOut">
              <a:rPr lang="en-US" smtClean="0"/>
              <a:t>6/5/2025</a:t>
            </a:fld>
            <a:endParaRPr lang="en-US"/>
          </a:p>
        </p:txBody>
      </p:sp>
      <p:sp>
        <p:nvSpPr>
          <p:cNvPr id="5" name="Footer Placeholder 4">
            <a:extLst>
              <a:ext uri="{FF2B5EF4-FFF2-40B4-BE49-F238E27FC236}">
                <a16:creationId xmlns:a16="http://schemas.microsoft.com/office/drawing/2014/main" id="{D69AE448-40DB-DD57-5075-44FDDAE14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04941-47C6-8772-2611-B61CB9A7790E}"/>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257264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28AC-30F0-7557-8EBD-CADF010C8C3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FF35D9F-8BC3-E6D2-3D12-446301A65787}"/>
              </a:ext>
            </a:extLst>
          </p:cNvPr>
          <p:cNvSpPr>
            <a:spLocks noGrp="1"/>
          </p:cNvSpPr>
          <p:nvPr>
            <p:ph sz="half" idx="1"/>
          </p:nvPr>
        </p:nvSpPr>
        <p:spPr>
          <a:xfrm>
            <a:off x="469557" y="1825625"/>
            <a:ext cx="5550243" cy="3895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B5E8A-1DE4-7687-E152-DE26BC26A208}"/>
              </a:ext>
            </a:extLst>
          </p:cNvPr>
          <p:cNvSpPr>
            <a:spLocks noGrp="1"/>
          </p:cNvSpPr>
          <p:nvPr>
            <p:ph sz="half" idx="2"/>
          </p:nvPr>
        </p:nvSpPr>
        <p:spPr>
          <a:xfrm>
            <a:off x="6172199" y="1825625"/>
            <a:ext cx="5550243" cy="38955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BBA0D33-1699-DEB1-0137-A4E7F3B3FC2B}"/>
              </a:ext>
            </a:extLst>
          </p:cNvPr>
          <p:cNvSpPr>
            <a:spLocks noGrp="1"/>
          </p:cNvSpPr>
          <p:nvPr>
            <p:ph type="dt" sz="half" idx="10"/>
          </p:nvPr>
        </p:nvSpPr>
        <p:spPr/>
        <p:txBody>
          <a:bodyPr/>
          <a:lstStyle/>
          <a:p>
            <a:fld id="{5F6D0DCC-B565-C64A-887A-04E40DF29A7D}" type="datetimeFigureOut">
              <a:rPr lang="en-US" smtClean="0"/>
              <a:t>6/5/2025</a:t>
            </a:fld>
            <a:endParaRPr lang="en-US"/>
          </a:p>
        </p:txBody>
      </p:sp>
      <p:sp>
        <p:nvSpPr>
          <p:cNvPr id="6" name="Footer Placeholder 5">
            <a:extLst>
              <a:ext uri="{FF2B5EF4-FFF2-40B4-BE49-F238E27FC236}">
                <a16:creationId xmlns:a16="http://schemas.microsoft.com/office/drawing/2014/main" id="{E0A922E9-5526-3AF2-FFE2-D67C385A1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48C2B-0D35-3DEF-F1D8-BF38CE1C8C6E}"/>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333511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0C9D-7B92-9764-7362-6E0DE8CB54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56599-B8E0-3635-CEE4-68C9580ED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CD353-6F6D-118C-7099-3D02FF0EAD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38808-4789-5CB6-255B-BC3EA4EC71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8D465-761C-E51F-3FA6-85F01CE8A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9606F8-E1AA-A643-610D-1AAD64408195}"/>
              </a:ext>
            </a:extLst>
          </p:cNvPr>
          <p:cNvSpPr>
            <a:spLocks noGrp="1"/>
          </p:cNvSpPr>
          <p:nvPr>
            <p:ph type="dt" sz="half" idx="10"/>
          </p:nvPr>
        </p:nvSpPr>
        <p:spPr/>
        <p:txBody>
          <a:bodyPr/>
          <a:lstStyle/>
          <a:p>
            <a:fld id="{5F6D0DCC-B565-C64A-887A-04E40DF29A7D}" type="datetimeFigureOut">
              <a:rPr lang="en-US" smtClean="0"/>
              <a:t>6/5/2025</a:t>
            </a:fld>
            <a:endParaRPr lang="en-US"/>
          </a:p>
        </p:txBody>
      </p:sp>
      <p:sp>
        <p:nvSpPr>
          <p:cNvPr id="8" name="Footer Placeholder 7">
            <a:extLst>
              <a:ext uri="{FF2B5EF4-FFF2-40B4-BE49-F238E27FC236}">
                <a16:creationId xmlns:a16="http://schemas.microsoft.com/office/drawing/2014/main" id="{03839679-55DD-91DA-85E7-121C6E9A82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FECB07-B25F-C82B-76C5-6C69365B3DFD}"/>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209478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573F-E0C9-72AF-94DA-8F102C713F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21CDAA-19CE-67DF-E3D1-C5ADF788694B}"/>
              </a:ext>
            </a:extLst>
          </p:cNvPr>
          <p:cNvSpPr>
            <a:spLocks noGrp="1"/>
          </p:cNvSpPr>
          <p:nvPr>
            <p:ph type="dt" sz="half" idx="10"/>
          </p:nvPr>
        </p:nvSpPr>
        <p:spPr/>
        <p:txBody>
          <a:bodyPr/>
          <a:lstStyle/>
          <a:p>
            <a:fld id="{5F6D0DCC-B565-C64A-887A-04E40DF29A7D}" type="datetimeFigureOut">
              <a:rPr lang="en-US" smtClean="0"/>
              <a:t>6/5/2025</a:t>
            </a:fld>
            <a:endParaRPr lang="en-US"/>
          </a:p>
        </p:txBody>
      </p:sp>
      <p:sp>
        <p:nvSpPr>
          <p:cNvPr id="4" name="Footer Placeholder 3">
            <a:extLst>
              <a:ext uri="{FF2B5EF4-FFF2-40B4-BE49-F238E27FC236}">
                <a16:creationId xmlns:a16="http://schemas.microsoft.com/office/drawing/2014/main" id="{73F77077-6A27-FE33-6057-D8193E50D3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D0E70D-CF2C-B988-DCB7-138DCDE2DB9C}"/>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54567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32B4-A704-0896-328C-A87155FFB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A3A88B-7CDD-5A92-EAAB-4CFB045F9A65}"/>
              </a:ext>
            </a:extLst>
          </p:cNvPr>
          <p:cNvSpPr>
            <a:spLocks noGrp="1"/>
          </p:cNvSpPr>
          <p:nvPr>
            <p:ph idx="1"/>
          </p:nvPr>
        </p:nvSpPr>
        <p:spPr>
          <a:xfrm>
            <a:off x="5183188" y="501651"/>
            <a:ext cx="6172200" cy="5359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E17551-443F-56EB-CE05-D2ED1BCE0C7D}"/>
              </a:ext>
            </a:extLst>
          </p:cNvPr>
          <p:cNvSpPr>
            <a:spLocks noGrp="1"/>
          </p:cNvSpPr>
          <p:nvPr>
            <p:ph type="body" sz="half" idx="2"/>
          </p:nvPr>
        </p:nvSpPr>
        <p:spPr>
          <a:xfrm>
            <a:off x="839788" y="2057400"/>
            <a:ext cx="3932237" cy="3811588"/>
          </a:xfrm>
        </p:spPr>
        <p:txBody>
          <a:bodyPr/>
          <a:lstStyle>
            <a:lvl1pPr marL="0" indent="0">
              <a:buNone/>
              <a:defRPr sz="160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41E812E-6C63-5351-8F90-E8C97C01C827}"/>
              </a:ext>
            </a:extLst>
          </p:cNvPr>
          <p:cNvSpPr>
            <a:spLocks noGrp="1"/>
          </p:cNvSpPr>
          <p:nvPr>
            <p:ph type="dt" sz="half" idx="10"/>
          </p:nvPr>
        </p:nvSpPr>
        <p:spPr/>
        <p:txBody>
          <a:bodyPr/>
          <a:lstStyle/>
          <a:p>
            <a:fld id="{5F6D0DCC-B565-C64A-887A-04E40DF29A7D}" type="datetimeFigureOut">
              <a:rPr lang="en-US" smtClean="0"/>
              <a:t>6/5/2025</a:t>
            </a:fld>
            <a:endParaRPr lang="en-US"/>
          </a:p>
        </p:txBody>
      </p:sp>
      <p:sp>
        <p:nvSpPr>
          <p:cNvPr id="6" name="Footer Placeholder 5">
            <a:extLst>
              <a:ext uri="{FF2B5EF4-FFF2-40B4-BE49-F238E27FC236}">
                <a16:creationId xmlns:a16="http://schemas.microsoft.com/office/drawing/2014/main" id="{FD83DC67-6C60-DA3C-4EC5-5D321F517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91D76A-97DC-BF9C-0C30-409D0F1FAB7E}"/>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22429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D5B7B-5416-46B7-9EA6-6B1976E3BFB9}"/>
              </a:ext>
            </a:extLst>
          </p:cNvPr>
          <p:cNvSpPr>
            <a:spLocks noGrp="1"/>
          </p:cNvSpPr>
          <p:nvPr>
            <p:ph type="title"/>
          </p:nvPr>
        </p:nvSpPr>
        <p:spPr>
          <a:xfrm>
            <a:off x="469557" y="365125"/>
            <a:ext cx="113064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C57B155-14E3-5516-A153-5A7B296448E3}"/>
              </a:ext>
            </a:extLst>
          </p:cNvPr>
          <p:cNvSpPr>
            <a:spLocks noGrp="1"/>
          </p:cNvSpPr>
          <p:nvPr>
            <p:ph type="body" idx="1"/>
          </p:nvPr>
        </p:nvSpPr>
        <p:spPr>
          <a:xfrm>
            <a:off x="469557" y="1825625"/>
            <a:ext cx="11306431" cy="38831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88BBF5-9A9F-9C56-5E00-3DA6EF3E833D}"/>
              </a:ext>
            </a:extLst>
          </p:cNvPr>
          <p:cNvSpPr>
            <a:spLocks noGrp="1"/>
          </p:cNvSpPr>
          <p:nvPr>
            <p:ph type="dt" sz="half" idx="2"/>
          </p:nvPr>
        </p:nvSpPr>
        <p:spPr>
          <a:xfrm>
            <a:off x="1700598" y="599122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D0DCC-B565-C64A-887A-04E40DF29A7D}" type="datetimeFigureOut">
              <a:rPr lang="en-US" smtClean="0"/>
              <a:t>6/5/2025</a:t>
            </a:fld>
            <a:endParaRPr lang="en-US"/>
          </a:p>
        </p:txBody>
      </p:sp>
      <p:sp>
        <p:nvSpPr>
          <p:cNvPr id="5" name="Footer Placeholder 4">
            <a:extLst>
              <a:ext uri="{FF2B5EF4-FFF2-40B4-BE49-F238E27FC236}">
                <a16:creationId xmlns:a16="http://schemas.microsoft.com/office/drawing/2014/main" id="{05D3EFA5-1033-14F0-9C80-FD2FFA59489C}"/>
              </a:ext>
            </a:extLst>
          </p:cNvPr>
          <p:cNvSpPr>
            <a:spLocks noGrp="1"/>
          </p:cNvSpPr>
          <p:nvPr>
            <p:ph type="ftr" sz="quarter" idx="3"/>
          </p:nvPr>
        </p:nvSpPr>
        <p:spPr>
          <a:xfrm>
            <a:off x="4680893" y="599122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2D7D11-8946-2DCF-BB7D-531CE5A67CE8}"/>
              </a:ext>
            </a:extLst>
          </p:cNvPr>
          <p:cNvSpPr>
            <a:spLocks noGrp="1"/>
          </p:cNvSpPr>
          <p:nvPr>
            <p:ph type="sldNum" sz="quarter" idx="4"/>
          </p:nvPr>
        </p:nvSpPr>
        <p:spPr>
          <a:xfrm>
            <a:off x="9032788" y="599122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6D883-D878-E849-A51A-02C5132AF30F}" type="slidenum">
              <a:rPr lang="en-US" smtClean="0"/>
              <a:t>‹#›</a:t>
            </a:fld>
            <a:endParaRPr lang="en-US"/>
          </a:p>
        </p:txBody>
      </p:sp>
    </p:spTree>
    <p:extLst>
      <p:ext uri="{BB962C8B-B14F-4D97-AF65-F5344CB8AC3E}">
        <p14:creationId xmlns:p14="http://schemas.microsoft.com/office/powerpoint/2010/main" val="177240482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50" r:id="rId5"/>
    <p:sldLayoutId id="2147483652" r:id="rId6"/>
    <p:sldLayoutId id="2147483653" r:id="rId7"/>
    <p:sldLayoutId id="2147483654" r:id="rId8"/>
    <p:sldLayoutId id="2147483656" r:id="rId9"/>
    <p:sldLayoutId id="2147483657" r:id="rId10"/>
    <p:sldLayoutId id="2147483655" r:id="rId11"/>
    <p:sldLayoutId id="2147483662" r:id="rId12"/>
  </p:sldLayoutIdLst>
  <p:txStyles>
    <p:titleStyle>
      <a:lvl1pPr algn="l" defTabSz="914400" rtl="0" eaLnBrk="1" latinLnBrk="0" hangingPunct="1">
        <a:lnSpc>
          <a:spcPct val="90000"/>
        </a:lnSpc>
        <a:spcBef>
          <a:spcPct val="0"/>
        </a:spcBef>
        <a:buNone/>
        <a:defRPr sz="4400" b="1" kern="1200">
          <a:solidFill>
            <a:schemeClr val="accent5"/>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SzPct val="120000"/>
        <a:buFont typeface="System Font Regular"/>
        <a:buChar char="▸"/>
        <a:defRPr sz="18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SzPct val="120000"/>
        <a:buFont typeface=".Apple SD Gothic NeoI Regular"/>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www.nlm.nih.gov/exhibition/rashestoresearch/collection-detail.html?imgid=15&amp;imgName=OB12723-m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9.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2.wmf"/></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DF45-DDBD-1384-0F0E-475912D9C769}"/>
              </a:ext>
            </a:extLst>
          </p:cNvPr>
          <p:cNvSpPr>
            <a:spLocks noGrp="1"/>
          </p:cNvSpPr>
          <p:nvPr>
            <p:ph type="ctrTitle"/>
          </p:nvPr>
        </p:nvSpPr>
        <p:spPr>
          <a:xfrm>
            <a:off x="3368741" y="4490872"/>
            <a:ext cx="8625016" cy="1331361"/>
          </a:xfrm>
        </p:spPr>
        <p:txBody>
          <a:bodyPr anchor="ctr">
            <a:noAutofit/>
          </a:bodyPr>
          <a:lstStyle/>
          <a:p>
            <a:pPr>
              <a:lnSpc>
                <a:spcPct val="100000"/>
              </a:lnSpc>
            </a:pPr>
            <a:r>
              <a:rPr lang="en-US" dirty="0">
                <a:latin typeface="Century Gothic"/>
              </a:rPr>
              <a:t>Vaccines 101 </a:t>
            </a:r>
            <a:br>
              <a:rPr lang="en-US" dirty="0">
                <a:latin typeface="Century Gothic"/>
              </a:rPr>
            </a:br>
            <a:r>
              <a:rPr lang="en-US" dirty="0">
                <a:latin typeface="Century Gothic"/>
              </a:rPr>
              <a:t>for Parents &amp; Caregivers</a:t>
            </a:r>
          </a:p>
        </p:txBody>
      </p:sp>
    </p:spTree>
    <p:extLst>
      <p:ext uri="{BB962C8B-B14F-4D97-AF65-F5344CB8AC3E}">
        <p14:creationId xmlns:p14="http://schemas.microsoft.com/office/powerpoint/2010/main" val="216105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3EFBC-1C67-FA6C-FD1A-6BCB999BD7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954C4F-63B1-292D-E63C-FC8FCCB1B131}"/>
              </a:ext>
            </a:extLst>
          </p:cNvPr>
          <p:cNvSpPr>
            <a:spLocks noGrp="1"/>
          </p:cNvSpPr>
          <p:nvPr>
            <p:ph type="title"/>
          </p:nvPr>
        </p:nvSpPr>
        <p:spPr>
          <a:xfrm>
            <a:off x="469557" y="365125"/>
            <a:ext cx="10940565" cy="1325563"/>
          </a:xfrm>
        </p:spPr>
        <p:txBody>
          <a:bodyPr>
            <a:noAutofit/>
          </a:bodyPr>
          <a:lstStyle/>
          <a:p>
            <a:r>
              <a:rPr lang="en-US" sz="5400" dirty="0"/>
              <a:t>Reasons for Vaccine Hesitancy </a:t>
            </a:r>
          </a:p>
        </p:txBody>
      </p:sp>
      <p:sp>
        <p:nvSpPr>
          <p:cNvPr id="5" name="Content Placeholder 4">
            <a:extLst>
              <a:ext uri="{FF2B5EF4-FFF2-40B4-BE49-F238E27FC236}">
                <a16:creationId xmlns:a16="http://schemas.microsoft.com/office/drawing/2014/main" id="{F506D31E-68FB-EB43-1CD1-954F79080D73}"/>
              </a:ext>
            </a:extLst>
          </p:cNvPr>
          <p:cNvSpPr>
            <a:spLocks noGrp="1"/>
          </p:cNvSpPr>
          <p:nvPr>
            <p:ph sz="half" idx="1"/>
          </p:nvPr>
        </p:nvSpPr>
        <p:spPr>
          <a:xfrm>
            <a:off x="533725" y="1718220"/>
            <a:ext cx="7934414" cy="3895553"/>
          </a:xfrm>
        </p:spPr>
        <p:txBody>
          <a:bodyPr>
            <a:noAutofit/>
          </a:bodyPr>
          <a:lstStyle/>
          <a:p>
            <a:pPr>
              <a:lnSpc>
                <a:spcPct val="100000"/>
              </a:lnSpc>
            </a:pPr>
            <a:r>
              <a:rPr lang="en-US" sz="3600" b="1" dirty="0">
                <a:solidFill>
                  <a:srgbClr val="002060"/>
                </a:solidFill>
              </a:rPr>
              <a:t>Poor treatment by:</a:t>
            </a:r>
          </a:p>
          <a:p>
            <a:pPr marL="457200" indent="-457200">
              <a:lnSpc>
                <a:spcPct val="100000"/>
              </a:lnSpc>
              <a:buFont typeface="Arial" panose="020B0604020202020204" pitchFamily="34" charset="0"/>
              <a:buChar char="•"/>
            </a:pPr>
            <a:r>
              <a:rPr lang="en-US" sz="3600" dirty="0"/>
              <a:t>Medical community</a:t>
            </a:r>
          </a:p>
          <a:p>
            <a:pPr marL="457200" indent="-457200">
              <a:lnSpc>
                <a:spcPct val="100000"/>
              </a:lnSpc>
              <a:buFont typeface="Arial" panose="020B0604020202020204" pitchFamily="34" charset="0"/>
              <a:buChar char="•"/>
            </a:pPr>
            <a:r>
              <a:rPr lang="en-US" sz="3600" dirty="0"/>
              <a:t>Federal government </a:t>
            </a:r>
          </a:p>
        </p:txBody>
      </p:sp>
      <p:pic>
        <p:nvPicPr>
          <p:cNvPr id="2" name="Picture 1">
            <a:extLst>
              <a:ext uri="{FF2B5EF4-FFF2-40B4-BE49-F238E27FC236}">
                <a16:creationId xmlns:a16="http://schemas.microsoft.com/office/drawing/2014/main" id="{20526503-4186-558B-818B-83A09A28FE50}"/>
              </a:ext>
            </a:extLst>
          </p:cNvPr>
          <p:cNvPicPr>
            <a:picLocks noChangeAspect="1"/>
          </p:cNvPicPr>
          <p:nvPr/>
        </p:nvPicPr>
        <p:blipFill rotWithShape="1">
          <a:blip r:embed="rId3"/>
          <a:srcRect l="-6743" t="-3933" r="37893"/>
          <a:stretch/>
        </p:blipFill>
        <p:spPr>
          <a:xfrm flipH="1">
            <a:off x="7819696" y="2604926"/>
            <a:ext cx="4908333" cy="3887950"/>
          </a:xfrm>
          <a:prstGeom prst="rect">
            <a:avLst/>
          </a:prstGeom>
        </p:spPr>
      </p:pic>
    </p:spTree>
    <p:extLst>
      <p:ext uri="{BB962C8B-B14F-4D97-AF65-F5344CB8AC3E}">
        <p14:creationId xmlns:p14="http://schemas.microsoft.com/office/powerpoint/2010/main" val="353477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4772-855B-E74E-0883-E4D8E85548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56BB70-D126-BD82-18C8-FA7DA0470E37}"/>
              </a:ext>
            </a:extLst>
          </p:cNvPr>
          <p:cNvSpPr/>
          <p:nvPr/>
        </p:nvSpPr>
        <p:spPr>
          <a:xfrm>
            <a:off x="5905500" y="1213946"/>
            <a:ext cx="6286500" cy="52408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a:extLst>
              <a:ext uri="{FF2B5EF4-FFF2-40B4-BE49-F238E27FC236}">
                <a16:creationId xmlns:a16="http://schemas.microsoft.com/office/drawing/2014/main" id="{6C2E8502-440F-AFD1-DFA5-70A86D0E4029}"/>
              </a:ext>
            </a:extLst>
          </p:cNvPr>
          <p:cNvGraphicFramePr>
            <a:graphicFrameLocks noChangeAspect="1"/>
          </p:cNvGraphicFramePr>
          <p:nvPr>
            <p:extLst>
              <p:ext uri="{D42A27DB-BD31-4B8C-83A1-F6EECF244321}">
                <p14:modId xmlns:p14="http://schemas.microsoft.com/office/powerpoint/2010/main" val="3288403280"/>
              </p:ext>
            </p:extLst>
          </p:nvPr>
        </p:nvGraphicFramePr>
        <p:xfrm>
          <a:off x="3804975" y="2746677"/>
          <a:ext cx="4613582" cy="3730432"/>
        </p:xfrm>
        <a:graphic>
          <a:graphicData uri="http://schemas.openxmlformats.org/presentationml/2006/ole">
            <mc:AlternateContent xmlns:mc="http://schemas.openxmlformats.org/markup-compatibility/2006">
              <mc:Choice xmlns:v="urn:schemas-microsoft-com:vml" Requires="v">
                <p:oleObj r:id="rId3" imgW="11804469" imgH="9543842" progId="">
                  <p:embed/>
                </p:oleObj>
              </mc:Choice>
              <mc:Fallback>
                <p:oleObj r:id="rId3" imgW="11804469" imgH="9543842" progId="">
                  <p:embed/>
                  <p:pic>
                    <p:nvPicPr>
                      <p:cNvPr id="3" name="Object 2">
                        <a:extLst>
                          <a:ext uri="{FF2B5EF4-FFF2-40B4-BE49-F238E27FC236}">
                            <a16:creationId xmlns:a16="http://schemas.microsoft.com/office/drawing/2014/main" id="{59D57407-D952-2102-E816-D9F5492F7898}"/>
                          </a:ext>
                        </a:extLst>
                      </p:cNvPr>
                      <p:cNvPicPr/>
                      <p:nvPr/>
                    </p:nvPicPr>
                    <p:blipFill>
                      <a:blip r:embed="rId4"/>
                      <a:stretch>
                        <a:fillRect/>
                      </a:stretch>
                    </p:blipFill>
                    <p:spPr>
                      <a:xfrm>
                        <a:off x="3804975" y="2746677"/>
                        <a:ext cx="4613582" cy="3730432"/>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AE6F0592-EDA4-0618-6F96-C36BF92E0257}"/>
              </a:ext>
            </a:extLst>
          </p:cNvPr>
          <p:cNvSpPr>
            <a:spLocks noGrp="1"/>
          </p:cNvSpPr>
          <p:nvPr>
            <p:ph sz="half" idx="1"/>
          </p:nvPr>
        </p:nvSpPr>
        <p:spPr>
          <a:xfrm>
            <a:off x="2396806" y="1954194"/>
            <a:ext cx="7934414" cy="3895553"/>
          </a:xfrm>
        </p:spPr>
        <p:txBody>
          <a:bodyPr>
            <a:noAutofit/>
          </a:bodyPr>
          <a:lstStyle/>
          <a:p>
            <a:pPr>
              <a:lnSpc>
                <a:spcPct val="100000"/>
              </a:lnSpc>
            </a:pPr>
            <a:r>
              <a:rPr lang="en-US" sz="3600" b="1" dirty="0">
                <a:solidFill>
                  <a:srgbClr val="002060"/>
                </a:solidFill>
              </a:rPr>
              <a:t>We all want the best for our kids!</a:t>
            </a:r>
          </a:p>
        </p:txBody>
      </p:sp>
      <p:sp>
        <p:nvSpPr>
          <p:cNvPr id="4" name="Title 3">
            <a:extLst>
              <a:ext uri="{FF2B5EF4-FFF2-40B4-BE49-F238E27FC236}">
                <a16:creationId xmlns:a16="http://schemas.microsoft.com/office/drawing/2014/main" id="{607DFFCF-C55E-8FAE-1023-D77574469CF1}"/>
              </a:ext>
            </a:extLst>
          </p:cNvPr>
          <p:cNvSpPr>
            <a:spLocks noGrp="1"/>
          </p:cNvSpPr>
          <p:nvPr>
            <p:ph type="title"/>
          </p:nvPr>
        </p:nvSpPr>
        <p:spPr>
          <a:xfrm>
            <a:off x="469557" y="365125"/>
            <a:ext cx="10940565" cy="1325563"/>
          </a:xfrm>
        </p:spPr>
        <p:txBody>
          <a:bodyPr>
            <a:noAutofit/>
          </a:bodyPr>
          <a:lstStyle/>
          <a:p>
            <a:pPr algn="ctr"/>
            <a:r>
              <a:rPr lang="en-US" sz="5400" dirty="0"/>
              <a:t>Why We Weigh the Facts About Vaccines </a:t>
            </a:r>
          </a:p>
        </p:txBody>
      </p:sp>
    </p:spTree>
    <p:extLst>
      <p:ext uri="{BB962C8B-B14F-4D97-AF65-F5344CB8AC3E}">
        <p14:creationId xmlns:p14="http://schemas.microsoft.com/office/powerpoint/2010/main" val="3644681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4F66-CE6A-A1EE-D01C-28F5B7D01CC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19040DC-817F-AA1C-6F6C-A4F673B8767C}"/>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66F85C-1BA7-26DC-9F58-D82C0DC3612D}"/>
              </a:ext>
            </a:extLst>
          </p:cNvPr>
          <p:cNvSpPr/>
          <p:nvPr/>
        </p:nvSpPr>
        <p:spPr>
          <a:xfrm>
            <a:off x="1" y="0"/>
            <a:ext cx="12191999" cy="6858000"/>
          </a:xfrm>
          <a:prstGeom prst="rect">
            <a:avLst/>
          </a:prstGeom>
          <a:solidFill>
            <a:srgbClr val="4C1650"/>
          </a:solidFill>
          <a:ln>
            <a:solidFill>
              <a:srgbClr val="4C1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195F63-B8DF-1EA7-FD91-0915533D9AB7}"/>
              </a:ext>
            </a:extLst>
          </p:cNvPr>
          <p:cNvSpPr/>
          <p:nvPr/>
        </p:nvSpPr>
        <p:spPr>
          <a:xfrm>
            <a:off x="665747" y="757989"/>
            <a:ext cx="10860505" cy="5342021"/>
          </a:xfrm>
          <a:prstGeom prst="rect">
            <a:avLst/>
          </a:prstGeom>
          <a:solidFill>
            <a:srgbClr val="4C16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B50259-BE49-4053-09B7-7858DC4A4B83}"/>
              </a:ext>
            </a:extLst>
          </p:cNvPr>
          <p:cNvSpPr txBox="1"/>
          <p:nvPr/>
        </p:nvSpPr>
        <p:spPr>
          <a:xfrm>
            <a:off x="3748672" y="1659329"/>
            <a:ext cx="7518152" cy="3508653"/>
          </a:xfrm>
          <a:prstGeom prst="rect">
            <a:avLst/>
          </a:prstGeom>
          <a:noFill/>
        </p:spPr>
        <p:txBody>
          <a:bodyPr wrap="square" rtlCol="0">
            <a:spAutoFit/>
          </a:bodyPr>
          <a:lstStyle/>
          <a:p>
            <a:r>
              <a:rPr lang="en-US" sz="2800" b="1" dirty="0">
                <a:solidFill>
                  <a:schemeClr val="bg1"/>
                </a:solidFill>
              </a:rPr>
              <a:t>“There is so much misinformation out there. I would urge our relatives to arm themselves with updated knowledge about vaccines, their safety, and their effectiveness.” </a:t>
            </a:r>
          </a:p>
          <a:p>
            <a:endParaRPr lang="en-US" sz="2800" b="1" dirty="0">
              <a:solidFill>
                <a:schemeClr val="bg1"/>
              </a:solidFill>
            </a:endParaRPr>
          </a:p>
          <a:p>
            <a:endParaRPr lang="en-US" sz="5400" b="1" dirty="0">
              <a:solidFill>
                <a:schemeClr val="bg1"/>
              </a:solidFill>
            </a:endParaRPr>
          </a:p>
        </p:txBody>
      </p:sp>
      <p:sp>
        <p:nvSpPr>
          <p:cNvPr id="9" name="TextBox 8">
            <a:extLst>
              <a:ext uri="{FF2B5EF4-FFF2-40B4-BE49-F238E27FC236}">
                <a16:creationId xmlns:a16="http://schemas.microsoft.com/office/drawing/2014/main" id="{7CD862A5-2EC4-3850-E390-690C70C89104}"/>
              </a:ext>
            </a:extLst>
          </p:cNvPr>
          <p:cNvSpPr txBox="1"/>
          <p:nvPr/>
        </p:nvSpPr>
        <p:spPr>
          <a:xfrm>
            <a:off x="3763994" y="4302695"/>
            <a:ext cx="6286500" cy="1200329"/>
          </a:xfrm>
          <a:prstGeom prst="rect">
            <a:avLst/>
          </a:prstGeom>
          <a:noFill/>
        </p:spPr>
        <p:txBody>
          <a:bodyPr wrap="square" rtlCol="0">
            <a:spAutoFit/>
          </a:bodyPr>
          <a:lstStyle/>
          <a:p>
            <a:r>
              <a:rPr lang="en-US" sz="1800" b="1" dirty="0">
                <a:solidFill>
                  <a:schemeClr val="bg1"/>
                </a:solidFill>
              </a:rPr>
              <a:t>Dr. Jeffrey Henderson, MD, MPH, Lakota &amp; Cheyenne River Sioux Tribe, President and CEO of the Black Hills Center for American Indian Health</a:t>
            </a:r>
          </a:p>
          <a:p>
            <a:endParaRPr lang="en-US" dirty="0"/>
          </a:p>
        </p:txBody>
      </p:sp>
      <p:sp>
        <p:nvSpPr>
          <p:cNvPr id="13" name="Oval 12">
            <a:extLst>
              <a:ext uri="{FF2B5EF4-FFF2-40B4-BE49-F238E27FC236}">
                <a16:creationId xmlns:a16="http://schemas.microsoft.com/office/drawing/2014/main" id="{1D124FAC-33F6-27BE-1F5A-4588B3F20413}"/>
              </a:ext>
            </a:extLst>
          </p:cNvPr>
          <p:cNvSpPr/>
          <p:nvPr/>
        </p:nvSpPr>
        <p:spPr>
          <a:xfrm>
            <a:off x="494998" y="2103774"/>
            <a:ext cx="2504316" cy="2619761"/>
          </a:xfrm>
          <a:prstGeom prst="ellipse">
            <a:avLst/>
          </a:prstGeom>
          <a:solidFill>
            <a:schemeClr val="accent6">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oost_WavingDoc">
            <a:extLst>
              <a:ext uri="{FF2B5EF4-FFF2-40B4-BE49-F238E27FC236}">
                <a16:creationId xmlns:a16="http://schemas.microsoft.com/office/drawing/2014/main" id="{A7CD2A56-0DAB-5814-529D-31AD5A22D4A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33552" y="2072100"/>
            <a:ext cx="2900967" cy="2643990"/>
          </a:xfrm>
          <a:prstGeom prst="rect">
            <a:avLst/>
          </a:prstGeom>
        </p:spPr>
      </p:pic>
    </p:spTree>
    <p:extLst>
      <p:ext uri="{BB962C8B-B14F-4D97-AF65-F5344CB8AC3E}">
        <p14:creationId xmlns:p14="http://schemas.microsoft.com/office/powerpoint/2010/main" val="960155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BF034-A85E-0D6B-7637-39C482071174}"/>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F412169E-E12B-D585-E013-A66515E9B078}"/>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7B7504-50D4-4DF4-845C-8C254187B84A}"/>
              </a:ext>
            </a:extLst>
          </p:cNvPr>
          <p:cNvSpPr/>
          <p:nvPr/>
        </p:nvSpPr>
        <p:spPr>
          <a:xfrm>
            <a:off x="1" y="0"/>
            <a:ext cx="12191999" cy="6858000"/>
          </a:xfrm>
          <a:prstGeom prst="rect">
            <a:avLst/>
          </a:prstGeom>
          <a:solidFill>
            <a:srgbClr val="4C1650"/>
          </a:solidFill>
          <a:ln>
            <a:solidFill>
              <a:srgbClr val="4C1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13EF9D-B02F-0D9C-6162-9B9739489514}"/>
              </a:ext>
            </a:extLst>
          </p:cNvPr>
          <p:cNvSpPr/>
          <p:nvPr/>
        </p:nvSpPr>
        <p:spPr>
          <a:xfrm>
            <a:off x="665747" y="757989"/>
            <a:ext cx="10860505" cy="5342021"/>
          </a:xfrm>
          <a:prstGeom prst="rect">
            <a:avLst/>
          </a:prstGeom>
          <a:solidFill>
            <a:srgbClr val="4C16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3E697D4-2008-9364-5DA6-5F3C0AA22364}"/>
              </a:ext>
            </a:extLst>
          </p:cNvPr>
          <p:cNvSpPr txBox="1"/>
          <p:nvPr/>
        </p:nvSpPr>
        <p:spPr>
          <a:xfrm>
            <a:off x="5188004" y="2120571"/>
            <a:ext cx="4943976" cy="2585323"/>
          </a:xfrm>
          <a:prstGeom prst="rect">
            <a:avLst/>
          </a:prstGeom>
          <a:noFill/>
        </p:spPr>
        <p:txBody>
          <a:bodyPr wrap="square" rtlCol="0">
            <a:spAutoFit/>
          </a:bodyPr>
          <a:lstStyle/>
          <a:p>
            <a:r>
              <a:rPr lang="en-US" sz="5400" b="1" dirty="0">
                <a:solidFill>
                  <a:schemeClr val="bg1"/>
                </a:solidFill>
              </a:rPr>
              <a:t>Our Ancestors’ Experiences </a:t>
            </a:r>
          </a:p>
        </p:txBody>
      </p:sp>
      <p:pic>
        <p:nvPicPr>
          <p:cNvPr id="2" name="Picture 1" descr="Boost_DrumGroup2">
            <a:extLst>
              <a:ext uri="{FF2B5EF4-FFF2-40B4-BE49-F238E27FC236}">
                <a16:creationId xmlns:a16="http://schemas.microsoft.com/office/drawing/2014/main" id="{01494B51-9EF6-D7BC-6901-F0FABBDDF04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6630" y="963863"/>
            <a:ext cx="4720941" cy="5120379"/>
          </a:xfrm>
          <a:prstGeom prst="rect">
            <a:avLst/>
          </a:prstGeom>
        </p:spPr>
      </p:pic>
    </p:spTree>
    <p:extLst>
      <p:ext uri="{BB962C8B-B14F-4D97-AF65-F5344CB8AC3E}">
        <p14:creationId xmlns:p14="http://schemas.microsoft.com/office/powerpoint/2010/main" val="2223138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E0BBB-DF16-D382-005C-417008C784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868D58-AAB4-A369-995C-4CA74A8B4B2E}"/>
              </a:ext>
            </a:extLst>
          </p:cNvPr>
          <p:cNvSpPr>
            <a:spLocks noGrp="1"/>
          </p:cNvSpPr>
          <p:nvPr>
            <p:ph type="title"/>
          </p:nvPr>
        </p:nvSpPr>
        <p:spPr/>
        <p:txBody>
          <a:bodyPr>
            <a:normAutofit/>
          </a:bodyPr>
          <a:lstStyle/>
          <a:p>
            <a:r>
              <a:rPr lang="en-US" sz="5400" dirty="0"/>
              <a:t>Group Discussion  </a:t>
            </a:r>
          </a:p>
        </p:txBody>
      </p:sp>
      <p:sp>
        <p:nvSpPr>
          <p:cNvPr id="20" name="Rectangle 19">
            <a:extLst>
              <a:ext uri="{FF2B5EF4-FFF2-40B4-BE49-F238E27FC236}">
                <a16:creationId xmlns:a16="http://schemas.microsoft.com/office/drawing/2014/main" id="{3EE26D74-F9BB-45CC-F53B-BE9322047813}"/>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glasses and a blue shirt&#10;&#10;AI-generated content may be incorrect.">
            <a:extLst>
              <a:ext uri="{FF2B5EF4-FFF2-40B4-BE49-F238E27FC236}">
                <a16:creationId xmlns:a16="http://schemas.microsoft.com/office/drawing/2014/main" id="{7C87438A-3AA2-B4DA-AA2A-6533C6F9EC3F}"/>
              </a:ext>
            </a:extLst>
          </p:cNvPr>
          <p:cNvPicPr>
            <a:picLocks noChangeAspect="1"/>
          </p:cNvPicPr>
          <p:nvPr/>
        </p:nvPicPr>
        <p:blipFill>
          <a:blip r:embed="rId3"/>
          <a:stretch>
            <a:fillRect/>
          </a:stretch>
        </p:blipFill>
        <p:spPr>
          <a:xfrm>
            <a:off x="8296447" y="0"/>
            <a:ext cx="3895553" cy="3895553"/>
          </a:xfrm>
          <a:prstGeom prst="rect">
            <a:avLst/>
          </a:prstGeom>
          <a:effectLst>
            <a:softEdge rad="0"/>
          </a:effectLst>
        </p:spPr>
      </p:pic>
      <p:sp>
        <p:nvSpPr>
          <p:cNvPr id="5" name="Content Placeholder 4">
            <a:extLst>
              <a:ext uri="{FF2B5EF4-FFF2-40B4-BE49-F238E27FC236}">
                <a16:creationId xmlns:a16="http://schemas.microsoft.com/office/drawing/2014/main" id="{A26FBAD0-EB07-144A-DD3A-998FCF45061E}"/>
              </a:ext>
            </a:extLst>
          </p:cNvPr>
          <p:cNvSpPr>
            <a:spLocks noGrp="1"/>
          </p:cNvSpPr>
          <p:nvPr>
            <p:ph sz="half" idx="1"/>
          </p:nvPr>
        </p:nvSpPr>
        <p:spPr>
          <a:xfrm>
            <a:off x="593998" y="1690688"/>
            <a:ext cx="8084781" cy="3895553"/>
          </a:xfrm>
        </p:spPr>
        <p:txBody>
          <a:bodyPr vert="horz" lIns="91440" tIns="45720" rIns="91440" bIns="45720" rtlCol="0" anchor="t">
            <a:noAutofit/>
          </a:bodyPr>
          <a:lstStyle/>
          <a:p>
            <a:r>
              <a:rPr lang="en-US" sz="3600" b="1" dirty="0"/>
              <a:t>Question:</a:t>
            </a:r>
          </a:p>
          <a:p>
            <a:pPr marL="457200" indent="-457200">
              <a:lnSpc>
                <a:spcPct val="100000"/>
              </a:lnSpc>
              <a:buFont typeface="Arial" panose="020B0604020202020204" pitchFamily="34" charset="0"/>
              <a:buChar char="•"/>
            </a:pPr>
            <a:r>
              <a:rPr lang="en-US" sz="3600" dirty="0"/>
              <a:t>What information about “diseases of the past” (like polio) have your relatives shared with you? </a:t>
            </a:r>
          </a:p>
          <a:p>
            <a:pPr marL="457200" indent="-457200">
              <a:lnSpc>
                <a:spcPct val="100000"/>
              </a:lnSpc>
              <a:buFont typeface="Arial" panose="020B0604020202020204" pitchFamily="34" charset="0"/>
              <a:buChar char="•"/>
            </a:pPr>
            <a:r>
              <a:rPr lang="en-US" sz="3600" dirty="0"/>
              <a:t>How did these diseases impact families here?</a:t>
            </a:r>
          </a:p>
        </p:txBody>
      </p:sp>
    </p:spTree>
    <p:extLst>
      <p:ext uri="{BB962C8B-B14F-4D97-AF65-F5344CB8AC3E}">
        <p14:creationId xmlns:p14="http://schemas.microsoft.com/office/powerpoint/2010/main" val="433239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t>Polio</a:t>
            </a:r>
          </a:p>
        </p:txBody>
      </p:sp>
      <p:sp>
        <p:nvSpPr>
          <p:cNvPr id="2" name="Rectangle 1">
            <a:extLst>
              <a:ext uri="{FF2B5EF4-FFF2-40B4-BE49-F238E27FC236}">
                <a16:creationId xmlns:a16="http://schemas.microsoft.com/office/drawing/2014/main" id="{065622B3-F858-AF15-02F8-897ACCADA755}"/>
              </a:ext>
            </a:extLst>
          </p:cNvPr>
          <p:cNvSpPr/>
          <p:nvPr/>
        </p:nvSpPr>
        <p:spPr>
          <a:xfrm>
            <a:off x="5905500" y="1182827"/>
            <a:ext cx="6286500" cy="5272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CFD8AE-CB2B-4AD4-91A3-DCC614C660C6}"/>
              </a:ext>
            </a:extLst>
          </p:cNvPr>
          <p:cNvPicPr>
            <a:picLocks noChangeAspect="1"/>
          </p:cNvPicPr>
          <p:nvPr/>
        </p:nvPicPr>
        <p:blipFill>
          <a:blip r:embed="rId3"/>
          <a:srcRect l="41896" t="37370" r="41681" b="31596"/>
          <a:stretch/>
        </p:blipFill>
        <p:spPr>
          <a:xfrm>
            <a:off x="7385313" y="1690688"/>
            <a:ext cx="4046880" cy="4110613"/>
          </a:xfrm>
          <a:prstGeom prst="rect">
            <a:avLst/>
          </a:prstGeom>
        </p:spPr>
      </p:pic>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8" y="1591585"/>
            <a:ext cx="6467270" cy="3895553"/>
          </a:xfrm>
        </p:spPr>
        <p:txBody>
          <a:bodyPr>
            <a:noAutofit/>
          </a:bodyPr>
          <a:lstStyle/>
          <a:p>
            <a:pPr>
              <a:lnSpc>
                <a:spcPct val="100000"/>
              </a:lnSpc>
            </a:pPr>
            <a:r>
              <a:rPr lang="en-US" sz="3600" b="1" dirty="0">
                <a:solidFill>
                  <a:srgbClr val="002060"/>
                </a:solidFill>
              </a:rPr>
              <a:t>Generations ago: </a:t>
            </a:r>
          </a:p>
          <a:p>
            <a:pPr marL="457200" indent="-457200">
              <a:lnSpc>
                <a:spcPct val="100000"/>
              </a:lnSpc>
              <a:buFont typeface="Arial" panose="020B0604020202020204" pitchFamily="34" charset="0"/>
              <a:buChar char="•"/>
            </a:pPr>
            <a:r>
              <a:rPr lang="en-US" sz="3600" dirty="0">
                <a:solidFill>
                  <a:schemeClr val="accent5"/>
                </a:solidFill>
              </a:rPr>
              <a:t>Polio was feared </a:t>
            </a:r>
          </a:p>
          <a:p>
            <a:pPr marL="457200" indent="-457200">
              <a:lnSpc>
                <a:spcPct val="100000"/>
              </a:lnSpc>
              <a:buFont typeface="Arial" panose="020B0604020202020204" pitchFamily="34" charset="0"/>
              <a:buChar char="•"/>
            </a:pPr>
            <a:r>
              <a:rPr lang="en-US" sz="3600" dirty="0">
                <a:solidFill>
                  <a:schemeClr val="accent5"/>
                </a:solidFill>
              </a:rPr>
              <a:t>Kids were often paralyzed (their muscles stopped working)</a:t>
            </a:r>
          </a:p>
        </p:txBody>
      </p:sp>
      <p:sp>
        <p:nvSpPr>
          <p:cNvPr id="8" name="TextBox 7">
            <a:extLst>
              <a:ext uri="{FF2B5EF4-FFF2-40B4-BE49-F238E27FC236}">
                <a16:creationId xmlns:a16="http://schemas.microsoft.com/office/drawing/2014/main" id="{9493B66A-62F4-2049-6612-2539EFBFCAA1}"/>
              </a:ext>
            </a:extLst>
          </p:cNvPr>
          <p:cNvSpPr txBox="1"/>
          <p:nvPr/>
        </p:nvSpPr>
        <p:spPr>
          <a:xfrm>
            <a:off x="7291563" y="5853102"/>
            <a:ext cx="3031599" cy="230832"/>
          </a:xfrm>
          <a:prstGeom prst="rect">
            <a:avLst/>
          </a:prstGeom>
          <a:noFill/>
        </p:spPr>
        <p:txBody>
          <a:bodyPr wrap="none" rtlCol="0">
            <a:spAutoFit/>
          </a:bodyPr>
          <a:lstStyle/>
          <a:p>
            <a:r>
              <a:rPr lang="en-US" sz="900" dirty="0">
                <a:solidFill>
                  <a:srgbClr val="000000"/>
                </a:solidFill>
              </a:rPr>
              <a:t>Source: </a:t>
            </a:r>
            <a:r>
              <a:rPr lang="en-US" sz="900" dirty="0">
                <a:solidFill>
                  <a:srgbClr val="000000"/>
                </a:solidFill>
                <a:effectLst/>
                <a:latin typeface="Leelawadee UI" panose="020B0502040204020203" pitchFamily="34" charset="-34"/>
                <a:ea typeface="Aptos" panose="020B0004020202020204" pitchFamily="34" charset="0"/>
              </a:rPr>
              <a:t>George Konig/Keystone Features/Getty Images</a:t>
            </a:r>
            <a:endParaRPr lang="en-US" sz="900" dirty="0">
              <a:solidFill>
                <a:srgbClr val="000000"/>
              </a:solidFill>
            </a:endParaRPr>
          </a:p>
        </p:txBody>
      </p:sp>
    </p:spTree>
    <p:extLst>
      <p:ext uri="{BB962C8B-B14F-4D97-AF65-F5344CB8AC3E}">
        <p14:creationId xmlns:p14="http://schemas.microsoft.com/office/powerpoint/2010/main" val="296286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34C9-54C5-52E9-CDC0-D3FE2401A0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2E8691-5CB7-F29C-2F6E-5014AFFBA207}"/>
              </a:ext>
            </a:extLst>
          </p:cNvPr>
          <p:cNvSpPr>
            <a:spLocks noGrp="1"/>
          </p:cNvSpPr>
          <p:nvPr>
            <p:ph type="title"/>
          </p:nvPr>
        </p:nvSpPr>
        <p:spPr/>
        <p:txBody>
          <a:bodyPr>
            <a:normAutofit/>
          </a:bodyPr>
          <a:lstStyle/>
          <a:p>
            <a:r>
              <a:rPr lang="en-US" sz="5400" dirty="0"/>
              <a:t>Polio</a:t>
            </a:r>
          </a:p>
        </p:txBody>
      </p:sp>
      <p:sp>
        <p:nvSpPr>
          <p:cNvPr id="5" name="Content Placeholder 4">
            <a:extLst>
              <a:ext uri="{FF2B5EF4-FFF2-40B4-BE49-F238E27FC236}">
                <a16:creationId xmlns:a16="http://schemas.microsoft.com/office/drawing/2014/main" id="{A077BF7A-C82B-04DC-C416-B1FDAD15234D}"/>
              </a:ext>
            </a:extLst>
          </p:cNvPr>
          <p:cNvSpPr>
            <a:spLocks noGrp="1"/>
          </p:cNvSpPr>
          <p:nvPr>
            <p:ph sz="half" idx="1"/>
          </p:nvPr>
        </p:nvSpPr>
        <p:spPr>
          <a:xfrm>
            <a:off x="469558" y="1591585"/>
            <a:ext cx="5041270" cy="3895553"/>
          </a:xfrm>
        </p:spPr>
        <p:txBody>
          <a:bodyPr>
            <a:noAutofit/>
          </a:bodyPr>
          <a:lstStyle/>
          <a:p>
            <a:pPr>
              <a:lnSpc>
                <a:spcPct val="100000"/>
              </a:lnSpc>
            </a:pPr>
            <a:r>
              <a:rPr lang="en-US" sz="3600" b="1" dirty="0">
                <a:solidFill>
                  <a:srgbClr val="002060"/>
                </a:solidFill>
              </a:rPr>
              <a:t>By late 1940s: </a:t>
            </a:r>
          </a:p>
          <a:p>
            <a:pPr marL="457200" indent="-457200">
              <a:lnSpc>
                <a:spcPct val="100000"/>
              </a:lnSpc>
              <a:buFont typeface="Arial" panose="020B0604020202020204" pitchFamily="34" charset="0"/>
              <a:buChar char="•"/>
            </a:pPr>
            <a:r>
              <a:rPr lang="en-US" sz="3600" dirty="0">
                <a:solidFill>
                  <a:schemeClr val="accent5"/>
                </a:solidFill>
              </a:rPr>
              <a:t>Polio was disabling more than 35,000 Americans</a:t>
            </a:r>
          </a:p>
        </p:txBody>
      </p:sp>
      <p:sp>
        <p:nvSpPr>
          <p:cNvPr id="2" name="Rectangle 1">
            <a:extLst>
              <a:ext uri="{FF2B5EF4-FFF2-40B4-BE49-F238E27FC236}">
                <a16:creationId xmlns:a16="http://schemas.microsoft.com/office/drawing/2014/main" id="{01A2CA83-E6DF-F4D7-8197-6F45807516D6}"/>
              </a:ext>
            </a:extLst>
          </p:cNvPr>
          <p:cNvSpPr/>
          <p:nvPr/>
        </p:nvSpPr>
        <p:spPr>
          <a:xfrm>
            <a:off x="5905500" y="1182414"/>
            <a:ext cx="6286500" cy="5272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D1C276-E901-8666-3E64-158549EDEA62}"/>
              </a:ext>
            </a:extLst>
          </p:cNvPr>
          <p:cNvPicPr>
            <a:picLocks noChangeAspect="1"/>
          </p:cNvPicPr>
          <p:nvPr/>
        </p:nvPicPr>
        <p:blipFill>
          <a:blip r:embed="rId3"/>
          <a:srcRect l="12802" t="21294" r="36250" b="17847"/>
          <a:stretch/>
        </p:blipFill>
        <p:spPr>
          <a:xfrm>
            <a:off x="5510828" y="1641137"/>
            <a:ext cx="6211614" cy="3895553"/>
          </a:xfrm>
          <a:prstGeom prst="rect">
            <a:avLst/>
          </a:prstGeom>
        </p:spPr>
      </p:pic>
      <p:sp>
        <p:nvSpPr>
          <p:cNvPr id="8" name="TextBox 7">
            <a:extLst>
              <a:ext uri="{FF2B5EF4-FFF2-40B4-BE49-F238E27FC236}">
                <a16:creationId xmlns:a16="http://schemas.microsoft.com/office/drawing/2014/main" id="{F72DB76C-9065-9138-B51A-C5632F9D7F9A}"/>
              </a:ext>
            </a:extLst>
          </p:cNvPr>
          <p:cNvSpPr txBox="1"/>
          <p:nvPr/>
        </p:nvSpPr>
        <p:spPr>
          <a:xfrm>
            <a:off x="5510828" y="5536690"/>
            <a:ext cx="3182281" cy="230832"/>
          </a:xfrm>
          <a:prstGeom prst="rect">
            <a:avLst/>
          </a:prstGeom>
          <a:noFill/>
        </p:spPr>
        <p:txBody>
          <a:bodyPr wrap="none" rtlCol="0">
            <a:spAutoFit/>
          </a:bodyPr>
          <a:lstStyle/>
          <a:p>
            <a:r>
              <a:rPr lang="en-US" sz="900" dirty="0">
                <a:solidFill>
                  <a:srgbClr val="000000"/>
                </a:solidFill>
              </a:rPr>
              <a:t>Source: </a:t>
            </a:r>
            <a:r>
              <a:rPr lang="en-US" sz="900" dirty="0"/>
              <a:t>https://musculoskeletalkey.com/poliomyelitis/</a:t>
            </a:r>
            <a:endParaRPr lang="en-US" sz="900" dirty="0">
              <a:solidFill>
                <a:srgbClr val="000000"/>
              </a:solidFill>
            </a:endParaRPr>
          </a:p>
        </p:txBody>
      </p:sp>
    </p:spTree>
    <p:extLst>
      <p:ext uri="{BB962C8B-B14F-4D97-AF65-F5344CB8AC3E}">
        <p14:creationId xmlns:p14="http://schemas.microsoft.com/office/powerpoint/2010/main" val="696021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EEDE0-8D89-A319-A4DF-3E23043B42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44D021-0F78-1497-9EF5-8A490B8D5CCC}"/>
              </a:ext>
            </a:extLst>
          </p:cNvPr>
          <p:cNvSpPr>
            <a:spLocks noGrp="1"/>
          </p:cNvSpPr>
          <p:nvPr>
            <p:ph type="title"/>
          </p:nvPr>
        </p:nvSpPr>
        <p:spPr/>
        <p:txBody>
          <a:bodyPr>
            <a:normAutofit/>
          </a:bodyPr>
          <a:lstStyle/>
          <a:p>
            <a:r>
              <a:rPr lang="en-US" sz="5400" dirty="0"/>
              <a:t>Polio</a:t>
            </a:r>
          </a:p>
        </p:txBody>
      </p:sp>
      <p:sp>
        <p:nvSpPr>
          <p:cNvPr id="5" name="Content Placeholder 4">
            <a:extLst>
              <a:ext uri="{FF2B5EF4-FFF2-40B4-BE49-F238E27FC236}">
                <a16:creationId xmlns:a16="http://schemas.microsoft.com/office/drawing/2014/main" id="{6D09C279-2627-D8DE-6231-BB4CA3252BDC}"/>
              </a:ext>
            </a:extLst>
          </p:cNvPr>
          <p:cNvSpPr>
            <a:spLocks noGrp="1"/>
          </p:cNvSpPr>
          <p:nvPr>
            <p:ph sz="half" idx="1"/>
          </p:nvPr>
        </p:nvSpPr>
        <p:spPr>
          <a:xfrm>
            <a:off x="469559" y="1591585"/>
            <a:ext cx="5626442" cy="3895553"/>
          </a:xfrm>
        </p:spPr>
        <p:txBody>
          <a:bodyPr>
            <a:noAutofit/>
          </a:bodyPr>
          <a:lstStyle/>
          <a:p>
            <a:pPr>
              <a:lnSpc>
                <a:spcPct val="100000"/>
              </a:lnSpc>
            </a:pPr>
            <a:r>
              <a:rPr lang="en-US" sz="3600" b="1" dirty="0">
                <a:solidFill>
                  <a:srgbClr val="002060"/>
                </a:solidFill>
              </a:rPr>
              <a:t>When breathing muscles stopped working: </a:t>
            </a:r>
          </a:p>
          <a:p>
            <a:pPr marL="457200" indent="-457200">
              <a:lnSpc>
                <a:spcPct val="100000"/>
              </a:lnSpc>
              <a:buFont typeface="Arial" panose="020B0604020202020204" pitchFamily="34" charset="0"/>
              <a:buChar char="•"/>
            </a:pPr>
            <a:r>
              <a:rPr lang="en-US" sz="3600" dirty="0">
                <a:solidFill>
                  <a:schemeClr val="accent5"/>
                </a:solidFill>
              </a:rPr>
              <a:t>Needed “iron lung” </a:t>
            </a:r>
          </a:p>
          <a:p>
            <a:pPr>
              <a:lnSpc>
                <a:spcPct val="100000"/>
              </a:lnSpc>
            </a:pPr>
            <a:endParaRPr lang="en-US" sz="1400" b="1" dirty="0">
              <a:solidFill>
                <a:srgbClr val="002060"/>
              </a:solidFill>
            </a:endParaRPr>
          </a:p>
          <a:p>
            <a:pPr>
              <a:lnSpc>
                <a:spcPct val="100000"/>
              </a:lnSpc>
            </a:pPr>
            <a:r>
              <a:rPr lang="en-US" sz="3600" b="1" dirty="0">
                <a:solidFill>
                  <a:srgbClr val="002060"/>
                </a:solidFill>
              </a:rPr>
              <a:t>In 1952:</a:t>
            </a:r>
          </a:p>
          <a:p>
            <a:pPr marL="571500" indent="-571500">
              <a:lnSpc>
                <a:spcPct val="100000"/>
              </a:lnSpc>
              <a:buFont typeface="Arial" panose="020B0604020202020204" pitchFamily="34" charset="0"/>
              <a:buChar char="•"/>
            </a:pPr>
            <a:r>
              <a:rPr lang="en-US" sz="3600" dirty="0">
                <a:solidFill>
                  <a:schemeClr val="accent5"/>
                </a:solidFill>
              </a:rPr>
              <a:t>3,000+ people died </a:t>
            </a:r>
          </a:p>
          <a:p>
            <a:pPr>
              <a:lnSpc>
                <a:spcPct val="100000"/>
              </a:lnSpc>
            </a:pPr>
            <a:endParaRPr lang="en-US" sz="3600" dirty="0">
              <a:solidFill>
                <a:schemeClr val="accent5"/>
              </a:solidFill>
            </a:endParaRPr>
          </a:p>
        </p:txBody>
      </p:sp>
      <p:sp>
        <p:nvSpPr>
          <p:cNvPr id="2" name="Rectangle 1">
            <a:extLst>
              <a:ext uri="{FF2B5EF4-FFF2-40B4-BE49-F238E27FC236}">
                <a16:creationId xmlns:a16="http://schemas.microsoft.com/office/drawing/2014/main" id="{F2145561-B9AE-6A98-66FC-7CF21963A4AA}"/>
              </a:ext>
            </a:extLst>
          </p:cNvPr>
          <p:cNvSpPr/>
          <p:nvPr/>
        </p:nvSpPr>
        <p:spPr>
          <a:xfrm>
            <a:off x="5905500" y="1182414"/>
            <a:ext cx="6286500" cy="5272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B46C3A-502F-D599-FA8C-6D0FCE449AEB}"/>
              </a:ext>
            </a:extLst>
          </p:cNvPr>
          <p:cNvPicPr>
            <a:picLocks noChangeAspect="1"/>
          </p:cNvPicPr>
          <p:nvPr/>
        </p:nvPicPr>
        <p:blipFill>
          <a:blip r:embed="rId3"/>
          <a:srcRect l="26250" t="21962" r="27198" b="31596"/>
          <a:stretch/>
        </p:blipFill>
        <p:spPr>
          <a:xfrm>
            <a:off x="5470635" y="1591585"/>
            <a:ext cx="6544939" cy="3509659"/>
          </a:xfrm>
          <a:prstGeom prst="rect">
            <a:avLst/>
          </a:prstGeom>
        </p:spPr>
      </p:pic>
    </p:spTree>
    <p:extLst>
      <p:ext uri="{BB962C8B-B14F-4D97-AF65-F5344CB8AC3E}">
        <p14:creationId xmlns:p14="http://schemas.microsoft.com/office/powerpoint/2010/main" val="126241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938431"/>
            <a:ext cx="6104664" cy="3895553"/>
          </a:xfrm>
        </p:spPr>
        <p:txBody>
          <a:bodyPr>
            <a:noAutofit/>
          </a:bodyPr>
          <a:lstStyle/>
          <a:p>
            <a:pPr>
              <a:lnSpc>
                <a:spcPct val="100000"/>
              </a:lnSpc>
            </a:pPr>
            <a:r>
              <a:rPr lang="en-US" sz="3600" b="1" dirty="0">
                <a:solidFill>
                  <a:srgbClr val="002060"/>
                </a:solidFill>
              </a:rPr>
              <a:t>Pregnant people: </a:t>
            </a:r>
          </a:p>
          <a:p>
            <a:pPr marL="457200" indent="-457200">
              <a:lnSpc>
                <a:spcPct val="100000"/>
              </a:lnSpc>
              <a:buFont typeface="Arial" panose="020B0604020202020204" pitchFamily="34" charset="0"/>
              <a:buChar char="•"/>
            </a:pPr>
            <a:r>
              <a:rPr lang="en-US" sz="3600" dirty="0">
                <a:solidFill>
                  <a:schemeClr val="accent5"/>
                </a:solidFill>
              </a:rPr>
              <a:t>Had miscarriages </a:t>
            </a:r>
          </a:p>
          <a:p>
            <a:pPr marL="457200" indent="-457200">
              <a:lnSpc>
                <a:spcPct val="100000"/>
              </a:lnSpc>
              <a:buFont typeface="Arial" panose="020B0604020202020204" pitchFamily="34" charset="0"/>
              <a:buChar char="•"/>
            </a:pPr>
            <a:r>
              <a:rPr lang="en-US" sz="3600" dirty="0">
                <a:solidFill>
                  <a:schemeClr val="accent5"/>
                </a:solidFill>
              </a:rPr>
              <a:t>Gave birth to babies with disabilities</a:t>
            </a:r>
            <a:endParaRPr lang="en-US" sz="1600" dirty="0">
              <a:solidFill>
                <a:srgbClr val="002060"/>
              </a:solidFill>
            </a:endParaRPr>
          </a:p>
        </p:txBody>
      </p:sp>
      <p:sp>
        <p:nvSpPr>
          <p:cNvPr id="2" name="Rectangle 1">
            <a:extLst>
              <a:ext uri="{FF2B5EF4-FFF2-40B4-BE49-F238E27FC236}">
                <a16:creationId xmlns:a16="http://schemas.microsoft.com/office/drawing/2014/main" id="{7E1682B1-DD15-CFD1-0385-4C59B294CA88}"/>
              </a:ext>
            </a:extLst>
          </p:cNvPr>
          <p:cNvSpPr/>
          <p:nvPr/>
        </p:nvSpPr>
        <p:spPr>
          <a:xfrm>
            <a:off x="6122772" y="1126156"/>
            <a:ext cx="6286500" cy="5272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15DD6B-F6A3-D59B-F51F-8B5CF3F73638}"/>
              </a:ext>
            </a:extLst>
          </p:cNvPr>
          <p:cNvPicPr>
            <a:picLocks noChangeAspect="1"/>
          </p:cNvPicPr>
          <p:nvPr/>
        </p:nvPicPr>
        <p:blipFill>
          <a:blip r:embed="rId3"/>
          <a:srcRect l="37758" t="30874" r="39096" b="20025"/>
          <a:stretch/>
        </p:blipFill>
        <p:spPr>
          <a:xfrm>
            <a:off x="6574221" y="165655"/>
            <a:ext cx="4971393" cy="5668329"/>
          </a:xfrm>
          <a:prstGeom prst="rect">
            <a:avLst/>
          </a:prstGeom>
        </p:spPr>
      </p:pic>
      <p:sp>
        <p:nvSpPr>
          <p:cNvPr id="6" name="TextBox 5">
            <a:extLst>
              <a:ext uri="{FF2B5EF4-FFF2-40B4-BE49-F238E27FC236}">
                <a16:creationId xmlns:a16="http://schemas.microsoft.com/office/drawing/2014/main" id="{D016B75A-664C-0BD5-DA97-EB9967505295}"/>
              </a:ext>
            </a:extLst>
          </p:cNvPr>
          <p:cNvSpPr txBox="1"/>
          <p:nvPr/>
        </p:nvSpPr>
        <p:spPr>
          <a:xfrm>
            <a:off x="6479625" y="5871303"/>
            <a:ext cx="2201244" cy="230832"/>
          </a:xfrm>
          <a:prstGeom prst="rect">
            <a:avLst/>
          </a:prstGeom>
          <a:noFill/>
        </p:spPr>
        <p:txBody>
          <a:bodyPr wrap="none" rtlCol="0">
            <a:spAutoFit/>
          </a:bodyPr>
          <a:lstStyle/>
          <a:p>
            <a:r>
              <a:rPr lang="en-US" sz="900" dirty="0">
                <a:solidFill>
                  <a:srgbClr val="000000"/>
                </a:solidFill>
              </a:rPr>
              <a:t>Source: </a:t>
            </a:r>
            <a:r>
              <a:rPr lang="en-US" sz="900" dirty="0">
                <a:solidFill>
                  <a:srgbClr val="000000"/>
                </a:solidFill>
                <a:hlinkClick r:id="rId4">
                  <a:extLst>
                    <a:ext uri="{A12FA001-AC4F-418D-AE19-62706E023703}">
                      <ahyp:hlinkClr xmlns:ahyp="http://schemas.microsoft.com/office/drawing/2018/hyperlinkcolor" val="tx"/>
                    </a:ext>
                  </a:extLst>
                </a:hlinkClick>
              </a:rPr>
              <a:t>National Institutes of Health</a:t>
            </a:r>
            <a:endParaRPr lang="en-US" sz="900" dirty="0">
              <a:solidFill>
                <a:srgbClr val="000000"/>
              </a:solidFill>
            </a:endParaRPr>
          </a:p>
        </p:txBody>
      </p:sp>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fontScale="90000"/>
          </a:bodyPr>
          <a:lstStyle/>
          <a:p>
            <a:r>
              <a:rPr lang="en-US" sz="5400" dirty="0"/>
              <a:t>Rubella </a:t>
            </a:r>
            <a:br>
              <a:rPr lang="en-US" sz="5400" dirty="0"/>
            </a:br>
            <a:r>
              <a:rPr lang="en-US" sz="5400" dirty="0"/>
              <a:t>(German Measles)</a:t>
            </a:r>
          </a:p>
        </p:txBody>
      </p:sp>
    </p:spTree>
    <p:extLst>
      <p:ext uri="{BB962C8B-B14F-4D97-AF65-F5344CB8AC3E}">
        <p14:creationId xmlns:p14="http://schemas.microsoft.com/office/powerpoint/2010/main" val="3555947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639923-E8CC-103E-E0A7-D8EAD976F5F3}"/>
              </a:ext>
            </a:extLst>
          </p:cNvPr>
          <p:cNvPicPr>
            <a:picLocks noChangeAspect="1"/>
          </p:cNvPicPr>
          <p:nvPr/>
        </p:nvPicPr>
        <p:blipFill>
          <a:blip r:embed="rId3"/>
          <a:stretch>
            <a:fillRect/>
          </a:stretch>
        </p:blipFill>
        <p:spPr>
          <a:xfrm rot="16200000">
            <a:off x="2667000" y="-2667001"/>
            <a:ext cx="6857999" cy="12192001"/>
          </a:xfrm>
          <a:prstGeom prst="rect">
            <a:avLst/>
          </a:prstGeom>
        </p:spPr>
      </p:pic>
      <p:sp>
        <p:nvSpPr>
          <p:cNvPr id="2" name="Rectangle 1">
            <a:extLst>
              <a:ext uri="{FF2B5EF4-FFF2-40B4-BE49-F238E27FC236}">
                <a16:creationId xmlns:a16="http://schemas.microsoft.com/office/drawing/2014/main" id="{1F5AA8C7-A6CF-F61F-4CE6-3374F99DBE47}"/>
              </a:ext>
            </a:extLst>
          </p:cNvPr>
          <p:cNvSpPr/>
          <p:nvPr/>
        </p:nvSpPr>
        <p:spPr>
          <a:xfrm>
            <a:off x="1" y="-1"/>
            <a:ext cx="12191999" cy="6858000"/>
          </a:xfrm>
          <a:prstGeom prst="rect">
            <a:avLst/>
          </a:prstGeom>
          <a:solidFill>
            <a:srgbClr val="4C1650"/>
          </a:solidFill>
          <a:ln>
            <a:solidFill>
              <a:srgbClr val="4C1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AC9BBAC-0AA5-2D0D-828D-F07F0F1CD95B}"/>
              </a:ext>
            </a:extLst>
          </p:cNvPr>
          <p:cNvSpPr/>
          <p:nvPr/>
        </p:nvSpPr>
        <p:spPr>
          <a:xfrm>
            <a:off x="665746" y="757988"/>
            <a:ext cx="10860505" cy="5342021"/>
          </a:xfrm>
          <a:prstGeom prst="rect">
            <a:avLst/>
          </a:prstGeom>
          <a:solidFill>
            <a:srgbClr val="4C16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BFA190-A9D7-1E20-F1A5-B260B38BA26D}"/>
              </a:ext>
            </a:extLst>
          </p:cNvPr>
          <p:cNvPicPr>
            <a:picLocks noChangeAspect="1"/>
          </p:cNvPicPr>
          <p:nvPr/>
        </p:nvPicPr>
        <p:blipFill rotWithShape="1">
          <a:blip r:embed="rId4"/>
          <a:srcRect l="11124" t="7557" r="9618" b="7393"/>
          <a:stretch/>
        </p:blipFill>
        <p:spPr>
          <a:xfrm>
            <a:off x="8305643" y="1659243"/>
            <a:ext cx="3628631" cy="3573443"/>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F5E187B3-4AC7-DA53-8E4E-08C34F611B9E}"/>
              </a:ext>
            </a:extLst>
          </p:cNvPr>
          <p:cNvSpPr>
            <a:spLocks noGrp="1"/>
          </p:cNvSpPr>
          <p:nvPr>
            <p:ph sz="half" idx="1"/>
          </p:nvPr>
        </p:nvSpPr>
        <p:spPr>
          <a:xfrm>
            <a:off x="1182419" y="882451"/>
            <a:ext cx="7391244" cy="5540375"/>
          </a:xfrm>
        </p:spPr>
        <p:txBody>
          <a:bodyPr vert="horz" lIns="91440" tIns="45720" rIns="91440" bIns="45720" rtlCol="0" anchor="t">
            <a:normAutofit/>
          </a:bodyPr>
          <a:lstStyle/>
          <a:p>
            <a:pPr>
              <a:lnSpc>
                <a:spcPct val="110000"/>
              </a:lnSpc>
            </a:pPr>
            <a:r>
              <a:rPr lang="en-US" sz="5100" b="1" i="1" dirty="0">
                <a:solidFill>
                  <a:schemeClr val="bg1"/>
                </a:solidFill>
              </a:rPr>
              <a:t>“</a:t>
            </a:r>
            <a:r>
              <a:rPr lang="en-US" sz="3800" b="1" i="1" dirty="0">
                <a:solidFill>
                  <a:schemeClr val="bg1"/>
                </a:solidFill>
              </a:rPr>
              <a:t>My great grandma lost multiple children to the flu. Before we had the flu shot, it was common for people to get very sick or die from the flu.” </a:t>
            </a:r>
          </a:p>
          <a:p>
            <a:endParaRPr lang="en-US" sz="1600" b="1" dirty="0">
              <a:solidFill>
                <a:schemeClr val="bg1"/>
              </a:solidFill>
            </a:endParaRPr>
          </a:p>
          <a:p>
            <a:pPr algn="r"/>
            <a:r>
              <a:rPr lang="en-US" dirty="0">
                <a:solidFill>
                  <a:schemeClr val="bg1"/>
                </a:solidFill>
              </a:rPr>
              <a:t>– Tam Lutz | Lummi Nation Tribal Elder</a:t>
            </a:r>
          </a:p>
        </p:txBody>
      </p:sp>
    </p:spTree>
    <p:extLst>
      <p:ext uri="{BB962C8B-B14F-4D97-AF65-F5344CB8AC3E}">
        <p14:creationId xmlns:p14="http://schemas.microsoft.com/office/powerpoint/2010/main" val="363622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5A7CC-CB6C-82D8-AD6B-D2DA6E585B04}"/>
              </a:ext>
            </a:extLst>
          </p:cNvPr>
          <p:cNvSpPr>
            <a:spLocks noGrp="1"/>
          </p:cNvSpPr>
          <p:nvPr>
            <p:ph type="title"/>
          </p:nvPr>
        </p:nvSpPr>
        <p:spPr>
          <a:xfrm>
            <a:off x="5705856" y="2254326"/>
            <a:ext cx="6178279" cy="1200907"/>
          </a:xfrm>
        </p:spPr>
        <p:txBody>
          <a:bodyPr anchor="ctr">
            <a:normAutofit/>
          </a:bodyPr>
          <a:lstStyle/>
          <a:p>
            <a:r>
              <a:rPr lang="en-US" dirty="0"/>
              <a:t>Your Presenter</a:t>
            </a:r>
          </a:p>
        </p:txBody>
      </p:sp>
      <p:sp>
        <p:nvSpPr>
          <p:cNvPr id="5" name="Text Placeholder 4">
            <a:extLst>
              <a:ext uri="{FF2B5EF4-FFF2-40B4-BE49-F238E27FC236}">
                <a16:creationId xmlns:a16="http://schemas.microsoft.com/office/drawing/2014/main" id="{68F51F17-C054-A08C-87EE-7907A28A5860}"/>
              </a:ext>
            </a:extLst>
          </p:cNvPr>
          <p:cNvSpPr>
            <a:spLocks noGrp="1"/>
          </p:cNvSpPr>
          <p:nvPr>
            <p:ph type="body" idx="1"/>
          </p:nvPr>
        </p:nvSpPr>
        <p:spPr>
          <a:xfrm>
            <a:off x="5459847" y="3429000"/>
            <a:ext cx="6670295" cy="1532483"/>
          </a:xfrm>
        </p:spPr>
        <p:txBody>
          <a:bodyPr>
            <a:normAutofit lnSpcReduction="10000"/>
          </a:bodyPr>
          <a:lstStyle/>
          <a:p>
            <a:pPr>
              <a:lnSpc>
                <a:spcPct val="100000"/>
              </a:lnSpc>
            </a:pPr>
            <a:r>
              <a:rPr lang="en-US" dirty="0"/>
              <a:t>Title</a:t>
            </a:r>
          </a:p>
          <a:p>
            <a:pPr>
              <a:lnSpc>
                <a:spcPct val="100000"/>
              </a:lnSpc>
            </a:pPr>
            <a:r>
              <a:rPr lang="en-US" dirty="0"/>
              <a:t>Organization</a:t>
            </a:r>
          </a:p>
          <a:p>
            <a:pPr>
              <a:lnSpc>
                <a:spcPct val="100000"/>
              </a:lnSpc>
            </a:pPr>
            <a:r>
              <a:rPr lang="en-US" dirty="0"/>
              <a:t>Email Address</a:t>
            </a:r>
          </a:p>
        </p:txBody>
      </p:sp>
      <p:sp>
        <p:nvSpPr>
          <p:cNvPr id="2" name="Oval 1">
            <a:extLst>
              <a:ext uri="{FF2B5EF4-FFF2-40B4-BE49-F238E27FC236}">
                <a16:creationId xmlns:a16="http://schemas.microsoft.com/office/drawing/2014/main" id="{4AFE2AEE-44E2-B6D1-1A56-C9A7B7AF7F3F}"/>
              </a:ext>
            </a:extLst>
          </p:cNvPr>
          <p:cNvSpPr/>
          <p:nvPr/>
        </p:nvSpPr>
        <p:spPr>
          <a:xfrm>
            <a:off x="1634306" y="2326236"/>
            <a:ext cx="2632364" cy="264649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A7F2DCCA-7D4D-6D9B-BEB3-EAE3B31C07EE}"/>
              </a:ext>
            </a:extLst>
          </p:cNvPr>
          <p:cNvSpPr txBox="1"/>
          <p:nvPr/>
        </p:nvSpPr>
        <p:spPr>
          <a:xfrm>
            <a:off x="1842654" y="3172428"/>
            <a:ext cx="2198255" cy="954107"/>
          </a:xfrm>
          <a:prstGeom prst="rect">
            <a:avLst/>
          </a:prstGeom>
          <a:noFill/>
        </p:spPr>
        <p:txBody>
          <a:bodyPr wrap="square" rtlCol="0">
            <a:spAutoFit/>
          </a:bodyPr>
          <a:lstStyle/>
          <a:p>
            <a:pPr algn="ctr"/>
            <a:r>
              <a:rPr lang="en-US" sz="2800" b="1" dirty="0">
                <a:solidFill>
                  <a:schemeClr val="accent5"/>
                </a:solidFill>
              </a:rPr>
              <a:t>HEADSHOT HERE</a:t>
            </a:r>
          </a:p>
        </p:txBody>
      </p:sp>
    </p:spTree>
    <p:extLst>
      <p:ext uri="{BB962C8B-B14F-4D97-AF65-F5344CB8AC3E}">
        <p14:creationId xmlns:p14="http://schemas.microsoft.com/office/powerpoint/2010/main" val="1271895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D1F37-F1CC-B750-BB1A-BE26276BB9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D12D0B-BB6C-4282-34AB-DBB94CCAD2EE}"/>
              </a:ext>
            </a:extLst>
          </p:cNvPr>
          <p:cNvSpPr/>
          <p:nvPr/>
        </p:nvSpPr>
        <p:spPr>
          <a:xfrm>
            <a:off x="5921490" y="1171198"/>
            <a:ext cx="6286500" cy="5272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oost_SocialMedia">
            <a:extLst>
              <a:ext uri="{FF2B5EF4-FFF2-40B4-BE49-F238E27FC236}">
                <a16:creationId xmlns:a16="http://schemas.microsoft.com/office/drawing/2014/main" id="{55D86981-B7AB-E7C6-D964-0F6FDCE0AE7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104880" y="2711669"/>
            <a:ext cx="5087120" cy="3781205"/>
          </a:xfrm>
          <a:prstGeom prst="rect">
            <a:avLst/>
          </a:prstGeom>
        </p:spPr>
      </p:pic>
      <p:sp>
        <p:nvSpPr>
          <p:cNvPr id="4" name="Title 3">
            <a:extLst>
              <a:ext uri="{FF2B5EF4-FFF2-40B4-BE49-F238E27FC236}">
                <a16:creationId xmlns:a16="http://schemas.microsoft.com/office/drawing/2014/main" id="{5A098A20-F646-F6A7-3936-64D1E4FDB067}"/>
              </a:ext>
            </a:extLst>
          </p:cNvPr>
          <p:cNvSpPr>
            <a:spLocks noGrp="1"/>
          </p:cNvSpPr>
          <p:nvPr>
            <p:ph type="title"/>
          </p:nvPr>
        </p:nvSpPr>
        <p:spPr/>
        <p:txBody>
          <a:bodyPr>
            <a:normAutofit/>
          </a:bodyPr>
          <a:lstStyle/>
          <a:p>
            <a:r>
              <a:rPr lang="en-US" sz="5400" dirty="0"/>
              <a:t>It can be easy to forget…</a:t>
            </a:r>
          </a:p>
        </p:txBody>
      </p:sp>
      <p:sp>
        <p:nvSpPr>
          <p:cNvPr id="5" name="Content Placeholder 4">
            <a:extLst>
              <a:ext uri="{FF2B5EF4-FFF2-40B4-BE49-F238E27FC236}">
                <a16:creationId xmlns:a16="http://schemas.microsoft.com/office/drawing/2014/main" id="{74B09180-5795-B8CA-9C94-A0F1FFF47A5E}"/>
              </a:ext>
            </a:extLst>
          </p:cNvPr>
          <p:cNvSpPr>
            <a:spLocks noGrp="1"/>
          </p:cNvSpPr>
          <p:nvPr>
            <p:ph sz="half" idx="1"/>
          </p:nvPr>
        </p:nvSpPr>
        <p:spPr>
          <a:xfrm>
            <a:off x="469557" y="1623117"/>
            <a:ext cx="6262319" cy="3895553"/>
          </a:xfrm>
        </p:spPr>
        <p:txBody>
          <a:bodyPr>
            <a:noAutofit/>
          </a:bodyPr>
          <a:lstStyle/>
          <a:p>
            <a:pPr>
              <a:lnSpc>
                <a:spcPct val="100000"/>
              </a:lnSpc>
            </a:pPr>
            <a:r>
              <a:rPr lang="en-US" sz="3600" b="1" dirty="0">
                <a:solidFill>
                  <a:srgbClr val="002060"/>
                </a:solidFill>
              </a:rPr>
              <a:t>We haven’t seen these diseases because: </a:t>
            </a:r>
          </a:p>
          <a:p>
            <a:pPr marL="457200" indent="-457200">
              <a:lnSpc>
                <a:spcPct val="100000"/>
              </a:lnSpc>
              <a:buFont typeface="Arial" panose="020B0604020202020204" pitchFamily="34" charset="0"/>
              <a:buChar char="•"/>
            </a:pPr>
            <a:r>
              <a:rPr lang="en-US" sz="3600" dirty="0">
                <a:solidFill>
                  <a:schemeClr val="accent5"/>
                </a:solidFill>
              </a:rPr>
              <a:t>Vaccines worked so well</a:t>
            </a:r>
          </a:p>
          <a:p>
            <a:pPr>
              <a:lnSpc>
                <a:spcPct val="100000"/>
              </a:lnSpc>
            </a:pPr>
            <a:endParaRPr lang="en-US" sz="2000" dirty="0">
              <a:solidFill>
                <a:schemeClr val="accent5"/>
              </a:solidFill>
            </a:endParaRPr>
          </a:p>
          <a:p>
            <a:pPr>
              <a:lnSpc>
                <a:spcPct val="100000"/>
              </a:lnSpc>
            </a:pPr>
            <a:r>
              <a:rPr lang="en-US" sz="3600" b="1" dirty="0">
                <a:solidFill>
                  <a:srgbClr val="002060"/>
                </a:solidFill>
              </a:rPr>
              <a:t>But these diseases are still serious if kids don’t get vaccinated against them!</a:t>
            </a:r>
          </a:p>
          <a:p>
            <a:pPr marL="457200" indent="-457200">
              <a:lnSpc>
                <a:spcPct val="100000"/>
              </a:lnSpc>
              <a:buFont typeface="Arial" panose="020B0604020202020204" pitchFamily="34" charset="0"/>
              <a:buChar char="•"/>
            </a:pPr>
            <a:endParaRPr lang="en-US" sz="3600" dirty="0">
              <a:solidFill>
                <a:schemeClr val="accent5"/>
              </a:solidFill>
            </a:endParaRPr>
          </a:p>
        </p:txBody>
      </p:sp>
    </p:spTree>
    <p:extLst>
      <p:ext uri="{BB962C8B-B14F-4D97-AF65-F5344CB8AC3E}">
        <p14:creationId xmlns:p14="http://schemas.microsoft.com/office/powerpoint/2010/main" val="829412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2AFFC-6330-1C27-790E-768CBE3DCBE5}"/>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1185AC6C-E05D-FAD6-A153-6394EAEDE2CE}"/>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55CDF4-88F8-22FD-29F2-BB9001E75895}"/>
              </a:ext>
            </a:extLst>
          </p:cNvPr>
          <p:cNvSpPr/>
          <p:nvPr/>
        </p:nvSpPr>
        <p:spPr>
          <a:xfrm>
            <a:off x="1" y="0"/>
            <a:ext cx="12191999" cy="6858000"/>
          </a:xfrm>
          <a:prstGeom prst="rect">
            <a:avLst/>
          </a:prstGeom>
          <a:solidFill>
            <a:srgbClr val="4C1650"/>
          </a:solidFill>
          <a:ln>
            <a:solidFill>
              <a:srgbClr val="4C1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5ACAC1-BF30-9B13-FB57-CD726D14EDCC}"/>
              </a:ext>
            </a:extLst>
          </p:cNvPr>
          <p:cNvSpPr/>
          <p:nvPr/>
        </p:nvSpPr>
        <p:spPr>
          <a:xfrm>
            <a:off x="665747" y="757989"/>
            <a:ext cx="10860505" cy="5342021"/>
          </a:xfrm>
          <a:prstGeom prst="rect">
            <a:avLst/>
          </a:prstGeom>
          <a:solidFill>
            <a:srgbClr val="4C16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oost_SummitGroup">
            <a:extLst>
              <a:ext uri="{FF2B5EF4-FFF2-40B4-BE49-F238E27FC236}">
                <a16:creationId xmlns:a16="http://schemas.microsoft.com/office/drawing/2014/main" id="{2E058750-4CBD-F46D-FCF7-AB8F0C62686E}"/>
              </a:ext>
            </a:extLst>
          </p:cNvPr>
          <p:cNvPicPr>
            <a:picLocks noGrp="1" noChangeAspect="1"/>
          </p:cNvPicPr>
          <p:nvPr isPhoto="1"/>
        </p:nvPicPr>
        <p:blipFill>
          <a:blip r:embed="rId3">
            <a:alphaModFix/>
            <a:extLst>
              <a:ext uri="{28A0092B-C50C-407E-A947-70E740481C1C}">
                <a14:useLocalDpi xmlns:a14="http://schemas.microsoft.com/office/drawing/2010/main" val="0"/>
              </a:ext>
            </a:extLst>
          </a:blip>
          <a:srcRect r="2075" b="3"/>
          <a:stretch/>
        </p:blipFill>
        <p:spPr>
          <a:xfrm>
            <a:off x="5746184" y="1541470"/>
            <a:ext cx="5509841" cy="4416746"/>
          </a:xfrm>
          <a:prstGeom prst="rect">
            <a:avLst/>
          </a:prstGeom>
        </p:spPr>
      </p:pic>
      <p:sp>
        <p:nvSpPr>
          <p:cNvPr id="11" name="TextBox 10">
            <a:extLst>
              <a:ext uri="{FF2B5EF4-FFF2-40B4-BE49-F238E27FC236}">
                <a16:creationId xmlns:a16="http://schemas.microsoft.com/office/drawing/2014/main" id="{698DF503-B190-F068-E6E3-69DD4BF82029}"/>
              </a:ext>
            </a:extLst>
          </p:cNvPr>
          <p:cNvSpPr txBox="1"/>
          <p:nvPr/>
        </p:nvSpPr>
        <p:spPr>
          <a:xfrm>
            <a:off x="1152023" y="2120571"/>
            <a:ext cx="4943976" cy="2585323"/>
          </a:xfrm>
          <a:prstGeom prst="rect">
            <a:avLst/>
          </a:prstGeom>
          <a:noFill/>
        </p:spPr>
        <p:txBody>
          <a:bodyPr wrap="square" rtlCol="0">
            <a:spAutoFit/>
          </a:bodyPr>
          <a:lstStyle/>
          <a:p>
            <a:r>
              <a:rPr lang="en-US" sz="5400" b="1" dirty="0">
                <a:solidFill>
                  <a:schemeClr val="bg1"/>
                </a:solidFill>
              </a:rPr>
              <a:t>The Facts About Vaccines</a:t>
            </a:r>
          </a:p>
        </p:txBody>
      </p:sp>
    </p:spTree>
    <p:extLst>
      <p:ext uri="{BB962C8B-B14F-4D97-AF65-F5344CB8AC3E}">
        <p14:creationId xmlns:p14="http://schemas.microsoft.com/office/powerpoint/2010/main" val="737823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B085B-D0DE-211C-65BE-9FE12DFFBA1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387225-675D-5AC4-A3DC-4815D6D83980}"/>
              </a:ext>
            </a:extLst>
          </p:cNvPr>
          <p:cNvSpPr/>
          <p:nvPr/>
        </p:nvSpPr>
        <p:spPr>
          <a:xfrm>
            <a:off x="4687614" y="1040524"/>
            <a:ext cx="7504386" cy="53728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a:extLst>
              <a:ext uri="{FF2B5EF4-FFF2-40B4-BE49-F238E27FC236}">
                <a16:creationId xmlns:a16="http://schemas.microsoft.com/office/drawing/2014/main" id="{23BE1E9E-CF5B-7FA3-C932-24846592397A}"/>
              </a:ext>
            </a:extLst>
          </p:cNvPr>
          <p:cNvGraphicFramePr>
            <a:graphicFrameLocks noChangeAspect="1"/>
          </p:cNvGraphicFramePr>
          <p:nvPr>
            <p:extLst>
              <p:ext uri="{D42A27DB-BD31-4B8C-83A1-F6EECF244321}">
                <p14:modId xmlns:p14="http://schemas.microsoft.com/office/powerpoint/2010/main" val="3376421893"/>
              </p:ext>
            </p:extLst>
          </p:nvPr>
        </p:nvGraphicFramePr>
        <p:xfrm>
          <a:off x="6620879" y="708727"/>
          <a:ext cx="5443865" cy="5767662"/>
        </p:xfrm>
        <a:graphic>
          <a:graphicData uri="http://schemas.openxmlformats.org/presentationml/2006/ole">
            <mc:AlternateContent xmlns:mc="http://schemas.openxmlformats.org/markup-compatibility/2006">
              <mc:Choice xmlns:v="urn:schemas-microsoft-com:vml" Requires="v">
                <p:oleObj r:id="rId3" imgW="31683027" imgH="31909027" progId="">
                  <p:embed/>
                </p:oleObj>
              </mc:Choice>
              <mc:Fallback>
                <p:oleObj r:id="rId3" imgW="31683027" imgH="31909027" progId="">
                  <p:embed/>
                  <p:pic>
                    <p:nvPicPr>
                      <p:cNvPr id="2" name="Object 1">
                        <a:extLst>
                          <a:ext uri="{FF2B5EF4-FFF2-40B4-BE49-F238E27FC236}">
                            <a16:creationId xmlns:a16="http://schemas.microsoft.com/office/drawing/2014/main" id="{07D37714-7362-271E-2883-84C686A4C51A}"/>
                          </a:ext>
                        </a:extLst>
                      </p:cNvPr>
                      <p:cNvPicPr/>
                      <p:nvPr/>
                    </p:nvPicPr>
                    <p:blipFill>
                      <a:blip r:embed="rId4"/>
                      <a:stretch>
                        <a:fillRect/>
                      </a:stretch>
                    </p:blipFill>
                    <p:spPr>
                      <a:xfrm>
                        <a:off x="6620879" y="708727"/>
                        <a:ext cx="5443865" cy="5767662"/>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DC0AA36B-0696-CCD1-E079-0B0E8ECD0FB8}"/>
              </a:ext>
            </a:extLst>
          </p:cNvPr>
          <p:cNvSpPr>
            <a:spLocks noGrp="1"/>
          </p:cNvSpPr>
          <p:nvPr>
            <p:ph sz="half" idx="1"/>
          </p:nvPr>
        </p:nvSpPr>
        <p:spPr>
          <a:xfrm>
            <a:off x="469557" y="1686903"/>
            <a:ext cx="6435740" cy="3547979"/>
          </a:xfrm>
        </p:spPr>
        <p:txBody>
          <a:bodyPr>
            <a:noAutofit/>
          </a:bodyPr>
          <a:lstStyle/>
          <a:p>
            <a:pPr>
              <a:lnSpc>
                <a:spcPct val="100000"/>
              </a:lnSpc>
            </a:pPr>
            <a:r>
              <a:rPr lang="en-US" sz="3600" b="1" dirty="0">
                <a:solidFill>
                  <a:srgbClr val="002060"/>
                </a:solidFill>
              </a:rPr>
              <a:t>Vaccines teach our warrior cells (antibodies): </a:t>
            </a:r>
          </a:p>
          <a:p>
            <a:pPr marL="571500" indent="-571500">
              <a:lnSpc>
                <a:spcPct val="100000"/>
              </a:lnSpc>
              <a:buFont typeface="Arial" panose="020B0604020202020204" pitchFamily="34" charset="0"/>
              <a:buChar char="•"/>
            </a:pPr>
            <a:r>
              <a:rPr lang="en-US" sz="3600" dirty="0">
                <a:solidFill>
                  <a:schemeClr val="accent5"/>
                </a:solidFill>
              </a:rPr>
              <a:t>How to see &amp; fight diseases</a:t>
            </a:r>
          </a:p>
        </p:txBody>
      </p:sp>
      <p:sp>
        <p:nvSpPr>
          <p:cNvPr id="4" name="Title 3">
            <a:extLst>
              <a:ext uri="{FF2B5EF4-FFF2-40B4-BE49-F238E27FC236}">
                <a16:creationId xmlns:a16="http://schemas.microsoft.com/office/drawing/2014/main" id="{849ABA1B-EE80-5120-B308-17D9D534D26A}"/>
              </a:ext>
            </a:extLst>
          </p:cNvPr>
          <p:cNvSpPr>
            <a:spLocks noGrp="1"/>
          </p:cNvSpPr>
          <p:nvPr>
            <p:ph type="title"/>
          </p:nvPr>
        </p:nvSpPr>
        <p:spPr/>
        <p:txBody>
          <a:bodyPr>
            <a:normAutofit/>
          </a:bodyPr>
          <a:lstStyle/>
          <a:p>
            <a:r>
              <a:rPr lang="en-US" sz="5400" dirty="0"/>
              <a:t>How Vaccines Work</a:t>
            </a:r>
          </a:p>
        </p:txBody>
      </p:sp>
    </p:spTree>
    <p:extLst>
      <p:ext uri="{BB962C8B-B14F-4D97-AF65-F5344CB8AC3E}">
        <p14:creationId xmlns:p14="http://schemas.microsoft.com/office/powerpoint/2010/main" val="2538715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F4487-CED0-9222-0DA8-5C53026467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CB9732-FDD9-A16D-698C-4D50E3633590}"/>
              </a:ext>
            </a:extLst>
          </p:cNvPr>
          <p:cNvSpPr>
            <a:spLocks noGrp="1"/>
          </p:cNvSpPr>
          <p:nvPr>
            <p:ph type="title"/>
          </p:nvPr>
        </p:nvSpPr>
        <p:spPr>
          <a:xfrm>
            <a:off x="469557" y="365125"/>
            <a:ext cx="11722443" cy="1325563"/>
          </a:xfrm>
        </p:spPr>
        <p:txBody>
          <a:bodyPr>
            <a:normAutofit/>
          </a:bodyPr>
          <a:lstStyle/>
          <a:p>
            <a:r>
              <a:rPr lang="en-US" sz="5400" dirty="0"/>
              <a:t>Even Healthy Kids Need Vaccines</a:t>
            </a:r>
          </a:p>
        </p:txBody>
      </p:sp>
      <p:sp>
        <p:nvSpPr>
          <p:cNvPr id="5" name="Content Placeholder 4">
            <a:extLst>
              <a:ext uri="{FF2B5EF4-FFF2-40B4-BE49-F238E27FC236}">
                <a16:creationId xmlns:a16="http://schemas.microsoft.com/office/drawing/2014/main" id="{CA52AB69-5445-0D8F-6564-6FA6E0DE5244}"/>
              </a:ext>
            </a:extLst>
          </p:cNvPr>
          <p:cNvSpPr>
            <a:spLocks noGrp="1"/>
          </p:cNvSpPr>
          <p:nvPr>
            <p:ph sz="half" idx="1"/>
          </p:nvPr>
        </p:nvSpPr>
        <p:spPr>
          <a:xfrm>
            <a:off x="469557" y="2159869"/>
            <a:ext cx="7566451" cy="3547979"/>
          </a:xfrm>
        </p:spPr>
        <p:txBody>
          <a:bodyPr>
            <a:noAutofit/>
          </a:bodyPr>
          <a:lstStyle/>
          <a:p>
            <a:pPr>
              <a:lnSpc>
                <a:spcPct val="100000"/>
              </a:lnSpc>
            </a:pPr>
            <a:r>
              <a:rPr lang="en-US" sz="3600" b="1" dirty="0">
                <a:solidFill>
                  <a:srgbClr val="002060"/>
                </a:solidFill>
              </a:rPr>
              <a:t>Our warrior cells need to learn how to fight diseases. </a:t>
            </a:r>
          </a:p>
          <a:p>
            <a:pPr>
              <a:lnSpc>
                <a:spcPct val="100000"/>
              </a:lnSpc>
            </a:pPr>
            <a:endParaRPr lang="en-US" dirty="0">
              <a:solidFill>
                <a:schemeClr val="accent5"/>
              </a:solidFill>
            </a:endParaRPr>
          </a:p>
          <a:p>
            <a:pPr>
              <a:lnSpc>
                <a:spcPct val="100000"/>
              </a:lnSpc>
            </a:pPr>
            <a:r>
              <a:rPr lang="en-US" sz="3600" b="1" dirty="0">
                <a:solidFill>
                  <a:srgbClr val="002060"/>
                </a:solidFill>
              </a:rPr>
              <a:t>Without this knowledge, they can’t protect us!</a:t>
            </a:r>
          </a:p>
          <a:p>
            <a:pPr marL="571500" indent="-571500">
              <a:lnSpc>
                <a:spcPct val="100000"/>
              </a:lnSpc>
              <a:buFont typeface="Arial" panose="020B0604020202020204" pitchFamily="34" charset="0"/>
              <a:buChar char="•"/>
            </a:pPr>
            <a:endParaRPr lang="en-US" sz="3600" dirty="0">
              <a:solidFill>
                <a:schemeClr val="accent5"/>
              </a:solidFill>
            </a:endParaRPr>
          </a:p>
        </p:txBody>
      </p:sp>
      <p:pic>
        <p:nvPicPr>
          <p:cNvPr id="3" name="Picture 2">
            <a:extLst>
              <a:ext uri="{FF2B5EF4-FFF2-40B4-BE49-F238E27FC236}">
                <a16:creationId xmlns:a16="http://schemas.microsoft.com/office/drawing/2014/main" id="{F877B2C1-83CA-E677-4662-FA06389D0BE6}"/>
              </a:ext>
            </a:extLst>
          </p:cNvPr>
          <p:cNvPicPr>
            <a:picLocks noChangeAspect="1"/>
          </p:cNvPicPr>
          <p:nvPr/>
        </p:nvPicPr>
        <p:blipFill>
          <a:blip r:embed="rId3"/>
          <a:stretch>
            <a:fillRect/>
          </a:stretch>
        </p:blipFill>
        <p:spPr>
          <a:xfrm>
            <a:off x="8036008" y="1891862"/>
            <a:ext cx="3686435" cy="45852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6819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CE4DF-22B4-3242-579E-116D8C0874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50CF7B-71AB-BA98-E7B2-CFB16E20C42F}"/>
              </a:ext>
            </a:extLst>
          </p:cNvPr>
          <p:cNvSpPr>
            <a:spLocks noGrp="1"/>
          </p:cNvSpPr>
          <p:nvPr>
            <p:ph type="title"/>
          </p:nvPr>
        </p:nvSpPr>
        <p:spPr/>
        <p:txBody>
          <a:bodyPr>
            <a:normAutofit/>
          </a:bodyPr>
          <a:lstStyle/>
          <a:p>
            <a:r>
              <a:rPr lang="en-US" sz="5400" dirty="0"/>
              <a:t>Vaccines Keep Kids Healthy</a:t>
            </a:r>
          </a:p>
        </p:txBody>
      </p:sp>
      <p:graphicFrame>
        <p:nvGraphicFramePr>
          <p:cNvPr id="2" name="Object 1">
            <a:extLst>
              <a:ext uri="{FF2B5EF4-FFF2-40B4-BE49-F238E27FC236}">
                <a16:creationId xmlns:a16="http://schemas.microsoft.com/office/drawing/2014/main" id="{2FB03BC4-56B1-B277-1265-EAB0698D4F6B}"/>
              </a:ext>
            </a:extLst>
          </p:cNvPr>
          <p:cNvGraphicFramePr>
            <a:graphicFrameLocks noChangeAspect="1"/>
          </p:cNvGraphicFramePr>
          <p:nvPr>
            <p:extLst>
              <p:ext uri="{D42A27DB-BD31-4B8C-83A1-F6EECF244321}">
                <p14:modId xmlns:p14="http://schemas.microsoft.com/office/powerpoint/2010/main" val="1393494473"/>
              </p:ext>
            </p:extLst>
          </p:nvPr>
        </p:nvGraphicFramePr>
        <p:xfrm>
          <a:off x="1220050" y="1815908"/>
          <a:ext cx="3982567" cy="4245003"/>
        </p:xfrm>
        <a:graphic>
          <a:graphicData uri="http://schemas.openxmlformats.org/presentationml/2006/ole">
            <mc:AlternateContent xmlns:mc="http://schemas.openxmlformats.org/markup-compatibility/2006">
              <mc:Choice xmlns:v="urn:schemas-microsoft-com:vml" Requires="v">
                <p:oleObj r:id="rId3" imgW="29379610" imgH="31315498" progId="">
                  <p:embed/>
                </p:oleObj>
              </mc:Choice>
              <mc:Fallback>
                <p:oleObj r:id="rId3" imgW="29379610" imgH="31315498" progId="">
                  <p:embed/>
                  <p:pic>
                    <p:nvPicPr>
                      <p:cNvPr id="4" name="Object 3">
                        <a:extLst>
                          <a:ext uri="{FF2B5EF4-FFF2-40B4-BE49-F238E27FC236}">
                            <a16:creationId xmlns:a16="http://schemas.microsoft.com/office/drawing/2014/main" id="{01CB0C17-4E01-2102-D4B1-96F215FC1E49}"/>
                          </a:ext>
                        </a:extLst>
                      </p:cNvPr>
                      <p:cNvPicPr/>
                      <p:nvPr/>
                    </p:nvPicPr>
                    <p:blipFill>
                      <a:blip r:embed="rId4"/>
                      <a:stretch>
                        <a:fillRect/>
                      </a:stretch>
                    </p:blipFill>
                    <p:spPr>
                      <a:xfrm>
                        <a:off x="1220050" y="1815908"/>
                        <a:ext cx="3982567" cy="424500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A1322B8-2193-FDAE-C9C8-A4D96338CBF8}"/>
              </a:ext>
            </a:extLst>
          </p:cNvPr>
          <p:cNvSpPr>
            <a:spLocks noGrp="1"/>
          </p:cNvSpPr>
          <p:nvPr>
            <p:ph sz="half" idx="1"/>
          </p:nvPr>
        </p:nvSpPr>
        <p:spPr>
          <a:xfrm>
            <a:off x="5170235" y="2052391"/>
            <a:ext cx="6432331" cy="3547979"/>
          </a:xfrm>
        </p:spPr>
        <p:txBody>
          <a:bodyPr>
            <a:noAutofit/>
          </a:bodyPr>
          <a:lstStyle/>
          <a:p>
            <a:pPr algn="ctr">
              <a:lnSpc>
                <a:spcPct val="100000"/>
              </a:lnSpc>
            </a:pPr>
            <a:r>
              <a:rPr lang="en-US" sz="4000" b="1" dirty="0">
                <a:solidFill>
                  <a:srgbClr val="002060"/>
                </a:solidFill>
              </a:rPr>
              <a:t>Vaccines’ SUPERPOWER </a:t>
            </a:r>
          </a:p>
          <a:p>
            <a:pPr algn="ctr">
              <a:lnSpc>
                <a:spcPct val="100000"/>
              </a:lnSpc>
            </a:pPr>
            <a:r>
              <a:rPr lang="en-US" sz="4000" b="1" dirty="0">
                <a:solidFill>
                  <a:srgbClr val="002060"/>
                </a:solidFill>
              </a:rPr>
              <a:t>= </a:t>
            </a:r>
          </a:p>
          <a:p>
            <a:pPr algn="ctr">
              <a:lnSpc>
                <a:spcPct val="100000"/>
              </a:lnSpc>
            </a:pPr>
            <a:r>
              <a:rPr lang="en-US" sz="4000" b="1" dirty="0">
                <a:solidFill>
                  <a:srgbClr val="002060"/>
                </a:solidFill>
              </a:rPr>
              <a:t>Protect us from </a:t>
            </a:r>
          </a:p>
          <a:p>
            <a:pPr algn="ctr">
              <a:lnSpc>
                <a:spcPct val="100000"/>
              </a:lnSpc>
            </a:pPr>
            <a:r>
              <a:rPr lang="en-US" sz="4000" b="1" i="1" dirty="0">
                <a:solidFill>
                  <a:srgbClr val="002060"/>
                </a:solidFill>
              </a:rPr>
              <a:t>serious</a:t>
            </a:r>
            <a:r>
              <a:rPr lang="en-US" sz="4000" b="1" dirty="0">
                <a:solidFill>
                  <a:srgbClr val="002060"/>
                </a:solidFill>
              </a:rPr>
              <a:t> sickness </a:t>
            </a:r>
          </a:p>
        </p:txBody>
      </p:sp>
    </p:spTree>
    <p:extLst>
      <p:ext uri="{BB962C8B-B14F-4D97-AF65-F5344CB8AC3E}">
        <p14:creationId xmlns:p14="http://schemas.microsoft.com/office/powerpoint/2010/main" val="3833354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2DC0-CFF5-2275-F891-3AA8BBE543B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98E956F-1B1A-6EB0-48F3-1FF31F863F92}"/>
              </a:ext>
            </a:extLst>
          </p:cNvPr>
          <p:cNvSpPr/>
          <p:nvPr/>
        </p:nvSpPr>
        <p:spPr>
          <a:xfrm>
            <a:off x="1529254" y="466342"/>
            <a:ext cx="10662745" cy="59253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A27CFD-E0D5-2347-8E0D-F7D024396EC4}"/>
              </a:ext>
            </a:extLst>
          </p:cNvPr>
          <p:cNvSpPr>
            <a:spLocks noGrp="1"/>
          </p:cNvSpPr>
          <p:nvPr>
            <p:ph type="title"/>
          </p:nvPr>
        </p:nvSpPr>
        <p:spPr/>
        <p:txBody>
          <a:bodyPr>
            <a:normAutofit/>
          </a:bodyPr>
          <a:lstStyle/>
          <a:p>
            <a:r>
              <a:rPr lang="en-US" sz="5400" dirty="0"/>
              <a:t>Vaccines Keep Kids Healthy</a:t>
            </a:r>
          </a:p>
        </p:txBody>
      </p:sp>
      <p:sp>
        <p:nvSpPr>
          <p:cNvPr id="7" name="Content Placeholder 4">
            <a:extLst>
              <a:ext uri="{FF2B5EF4-FFF2-40B4-BE49-F238E27FC236}">
                <a16:creationId xmlns:a16="http://schemas.microsoft.com/office/drawing/2014/main" id="{FD8113CE-EC75-D7C8-77E6-F2B87DB16254}"/>
              </a:ext>
            </a:extLst>
          </p:cNvPr>
          <p:cNvSpPr txBox="1">
            <a:spLocks/>
          </p:cNvSpPr>
          <p:nvPr/>
        </p:nvSpPr>
        <p:spPr>
          <a:xfrm>
            <a:off x="469557" y="1741762"/>
            <a:ext cx="8012291" cy="35479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SzPct val="120000"/>
              <a:buFont typeface="System Font Regular"/>
              <a:buChar char="▸"/>
              <a:defRPr sz="18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SzPct val="120000"/>
              <a:buFont typeface=".Apple SD Gothic NeoI Regular"/>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a:solidFill>
                  <a:srgbClr val="002060"/>
                </a:solidFill>
              </a:rPr>
              <a:t>Kids who get yearly COVID vaccine are: </a:t>
            </a:r>
          </a:p>
          <a:p>
            <a:pPr marL="571500" indent="-571500">
              <a:lnSpc>
                <a:spcPct val="100000"/>
              </a:lnSpc>
              <a:buFont typeface="Arial" panose="020B0604020202020204" pitchFamily="34" charset="0"/>
              <a:buChar char="•"/>
            </a:pPr>
            <a:r>
              <a:rPr lang="en-US" sz="3600" dirty="0">
                <a:solidFill>
                  <a:schemeClr val="accent5"/>
                </a:solidFill>
              </a:rPr>
              <a:t>90% </a:t>
            </a:r>
            <a:r>
              <a:rPr lang="en-US" sz="3600" i="1" dirty="0">
                <a:solidFill>
                  <a:schemeClr val="accent5"/>
                </a:solidFill>
              </a:rPr>
              <a:t>less likely</a:t>
            </a:r>
            <a:r>
              <a:rPr lang="en-US" sz="3600" dirty="0">
                <a:solidFill>
                  <a:schemeClr val="accent5"/>
                </a:solidFill>
              </a:rPr>
              <a:t> to get COVID</a:t>
            </a:r>
          </a:p>
          <a:p>
            <a:pPr>
              <a:lnSpc>
                <a:spcPct val="100000"/>
              </a:lnSpc>
            </a:pPr>
            <a:endParaRPr lang="en-US" sz="1800" dirty="0">
              <a:solidFill>
                <a:schemeClr val="accent5"/>
              </a:solidFill>
            </a:endParaRPr>
          </a:p>
          <a:p>
            <a:pPr>
              <a:lnSpc>
                <a:spcPct val="100000"/>
              </a:lnSpc>
            </a:pPr>
            <a:endParaRPr lang="en-US" sz="1800" dirty="0">
              <a:solidFill>
                <a:schemeClr val="accent5"/>
              </a:solidFill>
            </a:endParaRPr>
          </a:p>
          <a:p>
            <a:pPr marL="571500" indent="-571500">
              <a:lnSpc>
                <a:spcPct val="100000"/>
              </a:lnSpc>
              <a:buFont typeface="Arial" panose="020B0604020202020204" pitchFamily="34" charset="0"/>
              <a:buChar char="•"/>
            </a:pPr>
            <a:endParaRPr lang="en-US" sz="3600" dirty="0">
              <a:solidFill>
                <a:schemeClr val="accent5"/>
              </a:solidFill>
            </a:endParaRPr>
          </a:p>
        </p:txBody>
      </p:sp>
      <p:graphicFrame>
        <p:nvGraphicFramePr>
          <p:cNvPr id="2" name="Object 1">
            <a:extLst>
              <a:ext uri="{FF2B5EF4-FFF2-40B4-BE49-F238E27FC236}">
                <a16:creationId xmlns:a16="http://schemas.microsoft.com/office/drawing/2014/main" id="{686ABCB1-BD52-21D7-7CCF-D4AC30246F04}"/>
              </a:ext>
            </a:extLst>
          </p:cNvPr>
          <p:cNvGraphicFramePr>
            <a:graphicFrameLocks noChangeAspect="1"/>
          </p:cNvGraphicFramePr>
          <p:nvPr>
            <p:extLst>
              <p:ext uri="{D42A27DB-BD31-4B8C-83A1-F6EECF244321}">
                <p14:modId xmlns:p14="http://schemas.microsoft.com/office/powerpoint/2010/main" val="467877794"/>
              </p:ext>
            </p:extLst>
          </p:nvPr>
        </p:nvGraphicFramePr>
        <p:xfrm>
          <a:off x="7506277" y="1832680"/>
          <a:ext cx="4070536" cy="1683071"/>
        </p:xfrm>
        <a:graphic>
          <a:graphicData uri="http://schemas.openxmlformats.org/presentationml/2006/ole">
            <mc:AlternateContent xmlns:mc="http://schemas.openxmlformats.org/markup-compatibility/2006">
              <mc:Choice xmlns:v="urn:schemas-microsoft-com:vml" Requires="v">
                <p:oleObj r:id="rId3" imgW="29510860" imgH="12204746" progId="">
                  <p:embed/>
                </p:oleObj>
              </mc:Choice>
              <mc:Fallback>
                <p:oleObj r:id="rId3" imgW="29510860" imgH="12204746" progId="">
                  <p:embed/>
                  <p:pic>
                    <p:nvPicPr>
                      <p:cNvPr id="2" name="Object 1">
                        <a:extLst>
                          <a:ext uri="{FF2B5EF4-FFF2-40B4-BE49-F238E27FC236}">
                            <a16:creationId xmlns:a16="http://schemas.microsoft.com/office/drawing/2014/main" id="{25EFF512-C9C5-D687-7BB2-B72A4B70A508}"/>
                          </a:ext>
                        </a:extLst>
                      </p:cNvPr>
                      <p:cNvPicPr/>
                      <p:nvPr/>
                    </p:nvPicPr>
                    <p:blipFill>
                      <a:blip r:embed="rId4"/>
                      <a:stretch>
                        <a:fillRect/>
                      </a:stretch>
                    </p:blipFill>
                    <p:spPr>
                      <a:xfrm>
                        <a:off x="7506277" y="1832680"/>
                        <a:ext cx="4070536" cy="1683071"/>
                      </a:xfrm>
                      <a:prstGeom prst="rect">
                        <a:avLst/>
                      </a:prstGeom>
                    </p:spPr>
                  </p:pic>
                </p:oleObj>
              </mc:Fallback>
            </mc:AlternateContent>
          </a:graphicData>
        </a:graphic>
      </p:graphicFrame>
    </p:spTree>
    <p:extLst>
      <p:ext uri="{BB962C8B-B14F-4D97-AF65-F5344CB8AC3E}">
        <p14:creationId xmlns:p14="http://schemas.microsoft.com/office/powerpoint/2010/main" val="3188820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9BCA-EF8D-3F15-64A4-9862439A18E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79B4753-79BC-4A7F-B137-0556B186EE7C}"/>
              </a:ext>
            </a:extLst>
          </p:cNvPr>
          <p:cNvSpPr/>
          <p:nvPr/>
        </p:nvSpPr>
        <p:spPr>
          <a:xfrm>
            <a:off x="1529254" y="466342"/>
            <a:ext cx="10662745" cy="59253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34DAC9E-22C7-FE8D-571B-87BC37703EDE}"/>
              </a:ext>
            </a:extLst>
          </p:cNvPr>
          <p:cNvSpPr>
            <a:spLocks noGrp="1"/>
          </p:cNvSpPr>
          <p:nvPr>
            <p:ph type="title"/>
          </p:nvPr>
        </p:nvSpPr>
        <p:spPr/>
        <p:txBody>
          <a:bodyPr>
            <a:normAutofit/>
          </a:bodyPr>
          <a:lstStyle/>
          <a:p>
            <a:r>
              <a:rPr lang="en-US" sz="5400" dirty="0"/>
              <a:t>Vaccines Keep Kids Healthy</a:t>
            </a:r>
          </a:p>
        </p:txBody>
      </p:sp>
      <p:sp>
        <p:nvSpPr>
          <p:cNvPr id="7" name="Content Placeholder 4">
            <a:extLst>
              <a:ext uri="{FF2B5EF4-FFF2-40B4-BE49-F238E27FC236}">
                <a16:creationId xmlns:a16="http://schemas.microsoft.com/office/drawing/2014/main" id="{0D4AD379-90F3-BF7E-B10E-FE18C81ECD6E}"/>
              </a:ext>
            </a:extLst>
          </p:cNvPr>
          <p:cNvSpPr txBox="1">
            <a:spLocks/>
          </p:cNvSpPr>
          <p:nvPr/>
        </p:nvSpPr>
        <p:spPr>
          <a:xfrm>
            <a:off x="469557" y="1741762"/>
            <a:ext cx="8012291" cy="35479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SzPct val="120000"/>
              <a:buFont typeface="System Font Regular"/>
              <a:buChar char="▸"/>
              <a:defRPr sz="18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SzPct val="120000"/>
              <a:buFont typeface=".Apple SD Gothic NeoI Regular"/>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a:solidFill>
                  <a:srgbClr val="002060"/>
                </a:solidFill>
              </a:rPr>
              <a:t>Kids who get yearly COVID vaccine are: </a:t>
            </a:r>
          </a:p>
          <a:p>
            <a:pPr marL="571500" indent="-571500">
              <a:lnSpc>
                <a:spcPct val="100000"/>
              </a:lnSpc>
              <a:buFont typeface="Arial" panose="020B0604020202020204" pitchFamily="34" charset="0"/>
              <a:buChar char="•"/>
            </a:pPr>
            <a:r>
              <a:rPr lang="en-US" sz="3600" dirty="0">
                <a:solidFill>
                  <a:schemeClr val="accent5"/>
                </a:solidFill>
              </a:rPr>
              <a:t>90% </a:t>
            </a:r>
            <a:r>
              <a:rPr lang="en-US" sz="3600" i="1" dirty="0">
                <a:solidFill>
                  <a:schemeClr val="accent5"/>
                </a:solidFill>
              </a:rPr>
              <a:t>less likely</a:t>
            </a:r>
            <a:r>
              <a:rPr lang="en-US" sz="3600" dirty="0">
                <a:solidFill>
                  <a:schemeClr val="accent5"/>
                </a:solidFill>
              </a:rPr>
              <a:t> to get COVID</a:t>
            </a:r>
          </a:p>
          <a:p>
            <a:pPr>
              <a:lnSpc>
                <a:spcPct val="100000"/>
              </a:lnSpc>
            </a:pPr>
            <a:endParaRPr lang="en-US" sz="1800" dirty="0">
              <a:solidFill>
                <a:schemeClr val="accent5"/>
              </a:solidFill>
            </a:endParaRPr>
          </a:p>
          <a:p>
            <a:pPr>
              <a:lnSpc>
                <a:spcPct val="100000"/>
              </a:lnSpc>
            </a:pPr>
            <a:endParaRPr lang="en-US" sz="1800" dirty="0">
              <a:solidFill>
                <a:schemeClr val="accent5"/>
              </a:solidFill>
            </a:endParaRPr>
          </a:p>
          <a:p>
            <a:pPr marL="571500" indent="-571500">
              <a:lnSpc>
                <a:spcPct val="100000"/>
              </a:lnSpc>
              <a:buFont typeface="Arial" panose="020B0604020202020204" pitchFamily="34" charset="0"/>
              <a:buChar char="•"/>
            </a:pPr>
            <a:endParaRPr lang="en-US" sz="3600" dirty="0">
              <a:solidFill>
                <a:schemeClr val="accent5"/>
              </a:solidFill>
            </a:endParaRPr>
          </a:p>
        </p:txBody>
      </p:sp>
      <p:sp>
        <p:nvSpPr>
          <p:cNvPr id="2" name="TextBox 1">
            <a:extLst>
              <a:ext uri="{FF2B5EF4-FFF2-40B4-BE49-F238E27FC236}">
                <a16:creationId xmlns:a16="http://schemas.microsoft.com/office/drawing/2014/main" id="{AECAB0C0-6B3E-5BB3-50B4-7829A3D67970}"/>
              </a:ext>
            </a:extLst>
          </p:cNvPr>
          <p:cNvSpPr txBox="1"/>
          <p:nvPr/>
        </p:nvSpPr>
        <p:spPr>
          <a:xfrm>
            <a:off x="0" y="4320605"/>
            <a:ext cx="12192000" cy="1200329"/>
          </a:xfrm>
          <a:prstGeom prst="rect">
            <a:avLst/>
          </a:prstGeom>
          <a:noFill/>
        </p:spPr>
        <p:txBody>
          <a:bodyPr wrap="square">
            <a:spAutoFit/>
          </a:bodyPr>
          <a:lstStyle/>
          <a:p>
            <a:pPr algn="ctr">
              <a:lnSpc>
                <a:spcPct val="100000"/>
              </a:lnSpc>
            </a:pPr>
            <a:r>
              <a:rPr lang="en-US" sz="3600" b="1" dirty="0">
                <a:solidFill>
                  <a:srgbClr val="B34C2A"/>
                </a:solidFill>
              </a:rPr>
              <a:t>HUGE BENEFIT: </a:t>
            </a:r>
            <a:r>
              <a:rPr lang="en-US" sz="3600" b="1" dirty="0">
                <a:solidFill>
                  <a:srgbClr val="002060"/>
                </a:solidFill>
              </a:rPr>
              <a:t>If kids do get sick, </a:t>
            </a:r>
          </a:p>
          <a:p>
            <a:pPr algn="ctr">
              <a:lnSpc>
                <a:spcPct val="100000"/>
              </a:lnSpc>
            </a:pPr>
            <a:r>
              <a:rPr lang="en-US" sz="3600" b="1" dirty="0">
                <a:solidFill>
                  <a:srgbClr val="002060"/>
                </a:solidFill>
              </a:rPr>
              <a:t>it will be </a:t>
            </a:r>
            <a:r>
              <a:rPr lang="en-US" sz="3600" b="1" i="1" dirty="0">
                <a:solidFill>
                  <a:srgbClr val="002060"/>
                </a:solidFill>
              </a:rPr>
              <a:t>mild</a:t>
            </a:r>
            <a:r>
              <a:rPr lang="en-US" sz="3600" b="1" dirty="0">
                <a:solidFill>
                  <a:srgbClr val="002060"/>
                </a:solidFill>
              </a:rPr>
              <a:t> (</a:t>
            </a:r>
            <a:r>
              <a:rPr lang="en-US" sz="3600" b="1" u="sng" dirty="0">
                <a:solidFill>
                  <a:srgbClr val="002060"/>
                </a:solidFill>
              </a:rPr>
              <a:t>not</a:t>
            </a:r>
            <a:r>
              <a:rPr lang="en-US" sz="3600" b="1" dirty="0">
                <a:solidFill>
                  <a:srgbClr val="002060"/>
                </a:solidFill>
              </a:rPr>
              <a:t> life changing)</a:t>
            </a:r>
          </a:p>
        </p:txBody>
      </p:sp>
      <p:graphicFrame>
        <p:nvGraphicFramePr>
          <p:cNvPr id="5" name="Object 4">
            <a:extLst>
              <a:ext uri="{FF2B5EF4-FFF2-40B4-BE49-F238E27FC236}">
                <a16:creationId xmlns:a16="http://schemas.microsoft.com/office/drawing/2014/main" id="{217D83F0-3B4C-98C5-9E2E-B70B819F633B}"/>
              </a:ext>
            </a:extLst>
          </p:cNvPr>
          <p:cNvGraphicFramePr>
            <a:graphicFrameLocks noChangeAspect="1"/>
          </p:cNvGraphicFramePr>
          <p:nvPr>
            <p:extLst>
              <p:ext uri="{D42A27DB-BD31-4B8C-83A1-F6EECF244321}">
                <p14:modId xmlns:p14="http://schemas.microsoft.com/office/powerpoint/2010/main" val="4257456944"/>
              </p:ext>
            </p:extLst>
          </p:nvPr>
        </p:nvGraphicFramePr>
        <p:xfrm>
          <a:off x="7506277" y="1832680"/>
          <a:ext cx="4070536" cy="1683071"/>
        </p:xfrm>
        <a:graphic>
          <a:graphicData uri="http://schemas.openxmlformats.org/presentationml/2006/ole">
            <mc:AlternateContent xmlns:mc="http://schemas.openxmlformats.org/markup-compatibility/2006">
              <mc:Choice xmlns:v="urn:schemas-microsoft-com:vml" Requires="v">
                <p:oleObj r:id="rId3" imgW="29510860" imgH="12204746" progId="">
                  <p:embed/>
                </p:oleObj>
              </mc:Choice>
              <mc:Fallback>
                <p:oleObj r:id="rId3" imgW="29510860" imgH="12204746" progId="">
                  <p:embed/>
                  <p:pic>
                    <p:nvPicPr>
                      <p:cNvPr id="2" name="Object 1">
                        <a:extLst>
                          <a:ext uri="{FF2B5EF4-FFF2-40B4-BE49-F238E27FC236}">
                            <a16:creationId xmlns:a16="http://schemas.microsoft.com/office/drawing/2014/main" id="{686ABCB1-BD52-21D7-7CCF-D4AC30246F04}"/>
                          </a:ext>
                        </a:extLst>
                      </p:cNvPr>
                      <p:cNvPicPr/>
                      <p:nvPr/>
                    </p:nvPicPr>
                    <p:blipFill>
                      <a:blip r:embed="rId4"/>
                      <a:stretch>
                        <a:fillRect/>
                      </a:stretch>
                    </p:blipFill>
                    <p:spPr>
                      <a:xfrm>
                        <a:off x="7506277" y="1832680"/>
                        <a:ext cx="4070536" cy="1683071"/>
                      </a:xfrm>
                      <a:prstGeom prst="rect">
                        <a:avLst/>
                      </a:prstGeom>
                    </p:spPr>
                  </p:pic>
                </p:oleObj>
              </mc:Fallback>
            </mc:AlternateContent>
          </a:graphicData>
        </a:graphic>
      </p:graphicFrame>
    </p:spTree>
    <p:extLst>
      <p:ext uri="{BB962C8B-B14F-4D97-AF65-F5344CB8AC3E}">
        <p14:creationId xmlns:p14="http://schemas.microsoft.com/office/powerpoint/2010/main" val="297036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4C9B5-F5FA-A03F-5EFF-23DE3CED2D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C8E8B5-A6DA-D5C0-3CDB-0D70866CD84D}"/>
              </a:ext>
            </a:extLst>
          </p:cNvPr>
          <p:cNvSpPr>
            <a:spLocks noGrp="1"/>
          </p:cNvSpPr>
          <p:nvPr>
            <p:ph type="title"/>
          </p:nvPr>
        </p:nvSpPr>
        <p:spPr/>
        <p:txBody>
          <a:bodyPr>
            <a:normAutofit/>
          </a:bodyPr>
          <a:lstStyle/>
          <a:p>
            <a:r>
              <a:rPr lang="en-US" sz="5400" dirty="0"/>
              <a:t>Community Protection</a:t>
            </a:r>
          </a:p>
        </p:txBody>
      </p:sp>
      <p:pic>
        <p:nvPicPr>
          <p:cNvPr id="2" name="Picture 1" descr="Boost_ChildGrandparents">
            <a:extLst>
              <a:ext uri="{FF2B5EF4-FFF2-40B4-BE49-F238E27FC236}">
                <a16:creationId xmlns:a16="http://schemas.microsoft.com/office/drawing/2014/main" id="{9711F46E-3A1C-2157-9CAD-5F6576B3BD0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125975" y="1785882"/>
            <a:ext cx="5940049" cy="4691227"/>
          </a:xfrm>
          <a:prstGeom prst="rect">
            <a:avLst/>
          </a:prstGeom>
        </p:spPr>
      </p:pic>
    </p:spTree>
    <p:extLst>
      <p:ext uri="{BB962C8B-B14F-4D97-AF65-F5344CB8AC3E}">
        <p14:creationId xmlns:p14="http://schemas.microsoft.com/office/powerpoint/2010/main" val="3782902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3AC9F-AA9A-97E2-3978-37FDFD5288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8E6840-C174-2685-07B7-2BF98F7DAF63}"/>
              </a:ext>
            </a:extLst>
          </p:cNvPr>
          <p:cNvSpPr>
            <a:spLocks noGrp="1"/>
          </p:cNvSpPr>
          <p:nvPr>
            <p:ph type="title"/>
          </p:nvPr>
        </p:nvSpPr>
        <p:spPr/>
        <p:txBody>
          <a:bodyPr>
            <a:normAutofit/>
          </a:bodyPr>
          <a:lstStyle/>
          <a:p>
            <a:r>
              <a:rPr lang="en-US" sz="5400" dirty="0"/>
              <a:t>We Give Our Kids Early Protection</a:t>
            </a:r>
          </a:p>
        </p:txBody>
      </p:sp>
      <p:sp>
        <p:nvSpPr>
          <p:cNvPr id="5" name="Content Placeholder 4">
            <a:extLst>
              <a:ext uri="{FF2B5EF4-FFF2-40B4-BE49-F238E27FC236}">
                <a16:creationId xmlns:a16="http://schemas.microsoft.com/office/drawing/2014/main" id="{8ADE79E2-FF76-4F3D-7537-A9766FCC0CF7}"/>
              </a:ext>
            </a:extLst>
          </p:cNvPr>
          <p:cNvSpPr>
            <a:spLocks noGrp="1"/>
          </p:cNvSpPr>
          <p:nvPr>
            <p:ph sz="half" idx="1"/>
          </p:nvPr>
        </p:nvSpPr>
        <p:spPr>
          <a:xfrm>
            <a:off x="5139559" y="1690688"/>
            <a:ext cx="6760996" cy="3547979"/>
          </a:xfrm>
        </p:spPr>
        <p:txBody>
          <a:bodyPr>
            <a:noAutofit/>
          </a:bodyPr>
          <a:lstStyle/>
          <a:p>
            <a:pPr>
              <a:lnSpc>
                <a:spcPct val="100000"/>
              </a:lnSpc>
            </a:pPr>
            <a:r>
              <a:rPr lang="en-US" sz="3600" b="1" dirty="0">
                <a:solidFill>
                  <a:srgbClr val="002060"/>
                </a:solidFill>
              </a:rPr>
              <a:t>We pass our warrior cells to our baby during: </a:t>
            </a:r>
          </a:p>
          <a:p>
            <a:pPr marL="571500" indent="-571500">
              <a:lnSpc>
                <a:spcPct val="100000"/>
              </a:lnSpc>
              <a:buFont typeface="Arial" panose="020B0604020202020204" pitchFamily="34" charset="0"/>
              <a:buChar char="•"/>
            </a:pPr>
            <a:r>
              <a:rPr lang="en-US" sz="3600" dirty="0">
                <a:solidFill>
                  <a:schemeClr val="accent5"/>
                </a:solidFill>
              </a:rPr>
              <a:t>Pregnancy</a:t>
            </a:r>
          </a:p>
          <a:p>
            <a:pPr marL="571500" indent="-571500">
              <a:lnSpc>
                <a:spcPct val="100000"/>
              </a:lnSpc>
              <a:buFont typeface="Arial" panose="020B0604020202020204" pitchFamily="34" charset="0"/>
              <a:buChar char="•"/>
            </a:pPr>
            <a:r>
              <a:rPr lang="en-US" sz="3600" dirty="0">
                <a:solidFill>
                  <a:schemeClr val="accent5"/>
                </a:solidFill>
              </a:rPr>
              <a:t>Breast/</a:t>
            </a:r>
            <a:r>
              <a:rPr lang="en-US" sz="3600" dirty="0" err="1">
                <a:solidFill>
                  <a:schemeClr val="accent5"/>
                </a:solidFill>
              </a:rPr>
              <a:t>chestfeeding</a:t>
            </a:r>
            <a:endParaRPr lang="en-US" sz="3600" dirty="0">
              <a:solidFill>
                <a:schemeClr val="accent5"/>
              </a:solidFill>
            </a:endParaRPr>
          </a:p>
        </p:txBody>
      </p:sp>
      <p:pic>
        <p:nvPicPr>
          <p:cNvPr id="2" name="Picture 1" descr="Boost_CoupleBabies">
            <a:extLst>
              <a:ext uri="{FF2B5EF4-FFF2-40B4-BE49-F238E27FC236}">
                <a16:creationId xmlns:a16="http://schemas.microsoft.com/office/drawing/2014/main" id="{A7E7E394-66DE-C245-5A10-1CBECE3155A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576552" y="1570084"/>
            <a:ext cx="3151954" cy="4922791"/>
          </a:xfrm>
          <a:prstGeom prst="rect">
            <a:avLst/>
          </a:prstGeom>
        </p:spPr>
      </p:pic>
    </p:spTree>
    <p:extLst>
      <p:ext uri="{BB962C8B-B14F-4D97-AF65-F5344CB8AC3E}">
        <p14:creationId xmlns:p14="http://schemas.microsoft.com/office/powerpoint/2010/main" val="757741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1A47-AAD0-3FF2-0F66-34E75D309C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F75A8C-5FAB-442B-4201-1DA3C6DF3721}"/>
              </a:ext>
            </a:extLst>
          </p:cNvPr>
          <p:cNvSpPr>
            <a:spLocks noGrp="1"/>
          </p:cNvSpPr>
          <p:nvPr>
            <p:ph type="title"/>
          </p:nvPr>
        </p:nvSpPr>
        <p:spPr/>
        <p:txBody>
          <a:bodyPr>
            <a:normAutofit/>
          </a:bodyPr>
          <a:lstStyle/>
          <a:p>
            <a:r>
              <a:rPr lang="en-US" sz="5400" dirty="0"/>
              <a:t>We Give Our Kids Early Protection</a:t>
            </a:r>
          </a:p>
        </p:txBody>
      </p:sp>
      <p:sp>
        <p:nvSpPr>
          <p:cNvPr id="5" name="Content Placeholder 4">
            <a:extLst>
              <a:ext uri="{FF2B5EF4-FFF2-40B4-BE49-F238E27FC236}">
                <a16:creationId xmlns:a16="http://schemas.microsoft.com/office/drawing/2014/main" id="{D2420462-EF38-DE17-14CA-3B6A081B321A}"/>
              </a:ext>
            </a:extLst>
          </p:cNvPr>
          <p:cNvSpPr>
            <a:spLocks noGrp="1"/>
          </p:cNvSpPr>
          <p:nvPr>
            <p:ph sz="half" idx="1"/>
          </p:nvPr>
        </p:nvSpPr>
        <p:spPr>
          <a:xfrm>
            <a:off x="5139559" y="1690688"/>
            <a:ext cx="6760996" cy="3547979"/>
          </a:xfrm>
        </p:spPr>
        <p:txBody>
          <a:bodyPr>
            <a:noAutofit/>
          </a:bodyPr>
          <a:lstStyle/>
          <a:p>
            <a:pPr>
              <a:lnSpc>
                <a:spcPct val="100000"/>
              </a:lnSpc>
            </a:pPr>
            <a:r>
              <a:rPr lang="en-US" sz="3600" b="1" dirty="0">
                <a:solidFill>
                  <a:srgbClr val="002060"/>
                </a:solidFill>
              </a:rPr>
              <a:t>We pass our warrior cells to our baby during: </a:t>
            </a:r>
          </a:p>
          <a:p>
            <a:pPr marL="571500" indent="-571500">
              <a:lnSpc>
                <a:spcPct val="100000"/>
              </a:lnSpc>
              <a:buFont typeface="Arial" panose="020B0604020202020204" pitchFamily="34" charset="0"/>
              <a:buChar char="•"/>
            </a:pPr>
            <a:r>
              <a:rPr lang="en-US" sz="3600" dirty="0">
                <a:solidFill>
                  <a:schemeClr val="accent5"/>
                </a:solidFill>
              </a:rPr>
              <a:t>Pregnancy</a:t>
            </a:r>
          </a:p>
          <a:p>
            <a:pPr marL="571500" indent="-571500">
              <a:lnSpc>
                <a:spcPct val="100000"/>
              </a:lnSpc>
              <a:buFont typeface="Arial" panose="020B0604020202020204" pitchFamily="34" charset="0"/>
              <a:buChar char="•"/>
            </a:pPr>
            <a:r>
              <a:rPr lang="en-US" sz="3600" dirty="0">
                <a:solidFill>
                  <a:schemeClr val="accent5"/>
                </a:solidFill>
              </a:rPr>
              <a:t>Breast/</a:t>
            </a:r>
            <a:r>
              <a:rPr lang="en-US" sz="3600" dirty="0" err="1">
                <a:solidFill>
                  <a:schemeClr val="accent5"/>
                </a:solidFill>
              </a:rPr>
              <a:t>chestfeeding</a:t>
            </a:r>
            <a:endParaRPr lang="en-US" sz="3600" dirty="0">
              <a:solidFill>
                <a:schemeClr val="accent5"/>
              </a:solidFill>
            </a:endParaRPr>
          </a:p>
        </p:txBody>
      </p:sp>
      <p:pic>
        <p:nvPicPr>
          <p:cNvPr id="2" name="Picture 1" descr="Boost_CoupleBabies">
            <a:extLst>
              <a:ext uri="{FF2B5EF4-FFF2-40B4-BE49-F238E27FC236}">
                <a16:creationId xmlns:a16="http://schemas.microsoft.com/office/drawing/2014/main" id="{5330C4B0-236A-5382-910B-0930E49ECF4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576552" y="1570084"/>
            <a:ext cx="3151954" cy="4922791"/>
          </a:xfrm>
          <a:prstGeom prst="rect">
            <a:avLst/>
          </a:prstGeom>
        </p:spPr>
      </p:pic>
      <p:sp>
        <p:nvSpPr>
          <p:cNvPr id="6" name="TextBox 5">
            <a:extLst>
              <a:ext uri="{FF2B5EF4-FFF2-40B4-BE49-F238E27FC236}">
                <a16:creationId xmlns:a16="http://schemas.microsoft.com/office/drawing/2014/main" id="{1FA74D7E-9A9A-FC62-2958-5B349C1BAED3}"/>
              </a:ext>
            </a:extLst>
          </p:cNvPr>
          <p:cNvSpPr txBox="1"/>
          <p:nvPr/>
        </p:nvSpPr>
        <p:spPr>
          <a:xfrm>
            <a:off x="5139559" y="4869335"/>
            <a:ext cx="6093372" cy="584775"/>
          </a:xfrm>
          <a:prstGeom prst="rect">
            <a:avLst/>
          </a:prstGeom>
          <a:noFill/>
        </p:spPr>
        <p:txBody>
          <a:bodyPr wrap="square">
            <a:spAutoFit/>
          </a:bodyPr>
          <a:lstStyle/>
          <a:p>
            <a:pPr>
              <a:lnSpc>
                <a:spcPct val="100000"/>
              </a:lnSpc>
            </a:pPr>
            <a:r>
              <a:rPr lang="en-US" sz="3200" b="1" dirty="0">
                <a:solidFill>
                  <a:srgbClr val="B34C2A"/>
                </a:solidFill>
              </a:rPr>
              <a:t>This protection fades soon! </a:t>
            </a:r>
          </a:p>
        </p:txBody>
      </p:sp>
    </p:spTree>
    <p:extLst>
      <p:ext uri="{BB962C8B-B14F-4D97-AF65-F5344CB8AC3E}">
        <p14:creationId xmlns:p14="http://schemas.microsoft.com/office/powerpoint/2010/main" val="2157000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64B2-5E8F-0DF0-CFED-94A8F04613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94B320-E765-830B-89B2-571A3C5F7B6B}"/>
              </a:ext>
            </a:extLst>
          </p:cNvPr>
          <p:cNvSpPr>
            <a:spLocks noGrp="1"/>
          </p:cNvSpPr>
          <p:nvPr>
            <p:ph type="title"/>
          </p:nvPr>
        </p:nvSpPr>
        <p:spPr/>
        <p:txBody>
          <a:bodyPr>
            <a:normAutofit/>
          </a:bodyPr>
          <a:lstStyle/>
          <a:p>
            <a:r>
              <a:rPr lang="en-US" sz="5400" dirty="0"/>
              <a:t>Introductions</a:t>
            </a:r>
          </a:p>
        </p:txBody>
      </p:sp>
      <p:sp>
        <p:nvSpPr>
          <p:cNvPr id="20" name="Rectangle 19">
            <a:extLst>
              <a:ext uri="{FF2B5EF4-FFF2-40B4-BE49-F238E27FC236}">
                <a16:creationId xmlns:a16="http://schemas.microsoft.com/office/drawing/2014/main" id="{DCD3ED14-CCF3-5944-B114-C921A2956BC4}"/>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glasses and a blue shirt&#10;&#10;AI-generated content may be incorrect.">
            <a:extLst>
              <a:ext uri="{FF2B5EF4-FFF2-40B4-BE49-F238E27FC236}">
                <a16:creationId xmlns:a16="http://schemas.microsoft.com/office/drawing/2014/main" id="{055CAAF4-49D9-D6E8-72C8-79B41A940906}"/>
              </a:ext>
            </a:extLst>
          </p:cNvPr>
          <p:cNvPicPr>
            <a:picLocks noChangeAspect="1"/>
          </p:cNvPicPr>
          <p:nvPr/>
        </p:nvPicPr>
        <p:blipFill>
          <a:blip r:embed="rId3"/>
          <a:stretch>
            <a:fillRect/>
          </a:stretch>
        </p:blipFill>
        <p:spPr>
          <a:xfrm>
            <a:off x="8296447" y="0"/>
            <a:ext cx="3895553" cy="3895553"/>
          </a:xfrm>
          <a:prstGeom prst="rect">
            <a:avLst/>
          </a:prstGeom>
          <a:effectLst>
            <a:softEdge rad="0"/>
          </a:effectLst>
        </p:spPr>
      </p:pic>
      <p:sp>
        <p:nvSpPr>
          <p:cNvPr id="5" name="Content Placeholder 4">
            <a:extLst>
              <a:ext uri="{FF2B5EF4-FFF2-40B4-BE49-F238E27FC236}">
                <a16:creationId xmlns:a16="http://schemas.microsoft.com/office/drawing/2014/main" id="{E61FA36D-F2A5-15EB-45A8-6CDE0B4E1D71}"/>
              </a:ext>
            </a:extLst>
          </p:cNvPr>
          <p:cNvSpPr>
            <a:spLocks noGrp="1"/>
          </p:cNvSpPr>
          <p:nvPr>
            <p:ph sz="half" idx="1"/>
          </p:nvPr>
        </p:nvSpPr>
        <p:spPr>
          <a:xfrm>
            <a:off x="593998" y="1690688"/>
            <a:ext cx="8084781" cy="3895553"/>
          </a:xfrm>
        </p:spPr>
        <p:txBody>
          <a:bodyPr vert="horz" lIns="91440" tIns="45720" rIns="91440" bIns="45720" rtlCol="0" anchor="t">
            <a:noAutofit/>
          </a:bodyPr>
          <a:lstStyle/>
          <a:p>
            <a:r>
              <a:rPr lang="en-US" sz="3600" b="1" dirty="0"/>
              <a:t>Share your:</a:t>
            </a:r>
          </a:p>
          <a:p>
            <a:pPr marL="457200" indent="-457200">
              <a:lnSpc>
                <a:spcPct val="100000"/>
              </a:lnSpc>
              <a:buFont typeface="Arial" panose="020B0604020202020204" pitchFamily="34" charset="0"/>
              <a:buChar char="•"/>
            </a:pPr>
            <a:r>
              <a:rPr lang="en-US" sz="3600" dirty="0">
                <a:solidFill>
                  <a:schemeClr val="accent5"/>
                </a:solidFill>
              </a:rPr>
              <a:t>Name</a:t>
            </a:r>
          </a:p>
          <a:p>
            <a:pPr marL="457200" indent="-457200">
              <a:lnSpc>
                <a:spcPct val="100000"/>
              </a:lnSpc>
              <a:buFont typeface="Arial" panose="020B0604020202020204" pitchFamily="34" charset="0"/>
              <a:buChar char="•"/>
            </a:pPr>
            <a:r>
              <a:rPr lang="en-US" sz="3600" dirty="0">
                <a:solidFill>
                  <a:schemeClr val="accent5"/>
                </a:solidFill>
              </a:rPr>
              <a:t>Pronouns</a:t>
            </a:r>
          </a:p>
          <a:p>
            <a:pPr marL="457200" indent="-457200">
              <a:lnSpc>
                <a:spcPct val="100000"/>
              </a:lnSpc>
              <a:buFont typeface="Arial" panose="020B0604020202020204" pitchFamily="34" charset="0"/>
              <a:buChar char="•"/>
            </a:pPr>
            <a:r>
              <a:rPr lang="en-US" sz="3600" dirty="0">
                <a:solidFill>
                  <a:schemeClr val="accent5"/>
                </a:solidFill>
              </a:rPr>
              <a:t>Tribal Nation(s)</a:t>
            </a:r>
          </a:p>
          <a:p>
            <a:pPr marL="457200" indent="-457200">
              <a:lnSpc>
                <a:spcPct val="100000"/>
              </a:lnSpc>
              <a:buFont typeface="Arial" panose="020B0604020202020204" pitchFamily="34" charset="0"/>
              <a:buChar char="•"/>
            </a:pPr>
            <a:r>
              <a:rPr lang="en-US" sz="3600" dirty="0">
                <a:solidFill>
                  <a:schemeClr val="accent5"/>
                </a:solidFill>
              </a:rPr>
              <a:t>Community Roles </a:t>
            </a:r>
          </a:p>
        </p:txBody>
      </p:sp>
    </p:spTree>
    <p:extLst>
      <p:ext uri="{BB962C8B-B14F-4D97-AF65-F5344CB8AC3E}">
        <p14:creationId xmlns:p14="http://schemas.microsoft.com/office/powerpoint/2010/main" val="1559190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0EB0E-06B9-3111-EEDA-14DF248E7E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1F2BB7-2AD1-23B3-12D5-112A7188ED02}"/>
              </a:ext>
            </a:extLst>
          </p:cNvPr>
          <p:cNvSpPr>
            <a:spLocks noGrp="1"/>
          </p:cNvSpPr>
          <p:nvPr>
            <p:ph type="title"/>
          </p:nvPr>
        </p:nvSpPr>
        <p:spPr/>
        <p:txBody>
          <a:bodyPr>
            <a:normAutofit/>
          </a:bodyPr>
          <a:lstStyle/>
          <a:p>
            <a:r>
              <a:rPr lang="en-US" sz="5400" dirty="0"/>
              <a:t>Child Vaccine Schedule </a:t>
            </a:r>
          </a:p>
        </p:txBody>
      </p:sp>
      <p:sp>
        <p:nvSpPr>
          <p:cNvPr id="5" name="Content Placeholder 4">
            <a:extLst>
              <a:ext uri="{FF2B5EF4-FFF2-40B4-BE49-F238E27FC236}">
                <a16:creationId xmlns:a16="http://schemas.microsoft.com/office/drawing/2014/main" id="{5BF02F0A-EB71-4CD4-C446-A090EBBB120B}"/>
              </a:ext>
            </a:extLst>
          </p:cNvPr>
          <p:cNvSpPr>
            <a:spLocks noGrp="1"/>
          </p:cNvSpPr>
          <p:nvPr>
            <p:ph sz="half" idx="1"/>
          </p:nvPr>
        </p:nvSpPr>
        <p:spPr>
          <a:xfrm>
            <a:off x="5903403" y="1690688"/>
            <a:ext cx="6225533" cy="3547979"/>
          </a:xfrm>
        </p:spPr>
        <p:txBody>
          <a:bodyPr>
            <a:noAutofit/>
          </a:bodyPr>
          <a:lstStyle/>
          <a:p>
            <a:pPr>
              <a:lnSpc>
                <a:spcPct val="100000"/>
              </a:lnSpc>
            </a:pPr>
            <a:r>
              <a:rPr lang="en-US" sz="3600" b="1" dirty="0">
                <a:solidFill>
                  <a:srgbClr val="002060"/>
                </a:solidFill>
              </a:rPr>
              <a:t>It’s built to: </a:t>
            </a:r>
          </a:p>
          <a:p>
            <a:pPr marL="571500" indent="-571500">
              <a:lnSpc>
                <a:spcPct val="100000"/>
              </a:lnSpc>
              <a:buFont typeface="Arial" panose="020B0604020202020204" pitchFamily="34" charset="0"/>
              <a:buChar char="•"/>
            </a:pPr>
            <a:r>
              <a:rPr lang="en-US" sz="3600" dirty="0">
                <a:solidFill>
                  <a:schemeClr val="accent5"/>
                </a:solidFill>
              </a:rPr>
              <a:t>Protect your child </a:t>
            </a:r>
            <a:r>
              <a:rPr lang="en-US" sz="3600" i="1" dirty="0">
                <a:solidFill>
                  <a:schemeClr val="accent5"/>
                </a:solidFill>
              </a:rPr>
              <a:t>before</a:t>
            </a:r>
            <a:r>
              <a:rPr lang="en-US" sz="3600" dirty="0">
                <a:solidFill>
                  <a:schemeClr val="accent5"/>
                </a:solidFill>
              </a:rPr>
              <a:t> they contact life-threatening diseases</a:t>
            </a:r>
          </a:p>
        </p:txBody>
      </p:sp>
      <p:pic>
        <p:nvPicPr>
          <p:cNvPr id="2" name="Picture 1">
            <a:extLst>
              <a:ext uri="{FF2B5EF4-FFF2-40B4-BE49-F238E27FC236}">
                <a16:creationId xmlns:a16="http://schemas.microsoft.com/office/drawing/2014/main" id="{F79786C2-558F-AD8C-9A44-277884784F8D}"/>
              </a:ext>
            </a:extLst>
          </p:cNvPr>
          <p:cNvPicPr>
            <a:picLocks noChangeAspect="1"/>
          </p:cNvPicPr>
          <p:nvPr/>
        </p:nvPicPr>
        <p:blipFill>
          <a:blip r:embed="rId3"/>
          <a:srcRect l="26767" t="19664" r="21896" b="7538"/>
          <a:stretch/>
        </p:blipFill>
        <p:spPr>
          <a:xfrm>
            <a:off x="469557" y="1749246"/>
            <a:ext cx="5155747" cy="3929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5855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61EC-B874-684D-7339-24E37D09B1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85290D-8C3F-B6EC-C075-E0F3D4907A48}"/>
              </a:ext>
            </a:extLst>
          </p:cNvPr>
          <p:cNvSpPr>
            <a:spLocks noGrp="1"/>
          </p:cNvSpPr>
          <p:nvPr>
            <p:ph type="title"/>
          </p:nvPr>
        </p:nvSpPr>
        <p:spPr/>
        <p:txBody>
          <a:bodyPr>
            <a:normAutofit/>
          </a:bodyPr>
          <a:lstStyle/>
          <a:p>
            <a:r>
              <a:rPr lang="en-US" sz="5400" dirty="0"/>
              <a:t>Vaccines Are Safe</a:t>
            </a:r>
          </a:p>
        </p:txBody>
      </p:sp>
      <p:sp>
        <p:nvSpPr>
          <p:cNvPr id="5" name="Content Placeholder 4">
            <a:extLst>
              <a:ext uri="{FF2B5EF4-FFF2-40B4-BE49-F238E27FC236}">
                <a16:creationId xmlns:a16="http://schemas.microsoft.com/office/drawing/2014/main" id="{D0602CC3-58AA-F5DD-CCD0-D01655A8FC0A}"/>
              </a:ext>
            </a:extLst>
          </p:cNvPr>
          <p:cNvSpPr>
            <a:spLocks noGrp="1"/>
          </p:cNvSpPr>
          <p:nvPr>
            <p:ph sz="half" idx="1"/>
          </p:nvPr>
        </p:nvSpPr>
        <p:spPr>
          <a:xfrm>
            <a:off x="469557" y="1686903"/>
            <a:ext cx="6435740" cy="3547979"/>
          </a:xfrm>
        </p:spPr>
        <p:txBody>
          <a:bodyPr>
            <a:noAutofit/>
          </a:bodyPr>
          <a:lstStyle/>
          <a:p>
            <a:pPr>
              <a:lnSpc>
                <a:spcPct val="100000"/>
              </a:lnSpc>
            </a:pPr>
            <a:r>
              <a:rPr lang="en-US" sz="3600" b="1" dirty="0">
                <a:solidFill>
                  <a:srgbClr val="002060"/>
                </a:solidFill>
              </a:rPr>
              <a:t>Vaccines go through many safety tests before being approved: </a:t>
            </a:r>
          </a:p>
          <a:p>
            <a:pPr marL="571500" indent="-571500">
              <a:lnSpc>
                <a:spcPct val="100000"/>
              </a:lnSpc>
              <a:buFont typeface="Arial" panose="020B0604020202020204" pitchFamily="34" charset="0"/>
              <a:buChar char="•"/>
            </a:pPr>
            <a:r>
              <a:rPr lang="en-US" sz="3600" dirty="0">
                <a:solidFill>
                  <a:schemeClr val="accent5"/>
                </a:solidFill>
              </a:rPr>
              <a:t>Many Native people and Tribes volunteer to help</a:t>
            </a:r>
          </a:p>
        </p:txBody>
      </p:sp>
      <p:pic>
        <p:nvPicPr>
          <p:cNvPr id="3" name="Picture 2" descr="Boost_DadEmbrace">
            <a:extLst>
              <a:ext uri="{FF2B5EF4-FFF2-40B4-BE49-F238E27FC236}">
                <a16:creationId xmlns:a16="http://schemas.microsoft.com/office/drawing/2014/main" id="{69BB37C9-4852-79C5-499F-08C08B408543}"/>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b="16014"/>
          <a:stretch/>
        </p:blipFill>
        <p:spPr>
          <a:xfrm>
            <a:off x="7675201" y="2502568"/>
            <a:ext cx="3555850" cy="3974542"/>
          </a:xfrm>
          <a:prstGeom prst="rect">
            <a:avLst/>
          </a:prstGeom>
        </p:spPr>
      </p:pic>
    </p:spTree>
    <p:extLst>
      <p:ext uri="{BB962C8B-B14F-4D97-AF65-F5344CB8AC3E}">
        <p14:creationId xmlns:p14="http://schemas.microsoft.com/office/powerpoint/2010/main" val="240488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92B7-6A62-3F88-7BD4-69BC58D76A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9B9337-A767-F1AB-301B-3C7AE75B0C34}"/>
              </a:ext>
            </a:extLst>
          </p:cNvPr>
          <p:cNvPicPr>
            <a:picLocks noChangeAspect="1"/>
          </p:cNvPicPr>
          <p:nvPr/>
        </p:nvPicPr>
        <p:blipFill>
          <a:blip r:embed="rId3"/>
          <a:stretch>
            <a:fillRect/>
          </a:stretch>
        </p:blipFill>
        <p:spPr>
          <a:xfrm rot="16200000">
            <a:off x="2667000" y="-2667001"/>
            <a:ext cx="6857999" cy="12192001"/>
          </a:xfrm>
          <a:prstGeom prst="rect">
            <a:avLst/>
          </a:prstGeom>
        </p:spPr>
      </p:pic>
      <p:sp>
        <p:nvSpPr>
          <p:cNvPr id="2" name="Rectangle 1">
            <a:extLst>
              <a:ext uri="{FF2B5EF4-FFF2-40B4-BE49-F238E27FC236}">
                <a16:creationId xmlns:a16="http://schemas.microsoft.com/office/drawing/2014/main" id="{35712406-ADE6-68A4-E51F-F9036B0AA7B3}"/>
              </a:ext>
            </a:extLst>
          </p:cNvPr>
          <p:cNvSpPr/>
          <p:nvPr/>
        </p:nvSpPr>
        <p:spPr>
          <a:xfrm>
            <a:off x="1" y="-1"/>
            <a:ext cx="12191999" cy="6858000"/>
          </a:xfrm>
          <a:prstGeom prst="rect">
            <a:avLst/>
          </a:prstGeom>
          <a:solidFill>
            <a:srgbClr val="4C1650"/>
          </a:solidFill>
          <a:ln>
            <a:solidFill>
              <a:srgbClr val="4C1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22A1BB-649F-2752-E341-7EF147984350}"/>
              </a:ext>
            </a:extLst>
          </p:cNvPr>
          <p:cNvSpPr/>
          <p:nvPr/>
        </p:nvSpPr>
        <p:spPr>
          <a:xfrm>
            <a:off x="665746" y="757988"/>
            <a:ext cx="10860505" cy="5342021"/>
          </a:xfrm>
          <a:prstGeom prst="rect">
            <a:avLst/>
          </a:prstGeom>
          <a:solidFill>
            <a:srgbClr val="4C16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1A0560-E32C-D9E3-1119-E6E1EE064D72}"/>
              </a:ext>
            </a:extLst>
          </p:cNvPr>
          <p:cNvSpPr>
            <a:spLocks noGrp="1"/>
          </p:cNvSpPr>
          <p:nvPr>
            <p:ph sz="half" idx="1"/>
          </p:nvPr>
        </p:nvSpPr>
        <p:spPr>
          <a:xfrm>
            <a:off x="914400" y="992814"/>
            <a:ext cx="8040413" cy="5107196"/>
          </a:xfrm>
        </p:spPr>
        <p:txBody>
          <a:bodyPr vert="horz" lIns="91440" tIns="45720" rIns="91440" bIns="45720" rtlCol="0" anchor="t">
            <a:normAutofit fontScale="85000" lnSpcReduction="10000"/>
          </a:bodyPr>
          <a:lstStyle/>
          <a:p>
            <a:pPr marL="0" marR="0">
              <a:lnSpc>
                <a:spcPct val="115000"/>
              </a:lnSpc>
              <a:spcAft>
                <a:spcPts val="800"/>
              </a:spcAft>
            </a:pPr>
            <a:r>
              <a:rPr lang="en-US" sz="5100" b="1" i="1" dirty="0">
                <a:solidFill>
                  <a:schemeClr val="bg1"/>
                </a:solidFill>
              </a:rPr>
              <a:t>“</a:t>
            </a:r>
            <a:r>
              <a:rPr lang="en-US" sz="3700" b="1" i="1" dirty="0">
                <a:solidFill>
                  <a:schemeClr val="bg1"/>
                </a:solidFill>
              </a:rPr>
              <a:t>Tribes and Native people have helped at every step in fighting against diseases through doing things like participating in vaccine trials. At Lummi Nation we participated in the Novavax vaccine trials. We are proud to have participated in this effort, but more importantly we are proud of our people.”</a:t>
            </a:r>
          </a:p>
          <a:p>
            <a:endParaRPr lang="en-US" sz="1200" b="1" i="1" dirty="0">
              <a:solidFill>
                <a:schemeClr val="bg1"/>
              </a:solidFill>
            </a:endParaRPr>
          </a:p>
          <a:p>
            <a:pPr algn="r"/>
            <a:r>
              <a:rPr lang="en-US" dirty="0">
                <a:solidFill>
                  <a:schemeClr val="bg1"/>
                </a:solidFill>
              </a:rPr>
              <a:t>– Nick Lewis| Lummi Nation Tribal Leader</a:t>
            </a:r>
          </a:p>
        </p:txBody>
      </p:sp>
      <p:pic>
        <p:nvPicPr>
          <p:cNvPr id="1026" name="Picture 2">
            <a:extLst>
              <a:ext uri="{FF2B5EF4-FFF2-40B4-BE49-F238E27FC236}">
                <a16:creationId xmlns:a16="http://schemas.microsoft.com/office/drawing/2014/main" id="{9013528E-FCD0-CF64-61AE-4E8DD78B6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515" y="1705050"/>
            <a:ext cx="3056136" cy="30561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76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365125"/>
            <a:ext cx="11874843" cy="1325563"/>
          </a:xfrm>
        </p:spPr>
        <p:txBody>
          <a:bodyPr>
            <a:normAutofit/>
          </a:bodyPr>
          <a:lstStyle/>
          <a:p>
            <a:r>
              <a:rPr lang="en-US" sz="5400" dirty="0"/>
              <a:t>Vaccine Monitoring</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825625"/>
            <a:ext cx="7616607" cy="3895553"/>
          </a:xfrm>
        </p:spPr>
        <p:txBody>
          <a:bodyPr vert="horz" lIns="91440" tIns="45720" rIns="91440" bIns="45720" rtlCol="0" anchor="t">
            <a:normAutofit/>
          </a:bodyPr>
          <a:lstStyle/>
          <a:p>
            <a:pPr marL="457200" indent="-457200">
              <a:buFont typeface="Arial" panose="020B0604020202020204" pitchFamily="34" charset="0"/>
              <a:buChar char="•"/>
            </a:pPr>
            <a:r>
              <a:rPr lang="en-US" sz="3600" dirty="0">
                <a:solidFill>
                  <a:schemeClr val="accent5"/>
                </a:solidFill>
              </a:rPr>
              <a:t>Everyday people share how the vaccine made them feel</a:t>
            </a:r>
          </a:p>
          <a:p>
            <a:pPr marL="457200" indent="-457200">
              <a:buFont typeface="Arial" panose="020B0604020202020204" pitchFamily="34" charset="0"/>
              <a:buChar char="•"/>
            </a:pPr>
            <a:endParaRPr lang="en-US" sz="1600" dirty="0">
              <a:solidFill>
                <a:srgbClr val="002060"/>
              </a:solidFill>
            </a:endParaRPr>
          </a:p>
          <a:p>
            <a:pPr marL="457200" indent="-457200">
              <a:buFont typeface="Arial" panose="020B0604020202020204" pitchFamily="34" charset="0"/>
              <a:buChar char="•"/>
            </a:pPr>
            <a:r>
              <a:rPr lang="en-US" sz="3600" dirty="0">
                <a:solidFill>
                  <a:schemeClr val="accent5"/>
                </a:solidFill>
              </a:rPr>
              <a:t>Monitoring helps to quickly identify any vaccine risks and take action</a:t>
            </a:r>
          </a:p>
          <a:p>
            <a:pPr marL="457200" indent="-457200">
              <a:buFont typeface="Arial" panose="020B0604020202020204" pitchFamily="34" charset="0"/>
              <a:buChar char="•"/>
            </a:pPr>
            <a:endParaRPr lang="en-US" dirty="0">
              <a:solidFill>
                <a:srgbClr val="002060"/>
              </a:solidFill>
            </a:endParaRPr>
          </a:p>
        </p:txBody>
      </p:sp>
      <p:pic>
        <p:nvPicPr>
          <p:cNvPr id="3" name="Picture 2">
            <a:extLst>
              <a:ext uri="{FF2B5EF4-FFF2-40B4-BE49-F238E27FC236}">
                <a16:creationId xmlns:a16="http://schemas.microsoft.com/office/drawing/2014/main" id="{A15996C3-0D22-8F87-73AB-67AFA91C6EE0}"/>
              </a:ext>
            </a:extLst>
          </p:cNvPr>
          <p:cNvPicPr>
            <a:picLocks noChangeAspect="1"/>
          </p:cNvPicPr>
          <p:nvPr/>
        </p:nvPicPr>
        <p:blipFill rotWithShape="1">
          <a:blip r:embed="rId3"/>
          <a:srcRect b="2779"/>
          <a:stretch/>
        </p:blipFill>
        <p:spPr>
          <a:xfrm>
            <a:off x="7512424" y="1093974"/>
            <a:ext cx="4759088" cy="5386336"/>
          </a:xfrm>
          <a:prstGeom prst="rect">
            <a:avLst/>
          </a:prstGeom>
        </p:spPr>
      </p:pic>
    </p:spTree>
    <p:extLst>
      <p:ext uri="{BB962C8B-B14F-4D97-AF65-F5344CB8AC3E}">
        <p14:creationId xmlns:p14="http://schemas.microsoft.com/office/powerpoint/2010/main" val="2354605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FB84E-4E28-FBA6-EA65-2BC2112DF35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DC538A6-C1B9-9993-100C-81F9DBB35283}"/>
              </a:ext>
            </a:extLst>
          </p:cNvPr>
          <p:cNvSpPr/>
          <p:nvPr/>
        </p:nvSpPr>
        <p:spPr>
          <a:xfrm>
            <a:off x="1529255" y="529406"/>
            <a:ext cx="10662745" cy="59253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7DF1999-B22D-9CDB-1587-47FBD6346E91}"/>
              </a:ext>
            </a:extLst>
          </p:cNvPr>
          <p:cNvSpPr>
            <a:spLocks noGrp="1"/>
          </p:cNvSpPr>
          <p:nvPr>
            <p:ph type="title"/>
          </p:nvPr>
        </p:nvSpPr>
        <p:spPr/>
        <p:txBody>
          <a:bodyPr>
            <a:normAutofit/>
          </a:bodyPr>
          <a:lstStyle/>
          <a:p>
            <a:r>
              <a:rPr lang="en-US" sz="5400" dirty="0"/>
              <a:t>Mild Side Effects</a:t>
            </a:r>
          </a:p>
        </p:txBody>
      </p:sp>
      <p:graphicFrame>
        <p:nvGraphicFramePr>
          <p:cNvPr id="2" name="Object 1">
            <a:extLst>
              <a:ext uri="{FF2B5EF4-FFF2-40B4-BE49-F238E27FC236}">
                <a16:creationId xmlns:a16="http://schemas.microsoft.com/office/drawing/2014/main" id="{B69010D3-0296-0BA5-9360-C01561CCE787}"/>
              </a:ext>
            </a:extLst>
          </p:cNvPr>
          <p:cNvGraphicFramePr>
            <a:graphicFrameLocks noChangeAspect="1"/>
          </p:cNvGraphicFramePr>
          <p:nvPr>
            <p:extLst>
              <p:ext uri="{D42A27DB-BD31-4B8C-83A1-F6EECF244321}">
                <p14:modId xmlns:p14="http://schemas.microsoft.com/office/powerpoint/2010/main" val="4212008998"/>
              </p:ext>
            </p:extLst>
          </p:nvPr>
        </p:nvGraphicFramePr>
        <p:xfrm>
          <a:off x="6142578" y="1923393"/>
          <a:ext cx="5846315" cy="4544174"/>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2" name="Object 1">
                        <a:extLst>
                          <a:ext uri="{FF2B5EF4-FFF2-40B4-BE49-F238E27FC236}">
                            <a16:creationId xmlns:a16="http://schemas.microsoft.com/office/drawing/2014/main" id="{891881FE-5120-F8CB-DE27-616579895D32}"/>
                          </a:ext>
                        </a:extLst>
                      </p:cNvPr>
                      <p:cNvPicPr/>
                      <p:nvPr/>
                    </p:nvPicPr>
                    <p:blipFill>
                      <a:blip r:embed="rId4"/>
                      <a:stretch>
                        <a:fillRect/>
                      </a:stretch>
                    </p:blipFill>
                    <p:spPr>
                      <a:xfrm>
                        <a:off x="6142578" y="1923393"/>
                        <a:ext cx="5846315" cy="4544174"/>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EF13B9CC-B7E1-A950-72A8-B3391F871B80}"/>
              </a:ext>
            </a:extLst>
          </p:cNvPr>
          <p:cNvSpPr>
            <a:spLocks noGrp="1"/>
          </p:cNvSpPr>
          <p:nvPr>
            <p:ph sz="half" idx="1"/>
          </p:nvPr>
        </p:nvSpPr>
        <p:spPr>
          <a:xfrm>
            <a:off x="469557" y="1686903"/>
            <a:ext cx="6435740" cy="3547979"/>
          </a:xfrm>
        </p:spPr>
        <p:txBody>
          <a:bodyPr>
            <a:noAutofit/>
          </a:bodyPr>
          <a:lstStyle/>
          <a:p>
            <a:pPr>
              <a:lnSpc>
                <a:spcPct val="100000"/>
              </a:lnSpc>
            </a:pPr>
            <a:r>
              <a:rPr lang="en-US" sz="3600" b="1" dirty="0">
                <a:solidFill>
                  <a:srgbClr val="002060"/>
                </a:solidFill>
              </a:rPr>
              <a:t>Result from: </a:t>
            </a:r>
          </a:p>
          <a:p>
            <a:pPr marL="571500" indent="-571500">
              <a:lnSpc>
                <a:spcPct val="100000"/>
              </a:lnSpc>
              <a:buFont typeface="Arial" panose="020B0604020202020204" pitchFamily="34" charset="0"/>
              <a:buChar char="•"/>
            </a:pPr>
            <a:r>
              <a:rPr lang="en-US" sz="3600" dirty="0">
                <a:solidFill>
                  <a:schemeClr val="accent5"/>
                </a:solidFill>
              </a:rPr>
              <a:t>Effort as vaccine teaches warrior cells to fight</a:t>
            </a:r>
          </a:p>
          <a:p>
            <a:pPr>
              <a:lnSpc>
                <a:spcPct val="100000"/>
              </a:lnSpc>
            </a:pPr>
            <a:endParaRPr lang="en-US" sz="200" b="1" dirty="0">
              <a:solidFill>
                <a:srgbClr val="002060"/>
              </a:solidFill>
            </a:endParaRPr>
          </a:p>
          <a:p>
            <a:pPr>
              <a:lnSpc>
                <a:spcPct val="100000"/>
              </a:lnSpc>
            </a:pPr>
            <a:r>
              <a:rPr lang="en-US" sz="3600" b="1" dirty="0">
                <a:solidFill>
                  <a:srgbClr val="002060"/>
                </a:solidFill>
              </a:rPr>
              <a:t>Examples: </a:t>
            </a:r>
          </a:p>
          <a:p>
            <a:pPr marL="571500" indent="-571500">
              <a:lnSpc>
                <a:spcPct val="100000"/>
              </a:lnSpc>
              <a:buFont typeface="Arial" panose="020B0604020202020204" pitchFamily="34" charset="0"/>
              <a:buChar char="•"/>
            </a:pPr>
            <a:r>
              <a:rPr lang="en-US" sz="2400" dirty="0">
                <a:solidFill>
                  <a:schemeClr val="accent5"/>
                </a:solidFill>
              </a:rPr>
              <a:t>Fever</a:t>
            </a:r>
          </a:p>
          <a:p>
            <a:pPr marL="571500" indent="-571500">
              <a:lnSpc>
                <a:spcPct val="100000"/>
              </a:lnSpc>
              <a:buFont typeface="Arial" panose="020B0604020202020204" pitchFamily="34" charset="0"/>
              <a:buChar char="•"/>
            </a:pPr>
            <a:r>
              <a:rPr lang="en-US" sz="2400" dirty="0">
                <a:solidFill>
                  <a:schemeClr val="accent5"/>
                </a:solidFill>
              </a:rPr>
              <a:t>Muscle aches</a:t>
            </a:r>
          </a:p>
          <a:p>
            <a:pPr marL="571500" indent="-571500">
              <a:lnSpc>
                <a:spcPct val="100000"/>
              </a:lnSpc>
              <a:buFont typeface="Arial" panose="020B0604020202020204" pitchFamily="34" charset="0"/>
              <a:buChar char="•"/>
            </a:pPr>
            <a:r>
              <a:rPr lang="en-US" sz="2400" dirty="0">
                <a:solidFill>
                  <a:schemeClr val="accent5"/>
                </a:solidFill>
              </a:rPr>
              <a:t>Redness/ swelling  </a:t>
            </a:r>
          </a:p>
          <a:p>
            <a:pPr marL="571500" indent="-571500">
              <a:lnSpc>
                <a:spcPct val="100000"/>
              </a:lnSpc>
              <a:buFont typeface="Arial" panose="020B0604020202020204" pitchFamily="34" charset="0"/>
              <a:buChar char="•"/>
            </a:pPr>
            <a:endParaRPr lang="en-US" sz="3600" dirty="0">
              <a:solidFill>
                <a:schemeClr val="accent5"/>
              </a:solidFill>
            </a:endParaRPr>
          </a:p>
        </p:txBody>
      </p:sp>
    </p:spTree>
    <p:extLst>
      <p:ext uri="{BB962C8B-B14F-4D97-AF65-F5344CB8AC3E}">
        <p14:creationId xmlns:p14="http://schemas.microsoft.com/office/powerpoint/2010/main" val="375975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1152-3268-F968-4E43-46BC8FF8F7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2E2955-C57D-A728-1748-D29B94986E2F}"/>
              </a:ext>
            </a:extLst>
          </p:cNvPr>
          <p:cNvSpPr/>
          <p:nvPr/>
        </p:nvSpPr>
        <p:spPr>
          <a:xfrm>
            <a:off x="1513489" y="536027"/>
            <a:ext cx="10662745" cy="59253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375DAF2-1C33-22B5-FE80-2E8A5183D9DE}"/>
              </a:ext>
            </a:extLst>
          </p:cNvPr>
          <p:cNvSpPr>
            <a:spLocks noGrp="1"/>
          </p:cNvSpPr>
          <p:nvPr>
            <p:ph sz="half" idx="1"/>
          </p:nvPr>
        </p:nvSpPr>
        <p:spPr>
          <a:xfrm>
            <a:off x="4615888" y="1670407"/>
            <a:ext cx="7271312" cy="3547979"/>
          </a:xfrm>
        </p:spPr>
        <p:txBody>
          <a:bodyPr>
            <a:noAutofit/>
          </a:bodyPr>
          <a:lstStyle/>
          <a:p>
            <a:pPr>
              <a:lnSpc>
                <a:spcPct val="100000"/>
              </a:lnSpc>
            </a:pPr>
            <a:r>
              <a:rPr lang="en-US" sz="3600" b="1" dirty="0">
                <a:solidFill>
                  <a:srgbClr val="002060"/>
                </a:solidFill>
              </a:rPr>
              <a:t>Are normal: </a:t>
            </a:r>
          </a:p>
          <a:p>
            <a:pPr marL="571500" indent="-571500">
              <a:lnSpc>
                <a:spcPct val="100000"/>
              </a:lnSpc>
              <a:buFont typeface="Arial" panose="020B0604020202020204" pitchFamily="34" charset="0"/>
              <a:buChar char="•"/>
            </a:pPr>
            <a:r>
              <a:rPr lang="en-US" sz="3600" dirty="0">
                <a:solidFill>
                  <a:schemeClr val="accent5"/>
                </a:solidFill>
              </a:rPr>
              <a:t>Last 1-2 days </a:t>
            </a:r>
          </a:p>
          <a:p>
            <a:pPr>
              <a:lnSpc>
                <a:spcPct val="100000"/>
              </a:lnSpc>
            </a:pPr>
            <a:endParaRPr lang="en-US" sz="200" b="1" dirty="0">
              <a:solidFill>
                <a:srgbClr val="002060"/>
              </a:solidFill>
            </a:endParaRPr>
          </a:p>
          <a:p>
            <a:pPr>
              <a:lnSpc>
                <a:spcPct val="100000"/>
              </a:lnSpc>
            </a:pPr>
            <a:r>
              <a:rPr lang="en-US" sz="3600" b="1" dirty="0">
                <a:solidFill>
                  <a:srgbClr val="002060"/>
                </a:solidFill>
              </a:rPr>
              <a:t>Are a good sign: </a:t>
            </a:r>
          </a:p>
          <a:p>
            <a:pPr marL="571500" indent="-571500">
              <a:lnSpc>
                <a:spcPct val="100000"/>
              </a:lnSpc>
              <a:buFont typeface="Arial" panose="020B0604020202020204" pitchFamily="34" charset="0"/>
              <a:buChar char="•"/>
            </a:pPr>
            <a:r>
              <a:rPr lang="en-US" sz="3600" dirty="0">
                <a:solidFill>
                  <a:schemeClr val="accent5"/>
                </a:solidFill>
              </a:rPr>
              <a:t>Your child’s body is preparing to protect them</a:t>
            </a:r>
          </a:p>
          <a:p>
            <a:pPr marL="571500" indent="-571500">
              <a:lnSpc>
                <a:spcPct val="100000"/>
              </a:lnSpc>
              <a:buFont typeface="Arial" panose="020B0604020202020204" pitchFamily="34" charset="0"/>
              <a:buChar char="•"/>
            </a:pPr>
            <a:endParaRPr lang="en-US" sz="3600" dirty="0">
              <a:solidFill>
                <a:schemeClr val="accent5"/>
              </a:solidFill>
            </a:endParaRPr>
          </a:p>
        </p:txBody>
      </p:sp>
      <p:graphicFrame>
        <p:nvGraphicFramePr>
          <p:cNvPr id="6" name="Object 5">
            <a:extLst>
              <a:ext uri="{FF2B5EF4-FFF2-40B4-BE49-F238E27FC236}">
                <a16:creationId xmlns:a16="http://schemas.microsoft.com/office/drawing/2014/main" id="{CAE35AAF-A907-9237-6A0B-2FE6E5AF0668}"/>
              </a:ext>
            </a:extLst>
          </p:cNvPr>
          <p:cNvGraphicFramePr>
            <a:graphicFrameLocks noChangeAspect="1"/>
          </p:cNvGraphicFramePr>
          <p:nvPr>
            <p:extLst>
              <p:ext uri="{D42A27DB-BD31-4B8C-83A1-F6EECF244321}">
                <p14:modId xmlns:p14="http://schemas.microsoft.com/office/powerpoint/2010/main" val="3177475360"/>
              </p:ext>
            </p:extLst>
          </p:nvPr>
        </p:nvGraphicFramePr>
        <p:xfrm>
          <a:off x="1475751" y="1670407"/>
          <a:ext cx="2765425" cy="4808538"/>
        </p:xfrm>
        <a:graphic>
          <a:graphicData uri="http://schemas.openxmlformats.org/presentationml/2006/ole">
            <mc:AlternateContent xmlns:mc="http://schemas.openxmlformats.org/markup-compatibility/2006">
              <mc:Choice xmlns:v="urn:schemas-microsoft-com:vml" Requires="v">
                <p:oleObj r:id="rId3" imgW="14239758" imgH="24761744" progId="">
                  <p:embed/>
                </p:oleObj>
              </mc:Choice>
              <mc:Fallback>
                <p:oleObj r:id="rId3" imgW="14239758" imgH="24761744" progId="">
                  <p:embed/>
                  <p:pic>
                    <p:nvPicPr>
                      <p:cNvPr id="2" name="Object 1">
                        <a:extLst>
                          <a:ext uri="{FF2B5EF4-FFF2-40B4-BE49-F238E27FC236}">
                            <a16:creationId xmlns:a16="http://schemas.microsoft.com/office/drawing/2014/main" id="{23BD30BE-231C-C84A-57E4-45122FA8C344}"/>
                          </a:ext>
                        </a:extLst>
                      </p:cNvPr>
                      <p:cNvPicPr/>
                      <p:nvPr/>
                    </p:nvPicPr>
                    <p:blipFill>
                      <a:blip r:embed="rId4"/>
                      <a:stretch>
                        <a:fillRect/>
                      </a:stretch>
                    </p:blipFill>
                    <p:spPr>
                      <a:xfrm>
                        <a:off x="1475751" y="1670407"/>
                        <a:ext cx="2765425" cy="480853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DA9A11F-ADC8-1851-78BA-4325F6A20154}"/>
              </a:ext>
            </a:extLst>
          </p:cNvPr>
          <p:cNvSpPr>
            <a:spLocks noGrp="1"/>
          </p:cNvSpPr>
          <p:nvPr>
            <p:ph type="title"/>
          </p:nvPr>
        </p:nvSpPr>
        <p:spPr/>
        <p:txBody>
          <a:bodyPr>
            <a:normAutofit/>
          </a:bodyPr>
          <a:lstStyle/>
          <a:p>
            <a:r>
              <a:rPr lang="en-US" sz="5400" dirty="0"/>
              <a:t>Mild Side Effects</a:t>
            </a:r>
          </a:p>
        </p:txBody>
      </p:sp>
    </p:spTree>
    <p:extLst>
      <p:ext uri="{BB962C8B-B14F-4D97-AF65-F5344CB8AC3E}">
        <p14:creationId xmlns:p14="http://schemas.microsoft.com/office/powerpoint/2010/main" val="290528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94ABF-F36B-F1AE-2A7C-3ECD7D4718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46A989-4B4D-65D9-4042-49B2079FDEB7}"/>
              </a:ext>
            </a:extLst>
          </p:cNvPr>
          <p:cNvSpPr>
            <a:spLocks noGrp="1"/>
          </p:cNvSpPr>
          <p:nvPr>
            <p:ph type="title"/>
          </p:nvPr>
        </p:nvSpPr>
        <p:spPr>
          <a:xfrm>
            <a:off x="1" y="491248"/>
            <a:ext cx="12192000" cy="1325563"/>
          </a:xfrm>
        </p:spPr>
        <p:txBody>
          <a:bodyPr>
            <a:normAutofit fontScale="90000"/>
          </a:bodyPr>
          <a:lstStyle/>
          <a:p>
            <a:pPr algn="ctr"/>
            <a:r>
              <a:rPr lang="en-US" sz="6000" dirty="0"/>
              <a:t>Getting Multiple Vaccines is Safe </a:t>
            </a:r>
            <a:br>
              <a:rPr lang="en-US" sz="6000" dirty="0"/>
            </a:br>
            <a:r>
              <a:rPr lang="en-US" sz="6000" dirty="0"/>
              <a:t>for Babies &amp; Children </a:t>
            </a:r>
            <a:endParaRPr lang="en-US" sz="5400" dirty="0"/>
          </a:p>
        </p:txBody>
      </p:sp>
      <p:graphicFrame>
        <p:nvGraphicFramePr>
          <p:cNvPr id="2" name="Object 1">
            <a:extLst>
              <a:ext uri="{FF2B5EF4-FFF2-40B4-BE49-F238E27FC236}">
                <a16:creationId xmlns:a16="http://schemas.microsoft.com/office/drawing/2014/main" id="{47CE2C05-392A-7B96-D9E9-E155099ED976}"/>
              </a:ext>
            </a:extLst>
          </p:cNvPr>
          <p:cNvGraphicFramePr>
            <a:graphicFrameLocks noChangeAspect="1"/>
          </p:cNvGraphicFramePr>
          <p:nvPr>
            <p:extLst>
              <p:ext uri="{D42A27DB-BD31-4B8C-83A1-F6EECF244321}">
                <p14:modId xmlns:p14="http://schemas.microsoft.com/office/powerpoint/2010/main" val="520631807"/>
              </p:ext>
            </p:extLst>
          </p:nvPr>
        </p:nvGraphicFramePr>
        <p:xfrm>
          <a:off x="4268797" y="2096815"/>
          <a:ext cx="3654405" cy="4269937"/>
        </p:xfrm>
        <a:graphic>
          <a:graphicData uri="http://schemas.openxmlformats.org/presentationml/2006/ole">
            <mc:AlternateContent xmlns:mc="http://schemas.openxmlformats.org/markup-compatibility/2006">
              <mc:Choice xmlns:v="urn:schemas-microsoft-com:vml" Requires="v">
                <p:oleObj r:id="rId3" imgW="24069247" imgH="28126528" progId="">
                  <p:embed/>
                </p:oleObj>
              </mc:Choice>
              <mc:Fallback>
                <p:oleObj r:id="rId3" imgW="24069247" imgH="28126528" progId="">
                  <p:embed/>
                  <p:pic>
                    <p:nvPicPr>
                      <p:cNvPr id="2" name="Object 1">
                        <a:extLst>
                          <a:ext uri="{FF2B5EF4-FFF2-40B4-BE49-F238E27FC236}">
                            <a16:creationId xmlns:a16="http://schemas.microsoft.com/office/drawing/2014/main" id="{1DA7EAAA-2A70-E6C4-A864-33DF51DB980E}"/>
                          </a:ext>
                        </a:extLst>
                      </p:cNvPr>
                      <p:cNvPicPr/>
                      <p:nvPr/>
                    </p:nvPicPr>
                    <p:blipFill>
                      <a:blip r:embed="rId4"/>
                      <a:stretch>
                        <a:fillRect/>
                      </a:stretch>
                    </p:blipFill>
                    <p:spPr>
                      <a:xfrm>
                        <a:off x="4268797" y="2096815"/>
                        <a:ext cx="3654405" cy="4269937"/>
                      </a:xfrm>
                      <a:prstGeom prst="rect">
                        <a:avLst/>
                      </a:prstGeom>
                    </p:spPr>
                  </p:pic>
                </p:oleObj>
              </mc:Fallback>
            </mc:AlternateContent>
          </a:graphicData>
        </a:graphic>
      </p:graphicFrame>
    </p:spTree>
    <p:extLst>
      <p:ext uri="{BB962C8B-B14F-4D97-AF65-F5344CB8AC3E}">
        <p14:creationId xmlns:p14="http://schemas.microsoft.com/office/powerpoint/2010/main" val="1776961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15174-681E-2B39-C8FA-40FE181F54E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88A2D3EF-1E08-C24E-518B-F424B285D207}"/>
              </a:ext>
            </a:extLst>
          </p:cNvPr>
          <p:cNvSpPr/>
          <p:nvPr/>
        </p:nvSpPr>
        <p:spPr>
          <a:xfrm>
            <a:off x="1466193" y="1103586"/>
            <a:ext cx="10725805" cy="5357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6A018CB-CECF-9A67-9EF8-CD3011953038}"/>
              </a:ext>
            </a:extLst>
          </p:cNvPr>
          <p:cNvSpPr>
            <a:spLocks noGrp="1"/>
          </p:cNvSpPr>
          <p:nvPr>
            <p:ph type="title"/>
          </p:nvPr>
        </p:nvSpPr>
        <p:spPr>
          <a:xfrm>
            <a:off x="1" y="491253"/>
            <a:ext cx="12192000" cy="1325563"/>
          </a:xfrm>
        </p:spPr>
        <p:txBody>
          <a:bodyPr>
            <a:normAutofit fontScale="90000"/>
          </a:bodyPr>
          <a:lstStyle/>
          <a:p>
            <a:pPr algn="ctr"/>
            <a:r>
              <a:rPr lang="en-US" sz="6000" dirty="0"/>
              <a:t>Getting Multiple Vaccines </a:t>
            </a:r>
            <a:br>
              <a:rPr lang="en-US" sz="6000" dirty="0"/>
            </a:br>
            <a:r>
              <a:rPr lang="en-US" sz="6000" dirty="0"/>
              <a:t>Makes Sense </a:t>
            </a:r>
            <a:endParaRPr lang="en-US" sz="5400" dirty="0"/>
          </a:p>
        </p:txBody>
      </p:sp>
    </p:spTree>
    <p:extLst>
      <p:ext uri="{BB962C8B-B14F-4D97-AF65-F5344CB8AC3E}">
        <p14:creationId xmlns:p14="http://schemas.microsoft.com/office/powerpoint/2010/main" val="4082998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5DE7-2A88-985A-E77F-DFE5FE22D7C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74F34D0-AA26-AA9C-35F8-BD5A01AAB7A5}"/>
              </a:ext>
            </a:extLst>
          </p:cNvPr>
          <p:cNvSpPr/>
          <p:nvPr/>
        </p:nvSpPr>
        <p:spPr>
          <a:xfrm>
            <a:off x="1466193" y="1103586"/>
            <a:ext cx="10725805" cy="5357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4DA7AC4-A207-BBA6-9D29-3A8242A86083}"/>
              </a:ext>
            </a:extLst>
          </p:cNvPr>
          <p:cNvSpPr>
            <a:spLocks noGrp="1"/>
          </p:cNvSpPr>
          <p:nvPr>
            <p:ph type="title"/>
          </p:nvPr>
        </p:nvSpPr>
        <p:spPr>
          <a:xfrm>
            <a:off x="1" y="491253"/>
            <a:ext cx="12192000" cy="1325563"/>
          </a:xfrm>
        </p:spPr>
        <p:txBody>
          <a:bodyPr>
            <a:normAutofit fontScale="90000"/>
          </a:bodyPr>
          <a:lstStyle/>
          <a:p>
            <a:pPr algn="ctr"/>
            <a:r>
              <a:rPr lang="en-US" sz="6000" dirty="0"/>
              <a:t>Getting Multiple Vaccines </a:t>
            </a:r>
            <a:br>
              <a:rPr lang="en-US" sz="6000" dirty="0"/>
            </a:br>
            <a:r>
              <a:rPr lang="en-US" sz="6000" dirty="0"/>
              <a:t>Makes Sense </a:t>
            </a:r>
            <a:endParaRPr lang="en-US" sz="5400" dirty="0"/>
          </a:p>
        </p:txBody>
      </p:sp>
      <p:pic>
        <p:nvPicPr>
          <p:cNvPr id="24" name="Picture 23">
            <a:extLst>
              <a:ext uri="{FF2B5EF4-FFF2-40B4-BE49-F238E27FC236}">
                <a16:creationId xmlns:a16="http://schemas.microsoft.com/office/drawing/2014/main" id="{CEA565F4-2489-0B71-AAE5-3B3268A59B20}"/>
              </a:ext>
            </a:extLst>
          </p:cNvPr>
          <p:cNvPicPr>
            <a:picLocks noChangeAspect="1"/>
          </p:cNvPicPr>
          <p:nvPr/>
        </p:nvPicPr>
        <p:blipFill>
          <a:blip r:embed="rId3"/>
          <a:srcRect l="26767" t="19664" r="21896" b="7538"/>
          <a:stretch/>
        </p:blipFill>
        <p:spPr>
          <a:xfrm>
            <a:off x="3675993" y="2317531"/>
            <a:ext cx="4840013" cy="36891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2556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6D937-D0C6-7A77-CB98-D20E3B7987E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86C485E5-E4F5-CB87-FCC6-B0D47F05E8FD}"/>
              </a:ext>
            </a:extLst>
          </p:cNvPr>
          <p:cNvSpPr/>
          <p:nvPr/>
        </p:nvSpPr>
        <p:spPr>
          <a:xfrm>
            <a:off x="1466193" y="1103586"/>
            <a:ext cx="10725805" cy="5357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7E370B-7557-550C-C986-5B10CDF3936E}"/>
              </a:ext>
            </a:extLst>
          </p:cNvPr>
          <p:cNvSpPr txBox="1"/>
          <p:nvPr/>
        </p:nvSpPr>
        <p:spPr>
          <a:xfrm>
            <a:off x="1564686" y="1934954"/>
            <a:ext cx="3369031" cy="430887"/>
          </a:xfrm>
          <a:prstGeom prst="rect">
            <a:avLst/>
          </a:prstGeom>
          <a:noFill/>
        </p:spPr>
        <p:txBody>
          <a:bodyPr wrap="square">
            <a:spAutoFit/>
          </a:bodyPr>
          <a:lstStyle/>
          <a:p>
            <a:pPr algn="ctr"/>
            <a:r>
              <a:rPr lang="en-US" sz="2200" b="1" u="sng" dirty="0">
                <a:solidFill>
                  <a:srgbClr val="002060"/>
                </a:solidFill>
              </a:rPr>
              <a:t>3 Vaccines Spread Out</a:t>
            </a:r>
            <a:endParaRPr lang="en-US" sz="2200" u="sng" dirty="0"/>
          </a:p>
        </p:txBody>
      </p:sp>
      <p:grpSp>
        <p:nvGrpSpPr>
          <p:cNvPr id="15" name="Group 14">
            <a:extLst>
              <a:ext uri="{FF2B5EF4-FFF2-40B4-BE49-F238E27FC236}">
                <a16:creationId xmlns:a16="http://schemas.microsoft.com/office/drawing/2014/main" id="{3B7E4795-03E0-5207-338D-9FB3922EFAAF}"/>
              </a:ext>
            </a:extLst>
          </p:cNvPr>
          <p:cNvGrpSpPr/>
          <p:nvPr/>
        </p:nvGrpSpPr>
        <p:grpSpPr>
          <a:xfrm>
            <a:off x="402405" y="2948152"/>
            <a:ext cx="5693594" cy="1495670"/>
            <a:chOff x="5921508" y="3216166"/>
            <a:chExt cx="5925170" cy="1495670"/>
          </a:xfrm>
        </p:grpSpPr>
        <p:graphicFrame>
          <p:nvGraphicFramePr>
            <p:cNvPr id="11" name="Object 10">
              <a:extLst>
                <a:ext uri="{FF2B5EF4-FFF2-40B4-BE49-F238E27FC236}">
                  <a16:creationId xmlns:a16="http://schemas.microsoft.com/office/drawing/2014/main" id="{B6E48B2D-9955-4BCC-477B-3D50623BE884}"/>
                </a:ext>
              </a:extLst>
            </p:cNvPr>
            <p:cNvGraphicFramePr>
              <a:graphicFrameLocks noChangeAspect="1"/>
            </p:cNvGraphicFramePr>
            <p:nvPr/>
          </p:nvGraphicFramePr>
          <p:xfrm>
            <a:off x="5921508" y="3216166"/>
            <a:ext cx="1924257" cy="1495670"/>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11" name="Object 10">
                          <a:extLst>
                            <a:ext uri="{FF2B5EF4-FFF2-40B4-BE49-F238E27FC236}">
                              <a16:creationId xmlns:a16="http://schemas.microsoft.com/office/drawing/2014/main" id="{D4F40D70-CCF6-FF2D-F5F1-72FA240296A2}"/>
                            </a:ext>
                          </a:extLst>
                        </p:cNvPr>
                        <p:cNvPicPr/>
                        <p:nvPr/>
                      </p:nvPicPr>
                      <p:blipFill>
                        <a:blip r:embed="rId4"/>
                        <a:stretch>
                          <a:fillRect/>
                        </a:stretch>
                      </p:blipFill>
                      <p:spPr>
                        <a:xfrm>
                          <a:off x="5921508" y="3216166"/>
                          <a:ext cx="1924257" cy="149567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E2BE5B4-D642-F0CA-0E69-73768B33487B}"/>
                </a:ext>
              </a:extLst>
            </p:cNvPr>
            <p:cNvGraphicFramePr>
              <a:graphicFrameLocks noChangeAspect="1"/>
            </p:cNvGraphicFramePr>
            <p:nvPr/>
          </p:nvGraphicFramePr>
          <p:xfrm>
            <a:off x="7922068" y="3216411"/>
            <a:ext cx="1924050" cy="1495425"/>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12" name="Object 11">
                          <a:extLst>
                            <a:ext uri="{FF2B5EF4-FFF2-40B4-BE49-F238E27FC236}">
                              <a16:creationId xmlns:a16="http://schemas.microsoft.com/office/drawing/2014/main" id="{A7D404E2-940C-3BF1-5F7B-5D5C041F11C5}"/>
                            </a:ext>
                          </a:extLst>
                        </p:cNvPr>
                        <p:cNvPicPr/>
                        <p:nvPr/>
                      </p:nvPicPr>
                      <p:blipFill>
                        <a:blip r:embed="rId4"/>
                        <a:stretch>
                          <a:fillRect/>
                        </a:stretch>
                      </p:blipFill>
                      <p:spPr>
                        <a:xfrm>
                          <a:off x="7922068" y="3216411"/>
                          <a:ext cx="1924050" cy="14954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2D42F1F-9E98-946A-13E3-38F0CCAA8A8D}"/>
                </a:ext>
              </a:extLst>
            </p:cNvPr>
            <p:cNvGraphicFramePr>
              <a:graphicFrameLocks noChangeAspect="1"/>
            </p:cNvGraphicFramePr>
            <p:nvPr/>
          </p:nvGraphicFramePr>
          <p:xfrm>
            <a:off x="9922421" y="3216166"/>
            <a:ext cx="1924257" cy="1495670"/>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13" name="Object 12">
                          <a:extLst>
                            <a:ext uri="{FF2B5EF4-FFF2-40B4-BE49-F238E27FC236}">
                              <a16:creationId xmlns:a16="http://schemas.microsoft.com/office/drawing/2014/main" id="{0C06A2CB-33C5-74AA-8728-C09981559AB0}"/>
                            </a:ext>
                          </a:extLst>
                        </p:cNvPr>
                        <p:cNvPicPr/>
                        <p:nvPr/>
                      </p:nvPicPr>
                      <p:blipFill>
                        <a:blip r:embed="rId4"/>
                        <a:stretch>
                          <a:fillRect/>
                        </a:stretch>
                      </p:blipFill>
                      <p:spPr>
                        <a:xfrm>
                          <a:off x="9922421" y="3216166"/>
                          <a:ext cx="1924257" cy="1495670"/>
                        </a:xfrm>
                        <a:prstGeom prst="rect">
                          <a:avLst/>
                        </a:prstGeom>
                      </p:spPr>
                    </p:pic>
                  </p:oleObj>
                </mc:Fallback>
              </mc:AlternateContent>
            </a:graphicData>
          </a:graphic>
        </p:graphicFrame>
      </p:grpSp>
      <p:sp>
        <p:nvSpPr>
          <p:cNvPr id="19" name="TextBox 18">
            <a:extLst>
              <a:ext uri="{FF2B5EF4-FFF2-40B4-BE49-F238E27FC236}">
                <a16:creationId xmlns:a16="http://schemas.microsoft.com/office/drawing/2014/main" id="{459F70CE-6008-0179-5171-22DB532E3B0C}"/>
              </a:ext>
            </a:extLst>
          </p:cNvPr>
          <p:cNvSpPr txBox="1"/>
          <p:nvPr/>
        </p:nvSpPr>
        <p:spPr>
          <a:xfrm>
            <a:off x="1698945" y="4656800"/>
            <a:ext cx="3115003" cy="707886"/>
          </a:xfrm>
          <a:prstGeom prst="rect">
            <a:avLst/>
          </a:prstGeom>
          <a:noFill/>
        </p:spPr>
        <p:txBody>
          <a:bodyPr wrap="square">
            <a:spAutoFit/>
          </a:bodyPr>
          <a:lstStyle/>
          <a:p>
            <a:pPr algn="ctr"/>
            <a:r>
              <a:rPr lang="en-US" sz="2000" b="1" dirty="0">
                <a:solidFill>
                  <a:srgbClr val="016776"/>
                </a:solidFill>
              </a:rPr>
              <a:t>Many days of mild side effects!</a:t>
            </a:r>
            <a:endParaRPr lang="en-US" sz="2000" dirty="0">
              <a:solidFill>
                <a:srgbClr val="016776"/>
              </a:solidFill>
            </a:endParaRPr>
          </a:p>
        </p:txBody>
      </p:sp>
      <p:sp>
        <p:nvSpPr>
          <p:cNvPr id="4" name="Title 3">
            <a:extLst>
              <a:ext uri="{FF2B5EF4-FFF2-40B4-BE49-F238E27FC236}">
                <a16:creationId xmlns:a16="http://schemas.microsoft.com/office/drawing/2014/main" id="{0D266A99-BE3B-E336-4BF4-B8E845A20CAC}"/>
              </a:ext>
            </a:extLst>
          </p:cNvPr>
          <p:cNvSpPr>
            <a:spLocks noGrp="1"/>
          </p:cNvSpPr>
          <p:nvPr>
            <p:ph type="title"/>
          </p:nvPr>
        </p:nvSpPr>
        <p:spPr>
          <a:xfrm>
            <a:off x="1" y="396657"/>
            <a:ext cx="12192000" cy="1325563"/>
          </a:xfrm>
        </p:spPr>
        <p:txBody>
          <a:bodyPr>
            <a:normAutofit fontScale="90000"/>
          </a:bodyPr>
          <a:lstStyle/>
          <a:p>
            <a:pPr algn="ctr"/>
            <a:r>
              <a:rPr lang="en-US" sz="6000" dirty="0"/>
              <a:t>Getting Multiple Vaccines </a:t>
            </a:r>
            <a:br>
              <a:rPr lang="en-US" sz="6000" dirty="0"/>
            </a:br>
            <a:r>
              <a:rPr lang="en-US" sz="6000" dirty="0"/>
              <a:t>Makes Sense </a:t>
            </a:r>
            <a:endParaRPr lang="en-US" sz="5400" dirty="0"/>
          </a:p>
        </p:txBody>
      </p:sp>
    </p:spTree>
    <p:extLst>
      <p:ext uri="{BB962C8B-B14F-4D97-AF65-F5344CB8AC3E}">
        <p14:creationId xmlns:p14="http://schemas.microsoft.com/office/powerpoint/2010/main" val="1877439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t>Agenda </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738377" y="1690688"/>
            <a:ext cx="6675232" cy="3895553"/>
          </a:xfrm>
        </p:spPr>
        <p:txBody>
          <a:bodyPr vert="horz" lIns="91440" tIns="45720" rIns="91440" bIns="45720" rtlCol="0" anchor="t">
            <a:noAutofit/>
          </a:bodyPr>
          <a:lstStyle/>
          <a:p>
            <a:pPr marL="742950" indent="-742950">
              <a:buFont typeface="+mj-lt"/>
              <a:buAutoNum type="arabicPeriod"/>
            </a:pPr>
            <a:r>
              <a:rPr lang="en-US" sz="3600" b="1" dirty="0"/>
              <a:t>Our history</a:t>
            </a:r>
          </a:p>
          <a:p>
            <a:pPr marL="742950" indent="-742950">
              <a:buFont typeface="+mj-lt"/>
              <a:buAutoNum type="arabicPeriod"/>
            </a:pPr>
            <a:r>
              <a:rPr lang="en-US" sz="3600" b="1" dirty="0"/>
              <a:t>How vaccines work</a:t>
            </a:r>
          </a:p>
          <a:p>
            <a:pPr marL="742950" indent="-742950">
              <a:buFont typeface="+mj-lt"/>
              <a:buAutoNum type="arabicPeriod"/>
            </a:pPr>
            <a:r>
              <a:rPr lang="en-US" sz="3600" b="1" dirty="0"/>
              <a:t>Child vaccine schedule </a:t>
            </a:r>
          </a:p>
          <a:p>
            <a:pPr marL="742950" indent="-742950">
              <a:buFont typeface="+mj-lt"/>
              <a:buAutoNum type="arabicPeriod"/>
            </a:pPr>
            <a:r>
              <a:rPr lang="en-US" sz="3600" b="1" dirty="0"/>
              <a:t>Vaccine safety</a:t>
            </a:r>
          </a:p>
          <a:p>
            <a:pPr marL="742950" indent="-742950">
              <a:buFont typeface="+mj-lt"/>
              <a:buAutoNum type="arabicPeriod"/>
            </a:pPr>
            <a:r>
              <a:rPr lang="en-US" sz="3600" b="1" dirty="0"/>
              <a:t>Common questions</a:t>
            </a:r>
          </a:p>
          <a:p>
            <a:pPr marL="742950" indent="-742950">
              <a:buFont typeface="+mj-lt"/>
              <a:buAutoNum type="arabicPeriod"/>
            </a:pPr>
            <a:r>
              <a:rPr lang="en-US" sz="3600" b="1" dirty="0"/>
              <a:t>Good places to get information</a:t>
            </a:r>
          </a:p>
        </p:txBody>
      </p:sp>
      <p:pic>
        <p:nvPicPr>
          <p:cNvPr id="2" name="Picture 1" descr="A cartoon of a person holding a phone&#10;&#10;AI-generated content may be incorrect.">
            <a:extLst>
              <a:ext uri="{FF2B5EF4-FFF2-40B4-BE49-F238E27FC236}">
                <a16:creationId xmlns:a16="http://schemas.microsoft.com/office/drawing/2014/main" id="{D7BD6027-759E-4AD1-3744-3EC90FDE8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0155" y="930165"/>
            <a:ext cx="2163797" cy="5546944"/>
          </a:xfrm>
          <a:prstGeom prst="rect">
            <a:avLst/>
          </a:prstGeom>
        </p:spPr>
      </p:pic>
    </p:spTree>
    <p:extLst>
      <p:ext uri="{BB962C8B-B14F-4D97-AF65-F5344CB8AC3E}">
        <p14:creationId xmlns:p14="http://schemas.microsoft.com/office/powerpoint/2010/main" val="224051944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C884-4E73-B283-D7CE-9D05DDFEADC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3316B84-31AB-DC21-2596-50EEC9524105}"/>
              </a:ext>
            </a:extLst>
          </p:cNvPr>
          <p:cNvSpPr/>
          <p:nvPr/>
        </p:nvSpPr>
        <p:spPr>
          <a:xfrm>
            <a:off x="1466193" y="1103586"/>
            <a:ext cx="10725805" cy="5357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A3BD4E-6459-ED38-E0D9-8DCA478681E6}"/>
              </a:ext>
            </a:extLst>
          </p:cNvPr>
          <p:cNvSpPr txBox="1"/>
          <p:nvPr/>
        </p:nvSpPr>
        <p:spPr>
          <a:xfrm>
            <a:off x="1564686" y="1934954"/>
            <a:ext cx="3369031" cy="430887"/>
          </a:xfrm>
          <a:prstGeom prst="rect">
            <a:avLst/>
          </a:prstGeom>
          <a:noFill/>
        </p:spPr>
        <p:txBody>
          <a:bodyPr wrap="square">
            <a:spAutoFit/>
          </a:bodyPr>
          <a:lstStyle/>
          <a:p>
            <a:pPr algn="ctr"/>
            <a:r>
              <a:rPr lang="en-US" sz="2200" b="1" u="sng" dirty="0">
                <a:solidFill>
                  <a:srgbClr val="002060"/>
                </a:solidFill>
              </a:rPr>
              <a:t>3 Vaccines Spread Out</a:t>
            </a:r>
            <a:endParaRPr lang="en-US" sz="2200" u="sng" dirty="0"/>
          </a:p>
        </p:txBody>
      </p:sp>
      <p:sp>
        <p:nvSpPr>
          <p:cNvPr id="7" name="TextBox 6">
            <a:extLst>
              <a:ext uri="{FF2B5EF4-FFF2-40B4-BE49-F238E27FC236}">
                <a16:creationId xmlns:a16="http://schemas.microsoft.com/office/drawing/2014/main" id="{54537DA5-EE6A-8874-F3EC-5C1B5E9E92C0}"/>
              </a:ext>
            </a:extLst>
          </p:cNvPr>
          <p:cNvSpPr txBox="1"/>
          <p:nvPr/>
        </p:nvSpPr>
        <p:spPr>
          <a:xfrm>
            <a:off x="7385299" y="1934954"/>
            <a:ext cx="2923623" cy="430887"/>
          </a:xfrm>
          <a:prstGeom prst="rect">
            <a:avLst/>
          </a:prstGeom>
          <a:noFill/>
        </p:spPr>
        <p:txBody>
          <a:bodyPr wrap="square">
            <a:spAutoFit/>
          </a:bodyPr>
          <a:lstStyle/>
          <a:p>
            <a:pPr algn="ctr"/>
            <a:r>
              <a:rPr lang="en-US" sz="2200" b="1" u="sng" dirty="0">
                <a:solidFill>
                  <a:srgbClr val="002060"/>
                </a:solidFill>
              </a:rPr>
              <a:t>3 Vaccines at Once</a:t>
            </a:r>
            <a:endParaRPr lang="en-US" sz="2200" u="sng" dirty="0"/>
          </a:p>
        </p:txBody>
      </p:sp>
      <p:grpSp>
        <p:nvGrpSpPr>
          <p:cNvPr id="15" name="Group 14">
            <a:extLst>
              <a:ext uri="{FF2B5EF4-FFF2-40B4-BE49-F238E27FC236}">
                <a16:creationId xmlns:a16="http://schemas.microsoft.com/office/drawing/2014/main" id="{702B79E8-EA36-4A48-6953-44830A44C809}"/>
              </a:ext>
            </a:extLst>
          </p:cNvPr>
          <p:cNvGrpSpPr/>
          <p:nvPr/>
        </p:nvGrpSpPr>
        <p:grpSpPr>
          <a:xfrm>
            <a:off x="402405" y="2948152"/>
            <a:ext cx="5693594" cy="1495670"/>
            <a:chOff x="5921508" y="3216166"/>
            <a:chExt cx="5925170" cy="1495670"/>
          </a:xfrm>
        </p:grpSpPr>
        <p:graphicFrame>
          <p:nvGraphicFramePr>
            <p:cNvPr id="11" name="Object 10">
              <a:extLst>
                <a:ext uri="{FF2B5EF4-FFF2-40B4-BE49-F238E27FC236}">
                  <a16:creationId xmlns:a16="http://schemas.microsoft.com/office/drawing/2014/main" id="{70E0239E-AD8F-54E5-3456-13B852FCC763}"/>
                </a:ext>
              </a:extLst>
            </p:cNvPr>
            <p:cNvGraphicFramePr>
              <a:graphicFrameLocks noChangeAspect="1"/>
            </p:cNvGraphicFramePr>
            <p:nvPr/>
          </p:nvGraphicFramePr>
          <p:xfrm>
            <a:off x="5921508" y="3216166"/>
            <a:ext cx="1924257" cy="1495670"/>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11" name="Object 10">
                          <a:extLst>
                            <a:ext uri="{FF2B5EF4-FFF2-40B4-BE49-F238E27FC236}">
                              <a16:creationId xmlns:a16="http://schemas.microsoft.com/office/drawing/2014/main" id="{B6E48B2D-9955-4BCC-477B-3D50623BE884}"/>
                            </a:ext>
                          </a:extLst>
                        </p:cNvPr>
                        <p:cNvPicPr/>
                        <p:nvPr/>
                      </p:nvPicPr>
                      <p:blipFill>
                        <a:blip r:embed="rId4"/>
                        <a:stretch>
                          <a:fillRect/>
                        </a:stretch>
                      </p:blipFill>
                      <p:spPr>
                        <a:xfrm>
                          <a:off x="5921508" y="3216166"/>
                          <a:ext cx="1924257" cy="149567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837AECA-6481-62AB-4A1C-8B4482FFA3AF}"/>
                </a:ext>
              </a:extLst>
            </p:cNvPr>
            <p:cNvGraphicFramePr>
              <a:graphicFrameLocks noChangeAspect="1"/>
            </p:cNvGraphicFramePr>
            <p:nvPr/>
          </p:nvGraphicFramePr>
          <p:xfrm>
            <a:off x="7922068" y="3216411"/>
            <a:ext cx="1924050" cy="1495425"/>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12" name="Object 11">
                          <a:extLst>
                            <a:ext uri="{FF2B5EF4-FFF2-40B4-BE49-F238E27FC236}">
                              <a16:creationId xmlns:a16="http://schemas.microsoft.com/office/drawing/2014/main" id="{CE2BE5B4-D642-F0CA-0E69-73768B33487B}"/>
                            </a:ext>
                          </a:extLst>
                        </p:cNvPr>
                        <p:cNvPicPr/>
                        <p:nvPr/>
                      </p:nvPicPr>
                      <p:blipFill>
                        <a:blip r:embed="rId4"/>
                        <a:stretch>
                          <a:fillRect/>
                        </a:stretch>
                      </p:blipFill>
                      <p:spPr>
                        <a:xfrm>
                          <a:off x="7922068" y="3216411"/>
                          <a:ext cx="1924050" cy="14954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5130F27-E89C-2694-4BCC-8A993AA4304C}"/>
                </a:ext>
              </a:extLst>
            </p:cNvPr>
            <p:cNvGraphicFramePr>
              <a:graphicFrameLocks noChangeAspect="1"/>
            </p:cNvGraphicFramePr>
            <p:nvPr/>
          </p:nvGraphicFramePr>
          <p:xfrm>
            <a:off x="9922421" y="3216166"/>
            <a:ext cx="1924257" cy="1495670"/>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13" name="Object 12">
                          <a:extLst>
                            <a:ext uri="{FF2B5EF4-FFF2-40B4-BE49-F238E27FC236}">
                              <a16:creationId xmlns:a16="http://schemas.microsoft.com/office/drawing/2014/main" id="{A2D42F1F-9E98-946A-13E3-38F0CCAA8A8D}"/>
                            </a:ext>
                          </a:extLst>
                        </p:cNvPr>
                        <p:cNvPicPr/>
                        <p:nvPr/>
                      </p:nvPicPr>
                      <p:blipFill>
                        <a:blip r:embed="rId4"/>
                        <a:stretch>
                          <a:fillRect/>
                        </a:stretch>
                      </p:blipFill>
                      <p:spPr>
                        <a:xfrm>
                          <a:off x="9922421" y="3216166"/>
                          <a:ext cx="1924257" cy="1495670"/>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3DD8173D-3E71-0978-3F26-01D3538FF525}"/>
              </a:ext>
            </a:extLst>
          </p:cNvPr>
          <p:cNvGraphicFramePr>
            <a:graphicFrameLocks noChangeAspect="1"/>
          </p:cNvGraphicFramePr>
          <p:nvPr/>
        </p:nvGraphicFramePr>
        <p:xfrm>
          <a:off x="7813952" y="2948152"/>
          <a:ext cx="1849051" cy="1495670"/>
        </p:xfrm>
        <a:graphic>
          <a:graphicData uri="http://schemas.openxmlformats.org/presentationml/2006/ole">
            <mc:AlternateContent xmlns:mc="http://schemas.openxmlformats.org/markup-compatibility/2006">
              <mc:Choice xmlns:v="urn:schemas-microsoft-com:vml" Requires="v">
                <p:oleObj r:id="rId3" imgW="19747308" imgH="15349451" progId="">
                  <p:embed/>
                </p:oleObj>
              </mc:Choice>
              <mc:Fallback>
                <p:oleObj r:id="rId3" imgW="19747308" imgH="15349451" progId="">
                  <p:embed/>
                  <p:pic>
                    <p:nvPicPr>
                      <p:cNvPr id="16" name="Object 15">
                        <a:extLst>
                          <a:ext uri="{FF2B5EF4-FFF2-40B4-BE49-F238E27FC236}">
                            <a16:creationId xmlns:a16="http://schemas.microsoft.com/office/drawing/2014/main" id="{1D3C2BB0-8592-A93B-F89F-61FF9C977E40}"/>
                          </a:ext>
                        </a:extLst>
                      </p:cNvPr>
                      <p:cNvPicPr/>
                      <p:nvPr/>
                    </p:nvPicPr>
                    <p:blipFill>
                      <a:blip r:embed="rId4"/>
                      <a:stretch>
                        <a:fillRect/>
                      </a:stretch>
                    </p:blipFill>
                    <p:spPr>
                      <a:xfrm>
                        <a:off x="7813952" y="2948152"/>
                        <a:ext cx="1849051" cy="149567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B2751C91-64B5-561C-6C72-6A626741D100}"/>
              </a:ext>
            </a:extLst>
          </p:cNvPr>
          <p:cNvSpPr txBox="1"/>
          <p:nvPr/>
        </p:nvSpPr>
        <p:spPr>
          <a:xfrm>
            <a:off x="4634187" y="1934954"/>
            <a:ext cx="2923623" cy="523220"/>
          </a:xfrm>
          <a:prstGeom prst="rect">
            <a:avLst/>
          </a:prstGeom>
          <a:noFill/>
        </p:spPr>
        <p:txBody>
          <a:bodyPr wrap="square">
            <a:spAutoFit/>
          </a:bodyPr>
          <a:lstStyle/>
          <a:p>
            <a:pPr algn="ctr"/>
            <a:r>
              <a:rPr lang="en-US" sz="2800" b="1" dirty="0">
                <a:solidFill>
                  <a:srgbClr val="002060"/>
                </a:solidFill>
              </a:rPr>
              <a:t>VS</a:t>
            </a:r>
            <a:endParaRPr lang="en-US" sz="2800" dirty="0"/>
          </a:p>
        </p:txBody>
      </p:sp>
      <p:sp>
        <p:nvSpPr>
          <p:cNvPr id="19" name="TextBox 18">
            <a:extLst>
              <a:ext uri="{FF2B5EF4-FFF2-40B4-BE49-F238E27FC236}">
                <a16:creationId xmlns:a16="http://schemas.microsoft.com/office/drawing/2014/main" id="{97D87121-26B0-080B-3898-9D35B92CE631}"/>
              </a:ext>
            </a:extLst>
          </p:cNvPr>
          <p:cNvSpPr txBox="1"/>
          <p:nvPr/>
        </p:nvSpPr>
        <p:spPr>
          <a:xfrm>
            <a:off x="1698945" y="4656800"/>
            <a:ext cx="3115003" cy="707886"/>
          </a:xfrm>
          <a:prstGeom prst="rect">
            <a:avLst/>
          </a:prstGeom>
          <a:noFill/>
        </p:spPr>
        <p:txBody>
          <a:bodyPr wrap="square">
            <a:spAutoFit/>
          </a:bodyPr>
          <a:lstStyle/>
          <a:p>
            <a:pPr algn="ctr"/>
            <a:r>
              <a:rPr lang="en-US" sz="2000" b="1" i="1" dirty="0">
                <a:solidFill>
                  <a:srgbClr val="016776"/>
                </a:solidFill>
              </a:rPr>
              <a:t>Many</a:t>
            </a:r>
            <a:r>
              <a:rPr lang="en-US" sz="2000" b="1" dirty="0">
                <a:solidFill>
                  <a:srgbClr val="016776"/>
                </a:solidFill>
              </a:rPr>
              <a:t> days of side effects!</a:t>
            </a:r>
            <a:endParaRPr lang="en-US" sz="2000" dirty="0">
              <a:solidFill>
                <a:srgbClr val="016776"/>
              </a:solidFill>
            </a:endParaRPr>
          </a:p>
        </p:txBody>
      </p:sp>
      <p:sp>
        <p:nvSpPr>
          <p:cNvPr id="20" name="TextBox 19">
            <a:extLst>
              <a:ext uri="{FF2B5EF4-FFF2-40B4-BE49-F238E27FC236}">
                <a16:creationId xmlns:a16="http://schemas.microsoft.com/office/drawing/2014/main" id="{BDE9F985-BDF4-918B-5C6C-21D926D44C3C}"/>
              </a:ext>
            </a:extLst>
          </p:cNvPr>
          <p:cNvSpPr txBox="1"/>
          <p:nvPr/>
        </p:nvSpPr>
        <p:spPr>
          <a:xfrm>
            <a:off x="7289608" y="4656800"/>
            <a:ext cx="3115003" cy="707886"/>
          </a:xfrm>
          <a:prstGeom prst="rect">
            <a:avLst/>
          </a:prstGeom>
          <a:noFill/>
        </p:spPr>
        <p:txBody>
          <a:bodyPr wrap="square">
            <a:spAutoFit/>
          </a:bodyPr>
          <a:lstStyle/>
          <a:p>
            <a:pPr algn="ctr"/>
            <a:r>
              <a:rPr lang="en-US" sz="2000" b="1" dirty="0">
                <a:solidFill>
                  <a:srgbClr val="016776"/>
                </a:solidFill>
              </a:rPr>
              <a:t>Only 1-2 days of side effects</a:t>
            </a:r>
          </a:p>
        </p:txBody>
      </p:sp>
      <p:sp>
        <p:nvSpPr>
          <p:cNvPr id="4" name="Title 3">
            <a:extLst>
              <a:ext uri="{FF2B5EF4-FFF2-40B4-BE49-F238E27FC236}">
                <a16:creationId xmlns:a16="http://schemas.microsoft.com/office/drawing/2014/main" id="{9CCD878F-3C44-C9BE-F434-C733DB1620FF}"/>
              </a:ext>
            </a:extLst>
          </p:cNvPr>
          <p:cNvSpPr>
            <a:spLocks noGrp="1"/>
          </p:cNvSpPr>
          <p:nvPr>
            <p:ph type="title"/>
          </p:nvPr>
        </p:nvSpPr>
        <p:spPr>
          <a:xfrm>
            <a:off x="1" y="396657"/>
            <a:ext cx="12192000" cy="1325563"/>
          </a:xfrm>
        </p:spPr>
        <p:txBody>
          <a:bodyPr>
            <a:normAutofit fontScale="90000"/>
          </a:bodyPr>
          <a:lstStyle/>
          <a:p>
            <a:pPr algn="ctr"/>
            <a:r>
              <a:rPr lang="en-US" sz="6000" dirty="0"/>
              <a:t>Getting Multiple Vaccines </a:t>
            </a:r>
            <a:br>
              <a:rPr lang="en-US" sz="6000" dirty="0"/>
            </a:br>
            <a:r>
              <a:rPr lang="en-US" sz="6000" dirty="0"/>
              <a:t>Makes Sense </a:t>
            </a:r>
            <a:endParaRPr lang="en-US" sz="5400" dirty="0"/>
          </a:p>
        </p:txBody>
      </p:sp>
    </p:spTree>
    <p:extLst>
      <p:ext uri="{BB962C8B-B14F-4D97-AF65-F5344CB8AC3E}">
        <p14:creationId xmlns:p14="http://schemas.microsoft.com/office/powerpoint/2010/main" val="667634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8FE46-CDED-1646-337E-7B318E6A26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6D19DC-4456-91D4-907D-0D4FC90D518C}"/>
              </a:ext>
            </a:extLst>
          </p:cNvPr>
          <p:cNvSpPr>
            <a:spLocks noGrp="1"/>
          </p:cNvSpPr>
          <p:nvPr>
            <p:ph type="title"/>
          </p:nvPr>
        </p:nvSpPr>
        <p:spPr/>
        <p:txBody>
          <a:bodyPr>
            <a:normAutofit/>
          </a:bodyPr>
          <a:lstStyle/>
          <a:p>
            <a:r>
              <a:rPr lang="en-US" sz="5400" dirty="0"/>
              <a:t>Vaccines Don’t Cause Autism</a:t>
            </a:r>
          </a:p>
        </p:txBody>
      </p:sp>
      <p:sp>
        <p:nvSpPr>
          <p:cNvPr id="5" name="Content Placeholder 4">
            <a:extLst>
              <a:ext uri="{FF2B5EF4-FFF2-40B4-BE49-F238E27FC236}">
                <a16:creationId xmlns:a16="http://schemas.microsoft.com/office/drawing/2014/main" id="{C8969C01-9E38-9480-43FC-AAD8D7D385AB}"/>
              </a:ext>
            </a:extLst>
          </p:cNvPr>
          <p:cNvSpPr>
            <a:spLocks noGrp="1"/>
          </p:cNvSpPr>
          <p:nvPr>
            <p:ph sz="half" idx="1"/>
          </p:nvPr>
        </p:nvSpPr>
        <p:spPr>
          <a:xfrm>
            <a:off x="5137256" y="1784697"/>
            <a:ext cx="6435740" cy="3547979"/>
          </a:xfrm>
        </p:spPr>
        <p:txBody>
          <a:bodyPr>
            <a:noAutofit/>
          </a:bodyPr>
          <a:lstStyle/>
          <a:p>
            <a:pPr>
              <a:lnSpc>
                <a:spcPct val="100000"/>
              </a:lnSpc>
            </a:pPr>
            <a:r>
              <a:rPr lang="en-US" sz="3600" b="1" dirty="0">
                <a:solidFill>
                  <a:srgbClr val="002060"/>
                </a:solidFill>
              </a:rPr>
              <a:t>Good research has found: </a:t>
            </a:r>
          </a:p>
          <a:p>
            <a:pPr marL="571500" indent="-571500">
              <a:lnSpc>
                <a:spcPct val="100000"/>
              </a:lnSpc>
              <a:buFont typeface="Arial" panose="020B0604020202020204" pitchFamily="34" charset="0"/>
              <a:buChar char="•"/>
            </a:pPr>
            <a:r>
              <a:rPr lang="en-US" sz="3600" dirty="0">
                <a:solidFill>
                  <a:schemeClr val="accent5"/>
                </a:solidFill>
              </a:rPr>
              <a:t>Zero evidence linking vaccines to autism</a:t>
            </a:r>
          </a:p>
        </p:txBody>
      </p:sp>
      <p:pic>
        <p:nvPicPr>
          <p:cNvPr id="3" name="Picture 2">
            <a:extLst>
              <a:ext uri="{FF2B5EF4-FFF2-40B4-BE49-F238E27FC236}">
                <a16:creationId xmlns:a16="http://schemas.microsoft.com/office/drawing/2014/main" id="{48E9B979-AF8D-B0A9-1ADD-46EF858C9380}"/>
              </a:ext>
            </a:extLst>
          </p:cNvPr>
          <p:cNvPicPr>
            <a:picLocks noChangeAspect="1"/>
          </p:cNvPicPr>
          <p:nvPr/>
        </p:nvPicPr>
        <p:blipFill rotWithShape="1">
          <a:blip r:embed="rId3"/>
          <a:srcRect r="43038"/>
          <a:stretch/>
        </p:blipFill>
        <p:spPr>
          <a:xfrm>
            <a:off x="669857" y="2133600"/>
            <a:ext cx="4726185" cy="4359274"/>
          </a:xfrm>
          <a:prstGeom prst="rect">
            <a:avLst/>
          </a:prstGeom>
        </p:spPr>
      </p:pic>
    </p:spTree>
    <p:extLst>
      <p:ext uri="{BB962C8B-B14F-4D97-AF65-F5344CB8AC3E}">
        <p14:creationId xmlns:p14="http://schemas.microsoft.com/office/powerpoint/2010/main" val="981736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t>Vaccine Ingredients </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606717" y="1690688"/>
            <a:ext cx="7398031" cy="3686088"/>
          </a:xfrm>
        </p:spPr>
        <p:txBody>
          <a:bodyPr vert="horz" lIns="91440" tIns="45720" rIns="91440" bIns="45720" rtlCol="0" anchor="t">
            <a:normAutofit/>
          </a:bodyPr>
          <a:lstStyle/>
          <a:p>
            <a:pPr marL="571500" indent="-571500">
              <a:buFont typeface="Arial" panose="020B0604020202020204" pitchFamily="34" charset="0"/>
              <a:buChar char="•"/>
            </a:pPr>
            <a:r>
              <a:rPr lang="en-US" sz="3600" dirty="0">
                <a:solidFill>
                  <a:srgbClr val="002060"/>
                </a:solidFill>
              </a:rPr>
              <a:t>Vaccines contain natural ingredients – including sugars and proteins</a:t>
            </a:r>
          </a:p>
          <a:p>
            <a:pPr marL="571500" indent="-571500">
              <a:buFont typeface="Arial" panose="020B0604020202020204" pitchFamily="34" charset="0"/>
              <a:buChar char="•"/>
            </a:pPr>
            <a:endParaRPr lang="en-US" sz="3600" dirty="0">
              <a:solidFill>
                <a:srgbClr val="002060"/>
              </a:solidFill>
            </a:endParaRPr>
          </a:p>
        </p:txBody>
      </p:sp>
      <p:pic>
        <p:nvPicPr>
          <p:cNvPr id="6" name="Picture 5">
            <a:extLst>
              <a:ext uri="{FF2B5EF4-FFF2-40B4-BE49-F238E27FC236}">
                <a16:creationId xmlns:a16="http://schemas.microsoft.com/office/drawing/2014/main" id="{C9B8ED10-0E36-0478-C151-C19BD92FFBCB}"/>
              </a:ext>
            </a:extLst>
          </p:cNvPr>
          <p:cNvPicPr>
            <a:picLocks noChangeAspect="1"/>
          </p:cNvPicPr>
          <p:nvPr/>
        </p:nvPicPr>
        <p:blipFill>
          <a:blip r:embed="rId3"/>
          <a:stretch>
            <a:fillRect/>
          </a:stretch>
        </p:blipFill>
        <p:spPr>
          <a:xfrm>
            <a:off x="5882831" y="1681958"/>
            <a:ext cx="6226629" cy="4793081"/>
          </a:xfrm>
          <a:prstGeom prst="rect">
            <a:avLst/>
          </a:prstGeom>
        </p:spPr>
      </p:pic>
      <p:pic>
        <p:nvPicPr>
          <p:cNvPr id="9" name="Picture 8">
            <a:extLst>
              <a:ext uri="{FF2B5EF4-FFF2-40B4-BE49-F238E27FC236}">
                <a16:creationId xmlns:a16="http://schemas.microsoft.com/office/drawing/2014/main" id="{39062389-4142-904D-1C27-1B0ABD1E019E}"/>
              </a:ext>
            </a:extLst>
          </p:cNvPr>
          <p:cNvPicPr>
            <a:picLocks noChangeAspect="1"/>
          </p:cNvPicPr>
          <p:nvPr/>
        </p:nvPicPr>
        <p:blipFill>
          <a:blip r:embed="rId4"/>
          <a:srcRect r="57500"/>
          <a:stretch>
            <a:fillRect/>
          </a:stretch>
        </p:blipFill>
        <p:spPr>
          <a:xfrm>
            <a:off x="469557" y="3521494"/>
            <a:ext cx="1631959" cy="2789660"/>
          </a:xfrm>
          <a:prstGeom prst="rect">
            <a:avLst/>
          </a:prstGeom>
        </p:spPr>
      </p:pic>
      <p:sp>
        <p:nvSpPr>
          <p:cNvPr id="3" name="TextBox 2">
            <a:extLst>
              <a:ext uri="{FF2B5EF4-FFF2-40B4-BE49-F238E27FC236}">
                <a16:creationId xmlns:a16="http://schemas.microsoft.com/office/drawing/2014/main" id="{E3E56DC0-AF1C-3B96-A73C-4864F6FED692}"/>
              </a:ext>
            </a:extLst>
          </p:cNvPr>
          <p:cNvSpPr txBox="1"/>
          <p:nvPr/>
        </p:nvSpPr>
        <p:spPr>
          <a:xfrm>
            <a:off x="2292400" y="3597900"/>
            <a:ext cx="3980063" cy="2215991"/>
          </a:xfrm>
          <a:prstGeom prst="rect">
            <a:avLst/>
          </a:prstGeom>
          <a:noFill/>
        </p:spPr>
        <p:txBody>
          <a:bodyPr wrap="square">
            <a:spAutoFit/>
          </a:bodyPr>
          <a:lstStyle/>
          <a:p>
            <a:r>
              <a:rPr lang="en-US" sz="2000" b="1" dirty="0">
                <a:solidFill>
                  <a:srgbClr val="002060"/>
                </a:solidFill>
              </a:rPr>
              <a:t>Sugar</a:t>
            </a:r>
          </a:p>
          <a:p>
            <a:r>
              <a:rPr lang="en-US" sz="2000" dirty="0">
                <a:solidFill>
                  <a:srgbClr val="002060"/>
                </a:solidFill>
              </a:rPr>
              <a:t>Sugar is found in fruits &amp; vegetables.</a:t>
            </a:r>
          </a:p>
          <a:p>
            <a:endParaRPr lang="en-US" dirty="0">
              <a:solidFill>
                <a:srgbClr val="002060"/>
              </a:solidFill>
            </a:endParaRPr>
          </a:p>
          <a:p>
            <a:r>
              <a:rPr lang="en-US" sz="2000" b="1" dirty="0">
                <a:solidFill>
                  <a:srgbClr val="002060"/>
                </a:solidFill>
              </a:rPr>
              <a:t>Proteins</a:t>
            </a:r>
          </a:p>
          <a:p>
            <a:r>
              <a:rPr lang="en-US" sz="2000" dirty="0">
                <a:solidFill>
                  <a:srgbClr val="002060"/>
                </a:solidFill>
              </a:rPr>
              <a:t>Proteins can be plant &amp; animal-based.</a:t>
            </a:r>
          </a:p>
        </p:txBody>
      </p:sp>
    </p:spTree>
    <p:extLst>
      <p:ext uri="{BB962C8B-B14F-4D97-AF65-F5344CB8AC3E}">
        <p14:creationId xmlns:p14="http://schemas.microsoft.com/office/powerpoint/2010/main" val="2146264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3F101-C0CE-F310-17CA-A3E419D6C7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BA35B8-6DA5-983A-457F-E2C5C34EF27C}"/>
              </a:ext>
            </a:extLst>
          </p:cNvPr>
          <p:cNvSpPr>
            <a:spLocks noGrp="1"/>
          </p:cNvSpPr>
          <p:nvPr>
            <p:ph type="title"/>
          </p:nvPr>
        </p:nvSpPr>
        <p:spPr/>
        <p:txBody>
          <a:bodyPr>
            <a:normAutofit/>
          </a:bodyPr>
          <a:lstStyle/>
          <a:p>
            <a:r>
              <a:rPr lang="en-US" sz="5400" dirty="0"/>
              <a:t>Catching Up</a:t>
            </a:r>
          </a:p>
        </p:txBody>
      </p:sp>
      <p:sp>
        <p:nvSpPr>
          <p:cNvPr id="5" name="Content Placeholder 4">
            <a:extLst>
              <a:ext uri="{FF2B5EF4-FFF2-40B4-BE49-F238E27FC236}">
                <a16:creationId xmlns:a16="http://schemas.microsoft.com/office/drawing/2014/main" id="{15C19034-863A-E301-3BCA-2E9E0815C53C}"/>
              </a:ext>
            </a:extLst>
          </p:cNvPr>
          <p:cNvSpPr>
            <a:spLocks noGrp="1"/>
          </p:cNvSpPr>
          <p:nvPr>
            <p:ph sz="half" idx="1"/>
          </p:nvPr>
        </p:nvSpPr>
        <p:spPr>
          <a:xfrm>
            <a:off x="469556" y="1686903"/>
            <a:ext cx="9052815" cy="3547979"/>
          </a:xfrm>
        </p:spPr>
        <p:txBody>
          <a:bodyPr>
            <a:noAutofit/>
          </a:bodyPr>
          <a:lstStyle/>
          <a:p>
            <a:pPr>
              <a:lnSpc>
                <a:spcPct val="100000"/>
              </a:lnSpc>
            </a:pPr>
            <a:r>
              <a:rPr lang="en-US" sz="3600" b="1" dirty="0">
                <a:solidFill>
                  <a:srgbClr val="002060"/>
                </a:solidFill>
              </a:rPr>
              <a:t>If your child is behind on their vaccines: </a:t>
            </a:r>
          </a:p>
          <a:p>
            <a:pPr marL="571500" indent="-571500">
              <a:lnSpc>
                <a:spcPct val="100000"/>
              </a:lnSpc>
              <a:buFont typeface="Arial" panose="020B0604020202020204" pitchFamily="34" charset="0"/>
              <a:buChar char="•"/>
            </a:pPr>
            <a:r>
              <a:rPr lang="en-US" sz="3600" dirty="0">
                <a:solidFill>
                  <a:schemeClr val="accent5"/>
                </a:solidFill>
              </a:rPr>
              <a:t>They can still catch up</a:t>
            </a:r>
          </a:p>
          <a:p>
            <a:pPr marL="571500" indent="-571500">
              <a:lnSpc>
                <a:spcPct val="100000"/>
              </a:lnSpc>
              <a:buFont typeface="Arial" panose="020B0604020202020204" pitchFamily="34" charset="0"/>
              <a:buChar char="•"/>
            </a:pPr>
            <a:endParaRPr lang="en-US" sz="1100" dirty="0">
              <a:solidFill>
                <a:schemeClr val="accent5"/>
              </a:solidFill>
            </a:endParaRPr>
          </a:p>
          <a:p>
            <a:pPr>
              <a:lnSpc>
                <a:spcPct val="100000"/>
              </a:lnSpc>
            </a:pPr>
            <a:r>
              <a:rPr lang="en-US" sz="3600" b="1" dirty="0">
                <a:solidFill>
                  <a:srgbClr val="002060"/>
                </a:solidFill>
              </a:rPr>
              <a:t>But… delaying, missing, or spreading out vaccines: </a:t>
            </a:r>
          </a:p>
          <a:p>
            <a:pPr marL="571500" indent="-571500">
              <a:lnSpc>
                <a:spcPct val="100000"/>
              </a:lnSpc>
              <a:buFont typeface="Arial" panose="020B0604020202020204" pitchFamily="34" charset="0"/>
              <a:buChar char="•"/>
            </a:pPr>
            <a:r>
              <a:rPr lang="en-US" sz="3600" dirty="0">
                <a:solidFill>
                  <a:schemeClr val="accent5"/>
                </a:solidFill>
              </a:rPr>
              <a:t>Puts them at risk for getting sick!</a:t>
            </a:r>
            <a:endParaRPr lang="en-US" sz="3600" b="1" dirty="0">
              <a:solidFill>
                <a:srgbClr val="002060"/>
              </a:solidFill>
            </a:endParaRPr>
          </a:p>
          <a:p>
            <a:pPr>
              <a:lnSpc>
                <a:spcPct val="100000"/>
              </a:lnSpc>
            </a:pPr>
            <a:endParaRPr lang="en-US" sz="3600" dirty="0">
              <a:solidFill>
                <a:schemeClr val="accent5"/>
              </a:solidFill>
            </a:endParaRPr>
          </a:p>
        </p:txBody>
      </p:sp>
      <p:pic>
        <p:nvPicPr>
          <p:cNvPr id="2" name="Picture 1">
            <a:extLst>
              <a:ext uri="{FF2B5EF4-FFF2-40B4-BE49-F238E27FC236}">
                <a16:creationId xmlns:a16="http://schemas.microsoft.com/office/drawing/2014/main" id="{564302C5-4AB7-FBE7-F907-B3296D5C1989}"/>
              </a:ext>
            </a:extLst>
          </p:cNvPr>
          <p:cNvPicPr>
            <a:picLocks noChangeAspect="1"/>
          </p:cNvPicPr>
          <p:nvPr/>
        </p:nvPicPr>
        <p:blipFill>
          <a:blip r:embed="rId3"/>
          <a:stretch>
            <a:fillRect/>
          </a:stretch>
        </p:blipFill>
        <p:spPr>
          <a:xfrm flipH="1">
            <a:off x="8158389" y="896711"/>
            <a:ext cx="4048125" cy="5581650"/>
          </a:xfrm>
          <a:prstGeom prst="rect">
            <a:avLst/>
          </a:prstGeom>
        </p:spPr>
      </p:pic>
    </p:spTree>
    <p:extLst>
      <p:ext uri="{BB962C8B-B14F-4D97-AF65-F5344CB8AC3E}">
        <p14:creationId xmlns:p14="http://schemas.microsoft.com/office/powerpoint/2010/main" val="1584226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A286-350E-F457-7491-13375F220E6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D520417-3CF0-CE92-98E0-4156F717E6CF}"/>
              </a:ext>
            </a:extLst>
          </p:cNvPr>
          <p:cNvSpPr/>
          <p:nvPr/>
        </p:nvSpPr>
        <p:spPr>
          <a:xfrm>
            <a:off x="1575992" y="333041"/>
            <a:ext cx="10616008" cy="6127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a:extLst>
              <a:ext uri="{FF2B5EF4-FFF2-40B4-BE49-F238E27FC236}">
                <a16:creationId xmlns:a16="http://schemas.microsoft.com/office/drawing/2014/main" id="{24FCCB85-2F0D-B962-2465-987BE4B4E4AF}"/>
              </a:ext>
            </a:extLst>
          </p:cNvPr>
          <p:cNvGraphicFramePr>
            <a:graphicFrameLocks noChangeAspect="1"/>
          </p:cNvGraphicFramePr>
          <p:nvPr>
            <p:extLst>
              <p:ext uri="{D42A27DB-BD31-4B8C-83A1-F6EECF244321}">
                <p14:modId xmlns:p14="http://schemas.microsoft.com/office/powerpoint/2010/main" val="3908522725"/>
              </p:ext>
            </p:extLst>
          </p:nvPr>
        </p:nvGraphicFramePr>
        <p:xfrm>
          <a:off x="1496059" y="2351912"/>
          <a:ext cx="9319088" cy="4116346"/>
        </p:xfrm>
        <a:graphic>
          <a:graphicData uri="http://schemas.openxmlformats.org/presentationml/2006/ole">
            <mc:AlternateContent xmlns:mc="http://schemas.openxmlformats.org/markup-compatibility/2006">
              <mc:Choice xmlns:v="urn:schemas-microsoft-com:vml" Requires="v">
                <p:oleObj r:id="rId3" imgW="8692896" imgH="4037076" progId="Unknown">
                  <p:embed/>
                </p:oleObj>
              </mc:Choice>
              <mc:Fallback>
                <p:oleObj r:id="rId3" imgW="8692896" imgH="4037076" progId="Unknown">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b="4768"/>
                      <a:stretch>
                        <a:fillRect/>
                      </a:stretch>
                    </p:blipFill>
                    <p:spPr bwMode="auto">
                      <a:xfrm>
                        <a:off x="1496059" y="2351912"/>
                        <a:ext cx="9319088" cy="4116346"/>
                      </a:xfrm>
                      <a:prstGeom prst="rect">
                        <a:avLst/>
                      </a:prstGeom>
                      <a:noFill/>
                    </p:spPr>
                  </p:pic>
                </p:oleObj>
              </mc:Fallback>
            </mc:AlternateContent>
          </a:graphicData>
        </a:graphic>
      </p:graphicFrame>
      <p:sp>
        <p:nvSpPr>
          <p:cNvPr id="4" name="Title 3">
            <a:extLst>
              <a:ext uri="{FF2B5EF4-FFF2-40B4-BE49-F238E27FC236}">
                <a16:creationId xmlns:a16="http://schemas.microsoft.com/office/drawing/2014/main" id="{DCCEC564-C5B0-E628-477C-9D7CE00CCDCE}"/>
              </a:ext>
            </a:extLst>
          </p:cNvPr>
          <p:cNvSpPr>
            <a:spLocks noGrp="1"/>
          </p:cNvSpPr>
          <p:nvPr>
            <p:ph type="title"/>
          </p:nvPr>
        </p:nvSpPr>
        <p:spPr/>
        <p:txBody>
          <a:bodyPr>
            <a:normAutofit/>
          </a:bodyPr>
          <a:lstStyle/>
          <a:p>
            <a:pPr algn="ctr"/>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Vaccines </a:t>
            </a:r>
            <a:r>
              <a:rPr lang="en-US" sz="5400" kern="100" dirty="0">
                <a:latin typeface="Leelawadee UI" panose="020B0502040204020203" pitchFamily="34" charset="-34"/>
                <a:ea typeface="Aptos" panose="020B0004020202020204" pitchFamily="34" charset="0"/>
                <a:cs typeface="Times New Roman" panose="02020603050405020304" pitchFamily="18" charset="0"/>
              </a:rPr>
              <a:t>K</a:t>
            </a:r>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eep </a:t>
            </a:r>
            <a:r>
              <a:rPr lang="en-US" sz="5400" kern="100" dirty="0">
                <a:latin typeface="Leelawadee UI" panose="020B0502040204020203" pitchFamily="34" charset="-34"/>
                <a:ea typeface="Aptos" panose="020B0004020202020204" pitchFamily="34" charset="0"/>
                <a:cs typeface="Times New Roman" panose="02020603050405020304" pitchFamily="18" charset="0"/>
              </a:rPr>
              <a:t>K</a:t>
            </a:r>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ids </a:t>
            </a:r>
            <a:r>
              <a:rPr lang="en-US" sz="5400" kern="100" dirty="0">
                <a:latin typeface="Leelawadee UI" panose="020B0502040204020203" pitchFamily="34" charset="-34"/>
                <a:ea typeface="Aptos" panose="020B0004020202020204" pitchFamily="34" charset="0"/>
                <a:cs typeface="Times New Roman" panose="02020603050405020304" pitchFamily="18" charset="0"/>
              </a:rPr>
              <a:t>S</a:t>
            </a:r>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afe </a:t>
            </a:r>
            <a:endParaRPr lang="en-US" sz="5400" dirty="0"/>
          </a:p>
        </p:txBody>
      </p:sp>
    </p:spTree>
    <p:extLst>
      <p:ext uri="{BB962C8B-B14F-4D97-AF65-F5344CB8AC3E}">
        <p14:creationId xmlns:p14="http://schemas.microsoft.com/office/powerpoint/2010/main" val="1050598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266E7-AD28-0F59-1B06-36D09ABD05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14769C0-346C-AFD8-A722-24AAC9CFD81E}"/>
              </a:ext>
            </a:extLst>
          </p:cNvPr>
          <p:cNvSpPr/>
          <p:nvPr/>
        </p:nvSpPr>
        <p:spPr>
          <a:xfrm>
            <a:off x="5905500" y="1183013"/>
            <a:ext cx="6286500" cy="5272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29CDCF5-5D03-A8BC-7F07-9BD97AA33160}"/>
              </a:ext>
            </a:extLst>
          </p:cNvPr>
          <p:cNvPicPr>
            <a:picLocks noChangeAspect="1"/>
          </p:cNvPicPr>
          <p:nvPr/>
        </p:nvPicPr>
        <p:blipFill>
          <a:blip r:embed="rId3"/>
          <a:srcRect l="41896" t="37370" r="41681" b="31596"/>
          <a:stretch/>
        </p:blipFill>
        <p:spPr>
          <a:xfrm>
            <a:off x="7385313" y="1690688"/>
            <a:ext cx="4046880" cy="4110613"/>
          </a:xfrm>
          <a:prstGeom prst="rect">
            <a:avLst/>
          </a:prstGeom>
        </p:spPr>
      </p:pic>
      <p:sp>
        <p:nvSpPr>
          <p:cNvPr id="3" name="TextBox 2">
            <a:extLst>
              <a:ext uri="{FF2B5EF4-FFF2-40B4-BE49-F238E27FC236}">
                <a16:creationId xmlns:a16="http://schemas.microsoft.com/office/drawing/2014/main" id="{45CB3CCE-26A0-A39D-D19C-05F6CCA3149D}"/>
              </a:ext>
            </a:extLst>
          </p:cNvPr>
          <p:cNvSpPr txBox="1"/>
          <p:nvPr/>
        </p:nvSpPr>
        <p:spPr>
          <a:xfrm>
            <a:off x="7291563" y="5853102"/>
            <a:ext cx="3031599" cy="230832"/>
          </a:xfrm>
          <a:prstGeom prst="rect">
            <a:avLst/>
          </a:prstGeom>
          <a:noFill/>
        </p:spPr>
        <p:txBody>
          <a:bodyPr wrap="none" rtlCol="0">
            <a:spAutoFit/>
          </a:bodyPr>
          <a:lstStyle/>
          <a:p>
            <a:r>
              <a:rPr lang="en-US" sz="900" dirty="0">
                <a:solidFill>
                  <a:srgbClr val="000000"/>
                </a:solidFill>
              </a:rPr>
              <a:t>Source: </a:t>
            </a:r>
            <a:r>
              <a:rPr lang="en-US" sz="900" dirty="0">
                <a:solidFill>
                  <a:srgbClr val="000000"/>
                </a:solidFill>
                <a:effectLst/>
                <a:latin typeface="Leelawadee UI" panose="020B0502040204020203" pitchFamily="34" charset="-34"/>
                <a:ea typeface="Aptos" panose="020B0004020202020204" pitchFamily="34" charset="0"/>
              </a:rPr>
              <a:t>George Konig/Keystone Features/Getty Images</a:t>
            </a:r>
            <a:endParaRPr lang="en-US" sz="900" dirty="0">
              <a:solidFill>
                <a:srgbClr val="000000"/>
              </a:solidFill>
            </a:endParaRPr>
          </a:p>
        </p:txBody>
      </p:sp>
      <p:sp>
        <p:nvSpPr>
          <p:cNvPr id="4" name="Title 3">
            <a:extLst>
              <a:ext uri="{FF2B5EF4-FFF2-40B4-BE49-F238E27FC236}">
                <a16:creationId xmlns:a16="http://schemas.microsoft.com/office/drawing/2014/main" id="{B06ECAFF-FE6D-F2B8-AE46-D1D3DEC938CA}"/>
              </a:ext>
            </a:extLst>
          </p:cNvPr>
          <p:cNvSpPr>
            <a:spLocks noGrp="1"/>
          </p:cNvSpPr>
          <p:nvPr>
            <p:ph type="title"/>
          </p:nvPr>
        </p:nvSpPr>
        <p:spPr/>
        <p:txBody>
          <a:bodyPr>
            <a:normAutofit/>
          </a:bodyPr>
          <a:lstStyle/>
          <a:p>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Vaccines </a:t>
            </a:r>
            <a:r>
              <a:rPr lang="en-US" sz="5400" kern="100" dirty="0">
                <a:latin typeface="Leelawadee UI" panose="020B0502040204020203" pitchFamily="34" charset="-34"/>
                <a:ea typeface="Aptos" panose="020B0004020202020204" pitchFamily="34" charset="0"/>
                <a:cs typeface="Times New Roman" panose="02020603050405020304" pitchFamily="18" charset="0"/>
              </a:rPr>
              <a:t>K</a:t>
            </a:r>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eep </a:t>
            </a:r>
            <a:r>
              <a:rPr lang="en-US" sz="5400" kern="100" dirty="0">
                <a:latin typeface="Leelawadee UI" panose="020B0502040204020203" pitchFamily="34" charset="-34"/>
                <a:ea typeface="Aptos" panose="020B0004020202020204" pitchFamily="34" charset="0"/>
                <a:cs typeface="Times New Roman" panose="02020603050405020304" pitchFamily="18" charset="0"/>
              </a:rPr>
              <a:t>K</a:t>
            </a:r>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ids </a:t>
            </a:r>
            <a:r>
              <a:rPr lang="en-US" sz="5400" kern="100" dirty="0">
                <a:latin typeface="Leelawadee UI" panose="020B0502040204020203" pitchFamily="34" charset="-34"/>
                <a:ea typeface="Aptos" panose="020B0004020202020204" pitchFamily="34" charset="0"/>
                <a:cs typeface="Times New Roman" panose="02020603050405020304" pitchFamily="18" charset="0"/>
              </a:rPr>
              <a:t>S</a:t>
            </a:r>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afe </a:t>
            </a:r>
            <a:endParaRPr lang="en-US" sz="5400" dirty="0"/>
          </a:p>
        </p:txBody>
      </p:sp>
      <p:sp>
        <p:nvSpPr>
          <p:cNvPr id="5" name="Content Placeholder 4">
            <a:extLst>
              <a:ext uri="{FF2B5EF4-FFF2-40B4-BE49-F238E27FC236}">
                <a16:creationId xmlns:a16="http://schemas.microsoft.com/office/drawing/2014/main" id="{F8295F70-E652-D345-97D1-16343F78F731}"/>
              </a:ext>
            </a:extLst>
          </p:cNvPr>
          <p:cNvSpPr>
            <a:spLocks noGrp="1"/>
          </p:cNvSpPr>
          <p:nvPr>
            <p:ph sz="half" idx="1"/>
          </p:nvPr>
        </p:nvSpPr>
        <p:spPr>
          <a:xfrm>
            <a:off x="469557" y="1686903"/>
            <a:ext cx="6435740" cy="3547979"/>
          </a:xfrm>
        </p:spPr>
        <p:txBody>
          <a:bodyPr>
            <a:noAutofit/>
          </a:bodyPr>
          <a:lstStyle/>
          <a:p>
            <a:pPr>
              <a:lnSpc>
                <a:spcPct val="100000"/>
              </a:lnSpc>
            </a:pPr>
            <a:r>
              <a:rPr lang="en-US" sz="3600" b="1" dirty="0">
                <a:solidFill>
                  <a:srgbClr val="002060"/>
                </a:solidFill>
              </a:rPr>
              <a:t>Mild vaccine side effects: </a:t>
            </a:r>
          </a:p>
          <a:p>
            <a:pPr marL="571500" indent="-571500">
              <a:lnSpc>
                <a:spcPct val="100000"/>
              </a:lnSpc>
              <a:buFont typeface="Arial" panose="020B0604020202020204" pitchFamily="34" charset="0"/>
              <a:buChar char="•"/>
            </a:pPr>
            <a:r>
              <a:rPr lang="en-US" sz="3600" dirty="0">
                <a:solidFill>
                  <a:schemeClr val="accent5"/>
                </a:solidFill>
              </a:rPr>
              <a:t>Go away quickly</a:t>
            </a:r>
          </a:p>
          <a:p>
            <a:pPr marL="571500" indent="-571500">
              <a:lnSpc>
                <a:spcPct val="100000"/>
              </a:lnSpc>
              <a:buFont typeface="Arial" panose="020B0604020202020204" pitchFamily="34" charset="0"/>
              <a:buChar char="•"/>
            </a:pPr>
            <a:endParaRPr lang="en-US" sz="1400" dirty="0">
              <a:solidFill>
                <a:schemeClr val="accent5"/>
              </a:solidFill>
            </a:endParaRPr>
          </a:p>
          <a:p>
            <a:pPr>
              <a:lnSpc>
                <a:spcPct val="100000"/>
              </a:lnSpc>
            </a:pPr>
            <a:r>
              <a:rPr lang="en-US" sz="3600" b="1" dirty="0">
                <a:solidFill>
                  <a:srgbClr val="002060"/>
                </a:solidFill>
              </a:rPr>
              <a:t>Serious impacts of getting a dangerous disease can: </a:t>
            </a:r>
          </a:p>
          <a:p>
            <a:pPr marL="571500" indent="-571500">
              <a:lnSpc>
                <a:spcPct val="100000"/>
              </a:lnSpc>
              <a:buFont typeface="Arial" panose="020B0604020202020204" pitchFamily="34" charset="0"/>
              <a:buChar char="•"/>
            </a:pPr>
            <a:r>
              <a:rPr lang="en-US" sz="3600" dirty="0">
                <a:solidFill>
                  <a:schemeClr val="accent5"/>
                </a:solidFill>
              </a:rPr>
              <a:t>Last a lifetime! </a:t>
            </a:r>
          </a:p>
          <a:p>
            <a:pPr marL="571500" indent="-571500">
              <a:lnSpc>
                <a:spcPct val="100000"/>
              </a:lnSpc>
              <a:buFont typeface="Arial" panose="020B0604020202020204" pitchFamily="34" charset="0"/>
              <a:buChar char="•"/>
            </a:pPr>
            <a:endParaRPr lang="en-US" sz="3600" dirty="0">
              <a:solidFill>
                <a:schemeClr val="accent5"/>
              </a:solidFill>
            </a:endParaRPr>
          </a:p>
        </p:txBody>
      </p:sp>
    </p:spTree>
    <p:extLst>
      <p:ext uri="{BB962C8B-B14F-4D97-AF65-F5344CB8AC3E}">
        <p14:creationId xmlns:p14="http://schemas.microsoft.com/office/powerpoint/2010/main" val="1289682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2985F-FF35-F685-4EF8-C068D8FBA5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C2A46A-79F4-5AD8-AF55-505E7ADC58CF}"/>
              </a:ext>
            </a:extLst>
          </p:cNvPr>
          <p:cNvPicPr>
            <a:picLocks noChangeAspect="1"/>
          </p:cNvPicPr>
          <p:nvPr/>
        </p:nvPicPr>
        <p:blipFill>
          <a:blip r:embed="rId3"/>
          <a:stretch>
            <a:fillRect/>
          </a:stretch>
        </p:blipFill>
        <p:spPr>
          <a:xfrm>
            <a:off x="3091515" y="3289194"/>
            <a:ext cx="6103566" cy="3203681"/>
          </a:xfrm>
          <a:prstGeom prst="rect">
            <a:avLst/>
          </a:prstGeom>
        </p:spPr>
      </p:pic>
      <p:sp>
        <p:nvSpPr>
          <p:cNvPr id="4" name="Title 3">
            <a:extLst>
              <a:ext uri="{FF2B5EF4-FFF2-40B4-BE49-F238E27FC236}">
                <a16:creationId xmlns:a16="http://schemas.microsoft.com/office/drawing/2014/main" id="{D7D648AB-8D5F-4B1F-2308-D86F86BA723A}"/>
              </a:ext>
            </a:extLst>
          </p:cNvPr>
          <p:cNvSpPr>
            <a:spLocks noGrp="1"/>
          </p:cNvSpPr>
          <p:nvPr>
            <p:ph type="title"/>
          </p:nvPr>
        </p:nvSpPr>
        <p:spPr/>
        <p:txBody>
          <a:bodyPr>
            <a:normAutofit/>
          </a:bodyPr>
          <a:lstStyle/>
          <a:p>
            <a:r>
              <a:rPr lang="en-US" sz="5400" b="1" kern="100" dirty="0">
                <a:effectLst/>
                <a:latin typeface="Leelawadee UI" panose="020B0502040204020203" pitchFamily="34" charset="-34"/>
                <a:ea typeface="Aptos" panose="020B0004020202020204" pitchFamily="34" charset="0"/>
                <a:cs typeface="Times New Roman" panose="02020603050405020304" pitchFamily="18" charset="0"/>
              </a:rPr>
              <a:t>Remember…</a:t>
            </a:r>
            <a:endParaRPr lang="en-US" sz="5400" dirty="0"/>
          </a:p>
        </p:txBody>
      </p:sp>
      <p:sp>
        <p:nvSpPr>
          <p:cNvPr id="5" name="Content Placeholder 4">
            <a:extLst>
              <a:ext uri="{FF2B5EF4-FFF2-40B4-BE49-F238E27FC236}">
                <a16:creationId xmlns:a16="http://schemas.microsoft.com/office/drawing/2014/main" id="{07B014C2-A8D1-308D-717F-039CFB49D744}"/>
              </a:ext>
            </a:extLst>
          </p:cNvPr>
          <p:cNvSpPr>
            <a:spLocks noGrp="1"/>
          </p:cNvSpPr>
          <p:nvPr>
            <p:ph sz="half" idx="1"/>
          </p:nvPr>
        </p:nvSpPr>
        <p:spPr>
          <a:xfrm>
            <a:off x="2178582" y="1747770"/>
            <a:ext cx="7888380" cy="3547979"/>
          </a:xfrm>
        </p:spPr>
        <p:txBody>
          <a:bodyPr>
            <a:noAutofit/>
          </a:bodyPr>
          <a:lstStyle/>
          <a:p>
            <a:pPr algn="ctr">
              <a:lnSpc>
                <a:spcPct val="100000"/>
              </a:lnSpc>
            </a:pPr>
            <a:r>
              <a:rPr lang="en-US" sz="4000" b="1" dirty="0">
                <a:solidFill>
                  <a:srgbClr val="002060"/>
                </a:solidFill>
              </a:rPr>
              <a:t>Our kids and communities </a:t>
            </a:r>
          </a:p>
          <a:p>
            <a:pPr algn="ctr">
              <a:lnSpc>
                <a:spcPct val="100000"/>
              </a:lnSpc>
            </a:pPr>
            <a:r>
              <a:rPr lang="en-US" sz="4000" b="1" dirty="0">
                <a:solidFill>
                  <a:srgbClr val="002060"/>
                </a:solidFill>
              </a:rPr>
              <a:t>deserve to be healthy </a:t>
            </a:r>
            <a:endParaRPr lang="en-US" sz="1600" dirty="0">
              <a:solidFill>
                <a:schemeClr val="accent5"/>
              </a:solidFill>
            </a:endParaRPr>
          </a:p>
          <a:p>
            <a:pPr marL="571500" indent="-571500" algn="ctr">
              <a:lnSpc>
                <a:spcPct val="100000"/>
              </a:lnSpc>
              <a:buFont typeface="Arial" panose="020B0604020202020204" pitchFamily="34" charset="0"/>
              <a:buChar char="•"/>
            </a:pPr>
            <a:endParaRPr lang="en-US" sz="3600" dirty="0">
              <a:solidFill>
                <a:schemeClr val="accent5"/>
              </a:solidFill>
            </a:endParaRPr>
          </a:p>
        </p:txBody>
      </p:sp>
    </p:spTree>
    <p:extLst>
      <p:ext uri="{BB962C8B-B14F-4D97-AF65-F5344CB8AC3E}">
        <p14:creationId xmlns:p14="http://schemas.microsoft.com/office/powerpoint/2010/main" val="1695716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kern="100" dirty="0">
                <a:latin typeface="Leelawadee UI" panose="020B0502040204020203" pitchFamily="34" charset="-34"/>
                <a:cs typeface="Times New Roman" panose="02020603050405020304" pitchFamily="18" charset="0"/>
              </a:rPr>
              <a:t>Good Sources of Information</a:t>
            </a:r>
          </a:p>
        </p:txBody>
      </p:sp>
      <p:pic>
        <p:nvPicPr>
          <p:cNvPr id="2" name="Picture 1">
            <a:extLst>
              <a:ext uri="{FF2B5EF4-FFF2-40B4-BE49-F238E27FC236}">
                <a16:creationId xmlns:a16="http://schemas.microsoft.com/office/drawing/2014/main" id="{54EA1778-B297-D5B0-0EB0-9FEE8AF96D73}"/>
              </a:ext>
            </a:extLst>
          </p:cNvPr>
          <p:cNvPicPr>
            <a:picLocks noChangeAspect="1"/>
          </p:cNvPicPr>
          <p:nvPr/>
        </p:nvPicPr>
        <p:blipFill>
          <a:blip r:embed="rId3"/>
          <a:stretch>
            <a:fillRect/>
          </a:stretch>
        </p:blipFill>
        <p:spPr>
          <a:xfrm>
            <a:off x="6344546" y="2171585"/>
            <a:ext cx="3385097" cy="2987912"/>
          </a:xfrm>
          <a:prstGeom prst="rect">
            <a:avLst/>
          </a:prstGeom>
        </p:spPr>
      </p:pic>
      <p:pic>
        <p:nvPicPr>
          <p:cNvPr id="10" name="Picture 9" descr="A logo with a hat and feather&#10;&#10;AI-generated content may be incorrect.">
            <a:extLst>
              <a:ext uri="{FF2B5EF4-FFF2-40B4-BE49-F238E27FC236}">
                <a16:creationId xmlns:a16="http://schemas.microsoft.com/office/drawing/2014/main" id="{A8523671-1ADF-618A-DECA-DC756F2A3755}"/>
              </a:ext>
            </a:extLst>
          </p:cNvPr>
          <p:cNvPicPr>
            <a:picLocks noChangeAspect="1"/>
          </p:cNvPicPr>
          <p:nvPr/>
        </p:nvPicPr>
        <p:blipFill>
          <a:blip r:embed="rId4"/>
          <a:stretch>
            <a:fillRect/>
          </a:stretch>
        </p:blipFill>
        <p:spPr>
          <a:xfrm>
            <a:off x="2584760" y="2145562"/>
            <a:ext cx="3013935" cy="3013935"/>
          </a:xfrm>
          <a:prstGeom prst="rect">
            <a:avLst/>
          </a:prstGeom>
        </p:spPr>
      </p:pic>
      <p:pic>
        <p:nvPicPr>
          <p:cNvPr id="15" name="Picture 14" descr="A hand holding a cell phone&#10;&#10;AI-generated content may be incorrect.">
            <a:extLst>
              <a:ext uri="{FF2B5EF4-FFF2-40B4-BE49-F238E27FC236}">
                <a16:creationId xmlns:a16="http://schemas.microsoft.com/office/drawing/2014/main" id="{EF64F9D7-139F-A10D-7E47-18192A3ACACC}"/>
              </a:ext>
            </a:extLst>
          </p:cNvPr>
          <p:cNvPicPr>
            <a:picLocks noChangeAspect="1"/>
          </p:cNvPicPr>
          <p:nvPr/>
        </p:nvPicPr>
        <p:blipFill rotWithShape="1">
          <a:blip r:embed="rId5"/>
          <a:srcRect l="6228"/>
          <a:stretch/>
        </p:blipFill>
        <p:spPr>
          <a:xfrm>
            <a:off x="10475494" y="4173870"/>
            <a:ext cx="1732547" cy="2687442"/>
          </a:xfrm>
          <a:prstGeom prst="rect">
            <a:avLst/>
          </a:prstGeom>
        </p:spPr>
      </p:pic>
      <p:sp>
        <p:nvSpPr>
          <p:cNvPr id="17" name="TextBox 16">
            <a:extLst>
              <a:ext uri="{FF2B5EF4-FFF2-40B4-BE49-F238E27FC236}">
                <a16:creationId xmlns:a16="http://schemas.microsoft.com/office/drawing/2014/main" id="{1996FF41-F31C-E257-0AD1-2D3D1FB237A3}"/>
              </a:ext>
            </a:extLst>
          </p:cNvPr>
          <p:cNvSpPr txBox="1"/>
          <p:nvPr/>
        </p:nvSpPr>
        <p:spPr>
          <a:xfrm>
            <a:off x="3690568" y="5713091"/>
            <a:ext cx="5307956" cy="461665"/>
          </a:xfrm>
          <a:prstGeom prst="rect">
            <a:avLst/>
          </a:prstGeom>
          <a:noFill/>
        </p:spPr>
        <p:txBody>
          <a:bodyPr wrap="square">
            <a:spAutoFit/>
          </a:bodyPr>
          <a:lstStyle/>
          <a:p>
            <a:pPr algn="ctr"/>
            <a:r>
              <a:rPr lang="en-US" sz="2400" b="1" dirty="0">
                <a:solidFill>
                  <a:srgbClr val="002060"/>
                </a:solidFill>
              </a:rPr>
              <a:t>IndianCountryECHO.org/Vaccines</a:t>
            </a:r>
            <a:endParaRPr lang="en-US" sz="2400" dirty="0"/>
          </a:p>
        </p:txBody>
      </p:sp>
    </p:spTree>
    <p:extLst>
      <p:ext uri="{BB962C8B-B14F-4D97-AF65-F5344CB8AC3E}">
        <p14:creationId xmlns:p14="http://schemas.microsoft.com/office/powerpoint/2010/main" val="2311474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C4EC4-EFAF-DEE7-3060-AA7401C174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6F6749-3199-7C44-E73A-C71FFECB1CCF}"/>
              </a:ext>
            </a:extLst>
          </p:cNvPr>
          <p:cNvSpPr>
            <a:spLocks noGrp="1"/>
          </p:cNvSpPr>
          <p:nvPr>
            <p:ph type="title"/>
          </p:nvPr>
        </p:nvSpPr>
        <p:spPr/>
        <p:txBody>
          <a:bodyPr>
            <a:normAutofit/>
          </a:bodyPr>
          <a:lstStyle/>
          <a:p>
            <a:r>
              <a:rPr lang="en-US" sz="5400" dirty="0"/>
              <a:t>Handout Reminder…</a:t>
            </a:r>
          </a:p>
        </p:txBody>
      </p:sp>
      <p:sp>
        <p:nvSpPr>
          <p:cNvPr id="20" name="Rectangle 19">
            <a:extLst>
              <a:ext uri="{FF2B5EF4-FFF2-40B4-BE49-F238E27FC236}">
                <a16:creationId xmlns:a16="http://schemas.microsoft.com/office/drawing/2014/main" id="{189D5E63-CA53-516E-C63E-06A814ED0188}"/>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DB160AC-E98C-D4B0-DF97-00CE0EB671D3}"/>
              </a:ext>
            </a:extLst>
          </p:cNvPr>
          <p:cNvSpPr>
            <a:spLocks noGrp="1"/>
          </p:cNvSpPr>
          <p:nvPr>
            <p:ph sz="half" idx="1"/>
          </p:nvPr>
        </p:nvSpPr>
        <p:spPr>
          <a:xfrm>
            <a:off x="4957448" y="1690688"/>
            <a:ext cx="6764996" cy="3895553"/>
          </a:xfrm>
        </p:spPr>
        <p:txBody>
          <a:bodyPr vert="horz" lIns="91440" tIns="45720" rIns="91440" bIns="45720" rtlCol="0" anchor="t">
            <a:noAutofit/>
          </a:bodyPr>
          <a:lstStyle/>
          <a:p>
            <a:r>
              <a:rPr lang="en-US" sz="3600" b="1" dirty="0"/>
              <a:t>Questions for My Doctor:</a:t>
            </a:r>
          </a:p>
          <a:p>
            <a:endParaRPr lang="en-US" sz="400" b="1" dirty="0"/>
          </a:p>
          <a:p>
            <a:pPr marL="742950" indent="-742950">
              <a:lnSpc>
                <a:spcPct val="100000"/>
              </a:lnSpc>
              <a:buFont typeface="+mj-lt"/>
              <a:buAutoNum type="arabicPeriod"/>
            </a:pPr>
            <a:r>
              <a:rPr lang="en-US" sz="3600" dirty="0">
                <a:solidFill>
                  <a:schemeClr val="accent5"/>
                </a:solidFill>
              </a:rPr>
              <a:t>Write down your questions</a:t>
            </a:r>
          </a:p>
          <a:p>
            <a:pPr marL="742950" indent="-742950">
              <a:lnSpc>
                <a:spcPct val="100000"/>
              </a:lnSpc>
              <a:buFont typeface="+mj-lt"/>
              <a:buAutoNum type="arabicPeriod"/>
            </a:pPr>
            <a:r>
              <a:rPr lang="en-US" sz="3600" dirty="0">
                <a:solidFill>
                  <a:schemeClr val="accent5"/>
                </a:solidFill>
              </a:rPr>
              <a:t>Bring handout to your child’s next appointment</a:t>
            </a:r>
          </a:p>
          <a:p>
            <a:pPr marL="457200" indent="-457200">
              <a:lnSpc>
                <a:spcPct val="100000"/>
              </a:lnSpc>
              <a:buFont typeface="Arial" panose="020B0604020202020204" pitchFamily="34" charset="0"/>
              <a:buChar char="•"/>
            </a:pPr>
            <a:endParaRPr lang="en-US" sz="3600" dirty="0">
              <a:solidFill>
                <a:schemeClr val="accent5"/>
              </a:solidFill>
            </a:endParaRPr>
          </a:p>
        </p:txBody>
      </p:sp>
      <p:pic>
        <p:nvPicPr>
          <p:cNvPr id="2" name="Picture 1">
            <a:extLst>
              <a:ext uri="{FF2B5EF4-FFF2-40B4-BE49-F238E27FC236}">
                <a16:creationId xmlns:a16="http://schemas.microsoft.com/office/drawing/2014/main" id="{21CE8647-FE83-5E09-3343-7DF9B2503CD1}"/>
              </a:ext>
            </a:extLst>
          </p:cNvPr>
          <p:cNvPicPr>
            <a:picLocks noChangeAspect="1"/>
          </p:cNvPicPr>
          <p:nvPr/>
        </p:nvPicPr>
        <p:blipFill>
          <a:blip r:embed="rId3"/>
          <a:stretch>
            <a:fillRect/>
          </a:stretch>
        </p:blipFill>
        <p:spPr>
          <a:xfrm>
            <a:off x="994612" y="1406112"/>
            <a:ext cx="3577390" cy="5064706"/>
          </a:xfrm>
          <a:prstGeom prst="rect">
            <a:avLst/>
          </a:prstGeom>
        </p:spPr>
      </p:pic>
    </p:spTree>
    <p:extLst>
      <p:ext uri="{BB962C8B-B14F-4D97-AF65-F5344CB8AC3E}">
        <p14:creationId xmlns:p14="http://schemas.microsoft.com/office/powerpoint/2010/main" val="221557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31F4-5300-2A44-F124-DDCE297412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0A3739-9EC3-4E92-03EC-E658F6107469}"/>
              </a:ext>
            </a:extLst>
          </p:cNvPr>
          <p:cNvSpPr>
            <a:spLocks noGrp="1"/>
          </p:cNvSpPr>
          <p:nvPr>
            <p:ph type="title"/>
          </p:nvPr>
        </p:nvSpPr>
        <p:spPr/>
        <p:txBody>
          <a:bodyPr>
            <a:normAutofit/>
          </a:bodyPr>
          <a:lstStyle/>
          <a:p>
            <a:r>
              <a:rPr lang="en-US" sz="5400" dirty="0"/>
              <a:t>Handout</a:t>
            </a:r>
          </a:p>
        </p:txBody>
      </p:sp>
      <p:sp>
        <p:nvSpPr>
          <p:cNvPr id="20" name="Rectangle 19">
            <a:extLst>
              <a:ext uri="{FF2B5EF4-FFF2-40B4-BE49-F238E27FC236}">
                <a16:creationId xmlns:a16="http://schemas.microsoft.com/office/drawing/2014/main" id="{FF5376EA-B34A-8995-E98D-AD787AC88DE6}"/>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6A87E09-8D81-9AD3-CD8A-161C18954665}"/>
              </a:ext>
            </a:extLst>
          </p:cNvPr>
          <p:cNvSpPr>
            <a:spLocks noGrp="1"/>
          </p:cNvSpPr>
          <p:nvPr>
            <p:ph sz="half" idx="1"/>
          </p:nvPr>
        </p:nvSpPr>
        <p:spPr>
          <a:xfrm>
            <a:off x="4957448" y="1690688"/>
            <a:ext cx="6764996" cy="3895553"/>
          </a:xfrm>
        </p:spPr>
        <p:txBody>
          <a:bodyPr vert="horz" lIns="91440" tIns="45720" rIns="91440" bIns="45720" rtlCol="0" anchor="t">
            <a:noAutofit/>
          </a:bodyPr>
          <a:lstStyle/>
          <a:p>
            <a:r>
              <a:rPr lang="en-US" sz="3600" b="1" dirty="0"/>
              <a:t>Questions for My Doctor:</a:t>
            </a:r>
          </a:p>
          <a:p>
            <a:endParaRPr lang="en-US" sz="400" b="1" dirty="0"/>
          </a:p>
          <a:p>
            <a:pPr marL="742950" indent="-742950">
              <a:lnSpc>
                <a:spcPct val="100000"/>
              </a:lnSpc>
              <a:buFont typeface="+mj-lt"/>
              <a:buAutoNum type="arabicPeriod"/>
            </a:pPr>
            <a:r>
              <a:rPr lang="en-US" sz="3600" dirty="0">
                <a:solidFill>
                  <a:schemeClr val="accent5"/>
                </a:solidFill>
              </a:rPr>
              <a:t>Write down your questions</a:t>
            </a:r>
          </a:p>
          <a:p>
            <a:pPr marL="742950" indent="-742950">
              <a:lnSpc>
                <a:spcPct val="100000"/>
              </a:lnSpc>
              <a:buFont typeface="+mj-lt"/>
              <a:buAutoNum type="arabicPeriod"/>
            </a:pPr>
            <a:r>
              <a:rPr lang="en-US" sz="3600" dirty="0">
                <a:solidFill>
                  <a:schemeClr val="accent5"/>
                </a:solidFill>
              </a:rPr>
              <a:t>Bring handout to your next appointment</a:t>
            </a:r>
          </a:p>
          <a:p>
            <a:pPr marL="457200" indent="-457200">
              <a:lnSpc>
                <a:spcPct val="100000"/>
              </a:lnSpc>
              <a:buFont typeface="Arial" panose="020B0604020202020204" pitchFamily="34" charset="0"/>
              <a:buChar char="•"/>
            </a:pPr>
            <a:endParaRPr lang="en-US" sz="3600" dirty="0">
              <a:solidFill>
                <a:schemeClr val="accent5"/>
              </a:solidFill>
            </a:endParaRPr>
          </a:p>
        </p:txBody>
      </p:sp>
      <p:pic>
        <p:nvPicPr>
          <p:cNvPr id="2" name="Picture 1">
            <a:extLst>
              <a:ext uri="{FF2B5EF4-FFF2-40B4-BE49-F238E27FC236}">
                <a16:creationId xmlns:a16="http://schemas.microsoft.com/office/drawing/2014/main" id="{8482BDF7-8EBD-30B5-1166-584EBFDB5CCF}"/>
              </a:ext>
            </a:extLst>
          </p:cNvPr>
          <p:cNvPicPr>
            <a:picLocks noChangeAspect="1"/>
          </p:cNvPicPr>
          <p:nvPr/>
        </p:nvPicPr>
        <p:blipFill>
          <a:blip r:embed="rId3"/>
          <a:stretch>
            <a:fillRect/>
          </a:stretch>
        </p:blipFill>
        <p:spPr>
          <a:xfrm>
            <a:off x="994612" y="1406112"/>
            <a:ext cx="3577390" cy="5064706"/>
          </a:xfrm>
          <a:prstGeom prst="rect">
            <a:avLst/>
          </a:prstGeom>
        </p:spPr>
      </p:pic>
    </p:spTree>
    <p:extLst>
      <p:ext uri="{BB962C8B-B14F-4D97-AF65-F5344CB8AC3E}">
        <p14:creationId xmlns:p14="http://schemas.microsoft.com/office/powerpoint/2010/main" val="207688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4812E-BBE7-8A04-EE16-8947B1E66C7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5F1C91DC-272E-7E95-718C-DD63282FB695}"/>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D82B2C-8988-6258-5EB9-5235BC0F30F7}"/>
              </a:ext>
            </a:extLst>
          </p:cNvPr>
          <p:cNvSpPr/>
          <p:nvPr/>
        </p:nvSpPr>
        <p:spPr>
          <a:xfrm>
            <a:off x="1" y="0"/>
            <a:ext cx="12191999" cy="6858000"/>
          </a:xfrm>
          <a:prstGeom prst="rect">
            <a:avLst/>
          </a:prstGeom>
          <a:solidFill>
            <a:srgbClr val="4C1650"/>
          </a:solidFill>
          <a:ln>
            <a:solidFill>
              <a:srgbClr val="4C1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9D767F-9E66-8FA1-AA8C-C90C0A6C395B}"/>
              </a:ext>
            </a:extLst>
          </p:cNvPr>
          <p:cNvSpPr/>
          <p:nvPr/>
        </p:nvSpPr>
        <p:spPr>
          <a:xfrm>
            <a:off x="665747" y="757989"/>
            <a:ext cx="10860505" cy="5342021"/>
          </a:xfrm>
          <a:prstGeom prst="rect">
            <a:avLst/>
          </a:prstGeom>
          <a:solidFill>
            <a:srgbClr val="4C16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oost_SummitGroup">
            <a:extLst>
              <a:ext uri="{FF2B5EF4-FFF2-40B4-BE49-F238E27FC236}">
                <a16:creationId xmlns:a16="http://schemas.microsoft.com/office/drawing/2014/main" id="{70B28154-B935-09A1-2EB0-583C9A0C6459}"/>
              </a:ext>
            </a:extLst>
          </p:cNvPr>
          <p:cNvPicPr>
            <a:picLocks noGrp="1" noChangeAspect="1"/>
          </p:cNvPicPr>
          <p:nvPr isPhoto="1"/>
        </p:nvPicPr>
        <p:blipFill>
          <a:blip r:embed="rId3">
            <a:alphaModFix/>
            <a:extLst>
              <a:ext uri="{28A0092B-C50C-407E-A947-70E740481C1C}">
                <a14:useLocalDpi xmlns:a14="http://schemas.microsoft.com/office/drawing/2010/main" val="0"/>
              </a:ext>
            </a:extLst>
          </a:blip>
          <a:srcRect r="2075" b="3"/>
          <a:stretch/>
        </p:blipFill>
        <p:spPr>
          <a:xfrm>
            <a:off x="5746184" y="1541470"/>
            <a:ext cx="5509841" cy="4416746"/>
          </a:xfrm>
          <a:prstGeom prst="rect">
            <a:avLst/>
          </a:prstGeom>
        </p:spPr>
      </p:pic>
      <p:sp>
        <p:nvSpPr>
          <p:cNvPr id="11" name="TextBox 10">
            <a:extLst>
              <a:ext uri="{FF2B5EF4-FFF2-40B4-BE49-F238E27FC236}">
                <a16:creationId xmlns:a16="http://schemas.microsoft.com/office/drawing/2014/main" id="{0086918D-5475-B8EB-8CAA-B07B4150A0B5}"/>
              </a:ext>
            </a:extLst>
          </p:cNvPr>
          <p:cNvSpPr txBox="1"/>
          <p:nvPr/>
        </p:nvSpPr>
        <p:spPr>
          <a:xfrm>
            <a:off x="1152023" y="2551836"/>
            <a:ext cx="4943976" cy="1754326"/>
          </a:xfrm>
          <a:prstGeom prst="rect">
            <a:avLst/>
          </a:prstGeom>
          <a:noFill/>
        </p:spPr>
        <p:txBody>
          <a:bodyPr wrap="square" rtlCol="0">
            <a:spAutoFit/>
          </a:bodyPr>
          <a:lstStyle/>
          <a:p>
            <a:r>
              <a:rPr lang="en-US" sz="5400" b="1" dirty="0">
                <a:solidFill>
                  <a:schemeClr val="bg1"/>
                </a:solidFill>
              </a:rPr>
              <a:t>Vaccines are a hot topic!</a:t>
            </a:r>
          </a:p>
        </p:txBody>
      </p:sp>
    </p:spTree>
    <p:extLst>
      <p:ext uri="{BB962C8B-B14F-4D97-AF65-F5344CB8AC3E}">
        <p14:creationId xmlns:p14="http://schemas.microsoft.com/office/powerpoint/2010/main" val="96685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DA8B4-BA76-0166-DC76-6201A007D88E}"/>
            </a:ext>
          </a:extLst>
        </p:cNvPr>
        <p:cNvGrpSpPr/>
        <p:nvPr/>
      </p:nvGrpSpPr>
      <p:grpSpPr>
        <a:xfrm>
          <a:off x="0" y="0"/>
          <a:ext cx="0" cy="0"/>
          <a:chOff x="0" y="0"/>
          <a:chExt cx="0" cy="0"/>
        </a:xfrm>
      </p:grpSpPr>
      <p:pic>
        <p:nvPicPr>
          <p:cNvPr id="8" name="Picture 7" descr="A person holding a baby&#10;&#10;AI-generated content may be incorrect.">
            <a:extLst>
              <a:ext uri="{FF2B5EF4-FFF2-40B4-BE49-F238E27FC236}">
                <a16:creationId xmlns:a16="http://schemas.microsoft.com/office/drawing/2014/main" id="{8B4D8A4C-8E74-91C4-65E2-46CA315112DC}"/>
              </a:ext>
            </a:extLst>
          </p:cNvPr>
          <p:cNvPicPr>
            <a:picLocks noChangeAspect="1"/>
          </p:cNvPicPr>
          <p:nvPr/>
        </p:nvPicPr>
        <p:blipFill rotWithShape="1">
          <a:blip r:embed="rId3"/>
          <a:srcRect l="29365" t="17672" r="29246" b="4020"/>
          <a:stretch/>
        </p:blipFill>
        <p:spPr bwMode="auto">
          <a:xfrm>
            <a:off x="5906807" y="0"/>
            <a:ext cx="6406055" cy="6605750"/>
          </a:xfrm>
          <a:prstGeom prst="rect">
            <a:avLst/>
          </a:prstGeom>
          <a:ln>
            <a:noFill/>
          </a:ln>
          <a:effectLst>
            <a:softEdge rad="101600"/>
          </a:effectLst>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5D7CAC99-8765-2F98-BBD4-5F6E5402A0E4}"/>
              </a:ext>
            </a:extLst>
          </p:cNvPr>
          <p:cNvSpPr>
            <a:spLocks noGrp="1"/>
          </p:cNvSpPr>
          <p:nvPr>
            <p:ph type="title"/>
          </p:nvPr>
        </p:nvSpPr>
        <p:spPr>
          <a:xfrm>
            <a:off x="469557" y="365125"/>
            <a:ext cx="5079905" cy="1325563"/>
          </a:xfrm>
        </p:spPr>
        <p:txBody>
          <a:bodyPr>
            <a:noAutofit/>
          </a:bodyPr>
          <a:lstStyle/>
          <a:p>
            <a:r>
              <a:rPr lang="en-US" sz="5400" dirty="0"/>
              <a:t>Vaccine Misinformation</a:t>
            </a:r>
          </a:p>
        </p:txBody>
      </p:sp>
      <p:sp>
        <p:nvSpPr>
          <p:cNvPr id="5" name="Content Placeholder 4">
            <a:extLst>
              <a:ext uri="{FF2B5EF4-FFF2-40B4-BE49-F238E27FC236}">
                <a16:creationId xmlns:a16="http://schemas.microsoft.com/office/drawing/2014/main" id="{1C52A77B-1798-DB65-AD3F-45EBAE27B0FD}"/>
              </a:ext>
            </a:extLst>
          </p:cNvPr>
          <p:cNvSpPr>
            <a:spLocks noGrp="1"/>
          </p:cNvSpPr>
          <p:nvPr>
            <p:ph sz="half" idx="1"/>
          </p:nvPr>
        </p:nvSpPr>
        <p:spPr>
          <a:xfrm>
            <a:off x="469557" y="1941690"/>
            <a:ext cx="6246553" cy="3895553"/>
          </a:xfrm>
        </p:spPr>
        <p:txBody>
          <a:bodyPr>
            <a:noAutofit/>
          </a:bodyPr>
          <a:lstStyle/>
          <a:p>
            <a:pPr>
              <a:lnSpc>
                <a:spcPct val="100000"/>
              </a:lnSpc>
            </a:pPr>
            <a:r>
              <a:rPr lang="en-US" sz="3600" b="1" dirty="0">
                <a:solidFill>
                  <a:srgbClr val="002060"/>
                </a:solidFill>
              </a:rPr>
              <a:t>Conflicting information about vaccines: </a:t>
            </a:r>
          </a:p>
          <a:p>
            <a:pPr marL="457200" indent="-457200">
              <a:lnSpc>
                <a:spcPct val="100000"/>
              </a:lnSpc>
              <a:buFont typeface="Arial" panose="020B0604020202020204" pitchFamily="34" charset="0"/>
              <a:buChar char="•"/>
            </a:pPr>
            <a:r>
              <a:rPr lang="en-US" sz="3600" dirty="0">
                <a:solidFill>
                  <a:schemeClr val="accent5"/>
                </a:solidFill>
              </a:rPr>
              <a:t>On social media </a:t>
            </a:r>
          </a:p>
          <a:p>
            <a:pPr marL="457200" indent="-457200">
              <a:lnSpc>
                <a:spcPct val="100000"/>
              </a:lnSpc>
              <a:buFont typeface="Arial" panose="020B0604020202020204" pitchFamily="34" charset="0"/>
              <a:buChar char="•"/>
            </a:pPr>
            <a:r>
              <a:rPr lang="en-US" sz="3600" dirty="0">
                <a:solidFill>
                  <a:schemeClr val="accent5"/>
                </a:solidFill>
              </a:rPr>
              <a:t>Online </a:t>
            </a:r>
          </a:p>
          <a:p>
            <a:pPr marL="457200" indent="-457200">
              <a:lnSpc>
                <a:spcPct val="100000"/>
              </a:lnSpc>
              <a:buFont typeface="Arial" panose="020B0604020202020204" pitchFamily="34" charset="0"/>
              <a:buChar char="•"/>
            </a:pPr>
            <a:r>
              <a:rPr lang="en-US" sz="3600" dirty="0">
                <a:solidFill>
                  <a:schemeClr val="accent5"/>
                </a:solidFill>
              </a:rPr>
              <a:t>Talking with other parents </a:t>
            </a:r>
          </a:p>
        </p:txBody>
      </p:sp>
    </p:spTree>
    <p:extLst>
      <p:ext uri="{BB962C8B-B14F-4D97-AF65-F5344CB8AC3E}">
        <p14:creationId xmlns:p14="http://schemas.microsoft.com/office/powerpoint/2010/main" val="220748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7B5B0-9538-5FDB-736F-40AA6FF746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FA7B6D-92DB-37BC-B497-54EB7CEFDA97}"/>
              </a:ext>
            </a:extLst>
          </p:cNvPr>
          <p:cNvSpPr>
            <a:spLocks noGrp="1"/>
          </p:cNvSpPr>
          <p:nvPr>
            <p:ph type="title"/>
          </p:nvPr>
        </p:nvSpPr>
        <p:spPr/>
        <p:txBody>
          <a:bodyPr>
            <a:normAutofit/>
          </a:bodyPr>
          <a:lstStyle/>
          <a:p>
            <a:r>
              <a:rPr lang="en-US" sz="5400" dirty="0"/>
              <a:t>Group Discussion  </a:t>
            </a:r>
          </a:p>
        </p:txBody>
      </p:sp>
      <p:sp>
        <p:nvSpPr>
          <p:cNvPr id="20" name="Rectangle 19">
            <a:extLst>
              <a:ext uri="{FF2B5EF4-FFF2-40B4-BE49-F238E27FC236}">
                <a16:creationId xmlns:a16="http://schemas.microsoft.com/office/drawing/2014/main" id="{82DD4BD7-7E02-5C1A-4627-9BED0F143261}"/>
              </a:ext>
            </a:extLst>
          </p:cNvPr>
          <p:cNvSpPr/>
          <p:nvPr/>
        </p:nvSpPr>
        <p:spPr>
          <a:xfrm>
            <a:off x="5905500" y="2171700"/>
            <a:ext cx="6286500" cy="428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glasses and a blue shirt&#10;&#10;AI-generated content may be incorrect.">
            <a:extLst>
              <a:ext uri="{FF2B5EF4-FFF2-40B4-BE49-F238E27FC236}">
                <a16:creationId xmlns:a16="http://schemas.microsoft.com/office/drawing/2014/main" id="{8D090491-7F7E-295F-A4FE-BFE16B20BE0C}"/>
              </a:ext>
            </a:extLst>
          </p:cNvPr>
          <p:cNvPicPr>
            <a:picLocks noChangeAspect="1"/>
          </p:cNvPicPr>
          <p:nvPr/>
        </p:nvPicPr>
        <p:blipFill>
          <a:blip r:embed="rId3"/>
          <a:stretch>
            <a:fillRect/>
          </a:stretch>
        </p:blipFill>
        <p:spPr>
          <a:xfrm>
            <a:off x="8296447" y="0"/>
            <a:ext cx="3895553" cy="3895553"/>
          </a:xfrm>
          <a:prstGeom prst="rect">
            <a:avLst/>
          </a:prstGeom>
          <a:effectLst>
            <a:softEdge rad="0"/>
          </a:effectLst>
        </p:spPr>
      </p:pic>
      <p:sp>
        <p:nvSpPr>
          <p:cNvPr id="5" name="Content Placeholder 4">
            <a:extLst>
              <a:ext uri="{FF2B5EF4-FFF2-40B4-BE49-F238E27FC236}">
                <a16:creationId xmlns:a16="http://schemas.microsoft.com/office/drawing/2014/main" id="{E6BB04D8-F683-A614-5FAD-CB81362FD0A6}"/>
              </a:ext>
            </a:extLst>
          </p:cNvPr>
          <p:cNvSpPr>
            <a:spLocks noGrp="1"/>
          </p:cNvSpPr>
          <p:nvPr>
            <p:ph sz="half" idx="1"/>
          </p:nvPr>
        </p:nvSpPr>
        <p:spPr>
          <a:xfrm>
            <a:off x="593998" y="1690688"/>
            <a:ext cx="8084781" cy="3895553"/>
          </a:xfrm>
        </p:spPr>
        <p:txBody>
          <a:bodyPr vert="horz" lIns="91440" tIns="45720" rIns="91440" bIns="45720" rtlCol="0" anchor="t">
            <a:noAutofit/>
          </a:bodyPr>
          <a:lstStyle/>
          <a:p>
            <a:r>
              <a:rPr lang="en-US" sz="3600" b="1" dirty="0"/>
              <a:t>Question:</a:t>
            </a:r>
          </a:p>
          <a:p>
            <a:pPr marL="457200" indent="-457200">
              <a:lnSpc>
                <a:spcPct val="100000"/>
              </a:lnSpc>
              <a:buFont typeface="Arial" panose="020B0604020202020204" pitchFamily="34" charset="0"/>
              <a:buChar char="•"/>
            </a:pPr>
            <a:r>
              <a:rPr lang="en-US" sz="3600" dirty="0"/>
              <a:t>What are some reasons people here are hesitant to get their kids vaccinated?</a:t>
            </a:r>
          </a:p>
        </p:txBody>
      </p:sp>
    </p:spTree>
    <p:extLst>
      <p:ext uri="{BB962C8B-B14F-4D97-AF65-F5344CB8AC3E}">
        <p14:creationId xmlns:p14="http://schemas.microsoft.com/office/powerpoint/2010/main" val="45449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t>Reasons for Vaccine Hesitancy </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516855" y="1705202"/>
            <a:ext cx="8764384" cy="3895553"/>
          </a:xfrm>
        </p:spPr>
        <p:txBody>
          <a:bodyPr>
            <a:noAutofit/>
          </a:bodyPr>
          <a:lstStyle/>
          <a:p>
            <a:pPr>
              <a:lnSpc>
                <a:spcPct val="100000"/>
              </a:lnSpc>
            </a:pPr>
            <a:r>
              <a:rPr lang="en-US" sz="3600" b="1" dirty="0">
                <a:solidFill>
                  <a:srgbClr val="002060"/>
                </a:solidFill>
              </a:rPr>
              <a:t>Common reasons:</a:t>
            </a:r>
          </a:p>
          <a:p>
            <a:pPr marL="571500" indent="-571500">
              <a:lnSpc>
                <a:spcPct val="100000"/>
              </a:lnSpc>
              <a:buFont typeface="Arial" panose="020B0604020202020204" pitchFamily="34" charset="0"/>
              <a:buChar char="•"/>
            </a:pPr>
            <a:r>
              <a:rPr lang="en-US" sz="3600" dirty="0">
                <a:solidFill>
                  <a:schemeClr val="accent5"/>
                </a:solidFill>
              </a:rPr>
              <a:t>Misinformation</a:t>
            </a:r>
          </a:p>
          <a:p>
            <a:pPr marL="457200" indent="-457200">
              <a:lnSpc>
                <a:spcPct val="100000"/>
              </a:lnSpc>
              <a:buFont typeface="Arial" panose="020B0604020202020204" pitchFamily="34" charset="0"/>
              <a:buChar char="•"/>
            </a:pPr>
            <a:r>
              <a:rPr lang="en-US" sz="3600" dirty="0">
                <a:solidFill>
                  <a:schemeClr val="accent5"/>
                </a:solidFill>
              </a:rPr>
              <a:t>Pressure from family &amp; friends </a:t>
            </a:r>
          </a:p>
          <a:p>
            <a:pPr marL="457200" indent="-457200">
              <a:lnSpc>
                <a:spcPct val="100000"/>
              </a:lnSpc>
              <a:buFont typeface="Arial" panose="020B0604020202020204" pitchFamily="34" charset="0"/>
              <a:buChar char="•"/>
            </a:pPr>
            <a:r>
              <a:rPr lang="en-US" sz="3600" dirty="0">
                <a:solidFill>
                  <a:schemeClr val="accent5"/>
                </a:solidFill>
              </a:rPr>
              <a:t>Concerned about vaccine safety</a:t>
            </a:r>
          </a:p>
          <a:p>
            <a:pPr marL="457200" indent="-457200">
              <a:lnSpc>
                <a:spcPct val="100000"/>
              </a:lnSpc>
              <a:buFont typeface="Arial" panose="020B0604020202020204" pitchFamily="34" charset="0"/>
              <a:buChar char="•"/>
            </a:pPr>
            <a:r>
              <a:rPr lang="en-US" sz="3600" dirty="0">
                <a:solidFill>
                  <a:schemeClr val="accent5"/>
                </a:solidFill>
              </a:rPr>
              <a:t>Not sure where to get quality information about vaccines </a:t>
            </a:r>
          </a:p>
          <a:p>
            <a:pPr>
              <a:lnSpc>
                <a:spcPct val="100000"/>
              </a:lnSpc>
            </a:pPr>
            <a:endParaRPr lang="en-US" sz="1600" dirty="0">
              <a:solidFill>
                <a:srgbClr val="002060"/>
              </a:solidFill>
            </a:endParaRPr>
          </a:p>
        </p:txBody>
      </p:sp>
      <p:pic>
        <p:nvPicPr>
          <p:cNvPr id="2" name="Picture 1" descr="A person holding glasses&#10;&#10;AI-generated content may be incorrect.">
            <a:extLst>
              <a:ext uri="{FF2B5EF4-FFF2-40B4-BE49-F238E27FC236}">
                <a16:creationId xmlns:a16="http://schemas.microsoft.com/office/drawing/2014/main" id="{EF391147-ED1E-CB7F-EA63-48E7B8A9B8DA}"/>
              </a:ext>
            </a:extLst>
          </p:cNvPr>
          <p:cNvPicPr>
            <a:picLocks noChangeAspect="1"/>
          </p:cNvPicPr>
          <p:nvPr/>
        </p:nvPicPr>
        <p:blipFill>
          <a:blip r:embed="rId3"/>
          <a:stretch>
            <a:fillRect/>
          </a:stretch>
        </p:blipFill>
        <p:spPr>
          <a:xfrm>
            <a:off x="8986345" y="1989978"/>
            <a:ext cx="2915368" cy="4513793"/>
          </a:xfrm>
          <a:prstGeom prst="rect">
            <a:avLst/>
          </a:prstGeom>
        </p:spPr>
      </p:pic>
    </p:spTree>
    <p:extLst>
      <p:ext uri="{BB962C8B-B14F-4D97-AF65-F5344CB8AC3E}">
        <p14:creationId xmlns:p14="http://schemas.microsoft.com/office/powerpoint/2010/main" val="221529087"/>
      </p:ext>
    </p:extLst>
  </p:cSld>
  <p:clrMapOvr>
    <a:masterClrMapping/>
  </p:clrMapOvr>
</p:sld>
</file>

<file path=ppt/theme/theme1.xml><?xml version="1.0" encoding="utf-8"?>
<a:theme xmlns:a="http://schemas.openxmlformats.org/drawingml/2006/main" name="Office Theme">
  <a:themeElements>
    <a:clrScheme name="NPAIHB_NacciNative">
      <a:dk1>
        <a:srgbClr val="1C374A"/>
      </a:dk1>
      <a:lt1>
        <a:srgbClr val="FFFFFF"/>
      </a:lt1>
      <a:dk2>
        <a:srgbClr val="70AAB4"/>
      </a:dk2>
      <a:lt2>
        <a:srgbClr val="EAF6F6"/>
      </a:lt2>
      <a:accent1>
        <a:srgbClr val="01444A"/>
      </a:accent1>
      <a:accent2>
        <a:srgbClr val="B0502C"/>
      </a:accent2>
      <a:accent3>
        <a:srgbClr val="017E91"/>
      </a:accent3>
      <a:accent4>
        <a:srgbClr val="838F37"/>
      </a:accent4>
      <a:accent5>
        <a:srgbClr val="4C1650"/>
      </a:accent5>
      <a:accent6>
        <a:srgbClr val="DC9830"/>
      </a:accent6>
      <a:hlink>
        <a:srgbClr val="01444A"/>
      </a:hlink>
      <a:folHlink>
        <a:srgbClr val="4C165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PAIHB_NacciNative">
    <a:dk1>
      <a:srgbClr val="1C374A"/>
    </a:dk1>
    <a:lt1>
      <a:srgbClr val="FFFFFF"/>
    </a:lt1>
    <a:dk2>
      <a:srgbClr val="70AAB4"/>
    </a:dk2>
    <a:lt2>
      <a:srgbClr val="EAF6F6"/>
    </a:lt2>
    <a:accent1>
      <a:srgbClr val="01444A"/>
    </a:accent1>
    <a:accent2>
      <a:srgbClr val="B0502C"/>
    </a:accent2>
    <a:accent3>
      <a:srgbClr val="017E91"/>
    </a:accent3>
    <a:accent4>
      <a:srgbClr val="838F37"/>
    </a:accent4>
    <a:accent5>
      <a:srgbClr val="4C1650"/>
    </a:accent5>
    <a:accent6>
      <a:srgbClr val="DC9830"/>
    </a:accent6>
    <a:hlink>
      <a:srgbClr val="01444A"/>
    </a:hlink>
    <a:folHlink>
      <a:srgbClr val="4C165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D0217C3-C949-4F39-92FA-23757D379A4E}">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AD919A4DF3548A7154F4200ACB4B5" ma:contentTypeVersion="16" ma:contentTypeDescription="Create a new document." ma:contentTypeScope="" ma:versionID="e6ef292fa887abe9acf68d652cc12152">
  <xsd:schema xmlns:xsd="http://www.w3.org/2001/XMLSchema" xmlns:xs="http://www.w3.org/2001/XMLSchema" xmlns:p="http://schemas.microsoft.com/office/2006/metadata/properties" xmlns:ns1="http://schemas.microsoft.com/sharepoint/v3" xmlns:ns2="30413197-23cb-4fa6-977e-15613d1a8345" xmlns:ns3="b159b254-6d57-44a0-b030-b506957ed4c0" targetNamespace="http://schemas.microsoft.com/office/2006/metadata/properties" ma:root="true" ma:fieldsID="1d615e75ac212583a86f46907bba67ff" ns1:_="" ns2:_="" ns3:_="">
    <xsd:import namespace="http://schemas.microsoft.com/sharepoint/v3"/>
    <xsd:import namespace="30413197-23cb-4fa6-977e-15613d1a8345"/>
    <xsd:import namespace="b159b254-6d57-44a0-b030-b506957ed4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13197-23cb-4fa6-977e-15613d1a8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83da4f-4d6a-43ba-aa09-ce86d4899d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9b254-6d57-44a0-b030-b506957ed4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08584a6-754b-4508-89c5-0ab0b4ff32a2}" ma:internalName="TaxCatchAll" ma:showField="CatchAllData" ma:web="b159b254-6d57-44a0-b030-b506957ed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413197-23cb-4fa6-977e-15613d1a8345">
      <Terms xmlns="http://schemas.microsoft.com/office/infopath/2007/PartnerControls"/>
    </lcf76f155ced4ddcb4097134ff3c332f>
    <TaxCatchAll xmlns="b159b254-6d57-44a0-b030-b506957ed4c0"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E72B1F4-7E41-4B5C-A21A-E01120A316AC}"/>
</file>

<file path=customXml/itemProps2.xml><?xml version="1.0" encoding="utf-8"?>
<ds:datastoreItem xmlns:ds="http://schemas.openxmlformats.org/officeDocument/2006/customXml" ds:itemID="{D3820982-6F65-453F-AF54-A54D829128D7}"/>
</file>

<file path=customXml/itemProps3.xml><?xml version="1.0" encoding="utf-8"?>
<ds:datastoreItem xmlns:ds="http://schemas.openxmlformats.org/officeDocument/2006/customXml" ds:itemID="{FA061AD2-486E-495B-9EEA-73ECB19D7400}"/>
</file>

<file path=docProps/app.xml><?xml version="1.0" encoding="utf-8"?>
<Properties xmlns="http://schemas.openxmlformats.org/officeDocument/2006/extended-properties" xmlns:vt="http://schemas.openxmlformats.org/officeDocument/2006/docPropsVTypes">
  <Template/>
  <TotalTime>8316</TotalTime>
  <Words>3593</Words>
  <Application>Microsoft Office PowerPoint</Application>
  <PresentationFormat>Widescreen</PresentationFormat>
  <Paragraphs>341</Paragraphs>
  <Slides>48</Slides>
  <Notes>48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0" baseType="lpstr">
      <vt:lpstr>.Apple SD Gothic NeoI Regular</vt:lpstr>
      <vt:lpstr>Aptos</vt:lpstr>
      <vt:lpstr>Arial</vt:lpstr>
      <vt:lpstr>Calibri</vt:lpstr>
      <vt:lpstr>Century Gothic</vt:lpstr>
      <vt:lpstr>Courier New</vt:lpstr>
      <vt:lpstr>Leelawadee UI</vt:lpstr>
      <vt:lpstr>Liberation Serif</vt:lpstr>
      <vt:lpstr>Symbol</vt:lpstr>
      <vt:lpstr>System Font Regular</vt:lpstr>
      <vt:lpstr>Office Theme</vt:lpstr>
      <vt:lpstr>Unknown</vt:lpstr>
      <vt:lpstr>Vaccines 101  for Parents &amp; Caregivers</vt:lpstr>
      <vt:lpstr>Your Presenter</vt:lpstr>
      <vt:lpstr>Introductions</vt:lpstr>
      <vt:lpstr>Agenda </vt:lpstr>
      <vt:lpstr>Handout</vt:lpstr>
      <vt:lpstr>PowerPoint Presentation</vt:lpstr>
      <vt:lpstr>Vaccine Misinformation</vt:lpstr>
      <vt:lpstr>Group Discussion  </vt:lpstr>
      <vt:lpstr>Reasons for Vaccine Hesitancy </vt:lpstr>
      <vt:lpstr>Reasons for Vaccine Hesitancy </vt:lpstr>
      <vt:lpstr>Why We Weigh the Facts About Vaccines </vt:lpstr>
      <vt:lpstr>PowerPoint Presentation</vt:lpstr>
      <vt:lpstr>PowerPoint Presentation</vt:lpstr>
      <vt:lpstr>Group Discussion  </vt:lpstr>
      <vt:lpstr>Polio</vt:lpstr>
      <vt:lpstr>Polio</vt:lpstr>
      <vt:lpstr>Polio</vt:lpstr>
      <vt:lpstr>Rubella  (German Measles)</vt:lpstr>
      <vt:lpstr>PowerPoint Presentation</vt:lpstr>
      <vt:lpstr>It can be easy to forget…</vt:lpstr>
      <vt:lpstr>PowerPoint Presentation</vt:lpstr>
      <vt:lpstr>How Vaccines Work</vt:lpstr>
      <vt:lpstr>Even Healthy Kids Need Vaccines</vt:lpstr>
      <vt:lpstr>Vaccines Keep Kids Healthy</vt:lpstr>
      <vt:lpstr>Vaccines Keep Kids Healthy</vt:lpstr>
      <vt:lpstr>Vaccines Keep Kids Healthy</vt:lpstr>
      <vt:lpstr>Community Protection</vt:lpstr>
      <vt:lpstr>We Give Our Kids Early Protection</vt:lpstr>
      <vt:lpstr>We Give Our Kids Early Protection</vt:lpstr>
      <vt:lpstr>Child Vaccine Schedule </vt:lpstr>
      <vt:lpstr>Vaccines Are Safe</vt:lpstr>
      <vt:lpstr>PowerPoint Presentation</vt:lpstr>
      <vt:lpstr>Vaccine Monitoring</vt:lpstr>
      <vt:lpstr>Mild Side Effects</vt:lpstr>
      <vt:lpstr>Mild Side Effects</vt:lpstr>
      <vt:lpstr>Getting Multiple Vaccines is Safe  for Babies &amp; Children </vt:lpstr>
      <vt:lpstr>Getting Multiple Vaccines  Makes Sense </vt:lpstr>
      <vt:lpstr>Getting Multiple Vaccines  Makes Sense </vt:lpstr>
      <vt:lpstr>Getting Multiple Vaccines  Makes Sense </vt:lpstr>
      <vt:lpstr>Getting Multiple Vaccines  Makes Sense </vt:lpstr>
      <vt:lpstr>Vaccines Don’t Cause Autism</vt:lpstr>
      <vt:lpstr>Vaccine Ingredients </vt:lpstr>
      <vt:lpstr>Catching Up</vt:lpstr>
      <vt:lpstr>Vaccines Keep Kids Safe </vt:lpstr>
      <vt:lpstr>Vaccines Keep Kids Safe </vt:lpstr>
      <vt:lpstr>Remember…</vt:lpstr>
      <vt:lpstr>Good Sources of Information</vt:lpstr>
      <vt:lpstr>Handout Reminder…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 1</dc:title>
  <dc:creator>Anna Morgan</dc:creator>
  <cp:lastModifiedBy>Wendee Gardner</cp:lastModifiedBy>
  <cp:revision>307</cp:revision>
  <dcterms:created xsi:type="dcterms:W3CDTF">2022-10-11T18:45:37Z</dcterms:created>
  <dcterms:modified xsi:type="dcterms:W3CDTF">2025-06-05T19:51:19Z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0x0101006B0AD919A4DF3548A7154F4200ACB4B5</vt:lpwstr>
  </property>
  <property fmtid="{D5CDD505-2E9C-101B-9397-08002B2CF9AE}" pid="3" name="Order">
    <vt:lpwstr>61000.0000000000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