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41"/>
  </p:notesMasterIdLst>
  <p:sldIdLst>
    <p:sldId id="256" r:id="rId3"/>
    <p:sldId id="271" r:id="rId4"/>
    <p:sldId id="327" r:id="rId5"/>
    <p:sldId id="328" r:id="rId6"/>
    <p:sldId id="326" r:id="rId7"/>
    <p:sldId id="285" r:id="rId8"/>
    <p:sldId id="329" r:id="rId9"/>
    <p:sldId id="283" r:id="rId10"/>
    <p:sldId id="289" r:id="rId11"/>
    <p:sldId id="263" r:id="rId12"/>
    <p:sldId id="321" r:id="rId13"/>
    <p:sldId id="287" r:id="rId14"/>
    <p:sldId id="345" r:id="rId15"/>
    <p:sldId id="294" r:id="rId16"/>
    <p:sldId id="295" r:id="rId17"/>
    <p:sldId id="297" r:id="rId18"/>
    <p:sldId id="337" r:id="rId19"/>
    <p:sldId id="299" r:id="rId20"/>
    <p:sldId id="338" r:id="rId21"/>
    <p:sldId id="317" r:id="rId22"/>
    <p:sldId id="303" r:id="rId23"/>
    <p:sldId id="339" r:id="rId24"/>
    <p:sldId id="311" r:id="rId25"/>
    <p:sldId id="292" r:id="rId26"/>
    <p:sldId id="346" r:id="rId27"/>
    <p:sldId id="341" r:id="rId28"/>
    <p:sldId id="309" r:id="rId29"/>
    <p:sldId id="342" r:id="rId30"/>
    <p:sldId id="347" r:id="rId31"/>
    <p:sldId id="331" r:id="rId32"/>
    <p:sldId id="332" r:id="rId33"/>
    <p:sldId id="333" r:id="rId34"/>
    <p:sldId id="344" r:id="rId35"/>
    <p:sldId id="322" r:id="rId36"/>
    <p:sldId id="301" r:id="rId37"/>
    <p:sldId id="258" r:id="rId38"/>
    <p:sldId id="259" r:id="rId39"/>
    <p:sldId id="291"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6C609A-71A6-4390-8BE3-451CEED35DD0}" v="10243" dt="2026-03-19T12:00:14.9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sorterViewPr>
    <p:cViewPr>
      <p:scale>
        <a:sx n="78" d="100"/>
        <a:sy n="78" d="100"/>
      </p:scale>
      <p:origin x="0" y="-514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5/10/relationships/revisionInfo" Target="revisionInfo.xml"/><Relationship Id="rId20" Type="http://schemas.openxmlformats.org/officeDocument/2006/relationships/slide" Target="slides/slide18.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CEB13E-DBA4-457C-B274-9B1DA7E4A513}" type="datetimeFigureOut">
              <a:rPr lang="en-US" smtClean="0"/>
              <a:t>3/19/26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4C5D23-A17C-4196-B808-6D7AC701A284}" type="slidenum">
              <a:rPr lang="en-US" smtClean="0"/>
              <a:t>‹#›</a:t>
            </a:fld>
            <a:endParaRPr lang="en-US"/>
          </a:p>
        </p:txBody>
      </p:sp>
    </p:spTree>
    <p:extLst>
      <p:ext uri="{BB962C8B-B14F-4D97-AF65-F5344CB8AC3E}">
        <p14:creationId xmlns:p14="http://schemas.microsoft.com/office/powerpoint/2010/main" val="1950333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pmc.ncbi.nlm.nih.gov/articles/PMC10733645/"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ncbi.nlm.nih.gov/books/NBK532900/"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pmc.ncbi.nlm.nih.gov/articles/PMC3363133/"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ncbi.nlm.nih.gov/books/NBK532900/"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aafp.org/pubs/afp/issues/2022/0200/p162.html" TargetMode="External"/><Relationship Id="rId2" Type="http://schemas.openxmlformats.org/officeDocument/2006/relationships/slide" Target="../slides/slide19.xml"/><Relationship Id="rId1" Type="http://schemas.openxmlformats.org/officeDocument/2006/relationships/notesMaster" Target="../notesMasters/notesMaster1.xml"/><Relationship Id="rId5" Type="http://schemas.openxmlformats.org/officeDocument/2006/relationships/hyperlink" Target="https://pmc.ncbi.nlm.nih.gov/articles/PMC3363133/" TargetMode="External"/><Relationship Id="rId4" Type="http://schemas.openxmlformats.org/officeDocument/2006/relationships/hyperlink" Target="https://www.ncbi.nlm.nih.gov/books/NBK532900/"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ncbi.nlm.nih.gov/books/NBK532900/"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niddk.nih.gov/health-information/diabetes/overview/what-is-diabetes/monogenic-neonatal-mellitus-mody"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aafp.org/pubs/afp/issues/2022/0200/p162.html" TargetMode="External"/><Relationship Id="rId2" Type="http://schemas.openxmlformats.org/officeDocument/2006/relationships/slide" Target="../slides/slide22.xml"/><Relationship Id="rId1" Type="http://schemas.openxmlformats.org/officeDocument/2006/relationships/notesMaster" Target="../notesMasters/notesMaster1.xml"/><Relationship Id="rId4" Type="http://schemas.openxmlformats.org/officeDocument/2006/relationships/hyperlink" Target="https://www.sciencedirect.com/science/article/abs/pii/S1751721417300556" TargetMode="Externa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pmc.ncbi.nlm.nih.gov/articles/PMC3363133/"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frontiersin.org/journals/endocrinology/articles/10.3389/fendo.2024.1497298/full"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njmonline.nl/getpdf.php?id=1716"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njmonline.nl/getpdf.php?id=171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ncbi.nlm.nih.gov/books/NBK532900/"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ncbi.nlm.nih.gov/books/NBK532900/"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ncbi.nlm.nih.gov/books/NBK532900/"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pmc.ncbi.nlm.nih.gov/articles/PMC3363133/"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ncbi.nlm.nih.gov/books/NBK532900/"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pmc.ncbi.nlm.nih.gov/articles/PMC3363133/"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ncbi.nlm.nih.gov/books/NBK532900/"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s://pmc.ncbi.nlm.nih.gov/articles/PMC3363133/"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Prevalence of Diagnosed Type 1 and Type 2 Diabetes Among American Indian and Alaska Native Peoples in 2012–2013 – PMC</a:t>
            </a:r>
            <a:endParaRPr lang="en-US" dirty="0"/>
          </a:p>
          <a:p>
            <a:r>
              <a:rPr lang="en-US" dirty="0"/>
              <a:t>https://www.ncbi.nlm.nih.gov/books/NBK233089/#:~:text=Genetic%20Factors,.%2C%201993%2C%201995). </a:t>
            </a:r>
          </a:p>
        </p:txBody>
      </p:sp>
      <p:sp>
        <p:nvSpPr>
          <p:cNvPr id="4" name="Slide Number Placeholder 3"/>
          <p:cNvSpPr>
            <a:spLocks noGrp="1"/>
          </p:cNvSpPr>
          <p:nvPr>
            <p:ph type="sldNum" sz="quarter" idx="5"/>
          </p:nvPr>
        </p:nvSpPr>
        <p:spPr/>
        <p:txBody>
          <a:bodyPr/>
          <a:lstStyle/>
          <a:p>
            <a:fld id="{E34C5D23-A17C-4196-B808-6D7AC701A284}" type="slidenum">
              <a:rPr lang="en-US" smtClean="0"/>
              <a:t>4</a:t>
            </a:fld>
            <a:endParaRPr lang="en-US"/>
          </a:p>
        </p:txBody>
      </p:sp>
    </p:spTree>
    <p:extLst>
      <p:ext uri="{BB962C8B-B14F-4D97-AF65-F5344CB8AC3E}">
        <p14:creationId xmlns:p14="http://schemas.microsoft.com/office/powerpoint/2010/main" val="15095360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727CC-5CA0-2120-369C-3B54748FB7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5B83A-93E5-171B-494E-4F0093C82B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F92B2E-F254-2AE9-1107-7516ABB87689}"/>
              </a:ext>
            </a:extLst>
          </p:cNvPr>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hlinkClick r:id="rId3"/>
              </a:rPr>
              <a:t>Maturity Onset Diabetes in the Young - StatPearls - NCBI Bookshelf</a:t>
            </a:r>
            <a:endPar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hlinkClick r:id="rId4"/>
              </a:rPr>
              <a:t>Clinical features and treatment of maturity onset diabetes of the young (MODY) - PMC</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n-US" dirty="0"/>
          </a:p>
        </p:txBody>
      </p:sp>
      <p:sp>
        <p:nvSpPr>
          <p:cNvPr id="4" name="Slide Number Placeholder 3">
            <a:extLst>
              <a:ext uri="{FF2B5EF4-FFF2-40B4-BE49-F238E27FC236}">
                <a16:creationId xmlns:a16="http://schemas.microsoft.com/office/drawing/2014/main" id="{8E06682C-F5BC-DA4E-B401-1FF9F6BD5256}"/>
              </a:ext>
            </a:extLst>
          </p:cNvPr>
          <p:cNvSpPr>
            <a:spLocks noGrp="1"/>
          </p:cNvSpPr>
          <p:nvPr>
            <p:ph type="sldNum" sz="quarter" idx="5"/>
          </p:nvPr>
        </p:nvSpPr>
        <p:spPr/>
        <p:txBody>
          <a:bodyPr/>
          <a:lstStyle/>
          <a:p>
            <a:fld id="{E34C5D23-A17C-4196-B808-6D7AC701A284}" type="slidenum">
              <a:rPr lang="en-US" smtClean="0"/>
              <a:t>17</a:t>
            </a:fld>
            <a:endParaRPr lang="en-US"/>
          </a:p>
        </p:txBody>
      </p:sp>
    </p:spTree>
    <p:extLst>
      <p:ext uri="{BB962C8B-B14F-4D97-AF65-F5344CB8AC3E}">
        <p14:creationId xmlns:p14="http://schemas.microsoft.com/office/powerpoint/2010/main" val="30429601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hlinkClick r:id="rId3"/>
              </a:rPr>
              <a:t>Maturity Onset Diabetes in the Young - StatPearls - NCBI Bookshelf</a:t>
            </a:r>
            <a:endPar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n-US" dirty="0"/>
          </a:p>
        </p:txBody>
      </p:sp>
      <p:sp>
        <p:nvSpPr>
          <p:cNvPr id="4" name="Slide Number Placeholder 3"/>
          <p:cNvSpPr>
            <a:spLocks noGrp="1"/>
          </p:cNvSpPr>
          <p:nvPr>
            <p:ph type="sldNum" sz="quarter" idx="5"/>
          </p:nvPr>
        </p:nvSpPr>
        <p:spPr/>
        <p:txBody>
          <a:bodyPr/>
          <a:lstStyle/>
          <a:p>
            <a:fld id="{E34C5D23-A17C-4196-B808-6D7AC701A284}" type="slidenum">
              <a:rPr lang="en-US" smtClean="0"/>
              <a:t>18</a:t>
            </a:fld>
            <a:endParaRPr lang="en-US"/>
          </a:p>
        </p:txBody>
      </p:sp>
    </p:spTree>
    <p:extLst>
      <p:ext uri="{BB962C8B-B14F-4D97-AF65-F5344CB8AC3E}">
        <p14:creationId xmlns:p14="http://schemas.microsoft.com/office/powerpoint/2010/main" val="4281349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hlinkClick r:id="rId3"/>
              </a:rPr>
              <a:t>Maturity-Onset Diabetes of the Young: Rapid Evidence Review | AAFP</a:t>
            </a:r>
            <a:endParaRPr lang="en-US" sz="2000"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hlinkClick r:id="rId4"/>
              </a:rPr>
              <a:t>Maturity Onset Diabetes in the Young - StatPearls - NCBI Bookshelf</a:t>
            </a:r>
            <a:endPar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hlinkClick r:id="rId5"/>
              </a:rPr>
              <a:t>Clinical features and treatment of maturity onset diabetes of the young (MODY) - PMC</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rPr>
              <a:t>https://www.sciencedirect.com/journal/diabetes-research-and-clinical-practice [Maturity onset diabetes of the young type 2 (MODY2): Insight from an extended family]</a:t>
            </a:r>
          </a:p>
          <a:p>
            <a:endParaRPr lang="en-US" dirty="0"/>
          </a:p>
        </p:txBody>
      </p:sp>
      <p:sp>
        <p:nvSpPr>
          <p:cNvPr id="4" name="Slide Number Placeholder 3"/>
          <p:cNvSpPr>
            <a:spLocks noGrp="1"/>
          </p:cNvSpPr>
          <p:nvPr>
            <p:ph type="sldNum" sz="quarter" idx="5"/>
          </p:nvPr>
        </p:nvSpPr>
        <p:spPr/>
        <p:txBody>
          <a:bodyPr/>
          <a:lstStyle/>
          <a:p>
            <a:fld id="{E34C5D23-A17C-4196-B808-6D7AC701A284}" type="slidenum">
              <a:rPr lang="en-US" smtClean="0"/>
              <a:t>19</a:t>
            </a:fld>
            <a:endParaRPr lang="en-US"/>
          </a:p>
        </p:txBody>
      </p:sp>
    </p:spTree>
    <p:extLst>
      <p:ext uri="{BB962C8B-B14F-4D97-AF65-F5344CB8AC3E}">
        <p14:creationId xmlns:p14="http://schemas.microsoft.com/office/powerpoint/2010/main" val="34953538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hlinkClick r:id="rId3"/>
              </a:rPr>
              <a:t>Maturity Onset Diabetes in the Young - StatPearls - NCBI Bookshelf</a:t>
            </a:r>
            <a:endPar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endParaRPr>
          </a:p>
          <a:p>
            <a:r>
              <a:rPr lang="en-US" dirty="0"/>
              <a:t>https://academic.oup.com/jcem/article/104/3/845/5235618 Journal Article</a:t>
            </a:r>
          </a:p>
          <a:p>
            <a:r>
              <a:rPr lang="en-US" dirty="0"/>
              <a:t>Frequency and Characteristics of MODY 1 (HNF4A Mutation) and MODY 5 (HNF1B Mutation): Analysis From the DPV Database</a:t>
            </a:r>
          </a:p>
          <a:p>
            <a:endParaRPr lang="en-US" dirty="0"/>
          </a:p>
        </p:txBody>
      </p:sp>
      <p:sp>
        <p:nvSpPr>
          <p:cNvPr id="4" name="Slide Number Placeholder 3"/>
          <p:cNvSpPr>
            <a:spLocks noGrp="1"/>
          </p:cNvSpPr>
          <p:nvPr>
            <p:ph type="sldNum" sz="quarter" idx="5"/>
          </p:nvPr>
        </p:nvSpPr>
        <p:spPr/>
        <p:txBody>
          <a:bodyPr/>
          <a:lstStyle/>
          <a:p>
            <a:fld id="{E34C5D23-A17C-4196-B808-6D7AC701A284}" type="slidenum">
              <a:rPr lang="en-US" smtClean="0"/>
              <a:t>20</a:t>
            </a:fld>
            <a:endParaRPr lang="en-US"/>
          </a:p>
        </p:txBody>
      </p:sp>
    </p:spTree>
    <p:extLst>
      <p:ext uri="{BB962C8B-B14F-4D97-AF65-F5344CB8AC3E}">
        <p14:creationId xmlns:p14="http://schemas.microsoft.com/office/powerpoint/2010/main" val="9434441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Up–to-Date &amp; </a:t>
            </a:r>
            <a:r>
              <a:rPr lang="pt-BR" dirty="0">
                <a:hlinkClick r:id="rId3"/>
              </a:rPr>
              <a:t>Monogenic Diabetes (MODY &amp; Neonatal Diabetes Mellitus) - NIDDK</a:t>
            </a:r>
            <a:endParaRPr lang="en-US" dirty="0"/>
          </a:p>
        </p:txBody>
      </p:sp>
      <p:sp>
        <p:nvSpPr>
          <p:cNvPr id="4" name="Slide Number Placeholder 3"/>
          <p:cNvSpPr>
            <a:spLocks noGrp="1"/>
          </p:cNvSpPr>
          <p:nvPr>
            <p:ph type="sldNum" sz="quarter" idx="5"/>
          </p:nvPr>
        </p:nvSpPr>
        <p:spPr/>
        <p:txBody>
          <a:bodyPr/>
          <a:lstStyle/>
          <a:p>
            <a:fld id="{E34C5D23-A17C-4196-B808-6D7AC701A284}" type="slidenum">
              <a:rPr lang="en-US" smtClean="0"/>
              <a:t>21</a:t>
            </a:fld>
            <a:endParaRPr lang="en-US"/>
          </a:p>
        </p:txBody>
      </p:sp>
    </p:spTree>
    <p:extLst>
      <p:ext uri="{BB962C8B-B14F-4D97-AF65-F5344CB8AC3E}">
        <p14:creationId xmlns:p14="http://schemas.microsoft.com/office/powerpoint/2010/main" val="2267643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Maturity-Onset Diabetes of the Young: Rapid Evidence Review | AAFP</a:t>
            </a:r>
            <a:endParaRPr lang="en-US" dirty="0"/>
          </a:p>
          <a:p>
            <a:r>
              <a:rPr lang="en-US" dirty="0">
                <a:hlinkClick r:id="rId4"/>
              </a:rPr>
              <a:t>Maturity onset diabetes of the young in pregnancy: diagnosis, management and prognosis of MODY in pregnancy - ScienceDirect</a:t>
            </a:r>
            <a:endParaRPr lang="en-US" dirty="0"/>
          </a:p>
        </p:txBody>
      </p:sp>
      <p:sp>
        <p:nvSpPr>
          <p:cNvPr id="4" name="Slide Number Placeholder 3"/>
          <p:cNvSpPr>
            <a:spLocks noGrp="1"/>
          </p:cNvSpPr>
          <p:nvPr>
            <p:ph type="sldNum" sz="quarter" idx="5"/>
          </p:nvPr>
        </p:nvSpPr>
        <p:spPr/>
        <p:txBody>
          <a:bodyPr/>
          <a:lstStyle/>
          <a:p>
            <a:fld id="{E34C5D23-A17C-4196-B808-6D7AC701A284}" type="slidenum">
              <a:rPr lang="en-US" smtClean="0"/>
              <a:t>22</a:t>
            </a:fld>
            <a:endParaRPr lang="en-US"/>
          </a:p>
        </p:txBody>
      </p:sp>
    </p:spTree>
    <p:extLst>
      <p:ext uri="{BB962C8B-B14F-4D97-AF65-F5344CB8AC3E}">
        <p14:creationId xmlns:p14="http://schemas.microsoft.com/office/powerpoint/2010/main" val="8618023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Clinical features and treatment of maturity onset diabetes of the young (MODY) - PMC</a:t>
            </a:r>
            <a:endParaRPr lang="en-US"/>
          </a:p>
        </p:txBody>
      </p:sp>
      <p:sp>
        <p:nvSpPr>
          <p:cNvPr id="4" name="Slide Number Placeholder 3"/>
          <p:cNvSpPr>
            <a:spLocks noGrp="1"/>
          </p:cNvSpPr>
          <p:nvPr>
            <p:ph type="sldNum" sz="quarter" idx="5"/>
          </p:nvPr>
        </p:nvSpPr>
        <p:spPr/>
        <p:txBody>
          <a:bodyPr/>
          <a:lstStyle/>
          <a:p>
            <a:fld id="{E34C5D23-A17C-4196-B808-6D7AC701A284}" type="slidenum">
              <a:rPr lang="en-US" smtClean="0"/>
              <a:t>35</a:t>
            </a:fld>
            <a:endParaRPr lang="en-US"/>
          </a:p>
        </p:txBody>
      </p:sp>
    </p:spTree>
    <p:extLst>
      <p:ext uri="{BB962C8B-B14F-4D97-AF65-F5344CB8AC3E}">
        <p14:creationId xmlns:p14="http://schemas.microsoft.com/office/powerpoint/2010/main" val="27838628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Dynamedex</a:t>
            </a:r>
            <a:endParaRPr lang="en-US"/>
          </a:p>
        </p:txBody>
      </p:sp>
      <p:sp>
        <p:nvSpPr>
          <p:cNvPr id="4" name="Slide Number Placeholder 3"/>
          <p:cNvSpPr>
            <a:spLocks noGrp="1"/>
          </p:cNvSpPr>
          <p:nvPr>
            <p:ph type="sldNum" sz="quarter" idx="5"/>
          </p:nvPr>
        </p:nvSpPr>
        <p:spPr/>
        <p:txBody>
          <a:bodyPr/>
          <a:lstStyle/>
          <a:p>
            <a:fld id="{E34C5D23-A17C-4196-B808-6D7AC701A284}" type="slidenum">
              <a:rPr lang="en-US" smtClean="0"/>
              <a:t>36</a:t>
            </a:fld>
            <a:endParaRPr lang="en-US"/>
          </a:p>
        </p:txBody>
      </p:sp>
    </p:spTree>
    <p:extLst>
      <p:ext uri="{BB962C8B-B14F-4D97-AF65-F5344CB8AC3E}">
        <p14:creationId xmlns:p14="http://schemas.microsoft.com/office/powerpoint/2010/main" val="40300347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Dynamedex</a:t>
            </a:r>
            <a:endParaRPr lang="en-US"/>
          </a:p>
        </p:txBody>
      </p:sp>
      <p:sp>
        <p:nvSpPr>
          <p:cNvPr id="4" name="Slide Number Placeholder 3"/>
          <p:cNvSpPr>
            <a:spLocks noGrp="1"/>
          </p:cNvSpPr>
          <p:nvPr>
            <p:ph type="sldNum" sz="quarter" idx="5"/>
          </p:nvPr>
        </p:nvSpPr>
        <p:spPr/>
        <p:txBody>
          <a:bodyPr/>
          <a:lstStyle/>
          <a:p>
            <a:fld id="{E34C5D23-A17C-4196-B808-6D7AC701A284}" type="slidenum">
              <a:rPr lang="en-US" smtClean="0"/>
              <a:t>37</a:t>
            </a:fld>
            <a:endParaRPr lang="en-US"/>
          </a:p>
        </p:txBody>
      </p:sp>
    </p:spTree>
    <p:extLst>
      <p:ext uri="{BB962C8B-B14F-4D97-AF65-F5344CB8AC3E}">
        <p14:creationId xmlns:p14="http://schemas.microsoft.com/office/powerpoint/2010/main" val="2545958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Aptos" panose="02110004020202020204"/>
                <a:ea typeface="+mn-ea"/>
                <a:cs typeface="+mn-cs"/>
                <a:hlinkClick r:id="rId3"/>
              </a:rPr>
              <a:t>Frontiers | Current views on etiology, diagnosis, epidemiology and gene therapy of maturity onset diabetes in the young</a:t>
            </a:r>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a:p>
            <a:endParaRPr lang="en-US"/>
          </a:p>
        </p:txBody>
      </p:sp>
      <p:sp>
        <p:nvSpPr>
          <p:cNvPr id="4" name="Slide Number Placeholder 3"/>
          <p:cNvSpPr>
            <a:spLocks noGrp="1"/>
          </p:cNvSpPr>
          <p:nvPr>
            <p:ph type="sldNum" sz="quarter" idx="5"/>
          </p:nvPr>
        </p:nvSpPr>
        <p:spPr/>
        <p:txBody>
          <a:bodyPr/>
          <a:lstStyle/>
          <a:p>
            <a:fld id="{E34C5D23-A17C-4196-B808-6D7AC701A284}" type="slidenum">
              <a:rPr lang="en-US" smtClean="0"/>
              <a:t>6</a:t>
            </a:fld>
            <a:endParaRPr lang="en-US"/>
          </a:p>
        </p:txBody>
      </p:sp>
    </p:spTree>
    <p:extLst>
      <p:ext uri="{BB962C8B-B14F-4D97-AF65-F5344CB8AC3E}">
        <p14:creationId xmlns:p14="http://schemas.microsoft.com/office/powerpoint/2010/main" val="3434285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23030-E85F-D27C-7A54-0DEA0F93D7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076634-B5D8-9E13-C011-AD3AE5719D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76E228-E012-51E3-BCE2-2A46534A0694}"/>
              </a:ext>
            </a:extLst>
          </p:cNvPr>
          <p:cNvSpPr>
            <a:spLocks noGrp="1"/>
          </p:cNvSpPr>
          <p:nvPr>
            <p:ph type="body" idx="1"/>
          </p:nvPr>
        </p:nvSpPr>
        <p:spPr/>
        <p:txBody>
          <a:bodyPr/>
          <a:lstStyle/>
          <a:p>
            <a:r>
              <a:rPr lang="en-US" err="1"/>
              <a:t>Dynamedex</a:t>
            </a:r>
            <a:endParaRPr lang="en-US"/>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a:ln>
                  <a:noFill/>
                </a:ln>
                <a:solidFill>
                  <a:prstClr val="black"/>
                </a:solidFill>
                <a:effectLst/>
                <a:uLnTx/>
                <a:uFillTx/>
                <a:latin typeface="Aptos" panose="02110004020202020204"/>
                <a:ea typeface="+mn-ea"/>
                <a:cs typeface="+mn-cs"/>
                <a:hlinkClick r:id="rId3"/>
              </a:rPr>
              <a:t>getpdf.php</a:t>
            </a:r>
            <a:r>
              <a:rPr kumimoji="0" lang="en-US" sz="2000" b="0" i="0" u="none" strike="noStrike" kern="1200" cap="none" spc="0" normalizeH="0" baseline="0" noProof="0">
                <a:ln>
                  <a:noFill/>
                </a:ln>
                <a:solidFill>
                  <a:prstClr val="black"/>
                </a:solidFill>
                <a:effectLst/>
                <a:uLnTx/>
                <a:uFillTx/>
                <a:latin typeface="Aptos" panose="02110004020202020204"/>
                <a:ea typeface="+mn-ea"/>
                <a:cs typeface="+mn-cs"/>
              </a:rPr>
              <a:t>  </a:t>
            </a:r>
          </a:p>
          <a:p>
            <a:endParaRPr lang="en-US"/>
          </a:p>
        </p:txBody>
      </p:sp>
      <p:sp>
        <p:nvSpPr>
          <p:cNvPr id="4" name="Slide Number Placeholder 3">
            <a:extLst>
              <a:ext uri="{FF2B5EF4-FFF2-40B4-BE49-F238E27FC236}">
                <a16:creationId xmlns:a16="http://schemas.microsoft.com/office/drawing/2014/main" id="{2D8E7C61-BC7D-8D92-EAC6-8EA0A0C09235}"/>
              </a:ext>
            </a:extLst>
          </p:cNvPr>
          <p:cNvSpPr>
            <a:spLocks noGrp="1"/>
          </p:cNvSpPr>
          <p:nvPr>
            <p:ph type="sldNum" sz="quarter" idx="5"/>
          </p:nvPr>
        </p:nvSpPr>
        <p:spPr/>
        <p:txBody>
          <a:bodyPr/>
          <a:lstStyle/>
          <a:p>
            <a:fld id="{E34C5D23-A17C-4196-B808-6D7AC701A284}" type="slidenum">
              <a:rPr lang="en-US" smtClean="0"/>
              <a:t>7</a:t>
            </a:fld>
            <a:endParaRPr lang="en-US"/>
          </a:p>
        </p:txBody>
      </p:sp>
    </p:spTree>
    <p:extLst>
      <p:ext uri="{BB962C8B-B14F-4D97-AF65-F5344CB8AC3E}">
        <p14:creationId xmlns:p14="http://schemas.microsoft.com/office/powerpoint/2010/main" val="712410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E6FC4-0D10-9FBC-0D15-6B56419B5D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2CB273-7336-7041-05C5-A28FDAF5B8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3A2239-FFA7-20C6-3B2E-659FD07CA94D}"/>
              </a:ext>
            </a:extLst>
          </p:cNvPr>
          <p:cNvSpPr>
            <a:spLocks noGrp="1"/>
          </p:cNvSpPr>
          <p:nvPr>
            <p:ph type="body" idx="1"/>
          </p:nvPr>
        </p:nvSpPr>
        <p:spPr/>
        <p:txBody>
          <a:bodyPr/>
          <a:lstStyle/>
          <a:p>
            <a:r>
              <a:rPr lang="en-US" err="1"/>
              <a:t>Dynamedex</a:t>
            </a:r>
            <a:endParaRPr lang="en-US"/>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a:ln>
                  <a:noFill/>
                </a:ln>
                <a:solidFill>
                  <a:prstClr val="black"/>
                </a:solidFill>
                <a:effectLst/>
                <a:uLnTx/>
                <a:uFillTx/>
                <a:latin typeface="Aptos" panose="02110004020202020204"/>
                <a:ea typeface="+mn-ea"/>
                <a:cs typeface="+mn-cs"/>
                <a:hlinkClick r:id="rId3"/>
              </a:rPr>
              <a:t>getpdf.php</a:t>
            </a:r>
            <a:r>
              <a:rPr kumimoji="0" lang="en-US" sz="2000" b="0" i="0" u="none" strike="noStrike" kern="1200" cap="none" spc="0" normalizeH="0" baseline="0" noProof="0">
                <a:ln>
                  <a:noFill/>
                </a:ln>
                <a:solidFill>
                  <a:prstClr val="black"/>
                </a:solidFill>
                <a:effectLst/>
                <a:uLnTx/>
                <a:uFillTx/>
                <a:latin typeface="Aptos" panose="02110004020202020204"/>
                <a:ea typeface="+mn-ea"/>
                <a:cs typeface="+mn-cs"/>
              </a:rPr>
              <a:t>  </a:t>
            </a:r>
          </a:p>
          <a:p>
            <a:endParaRPr lang="en-US"/>
          </a:p>
        </p:txBody>
      </p:sp>
      <p:sp>
        <p:nvSpPr>
          <p:cNvPr id="4" name="Slide Number Placeholder 3">
            <a:extLst>
              <a:ext uri="{FF2B5EF4-FFF2-40B4-BE49-F238E27FC236}">
                <a16:creationId xmlns:a16="http://schemas.microsoft.com/office/drawing/2014/main" id="{7EA5591E-E9B9-E40E-92B9-B4BCD9D560A7}"/>
              </a:ext>
            </a:extLst>
          </p:cNvPr>
          <p:cNvSpPr>
            <a:spLocks noGrp="1"/>
          </p:cNvSpPr>
          <p:nvPr>
            <p:ph type="sldNum" sz="quarter" idx="5"/>
          </p:nvPr>
        </p:nvSpPr>
        <p:spPr/>
        <p:txBody>
          <a:bodyPr/>
          <a:lstStyle/>
          <a:p>
            <a:fld id="{E34C5D23-A17C-4196-B808-6D7AC701A284}" type="slidenum">
              <a:rPr lang="en-US" smtClean="0"/>
              <a:t>8</a:t>
            </a:fld>
            <a:endParaRPr lang="en-US"/>
          </a:p>
        </p:txBody>
      </p:sp>
    </p:spTree>
    <p:extLst>
      <p:ext uri="{BB962C8B-B14F-4D97-AF65-F5344CB8AC3E}">
        <p14:creationId xmlns:p14="http://schemas.microsoft.com/office/powerpoint/2010/main" val="3582023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300" b="0" i="0" u="none" strike="noStrike" kern="1200" cap="none" spc="0" normalizeH="0" baseline="0" noProof="0">
                <a:ln>
                  <a:noFill/>
                </a:ln>
                <a:solidFill>
                  <a:prstClr val="black"/>
                </a:solidFill>
                <a:effectLst/>
                <a:uLnTx/>
                <a:uFillTx/>
                <a:latin typeface="Aptos" panose="02110004020202020204"/>
                <a:ea typeface="+mn-ea"/>
                <a:cs typeface="+mn-cs"/>
                <a:hlinkClick r:id="rId3"/>
              </a:rPr>
              <a:t>Maturity Onset Diabetes in the Young - StatPearls - NCBI Bookshelf</a:t>
            </a:r>
            <a:endParaRPr kumimoji="0" lang="en-US" sz="1300" b="0" i="0" u="none" strike="noStrike" kern="1200" cap="none" spc="0" normalizeH="0" baseline="0" noProof="0">
              <a:ln>
                <a:noFill/>
              </a:ln>
              <a:solidFill>
                <a:prstClr val="black"/>
              </a:solidFill>
              <a:effectLst/>
              <a:uLnTx/>
              <a:uFillTx/>
              <a:latin typeface="Aptos" panose="02110004020202020204"/>
              <a:ea typeface="+mn-ea"/>
              <a:cs typeface="+mn-cs"/>
            </a:endParaRPr>
          </a:p>
          <a:p>
            <a:endParaRPr lang="en-US"/>
          </a:p>
        </p:txBody>
      </p:sp>
      <p:sp>
        <p:nvSpPr>
          <p:cNvPr id="4" name="Slide Number Placeholder 3"/>
          <p:cNvSpPr>
            <a:spLocks noGrp="1"/>
          </p:cNvSpPr>
          <p:nvPr>
            <p:ph type="sldNum" sz="quarter" idx="5"/>
          </p:nvPr>
        </p:nvSpPr>
        <p:spPr/>
        <p:txBody>
          <a:bodyPr/>
          <a:lstStyle/>
          <a:p>
            <a:fld id="{E34C5D23-A17C-4196-B808-6D7AC701A284}" type="slidenum">
              <a:rPr lang="en-US" smtClean="0"/>
              <a:t>9</a:t>
            </a:fld>
            <a:endParaRPr lang="en-US"/>
          </a:p>
        </p:txBody>
      </p:sp>
    </p:spTree>
    <p:extLst>
      <p:ext uri="{BB962C8B-B14F-4D97-AF65-F5344CB8AC3E}">
        <p14:creationId xmlns:p14="http://schemas.microsoft.com/office/powerpoint/2010/main" val="3376315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Maturity Onset Diabetes in the Young - StatPearls - NCBI Bookshelf</a:t>
            </a:r>
            <a:endParaRPr lang="en-US"/>
          </a:p>
        </p:txBody>
      </p:sp>
      <p:sp>
        <p:nvSpPr>
          <p:cNvPr id="4" name="Slide Number Placeholder 3"/>
          <p:cNvSpPr>
            <a:spLocks noGrp="1"/>
          </p:cNvSpPr>
          <p:nvPr>
            <p:ph type="sldNum" sz="quarter" idx="5"/>
          </p:nvPr>
        </p:nvSpPr>
        <p:spPr/>
        <p:txBody>
          <a:bodyPr/>
          <a:lstStyle/>
          <a:p>
            <a:fld id="{E34C5D23-A17C-4196-B808-6D7AC701A284}" type="slidenum">
              <a:rPr lang="en-US" smtClean="0"/>
              <a:t>12</a:t>
            </a:fld>
            <a:endParaRPr lang="en-US"/>
          </a:p>
        </p:txBody>
      </p:sp>
    </p:spTree>
    <p:extLst>
      <p:ext uri="{BB962C8B-B14F-4D97-AF65-F5344CB8AC3E}">
        <p14:creationId xmlns:p14="http://schemas.microsoft.com/office/powerpoint/2010/main" val="2591324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1851F-0448-CD45-880C-3C0F03BE83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2EE02E-F996-0404-FCD2-7DD0A92DE4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909E83-0397-14B6-FB99-D883FE1B05EE}"/>
              </a:ext>
            </a:extLst>
          </p:cNvPr>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300" b="0" i="0" u="none" strike="noStrike" kern="1200" cap="none" spc="0" normalizeH="0" baseline="0" noProof="0">
                <a:ln>
                  <a:noFill/>
                </a:ln>
                <a:solidFill>
                  <a:prstClr val="black"/>
                </a:solidFill>
                <a:effectLst/>
                <a:uLnTx/>
                <a:uFillTx/>
                <a:latin typeface="Aptos" panose="02110004020202020204"/>
                <a:ea typeface="+mn-ea"/>
                <a:cs typeface="+mn-cs"/>
                <a:hlinkClick r:id="rId3"/>
              </a:rPr>
              <a:t>Maturity Onset Diabetes in the Young - StatPearls - NCBI Bookshelf</a:t>
            </a:r>
            <a:endParaRPr kumimoji="0" lang="en-US" sz="1300" b="0" i="0" u="none" strike="noStrike" kern="1200" cap="none" spc="0" normalizeH="0" baseline="0" noProof="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a:hlinkClick r:id="rId4"/>
              </a:rPr>
              <a:t>Clinical features and treatment of maturity onset diabetes of the young (MODY) - PMC</a:t>
            </a:r>
            <a:endParaRPr kumimoji="0" lang="en-US" sz="1300" b="0" i="0" u="none" strike="noStrike" kern="1200" cap="none" spc="0" normalizeH="0" baseline="0" noProof="0">
              <a:ln>
                <a:noFill/>
              </a:ln>
              <a:solidFill>
                <a:prstClr val="black"/>
              </a:solidFill>
              <a:effectLst/>
              <a:uLnTx/>
              <a:uFillTx/>
              <a:latin typeface="Aptos" panose="02110004020202020204"/>
              <a:ea typeface="+mn-ea"/>
              <a:cs typeface="+mn-cs"/>
            </a:endParaRPr>
          </a:p>
          <a:p>
            <a:endParaRPr lang="en-US"/>
          </a:p>
        </p:txBody>
      </p:sp>
      <p:sp>
        <p:nvSpPr>
          <p:cNvPr id="4" name="Slide Number Placeholder 3">
            <a:extLst>
              <a:ext uri="{FF2B5EF4-FFF2-40B4-BE49-F238E27FC236}">
                <a16:creationId xmlns:a16="http://schemas.microsoft.com/office/drawing/2014/main" id="{40A80B09-E0B9-5CA2-69F9-138490276F49}"/>
              </a:ext>
            </a:extLst>
          </p:cNvPr>
          <p:cNvSpPr>
            <a:spLocks noGrp="1"/>
          </p:cNvSpPr>
          <p:nvPr>
            <p:ph type="sldNum" sz="quarter" idx="5"/>
          </p:nvPr>
        </p:nvSpPr>
        <p:spPr/>
        <p:txBody>
          <a:bodyPr/>
          <a:lstStyle/>
          <a:p>
            <a:fld id="{E34C5D23-A17C-4196-B808-6D7AC701A284}" type="slidenum">
              <a:rPr lang="en-US" smtClean="0"/>
              <a:t>13</a:t>
            </a:fld>
            <a:endParaRPr lang="en-US"/>
          </a:p>
        </p:txBody>
      </p:sp>
    </p:spTree>
    <p:extLst>
      <p:ext uri="{BB962C8B-B14F-4D97-AF65-F5344CB8AC3E}">
        <p14:creationId xmlns:p14="http://schemas.microsoft.com/office/powerpoint/2010/main" val="3160982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90025-E2FE-D187-4C98-1BE3879DCF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074C04-28CF-95D4-AAED-568E4B1454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BA0A23-AA33-8855-90C9-8425210C7197}"/>
              </a:ext>
            </a:extLst>
          </p:cNvPr>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hlinkClick r:id="rId3"/>
              </a:rPr>
              <a:t>Maturity Onset Diabetes in the Young - StatPearls - NCBI Bookshelf</a:t>
            </a:r>
            <a:endPar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hlinkClick r:id="rId4"/>
              </a:rPr>
              <a:t>Clinical features and treatment of maturity onset diabetes of the young (MODY) - PMC</a:t>
            </a:r>
            <a:endParaRPr kumimoji="0" lang="en-US" sz="13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n-US" dirty="0"/>
          </a:p>
        </p:txBody>
      </p:sp>
      <p:sp>
        <p:nvSpPr>
          <p:cNvPr id="4" name="Slide Number Placeholder 3">
            <a:extLst>
              <a:ext uri="{FF2B5EF4-FFF2-40B4-BE49-F238E27FC236}">
                <a16:creationId xmlns:a16="http://schemas.microsoft.com/office/drawing/2014/main" id="{829164D7-9751-413E-0A95-A74DD24A2195}"/>
              </a:ext>
            </a:extLst>
          </p:cNvPr>
          <p:cNvSpPr>
            <a:spLocks noGrp="1"/>
          </p:cNvSpPr>
          <p:nvPr>
            <p:ph type="sldNum" sz="quarter" idx="5"/>
          </p:nvPr>
        </p:nvSpPr>
        <p:spPr/>
        <p:txBody>
          <a:bodyPr/>
          <a:lstStyle/>
          <a:p>
            <a:fld id="{E34C5D23-A17C-4196-B808-6D7AC701A284}" type="slidenum">
              <a:rPr lang="en-US" smtClean="0"/>
              <a:t>14</a:t>
            </a:fld>
            <a:endParaRPr lang="en-US"/>
          </a:p>
        </p:txBody>
      </p:sp>
    </p:spTree>
    <p:extLst>
      <p:ext uri="{BB962C8B-B14F-4D97-AF65-F5344CB8AC3E}">
        <p14:creationId xmlns:p14="http://schemas.microsoft.com/office/powerpoint/2010/main" val="13450269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F88F4-9379-11C6-DEDA-25DE95FE43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D97C77-96A4-D222-D6B3-64A59525A5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6BEC16-C57C-754C-BF6B-49FA9795A26E}"/>
              </a:ext>
            </a:extLst>
          </p:cNvPr>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300" b="0" i="0" u="none" strike="noStrike" kern="1200" cap="none" spc="0" normalizeH="0" baseline="0" noProof="0">
                <a:ln>
                  <a:noFill/>
                </a:ln>
                <a:solidFill>
                  <a:prstClr val="black"/>
                </a:solidFill>
                <a:effectLst/>
                <a:uLnTx/>
                <a:uFillTx/>
                <a:latin typeface="Aptos" panose="02110004020202020204"/>
                <a:ea typeface="+mn-ea"/>
                <a:cs typeface="+mn-cs"/>
                <a:hlinkClick r:id="rId3"/>
              </a:rPr>
              <a:t>Maturity Onset Diabetes in the Young - StatPearls - NCBI Bookshelf</a:t>
            </a:r>
            <a:endParaRPr kumimoji="0" lang="en-US" sz="1300" b="0" i="0" u="none" strike="noStrike" kern="1200" cap="none" spc="0" normalizeH="0" baseline="0" noProof="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a:hlinkClick r:id="rId4"/>
              </a:rPr>
              <a:t>Clinical features and treatment of maturity onset diabetes of the young (MODY) - PMC</a:t>
            </a:r>
            <a:endParaRPr kumimoji="0" lang="en-US" sz="1300" b="0" i="0" u="none" strike="noStrike" kern="1200" cap="none" spc="0" normalizeH="0" baseline="0" noProof="0">
              <a:ln>
                <a:noFill/>
              </a:ln>
              <a:solidFill>
                <a:prstClr val="black"/>
              </a:solidFill>
              <a:effectLst/>
              <a:uLnTx/>
              <a:uFillTx/>
              <a:latin typeface="Aptos" panose="02110004020202020204"/>
              <a:ea typeface="+mn-ea"/>
              <a:cs typeface="+mn-cs"/>
            </a:endParaRPr>
          </a:p>
          <a:p>
            <a:endParaRPr lang="en-US"/>
          </a:p>
        </p:txBody>
      </p:sp>
      <p:sp>
        <p:nvSpPr>
          <p:cNvPr id="4" name="Slide Number Placeholder 3">
            <a:extLst>
              <a:ext uri="{FF2B5EF4-FFF2-40B4-BE49-F238E27FC236}">
                <a16:creationId xmlns:a16="http://schemas.microsoft.com/office/drawing/2014/main" id="{E1D9BD09-C9F6-1218-58AE-80AA77893F36}"/>
              </a:ext>
            </a:extLst>
          </p:cNvPr>
          <p:cNvSpPr>
            <a:spLocks noGrp="1"/>
          </p:cNvSpPr>
          <p:nvPr>
            <p:ph type="sldNum" sz="quarter" idx="5"/>
          </p:nvPr>
        </p:nvSpPr>
        <p:spPr/>
        <p:txBody>
          <a:bodyPr/>
          <a:lstStyle/>
          <a:p>
            <a:fld id="{E34C5D23-A17C-4196-B808-6D7AC701A284}" type="slidenum">
              <a:rPr lang="en-US" smtClean="0"/>
              <a:t>15</a:t>
            </a:fld>
            <a:endParaRPr lang="en-US"/>
          </a:p>
        </p:txBody>
      </p:sp>
    </p:spTree>
    <p:extLst>
      <p:ext uri="{BB962C8B-B14F-4D97-AF65-F5344CB8AC3E}">
        <p14:creationId xmlns:p14="http://schemas.microsoft.com/office/powerpoint/2010/main" val="2330757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99B2D-8EE6-FA48-E02D-D72D772FAF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FF7B9B-1131-1F53-091A-AB0EB852F5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CD5073-0291-E4AE-FADA-76BFA6E8BA19}"/>
              </a:ext>
            </a:extLst>
          </p:cNvPr>
          <p:cNvSpPr>
            <a:spLocks noGrp="1"/>
          </p:cNvSpPr>
          <p:nvPr>
            <p:ph type="dt" sz="half" idx="10"/>
          </p:nvPr>
        </p:nvSpPr>
        <p:spPr/>
        <p:txBody>
          <a:bodyPr/>
          <a:lstStyle/>
          <a:p>
            <a:fld id="{7B9D2DC0-241A-4986-B113-D5E44F282A52}" type="datetimeFigureOut">
              <a:rPr lang="en-US" smtClean="0"/>
              <a:t>3/19/26</a:t>
            </a:fld>
            <a:endParaRPr lang="en-US"/>
          </a:p>
        </p:txBody>
      </p:sp>
      <p:sp>
        <p:nvSpPr>
          <p:cNvPr id="5" name="Footer Placeholder 4">
            <a:extLst>
              <a:ext uri="{FF2B5EF4-FFF2-40B4-BE49-F238E27FC236}">
                <a16:creationId xmlns:a16="http://schemas.microsoft.com/office/drawing/2014/main" id="{A94DCC8C-4A6E-82EA-5C52-DECEF3BEBC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7B0E6D-21C4-855A-F3B5-289145A634E8}"/>
              </a:ext>
            </a:extLst>
          </p:cNvPr>
          <p:cNvSpPr>
            <a:spLocks noGrp="1"/>
          </p:cNvSpPr>
          <p:nvPr>
            <p:ph type="sldNum" sz="quarter" idx="12"/>
          </p:nvPr>
        </p:nvSpPr>
        <p:spPr/>
        <p:txBody>
          <a:bodyPr/>
          <a:lstStyle/>
          <a:p>
            <a:fld id="{C2EEE24C-9916-407C-8D87-B9260A7B06DF}" type="slidenum">
              <a:rPr lang="en-US" smtClean="0"/>
              <a:t>‹#›</a:t>
            </a:fld>
            <a:endParaRPr lang="en-US"/>
          </a:p>
        </p:txBody>
      </p:sp>
    </p:spTree>
    <p:extLst>
      <p:ext uri="{BB962C8B-B14F-4D97-AF65-F5344CB8AC3E}">
        <p14:creationId xmlns:p14="http://schemas.microsoft.com/office/powerpoint/2010/main" val="396025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BC68F-E807-0310-9190-A70DEE0BD7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66F38A-84D4-ADA3-FF7B-1DCEA8755A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984F55-3914-163A-E80C-D49BC0CE18D3}"/>
              </a:ext>
            </a:extLst>
          </p:cNvPr>
          <p:cNvSpPr>
            <a:spLocks noGrp="1"/>
          </p:cNvSpPr>
          <p:nvPr>
            <p:ph type="dt" sz="half" idx="10"/>
          </p:nvPr>
        </p:nvSpPr>
        <p:spPr/>
        <p:txBody>
          <a:bodyPr/>
          <a:lstStyle/>
          <a:p>
            <a:fld id="{7B9D2DC0-241A-4986-B113-D5E44F282A52}" type="datetimeFigureOut">
              <a:rPr lang="en-US" smtClean="0"/>
              <a:t>3/19/26</a:t>
            </a:fld>
            <a:endParaRPr lang="en-US"/>
          </a:p>
        </p:txBody>
      </p:sp>
      <p:sp>
        <p:nvSpPr>
          <p:cNvPr id="5" name="Footer Placeholder 4">
            <a:extLst>
              <a:ext uri="{FF2B5EF4-FFF2-40B4-BE49-F238E27FC236}">
                <a16:creationId xmlns:a16="http://schemas.microsoft.com/office/drawing/2014/main" id="{DBFE4162-EC48-51D6-FEB5-6B0B33CC7E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827493-5DCA-A8DA-C57C-27638F0AA4A5}"/>
              </a:ext>
            </a:extLst>
          </p:cNvPr>
          <p:cNvSpPr>
            <a:spLocks noGrp="1"/>
          </p:cNvSpPr>
          <p:nvPr>
            <p:ph type="sldNum" sz="quarter" idx="12"/>
          </p:nvPr>
        </p:nvSpPr>
        <p:spPr/>
        <p:txBody>
          <a:bodyPr/>
          <a:lstStyle/>
          <a:p>
            <a:fld id="{C2EEE24C-9916-407C-8D87-B9260A7B06DF}" type="slidenum">
              <a:rPr lang="en-US" smtClean="0"/>
              <a:t>‹#›</a:t>
            </a:fld>
            <a:endParaRPr lang="en-US"/>
          </a:p>
        </p:txBody>
      </p:sp>
    </p:spTree>
    <p:extLst>
      <p:ext uri="{BB962C8B-B14F-4D97-AF65-F5344CB8AC3E}">
        <p14:creationId xmlns:p14="http://schemas.microsoft.com/office/powerpoint/2010/main" val="1016840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EB3075-774A-71E5-C247-28814D4198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EA4896E-B667-DE34-F8FE-FC652B367A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4D9E2E-05A4-1561-EF3D-9A755BE0F365}"/>
              </a:ext>
            </a:extLst>
          </p:cNvPr>
          <p:cNvSpPr>
            <a:spLocks noGrp="1"/>
          </p:cNvSpPr>
          <p:nvPr>
            <p:ph type="dt" sz="half" idx="10"/>
          </p:nvPr>
        </p:nvSpPr>
        <p:spPr/>
        <p:txBody>
          <a:bodyPr/>
          <a:lstStyle/>
          <a:p>
            <a:fld id="{7B9D2DC0-241A-4986-B113-D5E44F282A52}" type="datetimeFigureOut">
              <a:rPr lang="en-US" smtClean="0"/>
              <a:t>3/19/26</a:t>
            </a:fld>
            <a:endParaRPr lang="en-US"/>
          </a:p>
        </p:txBody>
      </p:sp>
      <p:sp>
        <p:nvSpPr>
          <p:cNvPr id="5" name="Footer Placeholder 4">
            <a:extLst>
              <a:ext uri="{FF2B5EF4-FFF2-40B4-BE49-F238E27FC236}">
                <a16:creationId xmlns:a16="http://schemas.microsoft.com/office/drawing/2014/main" id="{7BA25950-F0BE-6795-746D-468039232A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071982-7F26-0875-1C9B-E47F052D59E8}"/>
              </a:ext>
            </a:extLst>
          </p:cNvPr>
          <p:cNvSpPr>
            <a:spLocks noGrp="1"/>
          </p:cNvSpPr>
          <p:nvPr>
            <p:ph type="sldNum" sz="quarter" idx="12"/>
          </p:nvPr>
        </p:nvSpPr>
        <p:spPr/>
        <p:txBody>
          <a:bodyPr/>
          <a:lstStyle/>
          <a:p>
            <a:fld id="{C2EEE24C-9916-407C-8D87-B9260A7B06DF}" type="slidenum">
              <a:rPr lang="en-US" smtClean="0"/>
              <a:t>‹#›</a:t>
            </a:fld>
            <a:endParaRPr lang="en-US"/>
          </a:p>
        </p:txBody>
      </p:sp>
    </p:spTree>
    <p:extLst>
      <p:ext uri="{BB962C8B-B14F-4D97-AF65-F5344CB8AC3E}">
        <p14:creationId xmlns:p14="http://schemas.microsoft.com/office/powerpoint/2010/main" val="22695055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86F60-6656-8BEE-44B6-EB4DE147E4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ECA7BD-9B17-DCED-2998-557E62ECBD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E54EA-002B-8B18-1D14-91C585F6BFF0}"/>
              </a:ext>
            </a:extLst>
          </p:cNvPr>
          <p:cNvSpPr>
            <a:spLocks noGrp="1"/>
          </p:cNvSpPr>
          <p:nvPr>
            <p:ph type="dt" sz="half" idx="10"/>
          </p:nvPr>
        </p:nvSpPr>
        <p:spPr/>
        <p:txBody>
          <a:bodyPr/>
          <a:lstStyle/>
          <a:p>
            <a:fld id="{2727E132-7927-418A-BD50-7778F4C36718}" type="datetimeFigureOut">
              <a:rPr lang="en-US" smtClean="0"/>
              <a:t>3/19/26</a:t>
            </a:fld>
            <a:endParaRPr lang="en-US"/>
          </a:p>
        </p:txBody>
      </p:sp>
      <p:sp>
        <p:nvSpPr>
          <p:cNvPr id="5" name="Footer Placeholder 4">
            <a:extLst>
              <a:ext uri="{FF2B5EF4-FFF2-40B4-BE49-F238E27FC236}">
                <a16:creationId xmlns:a16="http://schemas.microsoft.com/office/drawing/2014/main" id="{878A50E8-2ECF-EC6B-8186-0041E83950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0594F7-1178-0965-FD7B-339007680406}"/>
              </a:ext>
            </a:extLst>
          </p:cNvPr>
          <p:cNvSpPr>
            <a:spLocks noGrp="1"/>
          </p:cNvSpPr>
          <p:nvPr>
            <p:ph type="sldNum" sz="quarter" idx="12"/>
          </p:nvPr>
        </p:nvSpPr>
        <p:spPr/>
        <p:txBody>
          <a:bodyPr/>
          <a:lstStyle/>
          <a:p>
            <a:fld id="{31D4A40C-1812-469D-82FD-A6FD35DEE161}" type="slidenum">
              <a:rPr lang="en-US" smtClean="0"/>
              <a:t>‹#›</a:t>
            </a:fld>
            <a:endParaRPr lang="en-US"/>
          </a:p>
        </p:txBody>
      </p:sp>
    </p:spTree>
    <p:extLst>
      <p:ext uri="{BB962C8B-B14F-4D97-AF65-F5344CB8AC3E}">
        <p14:creationId xmlns:p14="http://schemas.microsoft.com/office/powerpoint/2010/main" val="916118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373C2-2DC0-FAE1-4015-AC0AEE7BDE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DCCC60-45FE-9727-16BC-E9542A7F30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5EA47B-D5A4-F1CA-D07E-132E6D2E26EF}"/>
              </a:ext>
            </a:extLst>
          </p:cNvPr>
          <p:cNvSpPr>
            <a:spLocks noGrp="1"/>
          </p:cNvSpPr>
          <p:nvPr>
            <p:ph type="dt" sz="half" idx="10"/>
          </p:nvPr>
        </p:nvSpPr>
        <p:spPr/>
        <p:txBody>
          <a:bodyPr/>
          <a:lstStyle/>
          <a:p>
            <a:fld id="{7B9D2DC0-241A-4986-B113-D5E44F282A52}" type="datetimeFigureOut">
              <a:rPr lang="en-US" smtClean="0"/>
              <a:t>3/19/26</a:t>
            </a:fld>
            <a:endParaRPr lang="en-US"/>
          </a:p>
        </p:txBody>
      </p:sp>
      <p:sp>
        <p:nvSpPr>
          <p:cNvPr id="5" name="Footer Placeholder 4">
            <a:extLst>
              <a:ext uri="{FF2B5EF4-FFF2-40B4-BE49-F238E27FC236}">
                <a16:creationId xmlns:a16="http://schemas.microsoft.com/office/drawing/2014/main" id="{2135AF5C-EC61-4AF2-1A87-2F1D086FC3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8F06B7-569D-2796-E084-31293E18594D}"/>
              </a:ext>
            </a:extLst>
          </p:cNvPr>
          <p:cNvSpPr>
            <a:spLocks noGrp="1"/>
          </p:cNvSpPr>
          <p:nvPr>
            <p:ph type="sldNum" sz="quarter" idx="12"/>
          </p:nvPr>
        </p:nvSpPr>
        <p:spPr/>
        <p:txBody>
          <a:bodyPr/>
          <a:lstStyle/>
          <a:p>
            <a:fld id="{C2EEE24C-9916-407C-8D87-B9260A7B06DF}" type="slidenum">
              <a:rPr lang="en-US" smtClean="0"/>
              <a:t>‹#›</a:t>
            </a:fld>
            <a:endParaRPr lang="en-US"/>
          </a:p>
        </p:txBody>
      </p:sp>
    </p:spTree>
    <p:extLst>
      <p:ext uri="{BB962C8B-B14F-4D97-AF65-F5344CB8AC3E}">
        <p14:creationId xmlns:p14="http://schemas.microsoft.com/office/powerpoint/2010/main" val="3100399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EE919-0674-99EF-3908-9A6455B910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590A38-A6DC-F23E-46FB-D2FD52B25D7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D49BDD-AB25-4380-9D7D-B88BB80619AD}"/>
              </a:ext>
            </a:extLst>
          </p:cNvPr>
          <p:cNvSpPr>
            <a:spLocks noGrp="1"/>
          </p:cNvSpPr>
          <p:nvPr>
            <p:ph type="dt" sz="half" idx="10"/>
          </p:nvPr>
        </p:nvSpPr>
        <p:spPr/>
        <p:txBody>
          <a:bodyPr/>
          <a:lstStyle/>
          <a:p>
            <a:fld id="{7B9D2DC0-241A-4986-B113-D5E44F282A52}" type="datetimeFigureOut">
              <a:rPr lang="en-US" smtClean="0"/>
              <a:t>3/19/26</a:t>
            </a:fld>
            <a:endParaRPr lang="en-US"/>
          </a:p>
        </p:txBody>
      </p:sp>
      <p:sp>
        <p:nvSpPr>
          <p:cNvPr id="5" name="Footer Placeholder 4">
            <a:extLst>
              <a:ext uri="{FF2B5EF4-FFF2-40B4-BE49-F238E27FC236}">
                <a16:creationId xmlns:a16="http://schemas.microsoft.com/office/drawing/2014/main" id="{36F32139-BDDC-701F-0FEB-EF673EAB2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FA0E8B-43AC-846C-A157-07AC5AC16158}"/>
              </a:ext>
            </a:extLst>
          </p:cNvPr>
          <p:cNvSpPr>
            <a:spLocks noGrp="1"/>
          </p:cNvSpPr>
          <p:nvPr>
            <p:ph type="sldNum" sz="quarter" idx="12"/>
          </p:nvPr>
        </p:nvSpPr>
        <p:spPr/>
        <p:txBody>
          <a:bodyPr/>
          <a:lstStyle/>
          <a:p>
            <a:fld id="{C2EEE24C-9916-407C-8D87-B9260A7B06DF}" type="slidenum">
              <a:rPr lang="en-US" smtClean="0"/>
              <a:t>‹#›</a:t>
            </a:fld>
            <a:endParaRPr lang="en-US"/>
          </a:p>
        </p:txBody>
      </p:sp>
    </p:spTree>
    <p:extLst>
      <p:ext uri="{BB962C8B-B14F-4D97-AF65-F5344CB8AC3E}">
        <p14:creationId xmlns:p14="http://schemas.microsoft.com/office/powerpoint/2010/main" val="1302718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2A5C2-91A9-0940-6C2B-3DBEBDE010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5A7D76-D7F0-7E72-8D9F-A63EDCCFB2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64E511-9683-258C-C298-820B562A01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FA12BC-E224-566E-8CED-1D0F8F1A170D}"/>
              </a:ext>
            </a:extLst>
          </p:cNvPr>
          <p:cNvSpPr>
            <a:spLocks noGrp="1"/>
          </p:cNvSpPr>
          <p:nvPr>
            <p:ph type="dt" sz="half" idx="10"/>
          </p:nvPr>
        </p:nvSpPr>
        <p:spPr/>
        <p:txBody>
          <a:bodyPr/>
          <a:lstStyle/>
          <a:p>
            <a:fld id="{7B9D2DC0-241A-4986-B113-D5E44F282A52}" type="datetimeFigureOut">
              <a:rPr lang="en-US" smtClean="0"/>
              <a:t>3/19/26</a:t>
            </a:fld>
            <a:endParaRPr lang="en-US"/>
          </a:p>
        </p:txBody>
      </p:sp>
      <p:sp>
        <p:nvSpPr>
          <p:cNvPr id="6" name="Footer Placeholder 5">
            <a:extLst>
              <a:ext uri="{FF2B5EF4-FFF2-40B4-BE49-F238E27FC236}">
                <a16:creationId xmlns:a16="http://schemas.microsoft.com/office/drawing/2014/main" id="{1698FBBB-40ED-2175-B3BA-88C0C56DC3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73D6BD-A2B3-3EE5-0FC1-6679A2151F97}"/>
              </a:ext>
            </a:extLst>
          </p:cNvPr>
          <p:cNvSpPr>
            <a:spLocks noGrp="1"/>
          </p:cNvSpPr>
          <p:nvPr>
            <p:ph type="sldNum" sz="quarter" idx="12"/>
          </p:nvPr>
        </p:nvSpPr>
        <p:spPr/>
        <p:txBody>
          <a:bodyPr/>
          <a:lstStyle/>
          <a:p>
            <a:fld id="{C2EEE24C-9916-407C-8D87-B9260A7B06DF}" type="slidenum">
              <a:rPr lang="en-US" smtClean="0"/>
              <a:t>‹#›</a:t>
            </a:fld>
            <a:endParaRPr lang="en-US"/>
          </a:p>
        </p:txBody>
      </p:sp>
    </p:spTree>
    <p:extLst>
      <p:ext uri="{BB962C8B-B14F-4D97-AF65-F5344CB8AC3E}">
        <p14:creationId xmlns:p14="http://schemas.microsoft.com/office/powerpoint/2010/main" val="1748964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58793-8CC3-1972-2C61-4DB9B7932A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F75956-A3DE-96C6-AEA3-2D30ACCF18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B51627-DE84-AF83-FD0C-9A19E35ED9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1768DB5-7F39-10CC-6F33-182C67E88F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0B6DA7-0A52-E36D-BA2E-C0460EEE87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B72760D-37C0-37C0-A684-016B01C71B00}"/>
              </a:ext>
            </a:extLst>
          </p:cNvPr>
          <p:cNvSpPr>
            <a:spLocks noGrp="1"/>
          </p:cNvSpPr>
          <p:nvPr>
            <p:ph type="dt" sz="half" idx="10"/>
          </p:nvPr>
        </p:nvSpPr>
        <p:spPr/>
        <p:txBody>
          <a:bodyPr/>
          <a:lstStyle/>
          <a:p>
            <a:fld id="{7B9D2DC0-241A-4986-B113-D5E44F282A52}" type="datetimeFigureOut">
              <a:rPr lang="en-US" smtClean="0"/>
              <a:t>3/19/26</a:t>
            </a:fld>
            <a:endParaRPr lang="en-US"/>
          </a:p>
        </p:txBody>
      </p:sp>
      <p:sp>
        <p:nvSpPr>
          <p:cNvPr id="8" name="Footer Placeholder 7">
            <a:extLst>
              <a:ext uri="{FF2B5EF4-FFF2-40B4-BE49-F238E27FC236}">
                <a16:creationId xmlns:a16="http://schemas.microsoft.com/office/drawing/2014/main" id="{4ADFD07A-0948-402E-EA4E-AD3D3B041C1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DF562F-BBCA-71E3-7C9F-5077109D949F}"/>
              </a:ext>
            </a:extLst>
          </p:cNvPr>
          <p:cNvSpPr>
            <a:spLocks noGrp="1"/>
          </p:cNvSpPr>
          <p:nvPr>
            <p:ph type="sldNum" sz="quarter" idx="12"/>
          </p:nvPr>
        </p:nvSpPr>
        <p:spPr/>
        <p:txBody>
          <a:bodyPr/>
          <a:lstStyle/>
          <a:p>
            <a:fld id="{C2EEE24C-9916-407C-8D87-B9260A7B06DF}" type="slidenum">
              <a:rPr lang="en-US" smtClean="0"/>
              <a:t>‹#›</a:t>
            </a:fld>
            <a:endParaRPr lang="en-US"/>
          </a:p>
        </p:txBody>
      </p:sp>
    </p:spTree>
    <p:extLst>
      <p:ext uri="{BB962C8B-B14F-4D97-AF65-F5344CB8AC3E}">
        <p14:creationId xmlns:p14="http://schemas.microsoft.com/office/powerpoint/2010/main" val="651334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80DFC-F475-2752-2462-4AE162B121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DDFC39-8E2E-63B3-493B-718CC2FE1D61}"/>
              </a:ext>
            </a:extLst>
          </p:cNvPr>
          <p:cNvSpPr>
            <a:spLocks noGrp="1"/>
          </p:cNvSpPr>
          <p:nvPr>
            <p:ph type="dt" sz="half" idx="10"/>
          </p:nvPr>
        </p:nvSpPr>
        <p:spPr/>
        <p:txBody>
          <a:bodyPr/>
          <a:lstStyle/>
          <a:p>
            <a:fld id="{7B9D2DC0-241A-4986-B113-D5E44F282A52}" type="datetimeFigureOut">
              <a:rPr lang="en-US" smtClean="0"/>
              <a:t>3/19/26</a:t>
            </a:fld>
            <a:endParaRPr lang="en-US"/>
          </a:p>
        </p:txBody>
      </p:sp>
      <p:sp>
        <p:nvSpPr>
          <p:cNvPr id="4" name="Footer Placeholder 3">
            <a:extLst>
              <a:ext uri="{FF2B5EF4-FFF2-40B4-BE49-F238E27FC236}">
                <a16:creationId xmlns:a16="http://schemas.microsoft.com/office/drawing/2014/main" id="{6D27D6DA-249A-BBEF-0EBD-FC6BC87765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AE0DA09-D2CE-D426-FB61-A4DAE08B0654}"/>
              </a:ext>
            </a:extLst>
          </p:cNvPr>
          <p:cNvSpPr>
            <a:spLocks noGrp="1"/>
          </p:cNvSpPr>
          <p:nvPr>
            <p:ph type="sldNum" sz="quarter" idx="12"/>
          </p:nvPr>
        </p:nvSpPr>
        <p:spPr/>
        <p:txBody>
          <a:bodyPr/>
          <a:lstStyle/>
          <a:p>
            <a:fld id="{C2EEE24C-9916-407C-8D87-B9260A7B06DF}" type="slidenum">
              <a:rPr lang="en-US" smtClean="0"/>
              <a:t>‹#›</a:t>
            </a:fld>
            <a:endParaRPr lang="en-US"/>
          </a:p>
        </p:txBody>
      </p:sp>
    </p:spTree>
    <p:extLst>
      <p:ext uri="{BB962C8B-B14F-4D97-AF65-F5344CB8AC3E}">
        <p14:creationId xmlns:p14="http://schemas.microsoft.com/office/powerpoint/2010/main" val="417943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939EE7-B601-FB4E-91C6-3E7779A6C6DA}"/>
              </a:ext>
            </a:extLst>
          </p:cNvPr>
          <p:cNvSpPr>
            <a:spLocks noGrp="1"/>
          </p:cNvSpPr>
          <p:nvPr>
            <p:ph type="dt" sz="half" idx="10"/>
          </p:nvPr>
        </p:nvSpPr>
        <p:spPr/>
        <p:txBody>
          <a:bodyPr/>
          <a:lstStyle/>
          <a:p>
            <a:fld id="{7B9D2DC0-241A-4986-B113-D5E44F282A52}" type="datetimeFigureOut">
              <a:rPr lang="en-US" smtClean="0"/>
              <a:t>3/19/26</a:t>
            </a:fld>
            <a:endParaRPr lang="en-US"/>
          </a:p>
        </p:txBody>
      </p:sp>
      <p:sp>
        <p:nvSpPr>
          <p:cNvPr id="3" name="Footer Placeholder 2">
            <a:extLst>
              <a:ext uri="{FF2B5EF4-FFF2-40B4-BE49-F238E27FC236}">
                <a16:creationId xmlns:a16="http://schemas.microsoft.com/office/drawing/2014/main" id="{86B346D8-6397-39A1-95E3-CA99C055699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01BB4A-1C02-9D97-431E-8FFD2BF656C4}"/>
              </a:ext>
            </a:extLst>
          </p:cNvPr>
          <p:cNvSpPr>
            <a:spLocks noGrp="1"/>
          </p:cNvSpPr>
          <p:nvPr>
            <p:ph type="sldNum" sz="quarter" idx="12"/>
          </p:nvPr>
        </p:nvSpPr>
        <p:spPr/>
        <p:txBody>
          <a:bodyPr/>
          <a:lstStyle/>
          <a:p>
            <a:fld id="{C2EEE24C-9916-407C-8D87-B9260A7B06DF}" type="slidenum">
              <a:rPr lang="en-US" smtClean="0"/>
              <a:t>‹#›</a:t>
            </a:fld>
            <a:endParaRPr lang="en-US"/>
          </a:p>
        </p:txBody>
      </p:sp>
    </p:spTree>
    <p:extLst>
      <p:ext uri="{BB962C8B-B14F-4D97-AF65-F5344CB8AC3E}">
        <p14:creationId xmlns:p14="http://schemas.microsoft.com/office/powerpoint/2010/main" val="567149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7661A-15CB-2C24-7E60-0B24E0D32F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734C01-C955-9F42-F58D-B7C06CF139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74F0292-067F-DCB4-DB37-EE68833508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5BE7A6-95C0-EC76-BB77-A740BEB68771}"/>
              </a:ext>
            </a:extLst>
          </p:cNvPr>
          <p:cNvSpPr>
            <a:spLocks noGrp="1"/>
          </p:cNvSpPr>
          <p:nvPr>
            <p:ph type="dt" sz="half" idx="10"/>
          </p:nvPr>
        </p:nvSpPr>
        <p:spPr/>
        <p:txBody>
          <a:bodyPr/>
          <a:lstStyle/>
          <a:p>
            <a:fld id="{7B9D2DC0-241A-4986-B113-D5E44F282A52}" type="datetimeFigureOut">
              <a:rPr lang="en-US" smtClean="0"/>
              <a:t>3/19/26</a:t>
            </a:fld>
            <a:endParaRPr lang="en-US"/>
          </a:p>
        </p:txBody>
      </p:sp>
      <p:sp>
        <p:nvSpPr>
          <p:cNvPr id="6" name="Footer Placeholder 5">
            <a:extLst>
              <a:ext uri="{FF2B5EF4-FFF2-40B4-BE49-F238E27FC236}">
                <a16:creationId xmlns:a16="http://schemas.microsoft.com/office/drawing/2014/main" id="{D1DB5826-69C9-ABE6-D217-F82C05A9FC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75433D-B301-5287-F989-7AC4A50CBCD3}"/>
              </a:ext>
            </a:extLst>
          </p:cNvPr>
          <p:cNvSpPr>
            <a:spLocks noGrp="1"/>
          </p:cNvSpPr>
          <p:nvPr>
            <p:ph type="sldNum" sz="quarter" idx="12"/>
          </p:nvPr>
        </p:nvSpPr>
        <p:spPr/>
        <p:txBody>
          <a:bodyPr/>
          <a:lstStyle/>
          <a:p>
            <a:fld id="{C2EEE24C-9916-407C-8D87-B9260A7B06DF}" type="slidenum">
              <a:rPr lang="en-US" smtClean="0"/>
              <a:t>‹#›</a:t>
            </a:fld>
            <a:endParaRPr lang="en-US"/>
          </a:p>
        </p:txBody>
      </p:sp>
    </p:spTree>
    <p:extLst>
      <p:ext uri="{BB962C8B-B14F-4D97-AF65-F5344CB8AC3E}">
        <p14:creationId xmlns:p14="http://schemas.microsoft.com/office/powerpoint/2010/main" val="3550764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EF36B-040D-C236-08BB-961FE5BB32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000AD79-EB75-EBF1-9121-29C3A755E9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A20900C-FEA0-D8CE-40E6-76C9507E9B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2C6EFA-5EEC-E60A-DA29-3528DE1EEB6B}"/>
              </a:ext>
            </a:extLst>
          </p:cNvPr>
          <p:cNvSpPr>
            <a:spLocks noGrp="1"/>
          </p:cNvSpPr>
          <p:nvPr>
            <p:ph type="dt" sz="half" idx="10"/>
          </p:nvPr>
        </p:nvSpPr>
        <p:spPr/>
        <p:txBody>
          <a:bodyPr/>
          <a:lstStyle/>
          <a:p>
            <a:fld id="{7B9D2DC0-241A-4986-B113-D5E44F282A52}" type="datetimeFigureOut">
              <a:rPr lang="en-US" smtClean="0"/>
              <a:t>3/19/26</a:t>
            </a:fld>
            <a:endParaRPr lang="en-US"/>
          </a:p>
        </p:txBody>
      </p:sp>
      <p:sp>
        <p:nvSpPr>
          <p:cNvPr id="6" name="Footer Placeholder 5">
            <a:extLst>
              <a:ext uri="{FF2B5EF4-FFF2-40B4-BE49-F238E27FC236}">
                <a16:creationId xmlns:a16="http://schemas.microsoft.com/office/drawing/2014/main" id="{E64197B1-C8AF-C861-1BE4-18711D307C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59B792-FAB1-8969-85D7-6DCE3605816C}"/>
              </a:ext>
            </a:extLst>
          </p:cNvPr>
          <p:cNvSpPr>
            <a:spLocks noGrp="1"/>
          </p:cNvSpPr>
          <p:nvPr>
            <p:ph type="sldNum" sz="quarter" idx="12"/>
          </p:nvPr>
        </p:nvSpPr>
        <p:spPr/>
        <p:txBody>
          <a:bodyPr/>
          <a:lstStyle/>
          <a:p>
            <a:fld id="{C2EEE24C-9916-407C-8D87-B9260A7B06DF}" type="slidenum">
              <a:rPr lang="en-US" smtClean="0"/>
              <a:t>‹#›</a:t>
            </a:fld>
            <a:endParaRPr lang="en-US"/>
          </a:p>
        </p:txBody>
      </p:sp>
    </p:spTree>
    <p:extLst>
      <p:ext uri="{BB962C8B-B14F-4D97-AF65-F5344CB8AC3E}">
        <p14:creationId xmlns:p14="http://schemas.microsoft.com/office/powerpoint/2010/main" val="3961359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8750A9-FBB6-0A95-CFC8-DE34A27A94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259842-098B-750F-C30D-BFE543DBD1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25B90F-0E48-C118-FAFF-541D67C735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B9D2DC0-241A-4986-B113-D5E44F282A52}" type="datetimeFigureOut">
              <a:rPr lang="en-US" smtClean="0"/>
              <a:t>3/19/26</a:t>
            </a:fld>
            <a:endParaRPr lang="en-US"/>
          </a:p>
        </p:txBody>
      </p:sp>
      <p:sp>
        <p:nvSpPr>
          <p:cNvPr id="5" name="Footer Placeholder 4">
            <a:extLst>
              <a:ext uri="{FF2B5EF4-FFF2-40B4-BE49-F238E27FC236}">
                <a16:creationId xmlns:a16="http://schemas.microsoft.com/office/drawing/2014/main" id="{81671DE3-626E-5BD9-EAA6-EC63A717B2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9DD7A7F-D3CB-1BE2-22F2-3F4739117E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EEE24C-9916-407C-8D87-B9260A7B06DF}" type="slidenum">
              <a:rPr lang="en-US" smtClean="0"/>
              <a:t>‹#›</a:t>
            </a:fld>
            <a:endParaRPr lang="en-US"/>
          </a:p>
        </p:txBody>
      </p:sp>
    </p:spTree>
    <p:extLst>
      <p:ext uri="{BB962C8B-B14F-4D97-AF65-F5344CB8AC3E}">
        <p14:creationId xmlns:p14="http://schemas.microsoft.com/office/powerpoint/2010/main" val="53461757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249964-AF9E-07E2-4151-715E80731C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637BE5-E771-CAEE-69D0-658D994CBA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617349-A1D8-D414-DE9E-6DFF9B509B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727E132-7927-418A-BD50-7778F4C36718}" type="datetimeFigureOut">
              <a:rPr lang="en-US" smtClean="0"/>
              <a:t>3/19/26</a:t>
            </a:fld>
            <a:endParaRPr lang="en-US"/>
          </a:p>
        </p:txBody>
      </p:sp>
      <p:sp>
        <p:nvSpPr>
          <p:cNvPr id="5" name="Footer Placeholder 4">
            <a:extLst>
              <a:ext uri="{FF2B5EF4-FFF2-40B4-BE49-F238E27FC236}">
                <a16:creationId xmlns:a16="http://schemas.microsoft.com/office/drawing/2014/main" id="{270C9BAB-025B-FDA5-0997-018886B221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936EE1E-3B8E-A38B-1A09-E794ECFA42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1D4A40C-1812-469D-82FD-A6FD35DEE161}" type="slidenum">
              <a:rPr lang="en-US" smtClean="0"/>
              <a:t>‹#›</a:t>
            </a:fld>
            <a:endParaRPr lang="en-US"/>
          </a:p>
        </p:txBody>
      </p:sp>
    </p:spTree>
    <p:extLst>
      <p:ext uri="{BB962C8B-B14F-4D97-AF65-F5344CB8AC3E}">
        <p14:creationId xmlns:p14="http://schemas.microsoft.com/office/powerpoint/2010/main" val="2596944212"/>
      </p:ext>
    </p:extLst>
  </p:cSld>
  <p:clrMap bg1="lt1" tx1="dk1" bg2="lt2" tx2="dk2" accent1="accent1" accent2="accent2" accent3="accent3" accent4="accent4" accent5="accent5" accent6="accent6" hlink="hlink" folHlink="folHlink"/>
  <p:sldLayoutIdLst>
    <p:sldLayoutId id="214748365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monogenicdiabetes.uchicago.edu/contact-us-page-people-list" TargetMode="External"/><Relationship Id="rId2" Type="http://schemas.openxmlformats.org/officeDocument/2006/relationships/hyperlink" Target="mailto:monogenicdiabetes@uchicago.edu" TargetMode="External"/><Relationship Id="rId1" Type="http://schemas.openxmlformats.org/officeDocument/2006/relationships/slideLayout" Target="../slideLayouts/slideLayout2.xml"/><Relationship Id="rId4" Type="http://schemas.openxmlformats.org/officeDocument/2006/relationships/hyperlink" Target="https://urldefense.com/v3/__https:/redcap.link/MonogenicOfficeHours__;!!BpyFHLRN4TMTrA!71LJqfuE1840TVtUbZoACbEO7u6rg0MoRb1aMyzEX5xeGzL3ueM0E7bWjQzIfekD64VfFANWFT7r1lrhq1bwN8jcwV6xrOcw-aeV5JM$"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ncbi.nlm.nih.gov/books/NBK532900/" TargetMode="External"/><Relationship Id="rId7" Type="http://schemas.openxmlformats.org/officeDocument/2006/relationships/hyperlink" Target="https://www.njmonline.nl/getpdf.php?id=1716" TargetMode="External"/><Relationship Id="rId2" Type="http://schemas.openxmlformats.org/officeDocument/2006/relationships/hyperlink" Target="https://www.aafp.org/pubs/afp/issues/2022/0200/p162.html" TargetMode="External"/><Relationship Id="rId1" Type="http://schemas.openxmlformats.org/officeDocument/2006/relationships/slideLayout" Target="../slideLayouts/slideLayout12.xml"/><Relationship Id="rId6" Type="http://schemas.openxmlformats.org/officeDocument/2006/relationships/hyperlink" Target="https://www.diabetesgenes.org/exeter-diabetes-app/" TargetMode="External"/><Relationship Id="rId5" Type="http://schemas.openxmlformats.org/officeDocument/2006/relationships/hyperlink" Target="https://pmc.ncbi.nlm.nih.gov/articles/PMC4871313/" TargetMode="External"/><Relationship Id="rId4" Type="http://schemas.openxmlformats.org/officeDocument/2006/relationships/hyperlink" Target="https://www.frontiersin.org/journals/endocrinology/articles/10.3389/fendo.2024.1497298/full"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64738-4DCC-56E1-CB89-70638D11B786}"/>
              </a:ext>
            </a:extLst>
          </p:cNvPr>
          <p:cNvSpPr>
            <a:spLocks noGrp="1"/>
          </p:cNvSpPr>
          <p:nvPr>
            <p:ph type="ctrTitle"/>
          </p:nvPr>
        </p:nvSpPr>
        <p:spPr>
          <a:xfrm>
            <a:off x="1119051" y="1241380"/>
            <a:ext cx="9144000" cy="2387600"/>
          </a:xfrm>
          <a:solidFill>
            <a:srgbClr val="0070C0"/>
          </a:solidFill>
        </p:spPr>
        <p:txBody>
          <a:bodyPr>
            <a:normAutofit/>
          </a:bodyPr>
          <a:lstStyle/>
          <a:p>
            <a:r>
              <a:rPr lang="en-US" b="1" dirty="0">
                <a:solidFill>
                  <a:schemeClr val="bg1"/>
                </a:solidFill>
              </a:rPr>
              <a:t>ECHO Diabetes </a:t>
            </a:r>
            <a:br>
              <a:rPr lang="en-US" b="1" dirty="0">
                <a:solidFill>
                  <a:schemeClr val="bg1"/>
                </a:solidFill>
              </a:rPr>
            </a:br>
            <a:r>
              <a:rPr lang="en-US" b="1" dirty="0">
                <a:solidFill>
                  <a:schemeClr val="bg1"/>
                </a:solidFill>
              </a:rPr>
              <a:t>MODY</a:t>
            </a:r>
            <a:br>
              <a:rPr lang="en-US" b="1" dirty="0">
                <a:solidFill>
                  <a:schemeClr val="bg1"/>
                </a:solidFill>
              </a:rPr>
            </a:br>
            <a:r>
              <a:rPr lang="en-US" sz="3600" b="1" dirty="0">
                <a:solidFill>
                  <a:schemeClr val="bg1"/>
                </a:solidFill>
              </a:rPr>
              <a:t>Maturity Onset Diabetes in the Young</a:t>
            </a:r>
          </a:p>
        </p:txBody>
      </p:sp>
      <p:sp>
        <p:nvSpPr>
          <p:cNvPr id="3" name="Subtitle 2">
            <a:extLst>
              <a:ext uri="{FF2B5EF4-FFF2-40B4-BE49-F238E27FC236}">
                <a16:creationId xmlns:a16="http://schemas.microsoft.com/office/drawing/2014/main" id="{D1848FE5-36E7-E199-AFDD-6C954871D50F}"/>
              </a:ext>
            </a:extLst>
          </p:cNvPr>
          <p:cNvSpPr>
            <a:spLocks noGrp="1"/>
          </p:cNvSpPr>
          <p:nvPr>
            <p:ph type="subTitle" idx="1"/>
          </p:nvPr>
        </p:nvSpPr>
        <p:spPr>
          <a:xfrm>
            <a:off x="1119051" y="3958045"/>
            <a:ext cx="9144000" cy="1312817"/>
          </a:xfrm>
        </p:spPr>
        <p:txBody>
          <a:bodyPr/>
          <a:lstStyle/>
          <a:p>
            <a:r>
              <a:rPr lang="en-US" dirty="0"/>
              <a:t>March 19,  2026</a:t>
            </a:r>
          </a:p>
          <a:p>
            <a:endParaRPr lang="en-US" sz="1200" dirty="0"/>
          </a:p>
          <a:p>
            <a:r>
              <a:rPr lang="en-US" dirty="0"/>
              <a:t>Carol Greenlee MD MACP</a:t>
            </a:r>
          </a:p>
        </p:txBody>
      </p:sp>
    </p:spTree>
    <p:extLst>
      <p:ext uri="{BB962C8B-B14F-4D97-AF65-F5344CB8AC3E}">
        <p14:creationId xmlns:p14="http://schemas.microsoft.com/office/powerpoint/2010/main" val="1437056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B2E6-604B-ED2F-0B64-1899B68017B2}"/>
              </a:ext>
            </a:extLst>
          </p:cNvPr>
          <p:cNvSpPr>
            <a:spLocks noGrp="1"/>
          </p:cNvSpPr>
          <p:nvPr>
            <p:ph type="title"/>
          </p:nvPr>
        </p:nvSpPr>
        <p:spPr>
          <a:xfrm>
            <a:off x="195263" y="265113"/>
            <a:ext cx="10025975" cy="1325563"/>
          </a:xfrm>
          <a:solidFill>
            <a:srgbClr val="0070C0"/>
          </a:solidFill>
        </p:spPr>
        <p:txBody>
          <a:bodyPr>
            <a:normAutofit/>
          </a:bodyPr>
          <a:lstStyle/>
          <a:p>
            <a:pPr algn="ctr"/>
            <a:r>
              <a:rPr lang="en-US" sz="3600" b="1" dirty="0">
                <a:solidFill>
                  <a:schemeClr val="bg1"/>
                </a:solidFill>
              </a:rPr>
              <a:t>A Family History of Diabetes consistent with autosomal dominant inheritance </a:t>
            </a:r>
          </a:p>
        </p:txBody>
      </p:sp>
      <p:sp>
        <p:nvSpPr>
          <p:cNvPr id="3" name="Content Placeholder 2">
            <a:extLst>
              <a:ext uri="{FF2B5EF4-FFF2-40B4-BE49-F238E27FC236}">
                <a16:creationId xmlns:a16="http://schemas.microsoft.com/office/drawing/2014/main" id="{C451EBB9-ADFF-13AC-2893-976CB672F197}"/>
              </a:ext>
            </a:extLst>
          </p:cNvPr>
          <p:cNvSpPr>
            <a:spLocks noGrp="1"/>
          </p:cNvSpPr>
          <p:nvPr>
            <p:ph idx="1"/>
          </p:nvPr>
        </p:nvSpPr>
        <p:spPr>
          <a:xfrm>
            <a:off x="195263" y="1725613"/>
            <a:ext cx="10025975" cy="4351338"/>
          </a:xfrm>
        </p:spPr>
        <p:txBody>
          <a:bodyPr/>
          <a:lstStyle/>
          <a:p>
            <a:r>
              <a:rPr lang="en-US" sz="2400" dirty="0"/>
              <a:t>Contrasts with type 1 diabetes and type 2 diabetes in the following ways:</a:t>
            </a:r>
          </a:p>
          <a:p>
            <a:pPr lvl="1"/>
            <a:r>
              <a:rPr lang="en-US" dirty="0"/>
              <a:t>Type 1 diabetes can run in families but is often sporadic</a:t>
            </a:r>
          </a:p>
          <a:p>
            <a:pPr lvl="2"/>
            <a:r>
              <a:rPr lang="en-US" dirty="0"/>
              <a:t>only 2%-6% of individuals with type 1 diabetes have an affected parent </a:t>
            </a:r>
          </a:p>
          <a:p>
            <a:pPr lvl="1"/>
            <a:r>
              <a:rPr lang="en-US" dirty="0"/>
              <a:t>Type 2 diabetes often runs in families: shared risk alleles and shared environment can lead to occurrence of type 2 diabetes in multiple family members. </a:t>
            </a:r>
          </a:p>
          <a:p>
            <a:pPr lvl="2"/>
            <a:r>
              <a:rPr lang="en-US" dirty="0"/>
              <a:t>Family history that helps distinguish between type 2 diabetes and MODY are </a:t>
            </a:r>
          </a:p>
          <a:p>
            <a:pPr lvl="3"/>
            <a:r>
              <a:rPr lang="en-US" dirty="0"/>
              <a:t>onset of diabetes after age 45 years in association with obesity (type 2 diabetes) </a:t>
            </a:r>
            <a:r>
              <a:rPr lang="en-US" i="1" dirty="0"/>
              <a:t>versus </a:t>
            </a:r>
          </a:p>
          <a:p>
            <a:pPr lvl="3"/>
            <a:r>
              <a:rPr lang="en-US" dirty="0"/>
              <a:t>onset of diabetes before age 35 years and lack of obesity (MODY)</a:t>
            </a:r>
          </a:p>
          <a:p>
            <a:endParaRPr lang="en-US" dirty="0"/>
          </a:p>
        </p:txBody>
      </p:sp>
    </p:spTree>
    <p:extLst>
      <p:ext uri="{BB962C8B-B14F-4D97-AF65-F5344CB8AC3E}">
        <p14:creationId xmlns:p14="http://schemas.microsoft.com/office/powerpoint/2010/main" val="821652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976B6-B796-E0BF-7B7D-332242594CF8}"/>
              </a:ext>
            </a:extLst>
          </p:cNvPr>
          <p:cNvSpPr>
            <a:spLocks noGrp="1"/>
          </p:cNvSpPr>
          <p:nvPr>
            <p:ph type="title"/>
          </p:nvPr>
        </p:nvSpPr>
        <p:spPr>
          <a:xfrm>
            <a:off x="239485" y="270328"/>
            <a:ext cx="9895115" cy="821418"/>
          </a:xfrm>
          <a:solidFill>
            <a:srgbClr val="0070C0"/>
          </a:solidFill>
        </p:spPr>
        <p:txBody>
          <a:bodyPr>
            <a:normAutofit/>
          </a:bodyPr>
          <a:lstStyle/>
          <a:p>
            <a:pPr algn="ctr"/>
            <a:r>
              <a:rPr lang="en-US" sz="3600" b="1" dirty="0">
                <a:solidFill>
                  <a:schemeClr val="bg1"/>
                </a:solidFill>
              </a:rPr>
              <a:t>Birth History – helpful information</a:t>
            </a:r>
          </a:p>
        </p:txBody>
      </p:sp>
      <p:sp>
        <p:nvSpPr>
          <p:cNvPr id="3" name="Content Placeholder 2">
            <a:extLst>
              <a:ext uri="{FF2B5EF4-FFF2-40B4-BE49-F238E27FC236}">
                <a16:creationId xmlns:a16="http://schemas.microsoft.com/office/drawing/2014/main" id="{E74C1FAA-D8CE-96D9-D660-D12991002998}"/>
              </a:ext>
            </a:extLst>
          </p:cNvPr>
          <p:cNvSpPr>
            <a:spLocks noGrp="1"/>
          </p:cNvSpPr>
          <p:nvPr>
            <p:ph idx="1"/>
          </p:nvPr>
        </p:nvSpPr>
        <p:spPr>
          <a:xfrm>
            <a:off x="239485" y="1253331"/>
            <a:ext cx="9895115" cy="4351338"/>
          </a:xfrm>
        </p:spPr>
        <p:txBody>
          <a:bodyPr>
            <a:normAutofit fontScale="92500"/>
          </a:bodyPr>
          <a:lstStyle/>
          <a:p>
            <a:r>
              <a:rPr lang="en-US" sz="2400" dirty="0"/>
              <a:t>Those with the HNF4A (MODY 1) subtype may have a history of a </a:t>
            </a:r>
            <a:r>
              <a:rPr lang="en-US" sz="2400" b="1" i="1" dirty="0"/>
              <a:t>high birth weight</a:t>
            </a:r>
            <a:r>
              <a:rPr lang="en-US" sz="2400" dirty="0"/>
              <a:t> (</a:t>
            </a:r>
            <a:r>
              <a:rPr lang="en-US" sz="2000" dirty="0"/>
              <a:t>generally more than 800gr [1.7 pounds] above normal), </a:t>
            </a:r>
            <a:r>
              <a:rPr lang="en-US" sz="2400" dirty="0"/>
              <a:t>as well as </a:t>
            </a:r>
            <a:r>
              <a:rPr lang="en-US" sz="2400" b="1" i="1" dirty="0"/>
              <a:t>transient neonatal hyperinsulinemic hypoglycemia</a:t>
            </a:r>
            <a:r>
              <a:rPr lang="en-US" sz="2400" dirty="0"/>
              <a:t>.</a:t>
            </a:r>
          </a:p>
          <a:p>
            <a:r>
              <a:rPr lang="en-US" sz="2400" dirty="0"/>
              <a:t> GCK (MODY 2) patients may have had a history of </a:t>
            </a:r>
            <a:r>
              <a:rPr lang="en-US" sz="2400" b="1" i="1" dirty="0"/>
              <a:t>mild fasting hyperglycemia at birth. </a:t>
            </a:r>
          </a:p>
          <a:p>
            <a:r>
              <a:rPr lang="en-US" sz="2400" dirty="0"/>
              <a:t>Some of those with HFN1A (MODY 3) may have had </a:t>
            </a:r>
            <a:r>
              <a:rPr lang="en-US" sz="2400" b="1" i="1" dirty="0"/>
              <a:t>transient neonatal hyperinsulinemic hypoglycemia </a:t>
            </a:r>
            <a:r>
              <a:rPr lang="en-US" sz="2400" dirty="0"/>
              <a:t>(due to insulin hypersecretion)</a:t>
            </a:r>
          </a:p>
          <a:p>
            <a:pPr lvl="1"/>
            <a:r>
              <a:rPr lang="en-US" sz="2000" b="1" i="1" dirty="0"/>
              <a:t>Congenital hyperinsulinism </a:t>
            </a:r>
            <a:r>
              <a:rPr lang="en-US" sz="2000" dirty="0"/>
              <a:t>can also be associated with mutations in the HNF4A gene, and patients with HNF4A-MODY may have episodes of </a:t>
            </a:r>
            <a:r>
              <a:rPr lang="en-US" sz="2000" b="1" i="1" dirty="0"/>
              <a:t>hypoglycemia</a:t>
            </a:r>
            <a:r>
              <a:rPr lang="en-US" sz="2000" dirty="0"/>
              <a:t> in early childhood and the predisposition to hypoglycemia may persist into early adulthood</a:t>
            </a:r>
            <a:endParaRPr lang="en-US" sz="2000" b="1" i="1" dirty="0"/>
          </a:p>
          <a:p>
            <a:r>
              <a:rPr lang="en-US" sz="2400" dirty="0"/>
              <a:t>Those with HNF1B (MODY 5) can have </a:t>
            </a:r>
            <a:r>
              <a:rPr lang="en-US" sz="2400" b="1" i="1" dirty="0"/>
              <a:t>intrauterine growth retardation </a:t>
            </a:r>
            <a:r>
              <a:rPr lang="en-US" sz="2400" dirty="0"/>
              <a:t>(IUGR) in addition to some </a:t>
            </a:r>
            <a:r>
              <a:rPr lang="en-US" sz="2400" b="1" i="1" dirty="0"/>
              <a:t>congenital abnormalities </a:t>
            </a:r>
            <a:r>
              <a:rPr lang="en-US" sz="2400" dirty="0"/>
              <a:t>such as renal and urogenital tract anomalies as well as pancreatic hypoplasia. </a:t>
            </a:r>
          </a:p>
        </p:txBody>
      </p:sp>
    </p:spTree>
    <p:extLst>
      <p:ext uri="{BB962C8B-B14F-4D97-AF65-F5344CB8AC3E}">
        <p14:creationId xmlns:p14="http://schemas.microsoft.com/office/powerpoint/2010/main" val="1312149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FF198-4408-3E2A-42B2-47858CA71914}"/>
              </a:ext>
            </a:extLst>
          </p:cNvPr>
          <p:cNvSpPr>
            <a:spLocks noGrp="1"/>
          </p:cNvSpPr>
          <p:nvPr>
            <p:ph type="title"/>
          </p:nvPr>
        </p:nvSpPr>
        <p:spPr>
          <a:xfrm>
            <a:off x="76200" y="190955"/>
            <a:ext cx="10080171" cy="886732"/>
          </a:xfrm>
          <a:solidFill>
            <a:srgbClr val="0070C0"/>
          </a:solidFill>
        </p:spPr>
        <p:txBody>
          <a:bodyPr>
            <a:normAutofit/>
          </a:bodyPr>
          <a:lstStyle/>
          <a:p>
            <a:pPr algn="ctr"/>
            <a:r>
              <a:rPr lang="en-US" sz="3600" b="1">
                <a:solidFill>
                  <a:schemeClr val="bg1"/>
                </a:solidFill>
              </a:rPr>
              <a:t>Most Common Causes of MODY </a:t>
            </a:r>
          </a:p>
        </p:txBody>
      </p:sp>
      <p:sp>
        <p:nvSpPr>
          <p:cNvPr id="3" name="Content Placeholder 2">
            <a:extLst>
              <a:ext uri="{FF2B5EF4-FFF2-40B4-BE49-F238E27FC236}">
                <a16:creationId xmlns:a16="http://schemas.microsoft.com/office/drawing/2014/main" id="{DAFEC32B-5497-5E86-8DE0-50FBB9541FC1}"/>
              </a:ext>
            </a:extLst>
          </p:cNvPr>
          <p:cNvSpPr>
            <a:spLocks noGrp="1"/>
          </p:cNvSpPr>
          <p:nvPr>
            <p:ph idx="1"/>
          </p:nvPr>
        </p:nvSpPr>
        <p:spPr>
          <a:xfrm>
            <a:off x="76200" y="1253331"/>
            <a:ext cx="10080171" cy="4820898"/>
          </a:xfrm>
        </p:spPr>
        <p:txBody>
          <a:bodyPr>
            <a:normAutofit fontScale="92500" lnSpcReduction="20000"/>
          </a:bodyPr>
          <a:lstStyle/>
          <a:p>
            <a:r>
              <a:rPr lang="en-US" sz="2400" dirty="0"/>
              <a:t>“MODY 3”-  Gene mutation in the </a:t>
            </a:r>
            <a:r>
              <a:rPr lang="en-US" sz="2400" b="1" dirty="0"/>
              <a:t>hepatocyte nuclear factor 1 alpha (HNF1A)</a:t>
            </a:r>
            <a:r>
              <a:rPr lang="en-US" sz="2400" dirty="0"/>
              <a:t> accounts for 50-70% of MODY.</a:t>
            </a:r>
          </a:p>
          <a:p>
            <a:r>
              <a:rPr lang="en-US" sz="2400" dirty="0"/>
              <a:t>“MODY 2” - Gene mutations in </a:t>
            </a:r>
            <a:r>
              <a:rPr lang="en-US" sz="2400" b="1" dirty="0"/>
              <a:t>glucokinase (GCK) </a:t>
            </a:r>
            <a:r>
              <a:rPr lang="en-US" sz="2400" dirty="0"/>
              <a:t>account for 30% to 50% of the cases of MODY.</a:t>
            </a:r>
          </a:p>
          <a:p>
            <a:r>
              <a:rPr lang="en-US" sz="2400" dirty="0"/>
              <a:t>“MODY 1” - Gene mutation in the </a:t>
            </a:r>
            <a:r>
              <a:rPr lang="en-US" sz="2400" b="1" dirty="0"/>
              <a:t>hepatocyte nuclear factor 4 alpha (HNF4A</a:t>
            </a:r>
            <a:r>
              <a:rPr lang="en-US" sz="2400" dirty="0"/>
              <a:t>) accounts for 5% to 10% of MODY cases.</a:t>
            </a:r>
          </a:p>
          <a:p>
            <a:r>
              <a:rPr lang="en-US" sz="2400" dirty="0"/>
              <a:t>“MODY 5” - Gene mutation in hepatocyte nuclear factor 1 beta (HNF1B)(also known as renal cysts and diabetes (RCAD) syndrome) accounts for less than 5% of the cases of MODY.</a:t>
            </a:r>
          </a:p>
          <a:p>
            <a:pPr marL="0" indent="0">
              <a:buNone/>
            </a:pPr>
            <a:endParaRPr lang="en-US" sz="1100" dirty="0"/>
          </a:p>
          <a:p>
            <a:r>
              <a:rPr lang="en-US" sz="2400" dirty="0"/>
              <a:t>Approximately 20% of all MODY has been attributed to pathogenic variants in ten other genes </a:t>
            </a:r>
          </a:p>
          <a:p>
            <a:pPr lvl="1"/>
            <a:r>
              <a:rPr lang="en-US" sz="2000" dirty="0"/>
              <a:t>some of these were designated before the availability of large-scale genetic testing and thus may be incorrectly associated with MODY</a:t>
            </a:r>
          </a:p>
          <a:p>
            <a:r>
              <a:rPr lang="en-US" sz="2400" dirty="0"/>
              <a:t>A portion of MODY may be caused by </a:t>
            </a:r>
            <a:r>
              <a:rPr lang="en-US" sz="2400" i="1" dirty="0"/>
              <a:t>pathogenic variants in yet-to-be-identified genes </a:t>
            </a:r>
            <a:r>
              <a:rPr lang="en-US" sz="2400" dirty="0"/>
              <a:t>or complex molecular alterations in the known MODY-related genes that were not detected by previous genetic testing methods </a:t>
            </a:r>
          </a:p>
          <a:p>
            <a:endParaRPr lang="en-US" sz="2400" dirty="0"/>
          </a:p>
        </p:txBody>
      </p:sp>
    </p:spTree>
    <p:extLst>
      <p:ext uri="{BB962C8B-B14F-4D97-AF65-F5344CB8AC3E}">
        <p14:creationId xmlns:p14="http://schemas.microsoft.com/office/powerpoint/2010/main" val="1329577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F753A-3491-17FC-FAE8-C7E527F5EC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C819A7-4FD3-CBA3-D00D-36994A14B7A0}"/>
              </a:ext>
            </a:extLst>
          </p:cNvPr>
          <p:cNvSpPr>
            <a:spLocks noGrp="1"/>
          </p:cNvSpPr>
          <p:nvPr>
            <p:ph type="title"/>
          </p:nvPr>
        </p:nvSpPr>
        <p:spPr>
          <a:xfrm>
            <a:off x="97972" y="281214"/>
            <a:ext cx="10265228" cy="799646"/>
          </a:xfrm>
          <a:solidFill>
            <a:srgbClr val="0070C0"/>
          </a:solidFill>
          <a:ln>
            <a:solidFill>
              <a:schemeClr val="accent1"/>
            </a:solidFill>
          </a:ln>
        </p:spPr>
        <p:txBody>
          <a:bodyPr>
            <a:normAutofit/>
          </a:bodyPr>
          <a:lstStyle/>
          <a:p>
            <a:pPr algn="ctr"/>
            <a:r>
              <a:rPr lang="en-US" sz="3600" b="1" dirty="0">
                <a:solidFill>
                  <a:schemeClr val="bg1"/>
                </a:solidFill>
              </a:rPr>
              <a:t>HNF1A-MODY (MODY 3)</a:t>
            </a:r>
          </a:p>
        </p:txBody>
      </p:sp>
      <p:sp>
        <p:nvSpPr>
          <p:cNvPr id="3" name="Content Placeholder 2">
            <a:extLst>
              <a:ext uri="{FF2B5EF4-FFF2-40B4-BE49-F238E27FC236}">
                <a16:creationId xmlns:a16="http://schemas.microsoft.com/office/drawing/2014/main" id="{8BC48237-DAB0-8957-715F-6547D14997F3}"/>
              </a:ext>
            </a:extLst>
          </p:cNvPr>
          <p:cNvSpPr>
            <a:spLocks noGrp="1"/>
          </p:cNvSpPr>
          <p:nvPr>
            <p:ph idx="1"/>
          </p:nvPr>
        </p:nvSpPr>
        <p:spPr>
          <a:xfrm>
            <a:off x="97972" y="1197429"/>
            <a:ext cx="10265228" cy="5053059"/>
          </a:xfrm>
        </p:spPr>
        <p:txBody>
          <a:bodyPr>
            <a:normAutofit fontScale="85000" lnSpcReduction="20000"/>
          </a:bodyPr>
          <a:lstStyle/>
          <a:p>
            <a:r>
              <a:rPr lang="en-US" sz="2400" dirty="0"/>
              <a:t>HNF1A (hepatocyte nuclear factor 1-alpha) is found in the liver, kidney, and intestine, as well as pancreatic tissue – </a:t>
            </a:r>
          </a:p>
          <a:p>
            <a:pPr lvl="1"/>
            <a:r>
              <a:rPr lang="en-US" sz="2000" dirty="0"/>
              <a:t>The gene mutation in HNF1A (MODY 3) acts by inhibiting key steps in pancreatic beta cells</a:t>
            </a:r>
          </a:p>
          <a:p>
            <a:pPr lvl="1"/>
            <a:r>
              <a:rPr lang="en-US" sz="2000" dirty="0"/>
              <a:t>HNF1A and HNF4A are both genes that regulate the expression of numerous genes encoding serum proteins, such as clotting factors and apolipoproteins</a:t>
            </a:r>
          </a:p>
          <a:p>
            <a:r>
              <a:rPr lang="en-US" sz="2500"/>
              <a:t>Because of the HNF1A mutation, beta</a:t>
            </a:r>
            <a:r>
              <a:rPr lang="en-US" sz="2500" dirty="0"/>
              <a:t> cells do not respond well to hyperglycemia (as a signal) to stimulate insulin production and release</a:t>
            </a:r>
          </a:p>
          <a:p>
            <a:pPr lvl="1"/>
            <a:r>
              <a:rPr lang="en-US" sz="2100" dirty="0"/>
              <a:t>Exaggerated glucose response to OGTT (e.g., from FBS </a:t>
            </a:r>
            <a:r>
              <a:rPr lang="en-US" sz="2100" u="sng" dirty="0"/>
              <a:t>&lt; </a:t>
            </a:r>
            <a:r>
              <a:rPr lang="en-US" sz="2100" dirty="0"/>
              <a:t>100 </a:t>
            </a:r>
            <a:r>
              <a:rPr lang="en-US" sz="2100" dirty="0">
                <a:sym typeface="Wingdings" panose="05000000000000000000" pitchFamily="2" charset="2"/>
              </a:rPr>
              <a:t> rise to</a:t>
            </a:r>
            <a:r>
              <a:rPr lang="en-US" sz="2100" u="sng" dirty="0">
                <a:sym typeface="Wingdings" panose="05000000000000000000" pitchFamily="2" charset="2"/>
              </a:rPr>
              <a:t> &gt;</a:t>
            </a:r>
            <a:r>
              <a:rPr lang="en-US" sz="2100" dirty="0">
                <a:sym typeface="Wingdings" panose="05000000000000000000" pitchFamily="2" charset="2"/>
              </a:rPr>
              <a:t> 200) (due to low insulin response)</a:t>
            </a:r>
            <a:endParaRPr lang="en-US" sz="2100" dirty="0"/>
          </a:p>
          <a:p>
            <a:r>
              <a:rPr lang="en-US" sz="2400" dirty="0"/>
              <a:t>There is </a:t>
            </a:r>
            <a:r>
              <a:rPr lang="en-US" sz="2400" i="1" dirty="0"/>
              <a:t>progressive</a:t>
            </a:r>
            <a:r>
              <a:rPr lang="en-US" sz="2400" dirty="0"/>
              <a:t> beta-cell dysfunction </a:t>
            </a:r>
            <a:r>
              <a:rPr lang="en-US" sz="2400" dirty="0">
                <a:sym typeface="Wingdings" panose="05000000000000000000" pitchFamily="2" charset="2"/>
              </a:rPr>
              <a:t>risk of microvascular and macrovascular complications, similar to those with type 1 and type 2 diabetes.</a:t>
            </a:r>
            <a:endParaRPr lang="en-US" sz="2400" dirty="0"/>
          </a:p>
          <a:p>
            <a:r>
              <a:rPr lang="en-US" sz="2400" dirty="0"/>
              <a:t>These patients have </a:t>
            </a:r>
          </a:p>
          <a:p>
            <a:pPr lvl="1"/>
            <a:r>
              <a:rPr lang="en-US" sz="2100" dirty="0"/>
              <a:t>a decreased renal threshold for glycosuria (at BG levels &lt;160)(reduced SGLT2 expression) </a:t>
            </a:r>
          </a:p>
          <a:p>
            <a:pPr lvl="1"/>
            <a:r>
              <a:rPr lang="en-US" sz="2100" dirty="0"/>
              <a:t>an elevated HDL level and low levels of high-sensitivity C- reactive protein (</a:t>
            </a:r>
            <a:r>
              <a:rPr lang="en-US" sz="2100" dirty="0" err="1"/>
              <a:t>hsCRP</a:t>
            </a:r>
            <a:r>
              <a:rPr lang="en-US" sz="2100" dirty="0"/>
              <a:t>) (&lt;0.75mg/L)</a:t>
            </a:r>
          </a:p>
          <a:p>
            <a:r>
              <a:rPr lang="en-US" sz="2400" dirty="0"/>
              <a:t>The diagnosis of HNF1A is typically made between the ages of 21 to 26. The gene defect has high penetrance; </a:t>
            </a:r>
          </a:p>
          <a:p>
            <a:pPr lvl="1"/>
            <a:r>
              <a:rPr lang="en-US" sz="2100" dirty="0"/>
              <a:t>63% of carriers develop DM by age 25 years old</a:t>
            </a:r>
          </a:p>
          <a:p>
            <a:pPr lvl="1"/>
            <a:r>
              <a:rPr lang="en-US" sz="2100" dirty="0"/>
              <a:t>79% by 35 years old</a:t>
            </a:r>
          </a:p>
          <a:p>
            <a:pPr lvl="1"/>
            <a:r>
              <a:rPr lang="en-US" sz="2100" dirty="0"/>
              <a:t>96% by age 55 years old</a:t>
            </a:r>
          </a:p>
        </p:txBody>
      </p:sp>
    </p:spTree>
    <p:extLst>
      <p:ext uri="{BB962C8B-B14F-4D97-AF65-F5344CB8AC3E}">
        <p14:creationId xmlns:p14="http://schemas.microsoft.com/office/powerpoint/2010/main" val="1490148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E041E-498E-D646-7F2D-8BD6261B3B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7EFCAE-A912-4D66-7BC0-2AF0BEBA3FD2}"/>
              </a:ext>
            </a:extLst>
          </p:cNvPr>
          <p:cNvSpPr>
            <a:spLocks noGrp="1"/>
          </p:cNvSpPr>
          <p:nvPr>
            <p:ph type="title"/>
          </p:nvPr>
        </p:nvSpPr>
        <p:spPr>
          <a:xfrm>
            <a:off x="97972" y="281214"/>
            <a:ext cx="10265228" cy="799646"/>
          </a:xfrm>
          <a:solidFill>
            <a:srgbClr val="0070C0"/>
          </a:solidFill>
          <a:ln>
            <a:solidFill>
              <a:schemeClr val="accent1"/>
            </a:solidFill>
          </a:ln>
        </p:spPr>
        <p:txBody>
          <a:bodyPr>
            <a:normAutofit/>
          </a:bodyPr>
          <a:lstStyle/>
          <a:p>
            <a:pPr algn="ctr"/>
            <a:r>
              <a:rPr lang="en-US" sz="3600" b="1" dirty="0">
                <a:solidFill>
                  <a:schemeClr val="bg1"/>
                </a:solidFill>
              </a:rPr>
              <a:t>HNF1A-MODY (MODY 3)</a:t>
            </a:r>
          </a:p>
        </p:txBody>
      </p:sp>
      <p:sp>
        <p:nvSpPr>
          <p:cNvPr id="3" name="Content Placeholder 2">
            <a:extLst>
              <a:ext uri="{FF2B5EF4-FFF2-40B4-BE49-F238E27FC236}">
                <a16:creationId xmlns:a16="http://schemas.microsoft.com/office/drawing/2014/main" id="{34BE0FAD-CF18-D54D-2691-1F2FA7D73B5A}"/>
              </a:ext>
            </a:extLst>
          </p:cNvPr>
          <p:cNvSpPr>
            <a:spLocks noGrp="1"/>
          </p:cNvSpPr>
          <p:nvPr>
            <p:ph idx="1"/>
          </p:nvPr>
        </p:nvSpPr>
        <p:spPr>
          <a:xfrm>
            <a:off x="97972" y="1197429"/>
            <a:ext cx="10265228" cy="4827134"/>
          </a:xfrm>
        </p:spPr>
        <p:txBody>
          <a:bodyPr>
            <a:normAutofit lnSpcReduction="10000"/>
          </a:bodyPr>
          <a:lstStyle/>
          <a:p>
            <a:r>
              <a:rPr lang="en-US" sz="2000" dirty="0"/>
              <a:t>HNF1A is very responsive to sulfonylureas and meglitinides.</a:t>
            </a:r>
          </a:p>
          <a:p>
            <a:pPr lvl="1"/>
            <a:r>
              <a:rPr lang="en-US" sz="1800" dirty="0"/>
              <a:t>The binding to sulfonylurea receptors on beta-cell membranes triggers release of insulin</a:t>
            </a:r>
          </a:p>
          <a:p>
            <a:pPr lvl="1"/>
            <a:r>
              <a:rPr lang="en-US" sz="1800" dirty="0"/>
              <a:t>The use of sulfonylureas can frequently delay the need for insulin replacement for many years</a:t>
            </a:r>
          </a:p>
          <a:p>
            <a:pPr lvl="1"/>
            <a:r>
              <a:rPr lang="en-US" sz="1800" dirty="0"/>
              <a:t>Individuals previously misdiagnosed with T1D and treated with insulin may be able to discontinue insulin therapy with treatment with sulfonylureas without the risk of ketoacidosis </a:t>
            </a:r>
          </a:p>
          <a:p>
            <a:pPr lvl="2"/>
            <a:r>
              <a:rPr lang="en-US" sz="1800" dirty="0"/>
              <a:t>Transition from insulin to sulfonylureas is often associated with </a:t>
            </a:r>
            <a:r>
              <a:rPr lang="en-US" sz="1800" i="1" dirty="0"/>
              <a:t>improved glycemia </a:t>
            </a:r>
            <a:r>
              <a:rPr lang="en-US" sz="1800" dirty="0"/>
              <a:t>and a decrease in HbA1c </a:t>
            </a:r>
          </a:p>
          <a:p>
            <a:pPr marL="914400" lvl="2" indent="0">
              <a:buNone/>
            </a:pPr>
            <a:endParaRPr lang="en-US" sz="800" dirty="0"/>
          </a:p>
          <a:p>
            <a:pPr lvl="1"/>
            <a:r>
              <a:rPr lang="en-US" sz="1800" dirty="0"/>
              <a:t>Individuals with HNF1A MODY can develop </a:t>
            </a:r>
            <a:r>
              <a:rPr lang="en-US" sz="1800" i="1" dirty="0"/>
              <a:t>hypoglycemia</a:t>
            </a:r>
            <a:r>
              <a:rPr lang="en-US" sz="1800" dirty="0"/>
              <a:t> even with low doses of sulfonylureas because of:</a:t>
            </a:r>
            <a:r>
              <a:rPr lang="en-US" sz="1400" dirty="0"/>
              <a:t> </a:t>
            </a:r>
          </a:p>
          <a:p>
            <a:pPr lvl="2"/>
            <a:r>
              <a:rPr lang="en-US" sz="1800" dirty="0"/>
              <a:t>normal to increased insulin sensitivity</a:t>
            </a:r>
          </a:p>
          <a:p>
            <a:pPr lvl="2"/>
            <a:r>
              <a:rPr lang="en-US" sz="1800" dirty="0"/>
              <a:t>increased sensitivity to SU *</a:t>
            </a:r>
          </a:p>
          <a:p>
            <a:pPr lvl="1"/>
            <a:r>
              <a:rPr lang="en-US" sz="1800" dirty="0"/>
              <a:t>Treatment with meglitinides (which act on the same receptor as sulfonylureas, but with decreased binding affinity and decreased duration of action) can be considered. </a:t>
            </a:r>
          </a:p>
          <a:p>
            <a:pPr lvl="2"/>
            <a:r>
              <a:rPr lang="en-US" sz="1800" dirty="0"/>
              <a:t>Studies showed that in HNF1A-MODY nateglinide (Starlix) caused lower postprandial glucose levels and reduced the risk of hypoglycemia compared to the sulfonylurea </a:t>
            </a:r>
          </a:p>
          <a:p>
            <a:r>
              <a:rPr lang="en-US" sz="2000" dirty="0"/>
              <a:t>GLP-1 agonists have also been effective in treating HNF1A-MODY. </a:t>
            </a:r>
          </a:p>
          <a:p>
            <a:pPr lvl="1"/>
            <a:endParaRPr lang="en-US" sz="1800" dirty="0"/>
          </a:p>
        </p:txBody>
      </p:sp>
    </p:spTree>
    <p:extLst>
      <p:ext uri="{BB962C8B-B14F-4D97-AF65-F5344CB8AC3E}">
        <p14:creationId xmlns:p14="http://schemas.microsoft.com/office/powerpoint/2010/main" val="2715585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11425-E192-A77E-A50A-5E22CCEC6A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A46632-3199-E579-E2BD-1A638369DAC5}"/>
              </a:ext>
            </a:extLst>
          </p:cNvPr>
          <p:cNvSpPr>
            <a:spLocks noGrp="1"/>
          </p:cNvSpPr>
          <p:nvPr>
            <p:ph type="title"/>
          </p:nvPr>
        </p:nvSpPr>
        <p:spPr>
          <a:xfrm>
            <a:off x="97973" y="281214"/>
            <a:ext cx="9907876" cy="799646"/>
          </a:xfrm>
          <a:solidFill>
            <a:srgbClr val="0070C0"/>
          </a:solidFill>
          <a:ln>
            <a:solidFill>
              <a:schemeClr val="accent1"/>
            </a:solidFill>
          </a:ln>
        </p:spPr>
        <p:txBody>
          <a:bodyPr>
            <a:normAutofit/>
          </a:bodyPr>
          <a:lstStyle/>
          <a:p>
            <a:pPr algn="ctr"/>
            <a:r>
              <a:rPr lang="en-US" sz="3600" b="1">
                <a:solidFill>
                  <a:schemeClr val="bg1"/>
                </a:solidFill>
              </a:rPr>
              <a:t>HNF1A (MODY 3)</a:t>
            </a:r>
          </a:p>
        </p:txBody>
      </p:sp>
      <p:sp>
        <p:nvSpPr>
          <p:cNvPr id="3" name="Content Placeholder 2">
            <a:extLst>
              <a:ext uri="{FF2B5EF4-FFF2-40B4-BE49-F238E27FC236}">
                <a16:creationId xmlns:a16="http://schemas.microsoft.com/office/drawing/2014/main" id="{75B6D3DD-0A5E-82E3-62B0-0C5EE490553A}"/>
              </a:ext>
            </a:extLst>
          </p:cNvPr>
          <p:cNvSpPr>
            <a:spLocks noGrp="1"/>
          </p:cNvSpPr>
          <p:nvPr>
            <p:ph idx="1"/>
          </p:nvPr>
        </p:nvSpPr>
        <p:spPr>
          <a:xfrm>
            <a:off x="97972" y="1197429"/>
            <a:ext cx="9907876" cy="4827134"/>
          </a:xfrm>
        </p:spPr>
        <p:txBody>
          <a:bodyPr>
            <a:normAutofit/>
          </a:bodyPr>
          <a:lstStyle/>
          <a:p>
            <a:r>
              <a:rPr lang="en-US" sz="2400" dirty="0"/>
              <a:t>Because of </a:t>
            </a:r>
            <a:r>
              <a:rPr lang="en-US" sz="2400" i="1" dirty="0"/>
              <a:t>progressive</a:t>
            </a:r>
            <a:r>
              <a:rPr lang="en-US" sz="2400" dirty="0"/>
              <a:t> beta-cell dysfunction, over time the glycemic effect of sulfonylureas may deteriorate in individuals with HNF1A-MODY, especially those who are obese. </a:t>
            </a:r>
          </a:p>
          <a:p>
            <a:r>
              <a:rPr lang="en-US" sz="2400" dirty="0"/>
              <a:t>The best augmentative therapy is unclear; </a:t>
            </a:r>
            <a:r>
              <a:rPr lang="en-US" sz="2400" i="1" dirty="0"/>
              <a:t>GLP-1 agonists and insulin </a:t>
            </a:r>
            <a:r>
              <a:rPr lang="en-US" sz="2400" dirty="0"/>
              <a:t>therapy are appropriate options.</a:t>
            </a:r>
          </a:p>
          <a:p>
            <a:r>
              <a:rPr lang="en-US" sz="2400" dirty="0"/>
              <a:t>Because of the </a:t>
            </a:r>
            <a:r>
              <a:rPr lang="en-US" sz="2400" i="1" dirty="0"/>
              <a:t>increased risk of cardiovascular disease </a:t>
            </a:r>
            <a:r>
              <a:rPr lang="en-US" sz="2000" dirty="0"/>
              <a:t>(despite the accompanying elevated levels of HDL and low levels of high-sensitivity C- reactive protein (</a:t>
            </a:r>
            <a:r>
              <a:rPr lang="en-US" sz="2000" dirty="0" err="1"/>
              <a:t>hsCRP</a:t>
            </a:r>
            <a:r>
              <a:rPr lang="en-US" sz="2000" dirty="0"/>
              <a:t>)) </a:t>
            </a:r>
            <a:r>
              <a:rPr lang="en-US" sz="2400" dirty="0"/>
              <a:t>persons with HNF1A-MODY should be treated with </a:t>
            </a:r>
            <a:r>
              <a:rPr lang="en-US" sz="2400" i="1" dirty="0"/>
              <a:t>statin therapy by age 40 years </a:t>
            </a:r>
          </a:p>
          <a:p>
            <a:endParaRPr lang="en-US" sz="2400" dirty="0"/>
          </a:p>
        </p:txBody>
      </p:sp>
    </p:spTree>
    <p:extLst>
      <p:ext uri="{BB962C8B-B14F-4D97-AF65-F5344CB8AC3E}">
        <p14:creationId xmlns:p14="http://schemas.microsoft.com/office/powerpoint/2010/main" val="465328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006D9-DE4C-D30B-28B9-9E85E1CDD956}"/>
              </a:ext>
            </a:extLst>
          </p:cNvPr>
          <p:cNvSpPr>
            <a:spLocks noGrp="1"/>
          </p:cNvSpPr>
          <p:nvPr>
            <p:ph type="title"/>
          </p:nvPr>
        </p:nvSpPr>
        <p:spPr>
          <a:xfrm>
            <a:off x="218090" y="227723"/>
            <a:ext cx="10060229" cy="906627"/>
          </a:xfrm>
          <a:solidFill>
            <a:srgbClr val="0070C0"/>
          </a:solidFill>
        </p:spPr>
        <p:txBody>
          <a:bodyPr>
            <a:normAutofit/>
          </a:bodyPr>
          <a:lstStyle/>
          <a:p>
            <a:pPr algn="ctr"/>
            <a:r>
              <a:rPr lang="en-US" sz="3200" b="1">
                <a:solidFill>
                  <a:schemeClr val="bg1"/>
                </a:solidFill>
              </a:rPr>
              <a:t>*Increased Sensitivity to Sulfonylureas</a:t>
            </a:r>
          </a:p>
        </p:txBody>
      </p:sp>
      <p:sp>
        <p:nvSpPr>
          <p:cNvPr id="3" name="Content Placeholder 2">
            <a:extLst>
              <a:ext uri="{FF2B5EF4-FFF2-40B4-BE49-F238E27FC236}">
                <a16:creationId xmlns:a16="http://schemas.microsoft.com/office/drawing/2014/main" id="{CE1C4718-3DA8-0E8E-3712-CE821707648F}"/>
              </a:ext>
            </a:extLst>
          </p:cNvPr>
          <p:cNvSpPr>
            <a:spLocks noGrp="1"/>
          </p:cNvSpPr>
          <p:nvPr>
            <p:ph idx="1"/>
          </p:nvPr>
        </p:nvSpPr>
        <p:spPr>
          <a:xfrm>
            <a:off x="218090" y="1253331"/>
            <a:ext cx="10060229" cy="4265726"/>
          </a:xfrm>
        </p:spPr>
        <p:txBody>
          <a:bodyPr>
            <a:normAutofit fontScale="92500" lnSpcReduction="20000"/>
          </a:bodyPr>
          <a:lstStyle/>
          <a:p>
            <a:r>
              <a:rPr lang="en-US" sz="2600" dirty="0"/>
              <a:t>A distinguishing feature of HNF1A mutations is that afflicted individuals are </a:t>
            </a:r>
            <a:r>
              <a:rPr lang="en-US" sz="2600" i="1" dirty="0"/>
              <a:t>extremely sensitive to the hypoglycemic effects of sulphonylureas</a:t>
            </a:r>
          </a:p>
          <a:p>
            <a:pPr lvl="1"/>
            <a:r>
              <a:rPr lang="en-US" sz="2200" dirty="0"/>
              <a:t>Direct effect on K-ATP channel in beta cells</a:t>
            </a:r>
          </a:p>
          <a:p>
            <a:pPr marL="457200" lvl="1" indent="0">
              <a:buNone/>
            </a:pPr>
            <a:endParaRPr lang="en-US" sz="900" i="1" dirty="0"/>
          </a:p>
          <a:p>
            <a:r>
              <a:rPr lang="en-US" sz="2600" dirty="0"/>
              <a:t> A randomized cross-over trial, which assessed glycemic responses to the sulphonylurea gliclazide and to metformin, compared patients with HNF1A mutations and type 2 diabetes, who were matched for fasting glucose and body mass index:</a:t>
            </a:r>
          </a:p>
          <a:p>
            <a:pPr lvl="1"/>
            <a:r>
              <a:rPr lang="en-US" dirty="0"/>
              <a:t>In people with type 2 diabetes, the effects of metformin and gliclazide to lower blood glucose were similar </a:t>
            </a:r>
          </a:p>
          <a:p>
            <a:pPr lvl="1"/>
            <a:r>
              <a:rPr lang="en-US" dirty="0"/>
              <a:t>In people with HNF1A mutations,  the glucose lowering response to gliclazide was </a:t>
            </a:r>
            <a:r>
              <a:rPr lang="en-US" i="1" dirty="0"/>
              <a:t>fivefold greater </a:t>
            </a:r>
            <a:r>
              <a:rPr lang="en-US" dirty="0"/>
              <a:t>than with metformin </a:t>
            </a:r>
          </a:p>
          <a:p>
            <a:pPr lvl="2"/>
            <a:r>
              <a:rPr lang="en-US" dirty="0"/>
              <a:t>the response to gliclazide was </a:t>
            </a:r>
            <a:r>
              <a:rPr lang="en-US" i="1" dirty="0"/>
              <a:t>fourfold greater </a:t>
            </a:r>
            <a:r>
              <a:rPr lang="en-US" dirty="0"/>
              <a:t>in individuals with HNF1A mutations than in people with type 2 diabetes</a:t>
            </a:r>
          </a:p>
          <a:p>
            <a:pPr lvl="2"/>
            <a:r>
              <a:rPr lang="en-US" dirty="0"/>
              <a:t>the response to metformin remained similar in both groups.</a:t>
            </a:r>
          </a:p>
        </p:txBody>
      </p:sp>
    </p:spTree>
    <p:extLst>
      <p:ext uri="{BB962C8B-B14F-4D97-AF65-F5344CB8AC3E}">
        <p14:creationId xmlns:p14="http://schemas.microsoft.com/office/powerpoint/2010/main" val="238906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DB7A9-E9F1-9E6E-D8BF-58B49F888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635AB1-639E-76CF-8504-85CAFF0EBCAA}"/>
              </a:ext>
            </a:extLst>
          </p:cNvPr>
          <p:cNvSpPr>
            <a:spLocks noGrp="1"/>
          </p:cNvSpPr>
          <p:nvPr>
            <p:ph type="title"/>
          </p:nvPr>
        </p:nvSpPr>
        <p:spPr>
          <a:xfrm>
            <a:off x="108995" y="180693"/>
            <a:ext cx="10273496" cy="928607"/>
          </a:xfrm>
          <a:solidFill>
            <a:srgbClr val="0070C0"/>
          </a:solidFill>
        </p:spPr>
        <p:txBody>
          <a:bodyPr>
            <a:normAutofit/>
          </a:bodyPr>
          <a:lstStyle/>
          <a:p>
            <a:pPr algn="ctr"/>
            <a:r>
              <a:rPr lang="en-US" sz="3600" b="1" dirty="0">
                <a:solidFill>
                  <a:schemeClr val="bg1"/>
                </a:solidFill>
              </a:rPr>
              <a:t>GCK-MODY (MODY 2)</a:t>
            </a:r>
          </a:p>
        </p:txBody>
      </p:sp>
      <p:sp>
        <p:nvSpPr>
          <p:cNvPr id="3" name="Content Placeholder 2">
            <a:extLst>
              <a:ext uri="{FF2B5EF4-FFF2-40B4-BE49-F238E27FC236}">
                <a16:creationId xmlns:a16="http://schemas.microsoft.com/office/drawing/2014/main" id="{1FEDA692-4AA9-3CB1-D4E7-A4DECC9094E3}"/>
              </a:ext>
            </a:extLst>
          </p:cNvPr>
          <p:cNvSpPr>
            <a:spLocks noGrp="1"/>
          </p:cNvSpPr>
          <p:nvPr>
            <p:ph idx="1"/>
          </p:nvPr>
        </p:nvSpPr>
        <p:spPr>
          <a:xfrm>
            <a:off x="108995" y="1296366"/>
            <a:ext cx="10273496" cy="4199659"/>
          </a:xfrm>
        </p:spPr>
        <p:txBody>
          <a:bodyPr>
            <a:normAutofit fontScale="77500" lnSpcReduction="20000"/>
          </a:bodyPr>
          <a:lstStyle/>
          <a:p>
            <a:r>
              <a:rPr lang="en-US" dirty="0"/>
              <a:t>Glucokinase has a critical role in </a:t>
            </a:r>
            <a:r>
              <a:rPr lang="en-US" i="1" dirty="0"/>
              <a:t>glucose sensing </a:t>
            </a:r>
          </a:p>
          <a:p>
            <a:r>
              <a:rPr lang="en-US" dirty="0"/>
              <a:t>In the GCK gene mutation (MODY 2), the </a:t>
            </a:r>
            <a:r>
              <a:rPr lang="en-US" i="1" dirty="0"/>
              <a:t>glucose threshold for insulin secretion </a:t>
            </a:r>
            <a:r>
              <a:rPr lang="en-US" dirty="0"/>
              <a:t>is reset (</a:t>
            </a:r>
            <a:r>
              <a:rPr lang="en-US" sz="2400" dirty="0"/>
              <a:t>the sensor </a:t>
            </a:r>
            <a:r>
              <a:rPr lang="en-US" sz="2400" i="1" dirty="0"/>
              <a:t>“thinks” </a:t>
            </a:r>
            <a:r>
              <a:rPr lang="en-US" sz="2400" dirty="0"/>
              <a:t>99-150 is normal), </a:t>
            </a:r>
            <a:r>
              <a:rPr lang="en-US" dirty="0"/>
              <a:t>leading to a higher fasting glucose level. </a:t>
            </a:r>
          </a:p>
          <a:p>
            <a:pPr lvl="1"/>
            <a:r>
              <a:rPr lang="en-US" dirty="0"/>
              <a:t>People with CGK mutations present with mild asymptomatic stable fasting hyperglycemia (99–150 mg/dL) and mildly elevated HbA1c within 5.6–7.6% (&lt;8%) </a:t>
            </a:r>
          </a:p>
          <a:p>
            <a:pPr lvl="1"/>
            <a:r>
              <a:rPr lang="en-US" dirty="0"/>
              <a:t>Hyperglycemia may present from birth with a slight increase over the years, similar to the trend in healthy populations. </a:t>
            </a:r>
          </a:p>
          <a:p>
            <a:r>
              <a:rPr lang="en-US" dirty="0"/>
              <a:t>Insulin production is adequate </a:t>
            </a:r>
            <a:r>
              <a:rPr lang="en-US" dirty="0">
                <a:sym typeface="Wingdings" panose="05000000000000000000" pitchFamily="2" charset="2"/>
              </a:rPr>
              <a:t> </a:t>
            </a:r>
            <a:r>
              <a:rPr lang="en-US" dirty="0"/>
              <a:t>the glucose levels in these individuals rapidly return to baseline when they are given an oral glucose load. </a:t>
            </a:r>
          </a:p>
          <a:p>
            <a:pPr lvl="1"/>
            <a:r>
              <a:rPr lang="en-US" dirty="0"/>
              <a:t>Small glucose rise to OGTT ( most people with GCK mutation have glucose rise less than 48mg/dl by 2 hours after an oral glucose load)</a:t>
            </a:r>
          </a:p>
          <a:p>
            <a:r>
              <a:rPr lang="en-US" dirty="0"/>
              <a:t>Patients are generally</a:t>
            </a:r>
            <a:r>
              <a:rPr lang="en-US" i="1" dirty="0"/>
              <a:t> asymptomatic</a:t>
            </a:r>
            <a:r>
              <a:rPr lang="en-US" dirty="0"/>
              <a:t>, and hyperglycemia is commonly discovered during routine screening, for example during pregnancy or through insurance medicals.</a:t>
            </a:r>
          </a:p>
          <a:p>
            <a:endParaRPr lang="en-US" dirty="0"/>
          </a:p>
        </p:txBody>
      </p:sp>
    </p:spTree>
    <p:extLst>
      <p:ext uri="{BB962C8B-B14F-4D97-AF65-F5344CB8AC3E}">
        <p14:creationId xmlns:p14="http://schemas.microsoft.com/office/powerpoint/2010/main" val="3813364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DD33F-3D22-2D31-7EE1-ED1C195FE9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159180-775C-A6F7-BA80-9308681737B2}"/>
              </a:ext>
            </a:extLst>
          </p:cNvPr>
          <p:cNvSpPr>
            <a:spLocks noGrp="1"/>
          </p:cNvSpPr>
          <p:nvPr>
            <p:ph type="title"/>
          </p:nvPr>
        </p:nvSpPr>
        <p:spPr>
          <a:xfrm>
            <a:off x="108995" y="180693"/>
            <a:ext cx="10199776" cy="928607"/>
          </a:xfrm>
          <a:solidFill>
            <a:srgbClr val="0070C0"/>
          </a:solidFill>
        </p:spPr>
        <p:txBody>
          <a:bodyPr>
            <a:normAutofit/>
          </a:bodyPr>
          <a:lstStyle/>
          <a:p>
            <a:pPr algn="ctr"/>
            <a:r>
              <a:rPr lang="en-US" sz="3600" b="1">
                <a:solidFill>
                  <a:schemeClr val="bg1"/>
                </a:solidFill>
              </a:rPr>
              <a:t>GCK (MODY 2)</a:t>
            </a:r>
          </a:p>
        </p:txBody>
      </p:sp>
      <p:sp>
        <p:nvSpPr>
          <p:cNvPr id="3" name="Content Placeholder 2">
            <a:extLst>
              <a:ext uri="{FF2B5EF4-FFF2-40B4-BE49-F238E27FC236}">
                <a16:creationId xmlns:a16="http://schemas.microsoft.com/office/drawing/2014/main" id="{1229176F-7A0B-6A63-68D3-20A681C61EE6}"/>
              </a:ext>
            </a:extLst>
          </p:cNvPr>
          <p:cNvSpPr>
            <a:spLocks noGrp="1"/>
          </p:cNvSpPr>
          <p:nvPr>
            <p:ph idx="1"/>
          </p:nvPr>
        </p:nvSpPr>
        <p:spPr>
          <a:xfrm>
            <a:off x="108995" y="1296365"/>
            <a:ext cx="10199776" cy="4451292"/>
          </a:xfrm>
        </p:spPr>
        <p:txBody>
          <a:bodyPr>
            <a:normAutofit fontScale="92500" lnSpcReduction="20000"/>
          </a:bodyPr>
          <a:lstStyle/>
          <a:p>
            <a:r>
              <a:rPr lang="en-US" sz="2400" dirty="0"/>
              <a:t>Most people with GCK mutations (MODY 2) are managed with </a:t>
            </a:r>
            <a:r>
              <a:rPr lang="en-US" sz="2400" i="1" dirty="0"/>
              <a:t>diet alone </a:t>
            </a:r>
            <a:r>
              <a:rPr lang="en-US" sz="2400" dirty="0"/>
              <a:t>and do not require medical therapy.</a:t>
            </a:r>
          </a:p>
          <a:p>
            <a:r>
              <a:rPr lang="en-US" sz="2400" dirty="0"/>
              <a:t>Because their glucose sensor detects BG in the range of 99-150 as the desired target – their beta cells adjust insulin secretion to try to keep the BGs in that range (i.e., t</a:t>
            </a:r>
            <a:r>
              <a:rPr lang="en-US" sz="2000" dirty="0"/>
              <a:t>he glucose-sensing threshold for insulin production is upregulated)</a:t>
            </a:r>
          </a:p>
          <a:p>
            <a:pPr lvl="1"/>
            <a:r>
              <a:rPr lang="en-US" sz="2100" b="1" i="1" dirty="0"/>
              <a:t>Treatment has little effect on glycemia </a:t>
            </a:r>
            <a:r>
              <a:rPr lang="en-US" sz="2100" dirty="0"/>
              <a:t>- If a person with the GCK mutation is given exogenous insulin, endogenous insulin secretion is lowered so that the glucose is maintained at their homeostatic set point. </a:t>
            </a:r>
          </a:p>
          <a:p>
            <a:pPr lvl="1"/>
            <a:r>
              <a:rPr lang="en-US" sz="2100" dirty="0"/>
              <a:t>It has been shown that HbA1c is unaltered by </a:t>
            </a:r>
            <a:r>
              <a:rPr lang="en-US" sz="2100" b="1" i="1" dirty="0"/>
              <a:t>discontinuing</a:t>
            </a:r>
            <a:r>
              <a:rPr lang="en-US" sz="2100" dirty="0"/>
              <a:t> insulin or oral hypoglycemic agents in medically treated MODY2 patients.</a:t>
            </a:r>
            <a:endParaRPr lang="en-US" sz="2000" dirty="0"/>
          </a:p>
          <a:p>
            <a:r>
              <a:rPr lang="en-US" sz="2400" dirty="0"/>
              <a:t>Observational studies suggest that these patients do not develop diabetes-related microvascular complications, despite exposure to hyperglycemia over an average period of 50 years – exceptions:</a:t>
            </a:r>
          </a:p>
          <a:p>
            <a:pPr lvl="1"/>
            <a:r>
              <a:rPr lang="en-US" sz="2000" dirty="0"/>
              <a:t>Possible background retinopathy</a:t>
            </a:r>
          </a:p>
          <a:p>
            <a:pPr lvl="1"/>
            <a:r>
              <a:rPr lang="en-US" sz="2000" dirty="0"/>
              <a:t>Pregnancy</a:t>
            </a:r>
          </a:p>
          <a:p>
            <a:pPr lvl="1"/>
            <a:r>
              <a:rPr lang="en-US" sz="2000" dirty="0"/>
              <a:t>Excessive weight gain/obesity</a:t>
            </a:r>
          </a:p>
        </p:txBody>
      </p:sp>
    </p:spTree>
    <p:extLst>
      <p:ext uri="{BB962C8B-B14F-4D97-AF65-F5344CB8AC3E}">
        <p14:creationId xmlns:p14="http://schemas.microsoft.com/office/powerpoint/2010/main" val="40981788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4B41C-6034-E653-41AD-9D9CE8102E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AABB56-052E-9EE8-5DF1-EF7E6E4268DF}"/>
              </a:ext>
            </a:extLst>
          </p:cNvPr>
          <p:cNvSpPr>
            <a:spLocks noGrp="1"/>
          </p:cNvSpPr>
          <p:nvPr>
            <p:ph type="title"/>
          </p:nvPr>
        </p:nvSpPr>
        <p:spPr>
          <a:xfrm>
            <a:off x="108995" y="180693"/>
            <a:ext cx="10265091" cy="928607"/>
          </a:xfrm>
          <a:solidFill>
            <a:srgbClr val="0070C0"/>
          </a:solidFill>
        </p:spPr>
        <p:txBody>
          <a:bodyPr>
            <a:normAutofit/>
          </a:bodyPr>
          <a:lstStyle/>
          <a:p>
            <a:pPr algn="ctr"/>
            <a:r>
              <a:rPr lang="en-US" sz="3600" b="1">
                <a:solidFill>
                  <a:schemeClr val="bg1"/>
                </a:solidFill>
              </a:rPr>
              <a:t>GCK (MODY 2)</a:t>
            </a:r>
          </a:p>
        </p:txBody>
      </p:sp>
      <p:sp>
        <p:nvSpPr>
          <p:cNvPr id="3" name="Content Placeholder 2">
            <a:extLst>
              <a:ext uri="{FF2B5EF4-FFF2-40B4-BE49-F238E27FC236}">
                <a16:creationId xmlns:a16="http://schemas.microsoft.com/office/drawing/2014/main" id="{CC964420-86F9-3B84-0BFB-1C7F54F2F074}"/>
              </a:ext>
            </a:extLst>
          </p:cNvPr>
          <p:cNvSpPr>
            <a:spLocks noGrp="1"/>
          </p:cNvSpPr>
          <p:nvPr>
            <p:ph idx="1"/>
          </p:nvPr>
        </p:nvSpPr>
        <p:spPr>
          <a:xfrm>
            <a:off x="108995" y="1197429"/>
            <a:ext cx="10265091" cy="4551272"/>
          </a:xfrm>
        </p:spPr>
        <p:txBody>
          <a:bodyPr>
            <a:normAutofit fontScale="92500" lnSpcReduction="10000"/>
          </a:bodyPr>
          <a:lstStyle/>
          <a:p>
            <a:r>
              <a:rPr lang="en-US" sz="2400" dirty="0"/>
              <a:t>The exception during </a:t>
            </a:r>
            <a:r>
              <a:rPr lang="en-US" sz="2400" b="1" dirty="0"/>
              <a:t>pregnancy</a:t>
            </a:r>
            <a:r>
              <a:rPr lang="en-US" sz="2400" dirty="0"/>
              <a:t> is dependent on whether the fetus has inherited the GCK mutation (50% chance). </a:t>
            </a:r>
          </a:p>
          <a:p>
            <a:pPr lvl="1"/>
            <a:r>
              <a:rPr lang="en-US" sz="2000" dirty="0"/>
              <a:t>If it does inherit the GCK mutation, it will produce normal amounts of insulin, despite the higher level of glycemia, and thus growth will be normal. </a:t>
            </a:r>
          </a:p>
          <a:p>
            <a:pPr lvl="1"/>
            <a:r>
              <a:rPr lang="en-US" sz="2000" dirty="0"/>
              <a:t>If it does </a:t>
            </a:r>
            <a:r>
              <a:rPr lang="en-US" sz="2000" i="1" dirty="0"/>
              <a:t>not inherit </a:t>
            </a:r>
            <a:r>
              <a:rPr lang="en-US" sz="2000" dirty="0"/>
              <a:t>the same GCK mutation as the mother, it will respond to maternal hyperglycemia by producing more insulin, resulting in </a:t>
            </a:r>
            <a:r>
              <a:rPr lang="en-US" sz="2000" i="1" dirty="0"/>
              <a:t>excess growth</a:t>
            </a:r>
            <a:r>
              <a:rPr lang="en-US" sz="2000" dirty="0"/>
              <a:t>. </a:t>
            </a:r>
          </a:p>
          <a:p>
            <a:pPr lvl="2"/>
            <a:r>
              <a:rPr lang="en-US" sz="1800" dirty="0"/>
              <a:t>Insulin may be required to prevent excess fetal growth</a:t>
            </a:r>
          </a:p>
          <a:p>
            <a:pPr lvl="2"/>
            <a:r>
              <a:rPr lang="en-US" sz="1800" dirty="0"/>
              <a:t>Because the glucose-sensing threshold for insulin production is upregulated, treatment with insulin in this situation requires higher than replacement doses to lower the fasting glucose</a:t>
            </a:r>
          </a:p>
          <a:p>
            <a:r>
              <a:rPr lang="en-US" sz="2400" dirty="0"/>
              <a:t>Although MODY2 commonly has a benign disease course that does not require medical intervention, findings indicate that </a:t>
            </a:r>
            <a:r>
              <a:rPr lang="en-US" sz="2400" b="1" dirty="0"/>
              <a:t>weight gain </a:t>
            </a:r>
            <a:r>
              <a:rPr lang="en-US" sz="2400" i="1" dirty="0"/>
              <a:t>results in increased HbA1c and is a risk factor for diabetes complications. </a:t>
            </a:r>
          </a:p>
          <a:p>
            <a:pPr lvl="1"/>
            <a:r>
              <a:rPr lang="en-US" sz="2000" dirty="0"/>
              <a:t>This implies the need for life-long follow-up to detect those patients who may require antihyperglycemic agents. </a:t>
            </a:r>
          </a:p>
          <a:p>
            <a:pPr lvl="1"/>
            <a:r>
              <a:rPr lang="en-US" sz="2000" dirty="0"/>
              <a:t>A healthy lifestyle and maintaining a normal weight may prevent the risk for late diabetes complications in MODY2 patients. </a:t>
            </a:r>
            <a:endParaRPr lang="en-US" sz="2600" dirty="0"/>
          </a:p>
        </p:txBody>
      </p:sp>
    </p:spTree>
    <p:extLst>
      <p:ext uri="{BB962C8B-B14F-4D97-AF65-F5344CB8AC3E}">
        <p14:creationId xmlns:p14="http://schemas.microsoft.com/office/powerpoint/2010/main" val="747826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E21DA-E967-FF5E-B7C7-E696E1E87B18}"/>
              </a:ext>
            </a:extLst>
          </p:cNvPr>
          <p:cNvSpPr>
            <a:spLocks noGrp="1"/>
          </p:cNvSpPr>
          <p:nvPr>
            <p:ph type="title"/>
          </p:nvPr>
        </p:nvSpPr>
        <p:spPr>
          <a:xfrm>
            <a:off x="209550" y="251777"/>
            <a:ext cx="10214610" cy="971233"/>
          </a:xfrm>
          <a:solidFill>
            <a:srgbClr val="0070C0"/>
          </a:solidFill>
        </p:spPr>
        <p:txBody>
          <a:bodyPr>
            <a:normAutofit/>
          </a:bodyPr>
          <a:lstStyle/>
          <a:p>
            <a:pPr algn="ctr"/>
            <a:r>
              <a:rPr lang="en-US" sz="4000" b="1">
                <a:solidFill>
                  <a:schemeClr val="bg1"/>
                </a:solidFill>
              </a:rPr>
              <a:t>Pre-question: </a:t>
            </a:r>
            <a:r>
              <a:rPr lang="en-US" sz="3600" b="1">
                <a:solidFill>
                  <a:schemeClr val="bg1"/>
                </a:solidFill>
              </a:rPr>
              <a:t>Which one answer is correct? </a:t>
            </a:r>
          </a:p>
        </p:txBody>
      </p:sp>
      <p:sp>
        <p:nvSpPr>
          <p:cNvPr id="3" name="Content Placeholder 2">
            <a:extLst>
              <a:ext uri="{FF2B5EF4-FFF2-40B4-BE49-F238E27FC236}">
                <a16:creationId xmlns:a16="http://schemas.microsoft.com/office/drawing/2014/main" id="{BF2530DC-3701-6062-2E05-168686A20AAD}"/>
              </a:ext>
            </a:extLst>
          </p:cNvPr>
          <p:cNvSpPr>
            <a:spLocks noGrp="1"/>
          </p:cNvSpPr>
          <p:nvPr>
            <p:ph idx="1"/>
          </p:nvPr>
        </p:nvSpPr>
        <p:spPr>
          <a:xfrm>
            <a:off x="209550" y="1440180"/>
            <a:ext cx="10111740" cy="4736783"/>
          </a:xfrm>
        </p:spPr>
        <p:txBody>
          <a:bodyPr/>
          <a:lstStyle/>
          <a:p>
            <a:pPr marL="0" indent="0">
              <a:buNone/>
            </a:pPr>
            <a:r>
              <a:rPr lang="en-US"/>
              <a:t>MODY (maturity onset diabetes of the young)</a:t>
            </a:r>
          </a:p>
          <a:p>
            <a:pPr marL="914400" lvl="1" indent="-457200">
              <a:buFont typeface="+mj-lt"/>
              <a:buAutoNum type="alphaUcPeriod"/>
            </a:pPr>
            <a:r>
              <a:rPr lang="en-US"/>
              <a:t>Is another name for type 2 diabetes diagnosed in youth</a:t>
            </a:r>
          </a:p>
          <a:p>
            <a:pPr marL="914400" lvl="1" indent="-457200">
              <a:buFont typeface="+mj-lt"/>
              <a:buAutoNum type="alphaUcPeriod"/>
            </a:pPr>
            <a:r>
              <a:rPr lang="en-US"/>
              <a:t>Is a monogenic form of diabetes due to genetic mutations causing insulin resistance</a:t>
            </a:r>
          </a:p>
          <a:p>
            <a:pPr marL="914400" lvl="1" indent="-457200">
              <a:buFont typeface="+mj-lt"/>
              <a:buAutoNum type="alphaUcPeriod"/>
            </a:pPr>
            <a:r>
              <a:rPr lang="en-US"/>
              <a:t>Is a monogenic form of diabetes due to genetic mutations causing impaired insulin production and/or secretion</a:t>
            </a:r>
          </a:p>
          <a:p>
            <a:pPr marL="914400" lvl="1" indent="-457200">
              <a:buFont typeface="+mj-lt"/>
              <a:buAutoNum type="alphaUcPeriod"/>
            </a:pPr>
            <a:r>
              <a:rPr lang="en-US"/>
              <a:t>Is easily distinguished from other forms of diabetes </a:t>
            </a:r>
          </a:p>
        </p:txBody>
      </p:sp>
    </p:spTree>
    <p:extLst>
      <p:ext uri="{BB962C8B-B14F-4D97-AF65-F5344CB8AC3E}">
        <p14:creationId xmlns:p14="http://schemas.microsoft.com/office/powerpoint/2010/main" val="41681179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65B9E-D618-C3CE-5FEF-7AB0FDF0EA46}"/>
              </a:ext>
            </a:extLst>
          </p:cNvPr>
          <p:cNvSpPr>
            <a:spLocks noGrp="1"/>
          </p:cNvSpPr>
          <p:nvPr>
            <p:ph type="title"/>
          </p:nvPr>
        </p:nvSpPr>
        <p:spPr>
          <a:xfrm>
            <a:off x="165100" y="200026"/>
            <a:ext cx="9944100" cy="887630"/>
          </a:xfrm>
          <a:solidFill>
            <a:srgbClr val="0070C0"/>
          </a:solidFill>
        </p:spPr>
        <p:txBody>
          <a:bodyPr>
            <a:normAutofit/>
          </a:bodyPr>
          <a:lstStyle/>
          <a:p>
            <a:pPr algn="ctr"/>
            <a:r>
              <a:rPr lang="en-US" sz="3600" b="1" dirty="0">
                <a:solidFill>
                  <a:schemeClr val="bg1"/>
                </a:solidFill>
              </a:rPr>
              <a:t>HNF4a-MODY (MODY 1)</a:t>
            </a:r>
          </a:p>
        </p:txBody>
      </p:sp>
      <p:sp>
        <p:nvSpPr>
          <p:cNvPr id="3" name="Content Placeholder 2">
            <a:extLst>
              <a:ext uri="{FF2B5EF4-FFF2-40B4-BE49-F238E27FC236}">
                <a16:creationId xmlns:a16="http://schemas.microsoft.com/office/drawing/2014/main" id="{B26AA013-517D-0B9E-28F6-C6857DF23B22}"/>
              </a:ext>
            </a:extLst>
          </p:cNvPr>
          <p:cNvSpPr>
            <a:spLocks noGrp="1"/>
          </p:cNvSpPr>
          <p:nvPr>
            <p:ph idx="1"/>
          </p:nvPr>
        </p:nvSpPr>
        <p:spPr>
          <a:xfrm>
            <a:off x="165100" y="1226634"/>
            <a:ext cx="9944100" cy="4899529"/>
          </a:xfrm>
        </p:spPr>
        <p:txBody>
          <a:bodyPr>
            <a:normAutofit/>
          </a:bodyPr>
          <a:lstStyle/>
          <a:p>
            <a:r>
              <a:rPr lang="en-US" sz="2000" dirty="0"/>
              <a:t>Mutations in the HNF4A (Hepatocyte Nuclear Factor 4-alpha) gene on chromosome 12 affect pancreatic cell function and liver transcription with a glycemic pattern similar to HFN1A </a:t>
            </a:r>
          </a:p>
          <a:p>
            <a:pPr lvl="1"/>
            <a:r>
              <a:rPr lang="en-US" sz="1800" dirty="0"/>
              <a:t>Progressive hyperglycemia usually diagnosed in adolescence or early adulthood.</a:t>
            </a:r>
          </a:p>
          <a:p>
            <a:pPr lvl="1"/>
            <a:r>
              <a:rPr lang="en-US" sz="1800" dirty="0"/>
              <a:t>Highly responsive to low-dose sulfonylureas, which stimulate insulin secretion</a:t>
            </a:r>
          </a:p>
          <a:p>
            <a:pPr lvl="1"/>
            <a:r>
              <a:rPr lang="en-US" sz="1800" dirty="0"/>
              <a:t>Progressive decline in insulin production can lead to microvascular complications, such as retinopathy and nephropathy, if not managed. </a:t>
            </a:r>
          </a:p>
          <a:p>
            <a:r>
              <a:rPr lang="en-US" sz="2000" dirty="0"/>
              <a:t>Patients with HNF4A mutation </a:t>
            </a:r>
          </a:p>
          <a:p>
            <a:pPr lvl="1"/>
            <a:r>
              <a:rPr lang="en-US" sz="1800" dirty="0"/>
              <a:t>Often have a </a:t>
            </a:r>
            <a:r>
              <a:rPr lang="en-US" sz="1800" b="1" i="1" dirty="0"/>
              <a:t>high birth weight (macrosomia</a:t>
            </a:r>
            <a:r>
              <a:rPr lang="en-US" sz="1800" dirty="0"/>
              <a:t>) and </a:t>
            </a:r>
            <a:r>
              <a:rPr lang="en-US" sz="1800" b="1" i="1" dirty="0"/>
              <a:t>transient neonatal hyperinsulinemic hypoglycemia </a:t>
            </a:r>
            <a:r>
              <a:rPr lang="en-US" sz="1800" dirty="0"/>
              <a:t>shortly after birth. </a:t>
            </a:r>
          </a:p>
          <a:p>
            <a:pPr lvl="1"/>
            <a:r>
              <a:rPr lang="en-US" sz="1800" dirty="0"/>
              <a:t>May have </a:t>
            </a:r>
            <a:r>
              <a:rPr lang="en-US" sz="1800" b="1" i="1" dirty="0"/>
              <a:t>decreased HDL-C levels </a:t>
            </a:r>
            <a:r>
              <a:rPr lang="en-US" sz="1800" dirty="0"/>
              <a:t>and are therefore more like T2D</a:t>
            </a:r>
          </a:p>
          <a:p>
            <a:r>
              <a:rPr lang="en-US" sz="2000" dirty="0"/>
              <a:t>Often misdiagnosed as Type 1 or Type 2</a:t>
            </a:r>
          </a:p>
          <a:p>
            <a:r>
              <a:rPr lang="en-US" sz="2000" dirty="0"/>
              <a:t>Characterized by a strong family history of diabetes across multiple generations</a:t>
            </a:r>
          </a:p>
          <a:p>
            <a:r>
              <a:rPr lang="en-US" sz="2000" dirty="0"/>
              <a:t>Treatment with sulfonylureas, insulin and/or GLP-1 RA agents</a:t>
            </a:r>
          </a:p>
        </p:txBody>
      </p:sp>
    </p:spTree>
    <p:extLst>
      <p:ext uri="{BB962C8B-B14F-4D97-AF65-F5344CB8AC3E}">
        <p14:creationId xmlns:p14="http://schemas.microsoft.com/office/powerpoint/2010/main" val="2996865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DE34C-5B1E-01E5-76FF-1FB79642289F}"/>
              </a:ext>
            </a:extLst>
          </p:cNvPr>
          <p:cNvSpPr>
            <a:spLocks noGrp="1"/>
          </p:cNvSpPr>
          <p:nvPr>
            <p:ph type="title"/>
          </p:nvPr>
        </p:nvSpPr>
        <p:spPr>
          <a:xfrm>
            <a:off x="152400" y="147411"/>
            <a:ext cx="10210800" cy="777876"/>
          </a:xfrm>
          <a:solidFill>
            <a:srgbClr val="0070C0"/>
          </a:solidFill>
        </p:spPr>
        <p:txBody>
          <a:bodyPr>
            <a:normAutofit/>
          </a:bodyPr>
          <a:lstStyle/>
          <a:p>
            <a:pPr algn="ctr"/>
            <a:r>
              <a:rPr lang="en-US" sz="3600" b="1" dirty="0">
                <a:solidFill>
                  <a:schemeClr val="bg1"/>
                </a:solidFill>
              </a:rPr>
              <a:t>Neonatal Diabetes</a:t>
            </a:r>
          </a:p>
        </p:txBody>
      </p:sp>
      <p:sp>
        <p:nvSpPr>
          <p:cNvPr id="3" name="Content Placeholder 2">
            <a:extLst>
              <a:ext uri="{FF2B5EF4-FFF2-40B4-BE49-F238E27FC236}">
                <a16:creationId xmlns:a16="http://schemas.microsoft.com/office/drawing/2014/main" id="{A28A181D-5EBA-DA5B-5246-89FB80BF9ABF}"/>
              </a:ext>
            </a:extLst>
          </p:cNvPr>
          <p:cNvSpPr>
            <a:spLocks noGrp="1"/>
          </p:cNvSpPr>
          <p:nvPr>
            <p:ph idx="1"/>
          </p:nvPr>
        </p:nvSpPr>
        <p:spPr>
          <a:xfrm>
            <a:off x="152400" y="1047748"/>
            <a:ext cx="10210800" cy="4874081"/>
          </a:xfrm>
        </p:spPr>
        <p:txBody>
          <a:bodyPr>
            <a:normAutofit fontScale="85000" lnSpcReduction="20000"/>
          </a:bodyPr>
          <a:lstStyle/>
          <a:p>
            <a:r>
              <a:rPr lang="en-US" sz="2400" dirty="0"/>
              <a:t>Neonatal DM(NDM) is the commonly used term to describe monogenic forms of DM that present during infancy. </a:t>
            </a:r>
          </a:p>
          <a:p>
            <a:pPr lvl="1"/>
            <a:r>
              <a:rPr lang="en-US" sz="2000" dirty="0"/>
              <a:t>Some infants present within the first 30 days of life, most present within the first six months of life, and occasionally present up to 12 months of life</a:t>
            </a:r>
          </a:p>
          <a:p>
            <a:pPr lvl="1"/>
            <a:r>
              <a:rPr lang="en-US" sz="2000" dirty="0"/>
              <a:t>By contrast, autoimmune T1D is unlikely to present within the first six months of life</a:t>
            </a:r>
          </a:p>
          <a:p>
            <a:r>
              <a:rPr lang="en-US" sz="2400" dirty="0"/>
              <a:t>Genetics- Neonatal DM is caused by </a:t>
            </a:r>
            <a:r>
              <a:rPr lang="en-US" sz="2400" i="1" dirty="0"/>
              <a:t>pathogenic gene mutations </a:t>
            </a:r>
            <a:r>
              <a:rPr lang="en-US" sz="2400" dirty="0"/>
              <a:t>that are involved in the normal</a:t>
            </a:r>
            <a:r>
              <a:rPr lang="en-US" sz="2400" i="1" dirty="0"/>
              <a:t> development and function of pancreatic beta cells  </a:t>
            </a:r>
          </a:p>
          <a:p>
            <a:pPr lvl="1"/>
            <a:r>
              <a:rPr lang="en-US" sz="2000" dirty="0"/>
              <a:t>The most common pathogenic variants are in KCNJ11 and ABCC8, which encode for subunits of the </a:t>
            </a:r>
            <a:r>
              <a:rPr lang="en-US" sz="2000" i="1" dirty="0"/>
              <a:t>ATP-sensitive potassium channel (KATP) </a:t>
            </a:r>
            <a:r>
              <a:rPr lang="en-US" sz="2000" dirty="0"/>
              <a:t>in the beta cell - 46 percent of infants with neonatal diabetes </a:t>
            </a:r>
          </a:p>
          <a:p>
            <a:pPr lvl="2"/>
            <a:r>
              <a:rPr lang="en-US" sz="1900" dirty="0"/>
              <a:t>Correct diagnosis has critical implications, because 30–50% of people with KATP-related neonatal diabetes will exhibit improved blood glucose levels when treated with high-dose oral sulfonylureas instead of insulin. </a:t>
            </a:r>
          </a:p>
          <a:p>
            <a:pPr lvl="1"/>
            <a:r>
              <a:rPr lang="en-US" sz="2000" dirty="0"/>
              <a:t>Other less common mutations result in </a:t>
            </a:r>
          </a:p>
          <a:p>
            <a:pPr lvl="2"/>
            <a:r>
              <a:rPr lang="en-US" sz="1800" dirty="0"/>
              <a:t>abnormal beta cell function affecting insulin production and secretion </a:t>
            </a:r>
          </a:p>
          <a:p>
            <a:pPr lvl="2"/>
            <a:r>
              <a:rPr lang="en-US" sz="1800" dirty="0"/>
              <a:t>beta cell destruction due to cellular stress or autoimmunity </a:t>
            </a:r>
          </a:p>
          <a:p>
            <a:pPr lvl="2"/>
            <a:r>
              <a:rPr lang="en-US" sz="1800" dirty="0"/>
              <a:t>abnormal pancreatic development (pancreatic aplasia or hypoplasia)</a:t>
            </a:r>
          </a:p>
          <a:p>
            <a:pPr lvl="1"/>
            <a:r>
              <a:rPr lang="en-US" sz="2200" dirty="0"/>
              <a:t>In some cases, can be a </a:t>
            </a:r>
            <a:r>
              <a:rPr lang="en-US" sz="2200" i="1" dirty="0"/>
              <a:t>de novo gene mutation </a:t>
            </a:r>
            <a:r>
              <a:rPr lang="en-US" sz="2200" dirty="0"/>
              <a:t>(occurs spontaneously in the child and is not inherited from either parent) </a:t>
            </a:r>
          </a:p>
          <a:p>
            <a:pPr lvl="1"/>
            <a:r>
              <a:rPr lang="en-US" sz="2200" dirty="0"/>
              <a:t>Most NDM is permanent (lifelong), a subset is transient – disappears in childhood but can recur later in life</a:t>
            </a:r>
          </a:p>
        </p:txBody>
      </p:sp>
    </p:spTree>
    <p:extLst>
      <p:ext uri="{BB962C8B-B14F-4D97-AF65-F5344CB8AC3E}">
        <p14:creationId xmlns:p14="http://schemas.microsoft.com/office/powerpoint/2010/main" val="1327332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DE7DA-732E-E409-A82C-F967F1E6A528}"/>
              </a:ext>
            </a:extLst>
          </p:cNvPr>
          <p:cNvSpPr>
            <a:spLocks noGrp="1"/>
          </p:cNvSpPr>
          <p:nvPr>
            <p:ph type="title"/>
          </p:nvPr>
        </p:nvSpPr>
        <p:spPr>
          <a:xfrm>
            <a:off x="135673" y="278779"/>
            <a:ext cx="10031584" cy="1095065"/>
          </a:xfrm>
          <a:solidFill>
            <a:srgbClr val="0070C0"/>
          </a:solidFill>
        </p:spPr>
        <p:txBody>
          <a:bodyPr>
            <a:normAutofit/>
          </a:bodyPr>
          <a:lstStyle/>
          <a:p>
            <a:pPr algn="ctr"/>
            <a:r>
              <a:rPr lang="en-US" sz="3200" b="1" dirty="0">
                <a:solidFill>
                  <a:schemeClr val="bg1"/>
                </a:solidFill>
              </a:rPr>
              <a:t>Besides MODY 2 (GCK), MODY1 (HNF4A) and MODY3 (HNF1A) can present as Gestational Diabetes</a:t>
            </a:r>
          </a:p>
        </p:txBody>
      </p:sp>
      <p:sp>
        <p:nvSpPr>
          <p:cNvPr id="3" name="Content Placeholder 2">
            <a:extLst>
              <a:ext uri="{FF2B5EF4-FFF2-40B4-BE49-F238E27FC236}">
                <a16:creationId xmlns:a16="http://schemas.microsoft.com/office/drawing/2014/main" id="{C7AD4C3C-56B5-8837-16B9-5ED6D5086D9B}"/>
              </a:ext>
            </a:extLst>
          </p:cNvPr>
          <p:cNvSpPr>
            <a:spLocks noGrp="1"/>
          </p:cNvSpPr>
          <p:nvPr>
            <p:ph idx="1"/>
          </p:nvPr>
        </p:nvSpPr>
        <p:spPr>
          <a:xfrm>
            <a:off x="135673" y="1483112"/>
            <a:ext cx="10031584" cy="4582339"/>
          </a:xfrm>
        </p:spPr>
        <p:txBody>
          <a:bodyPr>
            <a:normAutofit/>
          </a:bodyPr>
          <a:lstStyle/>
          <a:p>
            <a:r>
              <a:rPr lang="en-US" sz="2400" dirty="0"/>
              <a:t>There is </a:t>
            </a:r>
            <a:r>
              <a:rPr lang="en-US" sz="2400" b="1" i="1" dirty="0"/>
              <a:t>impaired insulin secretion </a:t>
            </a:r>
            <a:r>
              <a:rPr lang="en-US" sz="2400" dirty="0"/>
              <a:t>due to mutations in transcription factors (HNF4A or HNF1A) leading to glucose intolerance that may be subtle in early stages. </a:t>
            </a:r>
          </a:p>
          <a:p>
            <a:r>
              <a:rPr lang="en-US" sz="2400" dirty="0"/>
              <a:t>During pregnancy, this can manifest as </a:t>
            </a:r>
            <a:r>
              <a:rPr lang="en-US" sz="2400" b="1" i="1" dirty="0"/>
              <a:t>gestational hyperglycemia</a:t>
            </a:r>
            <a:r>
              <a:rPr lang="en-US" sz="2400" dirty="0"/>
              <a:t>, sometimes detected only through routine glucose screening, mimicking gestational diabetes mellitus (GDM).</a:t>
            </a:r>
          </a:p>
          <a:p>
            <a:pPr marL="0" indent="0">
              <a:buNone/>
            </a:pPr>
            <a:endParaRPr lang="en-US" sz="800" dirty="0"/>
          </a:p>
          <a:p>
            <a:r>
              <a:rPr lang="en-US" sz="2400" dirty="0"/>
              <a:t>HNF4A mutations in fetus can be associated with macrosomia &amp; neonatal hypoglycemia – careful monitoring of fetal growth recommended</a:t>
            </a:r>
          </a:p>
          <a:p>
            <a:r>
              <a:rPr lang="en-US" sz="2400"/>
              <a:t>HNF1A </a:t>
            </a:r>
            <a:r>
              <a:rPr lang="en-US" sz="2400" dirty="0"/>
              <a:t>mutations in the fetus does not affect birth weight</a:t>
            </a:r>
          </a:p>
        </p:txBody>
      </p:sp>
    </p:spTree>
    <p:extLst>
      <p:ext uri="{BB962C8B-B14F-4D97-AF65-F5344CB8AC3E}">
        <p14:creationId xmlns:p14="http://schemas.microsoft.com/office/powerpoint/2010/main" val="3102849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4F2E9-8A8C-38A2-65C0-8DE568361A40}"/>
              </a:ext>
            </a:extLst>
          </p:cNvPr>
          <p:cNvSpPr>
            <a:spLocks noGrp="1"/>
          </p:cNvSpPr>
          <p:nvPr>
            <p:ph type="title"/>
          </p:nvPr>
        </p:nvSpPr>
        <p:spPr>
          <a:xfrm>
            <a:off x="113371" y="233555"/>
            <a:ext cx="10064772" cy="894964"/>
          </a:xfrm>
          <a:solidFill>
            <a:srgbClr val="0070C0"/>
          </a:solidFill>
        </p:spPr>
        <p:txBody>
          <a:bodyPr>
            <a:normAutofit/>
          </a:bodyPr>
          <a:lstStyle/>
          <a:p>
            <a:pPr algn="ctr"/>
            <a:r>
              <a:rPr lang="en-US" sz="3600" b="1" dirty="0">
                <a:solidFill>
                  <a:schemeClr val="bg1"/>
                </a:solidFill>
              </a:rPr>
              <a:t>Obesity acts as a significant modifier in MODY </a:t>
            </a:r>
          </a:p>
        </p:txBody>
      </p:sp>
      <p:sp>
        <p:nvSpPr>
          <p:cNvPr id="3" name="Content Placeholder 2">
            <a:extLst>
              <a:ext uri="{FF2B5EF4-FFF2-40B4-BE49-F238E27FC236}">
                <a16:creationId xmlns:a16="http://schemas.microsoft.com/office/drawing/2014/main" id="{1CD0E93D-A618-20C6-4562-0D018C16F0AF}"/>
              </a:ext>
            </a:extLst>
          </p:cNvPr>
          <p:cNvSpPr>
            <a:spLocks noGrp="1"/>
          </p:cNvSpPr>
          <p:nvPr>
            <p:ph idx="1"/>
          </p:nvPr>
        </p:nvSpPr>
        <p:spPr>
          <a:xfrm>
            <a:off x="113371" y="1282391"/>
            <a:ext cx="10064772" cy="4905724"/>
          </a:xfrm>
        </p:spPr>
        <p:txBody>
          <a:bodyPr>
            <a:normAutofit/>
          </a:bodyPr>
          <a:lstStyle/>
          <a:p>
            <a:r>
              <a:rPr lang="en-US" sz="2400" dirty="0"/>
              <a:t>The coexistence of obesity with a MODY gene mutation can lead to increased insulin resistance and higher blood sugar levels (HbA1c). </a:t>
            </a:r>
          </a:p>
          <a:p>
            <a:r>
              <a:rPr lang="en-US" sz="2400" dirty="0"/>
              <a:t>Obesity in MODY can</a:t>
            </a:r>
          </a:p>
          <a:p>
            <a:pPr lvl="1"/>
            <a:r>
              <a:rPr lang="en-US" sz="2000" dirty="0"/>
              <a:t>accelerate the onset of symptoms - earlier age of diagnosis</a:t>
            </a:r>
          </a:p>
          <a:p>
            <a:pPr lvl="1"/>
            <a:r>
              <a:rPr lang="en-US" sz="2000" dirty="0"/>
              <a:t>complicate the diagnosis (vs classic non-obese phenotype) - makes it difficult to distinguish MODY from type 2 diabetes.</a:t>
            </a:r>
          </a:p>
          <a:p>
            <a:pPr lvl="1"/>
            <a:r>
              <a:rPr lang="en-US" sz="2000" dirty="0"/>
              <a:t>worsen the clinical expression of the disease - the addition of obesity-induced insulin resistance can worsen metabolic control </a:t>
            </a:r>
          </a:p>
          <a:p>
            <a:pPr lvl="1"/>
            <a:r>
              <a:rPr lang="en-US" sz="2000" dirty="0"/>
              <a:t>increase risk of complications, such as cardiovascular disease</a:t>
            </a:r>
          </a:p>
          <a:p>
            <a:pPr lvl="1"/>
            <a:r>
              <a:rPr lang="en-US" sz="2000" dirty="0"/>
              <a:t>lead to higher rates of failure for sulfonylureas</a:t>
            </a:r>
          </a:p>
        </p:txBody>
      </p:sp>
    </p:spTree>
    <p:extLst>
      <p:ext uri="{BB962C8B-B14F-4D97-AF65-F5344CB8AC3E}">
        <p14:creationId xmlns:p14="http://schemas.microsoft.com/office/powerpoint/2010/main" val="134360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44BDB-14E5-60A8-045C-8B0F3D6B69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4353FB-BA00-BAF3-C063-87BC1BF7AEFF}"/>
              </a:ext>
            </a:extLst>
          </p:cNvPr>
          <p:cNvSpPr>
            <a:spLocks noGrp="1"/>
          </p:cNvSpPr>
          <p:nvPr>
            <p:ph type="title"/>
          </p:nvPr>
        </p:nvSpPr>
        <p:spPr>
          <a:xfrm>
            <a:off x="206831" y="141514"/>
            <a:ext cx="9710054" cy="1152895"/>
          </a:xfrm>
          <a:solidFill>
            <a:srgbClr val="0070C0"/>
          </a:solidFill>
        </p:spPr>
        <p:txBody>
          <a:bodyPr>
            <a:normAutofit/>
          </a:bodyPr>
          <a:lstStyle/>
          <a:p>
            <a:pPr algn="ctr"/>
            <a:r>
              <a:rPr lang="en-US" sz="3200" b="1">
                <a:solidFill>
                  <a:schemeClr val="bg1"/>
                </a:solidFill>
              </a:rPr>
              <a:t>ADA Standards of Care – Classification</a:t>
            </a:r>
            <a:br>
              <a:rPr lang="en-US" sz="3600" b="1">
                <a:solidFill>
                  <a:schemeClr val="bg1"/>
                </a:solidFill>
              </a:rPr>
            </a:br>
            <a:r>
              <a:rPr lang="en-US" sz="3600" b="1">
                <a:solidFill>
                  <a:schemeClr val="bg1"/>
                </a:solidFill>
              </a:rPr>
              <a:t>Monogenic Diabetes  </a:t>
            </a:r>
          </a:p>
        </p:txBody>
      </p:sp>
      <p:sp>
        <p:nvSpPr>
          <p:cNvPr id="3" name="Content Placeholder 2">
            <a:extLst>
              <a:ext uri="{FF2B5EF4-FFF2-40B4-BE49-F238E27FC236}">
                <a16:creationId xmlns:a16="http://schemas.microsoft.com/office/drawing/2014/main" id="{6776D065-6CFF-E142-1801-C936A21486B0}"/>
              </a:ext>
            </a:extLst>
          </p:cNvPr>
          <p:cNvSpPr>
            <a:spLocks noGrp="1"/>
          </p:cNvSpPr>
          <p:nvPr>
            <p:ph idx="1"/>
          </p:nvPr>
        </p:nvSpPr>
        <p:spPr>
          <a:xfrm>
            <a:off x="206830" y="1401288"/>
            <a:ext cx="9710055" cy="4683826"/>
          </a:xfrm>
        </p:spPr>
        <p:txBody>
          <a:bodyPr>
            <a:normAutofit lnSpcReduction="10000"/>
          </a:bodyPr>
          <a:lstStyle/>
          <a:p>
            <a:r>
              <a:rPr lang="en-US" sz="2400"/>
              <a:t>2.29a Regardless of current age, all people diagnosed with diabetes in the </a:t>
            </a:r>
            <a:r>
              <a:rPr lang="en-US" sz="2400" i="1"/>
              <a:t>first 6 months </a:t>
            </a:r>
            <a:r>
              <a:rPr lang="en-US" sz="2400"/>
              <a:t>of life should have </a:t>
            </a:r>
            <a:r>
              <a:rPr lang="en-US" sz="2400" i="1"/>
              <a:t>genetic testing for neonatal diabetes. A</a:t>
            </a:r>
          </a:p>
          <a:p>
            <a:pPr marL="0" indent="0">
              <a:buNone/>
            </a:pPr>
            <a:endParaRPr lang="en-US" sz="800"/>
          </a:p>
          <a:p>
            <a:r>
              <a:rPr lang="en-US" sz="2400"/>
              <a:t>2.29b Children and young adults who do not have typical characteristics of type 1 or type 2 diabetes and have a family history of diabetes in successive generations (suggestive of an autosomal-dominant pattern of inheritance) should have </a:t>
            </a:r>
            <a:r>
              <a:rPr lang="en-US" sz="2400" b="1" i="1"/>
              <a:t>genetic testing for maturity-onset diabetes of the young (MODY)</a:t>
            </a:r>
            <a:r>
              <a:rPr lang="en-US" sz="2400" b="1"/>
              <a:t>. </a:t>
            </a:r>
            <a:r>
              <a:rPr lang="en-US" sz="2400"/>
              <a:t>A</a:t>
            </a:r>
          </a:p>
          <a:p>
            <a:pPr marL="0" indent="0">
              <a:buNone/>
            </a:pPr>
            <a:endParaRPr lang="en-US" sz="800"/>
          </a:p>
          <a:p>
            <a:r>
              <a:rPr lang="en-US" sz="2400"/>
              <a:t>2.29c In both instances, </a:t>
            </a:r>
            <a:r>
              <a:rPr lang="en-US" sz="2400" i="1"/>
              <a:t>consultation with a center specializing in diabetes genetics </a:t>
            </a:r>
            <a:r>
              <a:rPr lang="en-US" sz="2400"/>
              <a:t>is recommended to understand the significance of genetic mutations and how best to approach further evaluation, treatment, and genetic counseling. E</a:t>
            </a:r>
          </a:p>
        </p:txBody>
      </p:sp>
    </p:spTree>
    <p:extLst>
      <p:ext uri="{BB962C8B-B14F-4D97-AF65-F5344CB8AC3E}">
        <p14:creationId xmlns:p14="http://schemas.microsoft.com/office/powerpoint/2010/main" val="42700052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7E293-2055-76CD-74B9-D1D620DC0E50}"/>
              </a:ext>
            </a:extLst>
          </p:cNvPr>
          <p:cNvSpPr>
            <a:spLocks noGrp="1"/>
          </p:cNvSpPr>
          <p:nvPr>
            <p:ph type="title"/>
          </p:nvPr>
        </p:nvSpPr>
        <p:spPr>
          <a:xfrm>
            <a:off x="108857" y="223612"/>
            <a:ext cx="9982200" cy="886732"/>
          </a:xfrm>
          <a:solidFill>
            <a:srgbClr val="0070C0"/>
          </a:solidFill>
        </p:spPr>
        <p:txBody>
          <a:bodyPr>
            <a:normAutofit/>
          </a:bodyPr>
          <a:lstStyle/>
          <a:p>
            <a:pPr algn="ctr"/>
            <a:r>
              <a:rPr lang="en-US" sz="3200" b="1" dirty="0">
                <a:solidFill>
                  <a:schemeClr val="bg1"/>
                </a:solidFill>
              </a:rPr>
              <a:t>Monogenic Diabetes at the University of Chicago</a:t>
            </a:r>
          </a:p>
        </p:txBody>
      </p:sp>
      <p:sp>
        <p:nvSpPr>
          <p:cNvPr id="3" name="Content Placeholder 2">
            <a:extLst>
              <a:ext uri="{FF2B5EF4-FFF2-40B4-BE49-F238E27FC236}">
                <a16:creationId xmlns:a16="http://schemas.microsoft.com/office/drawing/2014/main" id="{FADF8987-201F-E5B2-AA85-A68376722B9C}"/>
              </a:ext>
            </a:extLst>
          </p:cNvPr>
          <p:cNvSpPr>
            <a:spLocks noGrp="1"/>
          </p:cNvSpPr>
          <p:nvPr>
            <p:ph idx="1"/>
          </p:nvPr>
        </p:nvSpPr>
        <p:spPr>
          <a:xfrm>
            <a:off x="217714" y="1340416"/>
            <a:ext cx="9873343" cy="4461669"/>
          </a:xfrm>
        </p:spPr>
        <p:txBody>
          <a:bodyPr>
            <a:normAutofit fontScale="92500" lnSpcReduction="20000"/>
          </a:bodyPr>
          <a:lstStyle/>
          <a:p>
            <a:r>
              <a:rPr lang="en-US" sz="2600" b="0" i="0" dirty="0">
                <a:solidFill>
                  <a:srgbClr val="000000"/>
                </a:solidFill>
                <a:effectLst/>
                <a:latin typeface="UChicagoSansSerif"/>
              </a:rPr>
              <a:t>Email: </a:t>
            </a:r>
            <a:r>
              <a:rPr lang="en-US" sz="2600" b="0" i="0" dirty="0">
                <a:solidFill>
                  <a:srgbClr val="800000"/>
                </a:solidFill>
                <a:effectLst/>
                <a:latin typeface="UChicagoSansSerif"/>
                <a:hlinkClick r:id="rId2"/>
              </a:rPr>
              <a:t>monogenicdiabetes@uchicago.edu</a:t>
            </a:r>
            <a:r>
              <a:rPr lang="en-US" sz="2600" b="0" i="0" dirty="0">
                <a:solidFill>
                  <a:srgbClr val="000000"/>
                </a:solidFill>
                <a:effectLst/>
                <a:latin typeface="UChicagoSansSerif"/>
              </a:rPr>
              <a:t> | </a:t>
            </a:r>
          </a:p>
          <a:p>
            <a:r>
              <a:rPr lang="en-US" sz="2600" b="0" i="0" dirty="0">
                <a:solidFill>
                  <a:srgbClr val="000000"/>
                </a:solidFill>
                <a:effectLst/>
                <a:latin typeface="UChicagoSansSerif"/>
              </a:rPr>
              <a:t>Phone: (773) 702-0829 | Fax: (773) 926-0699</a:t>
            </a:r>
            <a:endParaRPr lang="en-US" sz="2000" dirty="0">
              <a:hlinkClick r:id="rId3"/>
            </a:endParaRPr>
          </a:p>
          <a:p>
            <a:r>
              <a:rPr lang="en-US" sz="2600" dirty="0">
                <a:hlinkClick r:id="rId3"/>
              </a:rPr>
              <a:t>https://monogenicdiabetes.uchicago.edu/contact-us-page-people-list</a:t>
            </a:r>
            <a:endParaRPr lang="en-US" sz="2600" dirty="0"/>
          </a:p>
          <a:p>
            <a:pPr marL="0" indent="0">
              <a:buNone/>
            </a:pPr>
            <a:endParaRPr lang="en-US" sz="900" dirty="0"/>
          </a:p>
          <a:p>
            <a:r>
              <a:rPr lang="en-US" sz="2200" dirty="0"/>
              <a:t>Can suggest where to get less expensive genetic tests &amp; which genes to screen </a:t>
            </a:r>
            <a:r>
              <a:rPr lang="en-US" sz="2200"/>
              <a:t>for</a:t>
            </a:r>
            <a:endParaRPr lang="en-US" sz="2200" dirty="0"/>
          </a:p>
          <a:p>
            <a:r>
              <a:rPr lang="en-US" sz="2600" dirty="0"/>
              <a:t>Option f</a:t>
            </a:r>
            <a:r>
              <a:rPr lang="en-US" sz="2600" dirty="0">
                <a:solidFill>
                  <a:srgbClr val="000000"/>
                </a:solidFill>
                <a:effectLst/>
                <a:latin typeface="Aptos" panose="020B0004020202020204" pitchFamily="34" charset="0"/>
                <a:ea typeface="Aptos" panose="020B0004020202020204" pitchFamily="34" charset="0"/>
                <a:cs typeface="Aptos" panose="020B0004020202020204" pitchFamily="34" charset="0"/>
              </a:rPr>
              <a:t>or Office Hours </a:t>
            </a:r>
          </a:p>
          <a:p>
            <a:r>
              <a:rPr lang="en-US" sz="2000" dirty="0">
                <a:solidFill>
                  <a:srgbClr val="000000"/>
                </a:solidFill>
                <a:effectLst/>
                <a:latin typeface="Aptos" panose="020B0004020202020204" pitchFamily="34" charset="0"/>
                <a:ea typeface="Aptos" panose="020B0004020202020204" pitchFamily="34" charset="0"/>
                <a:cs typeface="Aptos" panose="020B0004020202020204" pitchFamily="34" charset="0"/>
              </a:rPr>
              <a:t>the format includes giving a short (~10 min)  case report presentation followed by ~15 minutes of informal discussion between you, our expert panel, and other attendees.  </a:t>
            </a:r>
          </a:p>
          <a:p>
            <a:r>
              <a:rPr lang="en-US" sz="2000" dirty="0">
                <a:solidFill>
                  <a:srgbClr val="000000"/>
                </a:solidFill>
                <a:effectLst/>
                <a:latin typeface="Aptos" panose="020B0004020202020204" pitchFamily="34" charset="0"/>
                <a:ea typeface="Aptos" panose="020B0004020202020204" pitchFamily="34" charset="0"/>
                <a:cs typeface="Aptos" panose="020B0004020202020204" pitchFamily="34" charset="0"/>
              </a:rPr>
              <a:t>You can fill out </a:t>
            </a:r>
            <a:r>
              <a:rPr lang="en-US" sz="2000" u="sng" dirty="0">
                <a:solidFill>
                  <a:srgbClr val="000000"/>
                </a:solidFill>
                <a:effectLst/>
                <a:latin typeface="Aptos" panose="020B0004020202020204" pitchFamily="34" charset="0"/>
                <a:ea typeface="Aptos" panose="020B0004020202020204" pitchFamily="34" charset="0"/>
                <a:cs typeface="Aptos" panose="020B0004020202020204" pitchFamily="34" charset="0"/>
                <a:hlinkClick r:id="rId4" tooltip="https://urldefense.com/v3/__https://redcap.link/MonogenicOfficeHours__;!!BpyFHLRN4TMTrA!71LJqfuE1840TVtUbZoACbEO7u6rg0MoRb1aMyzEX5xeGzL3ueM0E7bWjQzIfekD64VfFANWFT7r1lrhq1bwN8jcwV6xrOcw-aeV5JM$"/>
              </a:rPr>
              <a:t>this form</a:t>
            </a:r>
            <a:r>
              <a:rPr lang="en-US" sz="2000" dirty="0">
                <a:solidFill>
                  <a:srgbClr val="000000"/>
                </a:solidFill>
                <a:effectLst/>
                <a:latin typeface="Aptos" panose="020B0004020202020204" pitchFamily="34" charset="0"/>
                <a:ea typeface="Aptos" panose="020B0004020202020204" pitchFamily="34" charset="0"/>
                <a:cs typeface="Aptos" panose="020B0004020202020204" pitchFamily="34" charset="0"/>
              </a:rPr>
              <a:t> to share case information: </a:t>
            </a:r>
            <a:r>
              <a:rPr lang="en-US" sz="2000" u="sng" dirty="0">
                <a:solidFill>
                  <a:srgbClr val="000000"/>
                </a:solidFill>
                <a:effectLst/>
                <a:latin typeface="Aptos" panose="020B0004020202020204" pitchFamily="34" charset="0"/>
                <a:ea typeface="Aptos" panose="020B0004020202020204" pitchFamily="34" charset="0"/>
                <a:cs typeface="Aptos" panose="020B0004020202020204" pitchFamily="34" charset="0"/>
                <a:hlinkClick r:id="rId4" tooltip="https://urldefense.com/v3/__https://redcap.link/MonogenicOfficeHours__;!!BpyFHLRN4TMTrA!71LJqfuE1840TVtUbZoACbEO7u6rg0MoRb1aMyzEX5xeGzL3ueM0E7bWjQzIfekD64VfFANWFT7r1lrhq1bwN8jcwV6xrOcw-aeV5JM$"/>
              </a:rPr>
              <a:t>https://redcap.link/MonogenicOfficeHours</a:t>
            </a:r>
            <a:r>
              <a:rPr lang="en-US" sz="2000" dirty="0">
                <a:solidFill>
                  <a:srgbClr val="000000"/>
                </a:solidFill>
                <a:effectLst/>
                <a:latin typeface="Aptos" panose="020B0004020202020204" pitchFamily="34" charset="0"/>
                <a:ea typeface="Aptos" panose="020B0004020202020204" pitchFamily="34" charset="0"/>
                <a:cs typeface="Aptos" panose="020B0004020202020204" pitchFamily="34" charset="0"/>
              </a:rPr>
              <a:t>. </a:t>
            </a:r>
          </a:p>
          <a:p>
            <a:r>
              <a:rPr lang="en-US" sz="2000" dirty="0">
                <a:solidFill>
                  <a:srgbClr val="000000"/>
                </a:solidFill>
                <a:effectLst/>
                <a:latin typeface="Aptos" panose="020B0004020202020204" pitchFamily="34" charset="0"/>
                <a:ea typeface="Aptos" panose="020B0004020202020204" pitchFamily="34" charset="0"/>
                <a:cs typeface="Aptos" panose="020B0004020202020204" pitchFamily="34" charset="0"/>
              </a:rPr>
              <a:t>Once the form is completed, our team will generate some slides for your approval prior to the presentation. Feel free to share any additional de-identified information you think would be relevant, and I can add this to the slides as well.</a:t>
            </a:r>
            <a:endParaRPr lang="en-US" sz="2000" dirty="0">
              <a:effectLst/>
              <a:latin typeface="Aptos" panose="020B0004020202020204" pitchFamily="34" charset="0"/>
              <a:ea typeface="Aptos" panose="020B0004020202020204" pitchFamily="34" charset="0"/>
              <a:cs typeface="Aptos" panose="020B0004020202020204" pitchFamily="34" charset="0"/>
            </a:endParaRPr>
          </a:p>
          <a:p>
            <a:pPr marL="457200" lvl="1"/>
            <a:r>
              <a:rPr lang="en-US" sz="1900" dirty="0">
                <a:solidFill>
                  <a:srgbClr val="000000"/>
                </a:solidFill>
                <a:effectLst/>
                <a:latin typeface="Aptos" panose="020B0004020202020204" pitchFamily="34" charset="0"/>
                <a:ea typeface="Aptos" panose="020B0004020202020204" pitchFamily="34" charset="0"/>
                <a:cs typeface="Aptos" panose="020B0004020202020204" pitchFamily="34" charset="0"/>
              </a:rPr>
              <a:t>Other team members are welcome to attend; we only ask that you refrain from including PHI in the presentation as we do record and post these sessions.</a:t>
            </a:r>
            <a:endParaRPr lang="en-US" sz="1900" dirty="0">
              <a:effectLst/>
              <a:latin typeface="Aptos" panose="020B0004020202020204" pitchFamily="34" charset="0"/>
              <a:ea typeface="Aptos" panose="020B0004020202020204" pitchFamily="34" charset="0"/>
              <a:cs typeface="Aptos" panose="020B0004020202020204" pitchFamily="34" charset="0"/>
            </a:endParaRPr>
          </a:p>
          <a:p>
            <a:pPr marL="457200" lvl="1" indent="0">
              <a:buNone/>
            </a:pPr>
            <a:endParaRPr lang="en-US" sz="2000" dirty="0"/>
          </a:p>
        </p:txBody>
      </p:sp>
    </p:spTree>
    <p:extLst>
      <p:ext uri="{BB962C8B-B14F-4D97-AF65-F5344CB8AC3E}">
        <p14:creationId xmlns:p14="http://schemas.microsoft.com/office/powerpoint/2010/main" val="3610256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539A0-CE59-33F8-4381-CD6BA44F45DE}"/>
              </a:ext>
            </a:extLst>
          </p:cNvPr>
          <p:cNvSpPr>
            <a:spLocks noGrp="1"/>
          </p:cNvSpPr>
          <p:nvPr>
            <p:ph type="title"/>
          </p:nvPr>
        </p:nvSpPr>
        <p:spPr>
          <a:xfrm>
            <a:off x="152400" y="190954"/>
            <a:ext cx="10330543" cy="756103"/>
          </a:xfrm>
          <a:solidFill>
            <a:srgbClr val="0070C0"/>
          </a:solidFill>
        </p:spPr>
        <p:txBody>
          <a:bodyPr>
            <a:normAutofit/>
          </a:bodyPr>
          <a:lstStyle/>
          <a:p>
            <a:pPr algn="ctr"/>
            <a:r>
              <a:rPr lang="en-US" sz="3600" b="1" dirty="0">
                <a:solidFill>
                  <a:schemeClr val="bg1"/>
                </a:solidFill>
              </a:rPr>
              <a:t>Summary – Key Points</a:t>
            </a:r>
          </a:p>
        </p:txBody>
      </p:sp>
      <p:sp>
        <p:nvSpPr>
          <p:cNvPr id="3" name="Content Placeholder 2">
            <a:extLst>
              <a:ext uri="{FF2B5EF4-FFF2-40B4-BE49-F238E27FC236}">
                <a16:creationId xmlns:a16="http://schemas.microsoft.com/office/drawing/2014/main" id="{1792CB7D-9247-3F2A-122E-DAB227423CF6}"/>
              </a:ext>
            </a:extLst>
          </p:cNvPr>
          <p:cNvSpPr>
            <a:spLocks noGrp="1"/>
          </p:cNvSpPr>
          <p:nvPr>
            <p:ph idx="1"/>
          </p:nvPr>
        </p:nvSpPr>
        <p:spPr>
          <a:xfrm>
            <a:off x="152400" y="1069522"/>
            <a:ext cx="10330543" cy="5167156"/>
          </a:xfrm>
        </p:spPr>
        <p:txBody>
          <a:bodyPr>
            <a:normAutofit lnSpcReduction="10000"/>
          </a:bodyPr>
          <a:lstStyle/>
          <a:p>
            <a:r>
              <a:rPr lang="en-US" sz="2000" dirty="0"/>
              <a:t>MODY is caused by a single gene mutation with autosomal dominant inheritance (~50% of offspring will inherit) – variable penetrance</a:t>
            </a:r>
          </a:p>
          <a:p>
            <a:r>
              <a:rPr lang="en-US" sz="2000" dirty="0"/>
              <a:t>Currently estimated at 1-5% of cases of diabetes (likely an underestimate)</a:t>
            </a:r>
          </a:p>
          <a:p>
            <a:pPr lvl="1"/>
            <a:r>
              <a:rPr lang="en-US" sz="1800" dirty="0"/>
              <a:t>incidence unknown for AI/AN populations</a:t>
            </a:r>
          </a:p>
          <a:p>
            <a:r>
              <a:rPr lang="en-US" sz="2000" dirty="0"/>
              <a:t>Most cases are initially misdiagnosed as T1D or T2D &amp; many remain mis- or undiagnosed </a:t>
            </a:r>
          </a:p>
          <a:p>
            <a:r>
              <a:rPr lang="en-US" sz="2000" dirty="0"/>
              <a:t>The most common form is due to HNF1A mutations (MODY 3) &amp; people with this form are very responsive to sulfonylureas as well as GLP-1 meds </a:t>
            </a:r>
            <a:r>
              <a:rPr lang="en-US" sz="1600" dirty="0"/>
              <a:t>(glucosuria, high HDL, low </a:t>
            </a:r>
            <a:r>
              <a:rPr lang="en-US" sz="1600" dirty="0" err="1"/>
              <a:t>hsCRP</a:t>
            </a:r>
            <a:r>
              <a:rPr lang="en-US" sz="1600" dirty="0"/>
              <a:t> levels)</a:t>
            </a:r>
          </a:p>
          <a:p>
            <a:pPr lvl="1"/>
            <a:r>
              <a:rPr lang="en-US" sz="1800" dirty="0"/>
              <a:t>People with HNF4A mutations have similar diabetes presentation </a:t>
            </a:r>
            <a:r>
              <a:rPr lang="en-US" sz="1600" dirty="0"/>
              <a:t>(high BW/ transient hypoglycemia &amp; low HDL can occur)</a:t>
            </a:r>
          </a:p>
          <a:p>
            <a:r>
              <a:rPr lang="en-US" sz="2000" dirty="0"/>
              <a:t>The second most common form is due to glucokinase (GCK) mutations (MODY 2) causing a glucose sensor threshold reset &amp; mild stable hyperglycemia – Rx is healthy diet &amp; avoid obesity – special attention during pregnancy </a:t>
            </a:r>
          </a:p>
          <a:p>
            <a:r>
              <a:rPr lang="en-US" sz="2000" dirty="0"/>
              <a:t>Neonatal Diabetes is a form of MODY with onset within first year of life</a:t>
            </a:r>
          </a:p>
          <a:p>
            <a:pPr lvl="1"/>
            <a:r>
              <a:rPr lang="en-US" sz="1600" dirty="0"/>
              <a:t>Most common forms can be treated with sulfonylureas/ other forms require insulin</a:t>
            </a:r>
          </a:p>
          <a:p>
            <a:r>
              <a:rPr lang="en-US" sz="2000" dirty="0"/>
              <a:t>Think about MODY in your patients – the Monogenic Diabetes team at the U of Chicago eager to help with your cases</a:t>
            </a:r>
          </a:p>
          <a:p>
            <a:endParaRPr lang="en-US" sz="2000" dirty="0"/>
          </a:p>
          <a:p>
            <a:pPr lvl="1"/>
            <a:endParaRPr lang="en-US" sz="2000" dirty="0"/>
          </a:p>
        </p:txBody>
      </p:sp>
    </p:spTree>
    <p:extLst>
      <p:ext uri="{BB962C8B-B14F-4D97-AF65-F5344CB8AC3E}">
        <p14:creationId xmlns:p14="http://schemas.microsoft.com/office/powerpoint/2010/main" val="2540102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1A098-F202-8ED9-33E3-A08F5BE420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5135CB-5DAB-B729-A288-0CFB6CF687F3}"/>
              </a:ext>
            </a:extLst>
          </p:cNvPr>
          <p:cNvSpPr>
            <a:spLocks noGrp="1"/>
          </p:cNvSpPr>
          <p:nvPr>
            <p:ph type="title"/>
          </p:nvPr>
        </p:nvSpPr>
        <p:spPr>
          <a:xfrm>
            <a:off x="209550" y="251777"/>
            <a:ext cx="10214610" cy="971233"/>
          </a:xfrm>
          <a:solidFill>
            <a:srgbClr val="0070C0"/>
          </a:solidFill>
        </p:spPr>
        <p:txBody>
          <a:bodyPr>
            <a:normAutofit/>
          </a:bodyPr>
          <a:lstStyle/>
          <a:p>
            <a:pPr algn="ctr"/>
            <a:r>
              <a:rPr lang="en-US" sz="4000" b="1">
                <a:solidFill>
                  <a:schemeClr val="bg1"/>
                </a:solidFill>
              </a:rPr>
              <a:t>Post-question: </a:t>
            </a:r>
            <a:r>
              <a:rPr lang="en-US" sz="3600" b="1">
                <a:solidFill>
                  <a:schemeClr val="bg1"/>
                </a:solidFill>
              </a:rPr>
              <a:t>Which one answer is correct? </a:t>
            </a:r>
          </a:p>
        </p:txBody>
      </p:sp>
      <p:sp>
        <p:nvSpPr>
          <p:cNvPr id="3" name="Content Placeholder 2">
            <a:extLst>
              <a:ext uri="{FF2B5EF4-FFF2-40B4-BE49-F238E27FC236}">
                <a16:creationId xmlns:a16="http://schemas.microsoft.com/office/drawing/2014/main" id="{3192F650-66E2-18C2-91F9-F55FC90B94BF}"/>
              </a:ext>
            </a:extLst>
          </p:cNvPr>
          <p:cNvSpPr>
            <a:spLocks noGrp="1"/>
          </p:cNvSpPr>
          <p:nvPr>
            <p:ph idx="1"/>
          </p:nvPr>
        </p:nvSpPr>
        <p:spPr>
          <a:xfrm>
            <a:off x="209550" y="1440180"/>
            <a:ext cx="10111740" cy="4736783"/>
          </a:xfrm>
        </p:spPr>
        <p:txBody>
          <a:bodyPr/>
          <a:lstStyle/>
          <a:p>
            <a:pPr marL="0" indent="0">
              <a:buNone/>
            </a:pPr>
            <a:r>
              <a:rPr lang="en-US" dirty="0"/>
              <a:t>MODY (maturity onset diabetes of the young)</a:t>
            </a:r>
          </a:p>
          <a:p>
            <a:pPr marL="914400" lvl="1" indent="-457200">
              <a:buFont typeface="+mj-lt"/>
              <a:buAutoNum type="alphaUcPeriod"/>
            </a:pPr>
            <a:r>
              <a:rPr lang="en-US" dirty="0"/>
              <a:t>Is another name for type 2 diabetes diagnosed in youth</a:t>
            </a:r>
          </a:p>
          <a:p>
            <a:pPr marL="914400" lvl="1" indent="-457200">
              <a:buFont typeface="+mj-lt"/>
              <a:buAutoNum type="alphaUcPeriod"/>
            </a:pPr>
            <a:r>
              <a:rPr lang="en-US" dirty="0"/>
              <a:t>Is a monogenic form of diabetes due to genetic mutations causing insulin resistance</a:t>
            </a:r>
          </a:p>
          <a:p>
            <a:pPr marL="914400" lvl="1" indent="-457200">
              <a:buFont typeface="+mj-lt"/>
              <a:buAutoNum type="alphaUcPeriod"/>
            </a:pPr>
            <a:r>
              <a:rPr lang="en-US" dirty="0"/>
              <a:t>Is a monogenic form of diabetes due to genetic mutations causing impaired insulin production and/or secretion</a:t>
            </a:r>
          </a:p>
          <a:p>
            <a:pPr marL="914400" lvl="1" indent="-457200">
              <a:buFont typeface="+mj-lt"/>
              <a:buAutoNum type="alphaUcPeriod"/>
            </a:pPr>
            <a:r>
              <a:rPr lang="en-US" dirty="0"/>
              <a:t>Is easily distinguished from other forms of diabetes </a:t>
            </a:r>
          </a:p>
        </p:txBody>
      </p:sp>
      <p:sp>
        <p:nvSpPr>
          <p:cNvPr id="5" name="Oval 4">
            <a:extLst>
              <a:ext uri="{FF2B5EF4-FFF2-40B4-BE49-F238E27FC236}">
                <a16:creationId xmlns:a16="http://schemas.microsoft.com/office/drawing/2014/main" id="{DE9707C2-B3E2-B68A-B353-AF8B4374301C}"/>
              </a:ext>
            </a:extLst>
          </p:cNvPr>
          <p:cNvSpPr/>
          <p:nvPr/>
        </p:nvSpPr>
        <p:spPr>
          <a:xfrm>
            <a:off x="640081" y="2894171"/>
            <a:ext cx="9548948" cy="914400"/>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6258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C5AEC6-8948-43D6-1A56-71D830B2985D}"/>
              </a:ext>
            </a:extLst>
          </p:cNvPr>
          <p:cNvSpPr txBox="1"/>
          <p:nvPr/>
        </p:nvSpPr>
        <p:spPr>
          <a:xfrm>
            <a:off x="3459001" y="2413337"/>
            <a:ext cx="4294317" cy="1015663"/>
          </a:xfrm>
          <a:prstGeom prst="rect">
            <a:avLst/>
          </a:prstGeom>
          <a:solidFill>
            <a:srgbClr val="0070C0"/>
          </a:solidFill>
        </p:spPr>
        <p:txBody>
          <a:bodyPr wrap="none" rtlCol="0">
            <a:spAutoFit/>
          </a:bodyPr>
          <a:lstStyle/>
          <a:p>
            <a:r>
              <a:rPr lang="en-US" sz="6000" b="1" dirty="0">
                <a:solidFill>
                  <a:schemeClr val="bg1"/>
                </a:solidFill>
              </a:rPr>
              <a:t>Extra Slides</a:t>
            </a:r>
          </a:p>
        </p:txBody>
      </p:sp>
    </p:spTree>
    <p:extLst>
      <p:ext uri="{BB962C8B-B14F-4D97-AF65-F5344CB8AC3E}">
        <p14:creationId xmlns:p14="http://schemas.microsoft.com/office/powerpoint/2010/main" val="24543174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9D518-272B-3E60-35D4-350FF6BBEB02}"/>
              </a:ext>
            </a:extLst>
          </p:cNvPr>
          <p:cNvSpPr>
            <a:spLocks noGrp="1"/>
          </p:cNvSpPr>
          <p:nvPr>
            <p:ph type="title"/>
          </p:nvPr>
        </p:nvSpPr>
        <p:spPr>
          <a:xfrm>
            <a:off x="163286" y="180068"/>
            <a:ext cx="10515600" cy="1017361"/>
          </a:xfrm>
          <a:solidFill>
            <a:srgbClr val="0070C0"/>
          </a:solidFill>
        </p:spPr>
        <p:txBody>
          <a:bodyPr>
            <a:normAutofit/>
          </a:bodyPr>
          <a:lstStyle/>
          <a:p>
            <a:pPr algn="ctr"/>
            <a:r>
              <a:rPr lang="en-US" sz="3600" b="1" dirty="0">
                <a:solidFill>
                  <a:schemeClr val="bg1"/>
                </a:solidFill>
              </a:rPr>
              <a:t>Put into practice what you just learned</a:t>
            </a:r>
          </a:p>
        </p:txBody>
      </p:sp>
      <p:sp>
        <p:nvSpPr>
          <p:cNvPr id="3" name="Content Placeholder 2">
            <a:extLst>
              <a:ext uri="{FF2B5EF4-FFF2-40B4-BE49-F238E27FC236}">
                <a16:creationId xmlns:a16="http://schemas.microsoft.com/office/drawing/2014/main" id="{2D1F9609-E087-CC1B-9A3C-53F095600386}"/>
              </a:ext>
            </a:extLst>
          </p:cNvPr>
          <p:cNvSpPr>
            <a:spLocks noGrp="1"/>
          </p:cNvSpPr>
          <p:nvPr>
            <p:ph idx="1"/>
          </p:nvPr>
        </p:nvSpPr>
        <p:spPr>
          <a:xfrm>
            <a:off x="163286" y="1466396"/>
            <a:ext cx="10515600" cy="4351338"/>
          </a:xfrm>
        </p:spPr>
        <p:txBody>
          <a:bodyPr/>
          <a:lstStyle/>
          <a:p>
            <a:r>
              <a:rPr lang="en-US" dirty="0"/>
              <a:t>Help work through a case </a:t>
            </a:r>
          </a:p>
          <a:p>
            <a:pPr lvl="1"/>
            <a:r>
              <a:rPr lang="en-US" dirty="0"/>
              <a:t>A </a:t>
            </a:r>
            <a:r>
              <a:rPr lang="en-US" i="1" dirty="0"/>
              <a:t>real</a:t>
            </a:r>
            <a:r>
              <a:rPr lang="en-US" dirty="0"/>
              <a:t> experience of sorting it out</a:t>
            </a:r>
          </a:p>
          <a:p>
            <a:pPr lvl="1"/>
            <a:r>
              <a:rPr lang="en-US" dirty="0"/>
              <a:t>A </a:t>
            </a:r>
            <a:r>
              <a:rPr lang="en-US" i="1" dirty="0"/>
              <a:t>real</a:t>
            </a:r>
            <a:r>
              <a:rPr lang="en-US" dirty="0"/>
              <a:t> experience of the person living it </a:t>
            </a:r>
          </a:p>
        </p:txBody>
      </p:sp>
    </p:spTree>
    <p:extLst>
      <p:ext uri="{BB962C8B-B14F-4D97-AF65-F5344CB8AC3E}">
        <p14:creationId xmlns:p14="http://schemas.microsoft.com/office/powerpoint/2010/main" val="1618737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10464-BA98-EA2C-83FC-3F10C12E7D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617255-62B5-FE79-15DE-5EEA715C36D2}"/>
              </a:ext>
            </a:extLst>
          </p:cNvPr>
          <p:cNvSpPr>
            <a:spLocks noGrp="1"/>
          </p:cNvSpPr>
          <p:nvPr>
            <p:ph type="title"/>
          </p:nvPr>
        </p:nvSpPr>
        <p:spPr>
          <a:xfrm>
            <a:off x="224246" y="275770"/>
            <a:ext cx="9834154" cy="849403"/>
          </a:xfrm>
          <a:solidFill>
            <a:srgbClr val="0070C0"/>
          </a:solidFill>
        </p:spPr>
        <p:txBody>
          <a:bodyPr>
            <a:normAutofit/>
          </a:bodyPr>
          <a:lstStyle/>
          <a:p>
            <a:pPr algn="ctr"/>
            <a:r>
              <a:rPr lang="en-US" sz="3600" b="1" dirty="0">
                <a:solidFill>
                  <a:schemeClr val="bg1"/>
                </a:solidFill>
              </a:rPr>
              <a:t>Genetics of Diabetes</a:t>
            </a:r>
          </a:p>
        </p:txBody>
      </p:sp>
      <p:sp>
        <p:nvSpPr>
          <p:cNvPr id="3" name="Content Placeholder 2">
            <a:extLst>
              <a:ext uri="{FF2B5EF4-FFF2-40B4-BE49-F238E27FC236}">
                <a16:creationId xmlns:a16="http://schemas.microsoft.com/office/drawing/2014/main" id="{50FFA058-5F4C-3750-8D19-1788CA6D9382}"/>
              </a:ext>
            </a:extLst>
          </p:cNvPr>
          <p:cNvSpPr>
            <a:spLocks noGrp="1"/>
          </p:cNvSpPr>
          <p:nvPr>
            <p:ph idx="1"/>
          </p:nvPr>
        </p:nvSpPr>
        <p:spPr>
          <a:xfrm>
            <a:off x="224246" y="1308100"/>
            <a:ext cx="9834154" cy="4700814"/>
          </a:xfrm>
        </p:spPr>
        <p:txBody>
          <a:bodyPr>
            <a:normAutofit/>
          </a:bodyPr>
          <a:lstStyle/>
          <a:p>
            <a:r>
              <a:rPr lang="en-US" sz="2400" dirty="0"/>
              <a:t>T2D -</a:t>
            </a:r>
            <a:r>
              <a:rPr lang="en-US" sz="2400" b="1" i="1" dirty="0"/>
              <a:t> polygenic </a:t>
            </a:r>
            <a:r>
              <a:rPr lang="en-US" sz="2400" dirty="0"/>
              <a:t>disorder influenced by both genetics and environment</a:t>
            </a:r>
          </a:p>
          <a:p>
            <a:pPr lvl="1"/>
            <a:r>
              <a:rPr lang="en-US" sz="2000" b="1" i="1" dirty="0"/>
              <a:t>polygenic</a:t>
            </a:r>
            <a:r>
              <a:rPr lang="en-US" sz="2000" dirty="0"/>
              <a:t> disorder, meaning it </a:t>
            </a:r>
            <a:r>
              <a:rPr lang="en-US" sz="2000" b="1" dirty="0"/>
              <a:t>involves</a:t>
            </a:r>
            <a:r>
              <a:rPr lang="en-US" sz="2000" dirty="0"/>
              <a:t> </a:t>
            </a:r>
            <a:r>
              <a:rPr lang="en-US" sz="2000" b="1" dirty="0"/>
              <a:t>variations in </a:t>
            </a:r>
            <a:r>
              <a:rPr lang="en-US" sz="2000" b="1" i="1" dirty="0"/>
              <a:t>many different genes</a:t>
            </a:r>
            <a:r>
              <a:rPr lang="en-US" sz="2000" dirty="0"/>
              <a:t>—often over 100 loci—rather than a single mutation</a:t>
            </a:r>
          </a:p>
          <a:p>
            <a:pPr lvl="1"/>
            <a:r>
              <a:rPr lang="en-US" sz="2000" dirty="0"/>
              <a:t>genetics strongly influence the risk, with a 30% to 70% heritability rate</a:t>
            </a:r>
          </a:p>
          <a:p>
            <a:pPr lvl="1"/>
            <a:r>
              <a:rPr lang="en-US" sz="2000" dirty="0"/>
              <a:t>these genetic variations typically affect insulin production and/or secretion by pancreatic beta cells, and the body's resistance to insulin </a:t>
            </a:r>
          </a:p>
          <a:p>
            <a:pPr lvl="1"/>
            <a:r>
              <a:rPr lang="en-US" sz="2000" dirty="0"/>
              <a:t>environment/lifestyle factors, especially obesity and sedentary lifestyle, increase the risk of T2D</a:t>
            </a:r>
          </a:p>
        </p:txBody>
      </p:sp>
    </p:spTree>
    <p:extLst>
      <p:ext uri="{BB962C8B-B14F-4D97-AF65-F5344CB8AC3E}">
        <p14:creationId xmlns:p14="http://schemas.microsoft.com/office/powerpoint/2010/main" val="13257328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2DC98-C0CB-AA14-A9D6-6399A4DDE203}"/>
              </a:ext>
            </a:extLst>
          </p:cNvPr>
          <p:cNvSpPr>
            <a:spLocks noGrp="1"/>
          </p:cNvSpPr>
          <p:nvPr>
            <p:ph type="title"/>
          </p:nvPr>
        </p:nvSpPr>
        <p:spPr>
          <a:xfrm>
            <a:off x="270329" y="201839"/>
            <a:ext cx="10125528" cy="815975"/>
          </a:xfrm>
          <a:solidFill>
            <a:srgbClr val="0070C0"/>
          </a:solidFill>
        </p:spPr>
        <p:txBody>
          <a:bodyPr>
            <a:normAutofit/>
          </a:bodyPr>
          <a:lstStyle/>
          <a:p>
            <a:r>
              <a:rPr lang="en-US" sz="3600" b="1" dirty="0">
                <a:solidFill>
                  <a:schemeClr val="bg1"/>
                </a:solidFill>
              </a:rPr>
              <a:t>Case – real life experience </a:t>
            </a:r>
          </a:p>
        </p:txBody>
      </p:sp>
      <p:sp>
        <p:nvSpPr>
          <p:cNvPr id="3" name="Content Placeholder 2">
            <a:extLst>
              <a:ext uri="{FF2B5EF4-FFF2-40B4-BE49-F238E27FC236}">
                <a16:creationId xmlns:a16="http://schemas.microsoft.com/office/drawing/2014/main" id="{E3D46931-C906-88F5-9AD0-9E8B99DA7EC4}"/>
              </a:ext>
            </a:extLst>
          </p:cNvPr>
          <p:cNvSpPr>
            <a:spLocks noGrp="1"/>
          </p:cNvSpPr>
          <p:nvPr>
            <p:ph idx="1"/>
          </p:nvPr>
        </p:nvSpPr>
        <p:spPr>
          <a:xfrm>
            <a:off x="270329" y="1181100"/>
            <a:ext cx="10125528" cy="4792663"/>
          </a:xfrm>
        </p:spPr>
        <p:txBody>
          <a:bodyPr>
            <a:normAutofit lnSpcReduction="10000"/>
          </a:bodyPr>
          <a:lstStyle/>
          <a:p>
            <a:r>
              <a:rPr lang="en-US" sz="2400" dirty="0"/>
              <a:t>48-year-old female referred for diabetes management. Unclear if T2D or slow-onset T1D. Dental assistant. Married. </a:t>
            </a:r>
          </a:p>
          <a:p>
            <a:r>
              <a:rPr lang="en-US" sz="2400" dirty="0" err="1"/>
              <a:t>Hx</a:t>
            </a:r>
            <a:r>
              <a:rPr lang="en-US" sz="2400" dirty="0"/>
              <a:t> of gestational diabetes with her first pregnancy in her early 20s</a:t>
            </a:r>
          </a:p>
          <a:p>
            <a:pPr lvl="1"/>
            <a:r>
              <a:rPr lang="en-US" sz="2000" dirty="0"/>
              <a:t>This was diet controlled but the baby weighed </a:t>
            </a:r>
            <a:r>
              <a:rPr lang="en-US" sz="2000" i="1" dirty="0"/>
              <a:t>9 pounds 5 ounces</a:t>
            </a:r>
            <a:r>
              <a:rPr lang="en-US" sz="2000" dirty="0"/>
              <a:t>. The diabetes apparently 'went away' between pregnancies. </a:t>
            </a:r>
          </a:p>
          <a:p>
            <a:pPr lvl="1"/>
            <a:r>
              <a:rPr lang="en-US" sz="2000" dirty="0"/>
              <a:t>During a pregnancy in 1990, she required insulin therapy beginning early in the pregnancy. The baby weighed </a:t>
            </a:r>
            <a:r>
              <a:rPr lang="en-US" sz="2000" i="1" dirty="0"/>
              <a:t>8 pounds 7 ounces </a:t>
            </a:r>
            <a:r>
              <a:rPr lang="en-US" sz="2000" dirty="0"/>
              <a:t>and was in ICU for a week with </a:t>
            </a:r>
            <a:r>
              <a:rPr lang="en-US" sz="2000" i="1" dirty="0"/>
              <a:t>hypoglycemia</a:t>
            </a:r>
            <a:r>
              <a:rPr lang="en-US" sz="2000" dirty="0"/>
              <a:t>. The diabetes again 'went away' at least for a while. </a:t>
            </a:r>
          </a:p>
          <a:p>
            <a:pPr lvl="1"/>
            <a:r>
              <a:rPr lang="en-US" sz="2000" dirty="0"/>
              <a:t>The patient then began to have elevated hemoglobin A1c values and was started on metformin (~age 34)</a:t>
            </a:r>
          </a:p>
          <a:p>
            <a:pPr lvl="1"/>
            <a:r>
              <a:rPr lang="en-US" sz="2000" dirty="0"/>
              <a:t>In 2000, she had a third pregnancy requiring insulin from the get-go and delivered a 6-pound 4-ounce daughter </a:t>
            </a:r>
          </a:p>
          <a:p>
            <a:pPr lvl="1"/>
            <a:r>
              <a:rPr lang="en-US" sz="2000" dirty="0"/>
              <a:t>Another pregnancy in 2002 again requiring insulin throughout the entire pregnancy. The daughter weighed 6 pounds 8 ounces. </a:t>
            </a:r>
          </a:p>
          <a:p>
            <a:pPr lvl="1"/>
            <a:r>
              <a:rPr lang="en-US" sz="2000" dirty="0"/>
              <a:t>After the delivery of that baby, she could no longer tolerate the metformin because of nausea and diarrhea. </a:t>
            </a:r>
          </a:p>
        </p:txBody>
      </p:sp>
    </p:spTree>
    <p:extLst>
      <p:ext uri="{BB962C8B-B14F-4D97-AF65-F5344CB8AC3E}">
        <p14:creationId xmlns:p14="http://schemas.microsoft.com/office/powerpoint/2010/main" val="28856855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F9B08-1FAB-1450-FE12-CD2689519EE3}"/>
              </a:ext>
            </a:extLst>
          </p:cNvPr>
          <p:cNvSpPr>
            <a:spLocks noGrp="1"/>
          </p:cNvSpPr>
          <p:nvPr>
            <p:ph type="title"/>
          </p:nvPr>
        </p:nvSpPr>
        <p:spPr>
          <a:xfrm>
            <a:off x="238125" y="327818"/>
            <a:ext cx="10094595" cy="523952"/>
          </a:xfrm>
          <a:solidFill>
            <a:srgbClr val="0070C0"/>
          </a:solidFill>
        </p:spPr>
        <p:txBody>
          <a:bodyPr>
            <a:normAutofit fontScale="90000"/>
          </a:bodyPr>
          <a:lstStyle/>
          <a:p>
            <a:r>
              <a:rPr lang="en-US" sz="3200" b="1" dirty="0">
                <a:solidFill>
                  <a:schemeClr val="bg1"/>
                </a:solidFill>
              </a:rPr>
              <a:t>Case continued</a:t>
            </a:r>
          </a:p>
        </p:txBody>
      </p:sp>
      <p:sp>
        <p:nvSpPr>
          <p:cNvPr id="3" name="Content Placeholder 2">
            <a:extLst>
              <a:ext uri="{FF2B5EF4-FFF2-40B4-BE49-F238E27FC236}">
                <a16:creationId xmlns:a16="http://schemas.microsoft.com/office/drawing/2014/main" id="{0B384C84-41D3-4D90-46C3-A52A196A026C}"/>
              </a:ext>
            </a:extLst>
          </p:cNvPr>
          <p:cNvSpPr>
            <a:spLocks noGrp="1"/>
          </p:cNvSpPr>
          <p:nvPr>
            <p:ph idx="1"/>
          </p:nvPr>
        </p:nvSpPr>
        <p:spPr>
          <a:xfrm>
            <a:off x="238125" y="1014609"/>
            <a:ext cx="10094595" cy="4964160"/>
          </a:xfrm>
        </p:spPr>
        <p:txBody>
          <a:bodyPr>
            <a:normAutofit lnSpcReduction="10000"/>
          </a:bodyPr>
          <a:lstStyle/>
          <a:p>
            <a:r>
              <a:rPr lang="en-US" sz="2400" dirty="0"/>
              <a:t>Even tiny doses of sulfonylureas caused hypoglycemia. </a:t>
            </a:r>
          </a:p>
          <a:p>
            <a:r>
              <a:rPr lang="en-US" sz="2400" dirty="0"/>
              <a:t>She had no response to sitagliptin &amp; could not tolerate rosiglitazone</a:t>
            </a:r>
          </a:p>
          <a:p>
            <a:r>
              <a:rPr lang="en-US" sz="2400" dirty="0"/>
              <a:t>Therefore, she was treated with insulin, taking Insulin glargine 22 units in the morning with 5-7units of lispro insulin before meals – low BGs at work</a:t>
            </a:r>
          </a:p>
          <a:p>
            <a:pPr lvl="1"/>
            <a:r>
              <a:rPr lang="en-US" sz="2000" dirty="0"/>
              <a:t>Omits lunch dose of lispro insulin &amp; must snack to avoid low BG</a:t>
            </a:r>
          </a:p>
          <a:p>
            <a:r>
              <a:rPr lang="en-US" sz="2400" dirty="0" err="1"/>
              <a:t>Hx</a:t>
            </a:r>
            <a:r>
              <a:rPr lang="en-US" sz="2400" dirty="0"/>
              <a:t>: She had a bout of postpartum thyroiditis (autoimmune). No HTN but hypercholesterolemia on ezetimibe/simvastatin</a:t>
            </a:r>
          </a:p>
          <a:p>
            <a:pPr lvl="1"/>
            <a:r>
              <a:rPr lang="en-US" sz="2000" dirty="0"/>
              <a:t>Has a hemoglobin variant called Punjab which needs to be noted when hemoglobin A1c is ordered so that this can be accounted for in the assay. This hemoglobin variant does affect the hemoglobin A1c readout. </a:t>
            </a:r>
            <a:endParaRPr lang="en-US" sz="2400" dirty="0"/>
          </a:p>
          <a:p>
            <a:r>
              <a:rPr lang="en-US" sz="2400" dirty="0"/>
              <a:t>Family </a:t>
            </a:r>
            <a:r>
              <a:rPr lang="en-US" sz="2400" dirty="0" err="1"/>
              <a:t>Hx</a:t>
            </a:r>
            <a:r>
              <a:rPr lang="en-US" sz="2400" dirty="0"/>
              <a:t>:  Family history is significant for the father with type 1 diabetes diagnosed in childhood. He died of complications at age 56. His mother died when he was young so little knowledge of family history. No one has type 2 diabetes. </a:t>
            </a:r>
          </a:p>
        </p:txBody>
      </p:sp>
    </p:spTree>
    <p:extLst>
      <p:ext uri="{BB962C8B-B14F-4D97-AF65-F5344CB8AC3E}">
        <p14:creationId xmlns:p14="http://schemas.microsoft.com/office/powerpoint/2010/main" val="25578794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196EA-4404-3C46-D293-DB5846F20123}"/>
              </a:ext>
            </a:extLst>
          </p:cNvPr>
          <p:cNvSpPr>
            <a:spLocks noGrp="1"/>
          </p:cNvSpPr>
          <p:nvPr>
            <p:ph type="title"/>
          </p:nvPr>
        </p:nvSpPr>
        <p:spPr>
          <a:xfrm>
            <a:off x="295275" y="356393"/>
            <a:ext cx="10349279" cy="649288"/>
          </a:xfrm>
          <a:solidFill>
            <a:srgbClr val="0070C0"/>
          </a:solidFill>
        </p:spPr>
        <p:txBody>
          <a:bodyPr>
            <a:normAutofit/>
          </a:bodyPr>
          <a:lstStyle/>
          <a:p>
            <a:r>
              <a:rPr lang="en-US" sz="3200" b="1" dirty="0">
                <a:solidFill>
                  <a:schemeClr val="bg1"/>
                </a:solidFill>
              </a:rPr>
              <a:t>Case continued </a:t>
            </a:r>
          </a:p>
        </p:txBody>
      </p:sp>
      <p:sp>
        <p:nvSpPr>
          <p:cNvPr id="3" name="Content Placeholder 2">
            <a:extLst>
              <a:ext uri="{FF2B5EF4-FFF2-40B4-BE49-F238E27FC236}">
                <a16:creationId xmlns:a16="http://schemas.microsoft.com/office/drawing/2014/main" id="{C73F5863-289C-979E-358A-00235DD3C588}"/>
              </a:ext>
            </a:extLst>
          </p:cNvPr>
          <p:cNvSpPr>
            <a:spLocks noGrp="1"/>
          </p:cNvSpPr>
          <p:nvPr>
            <p:ph idx="1"/>
          </p:nvPr>
        </p:nvSpPr>
        <p:spPr>
          <a:xfrm>
            <a:off x="295275" y="1171575"/>
            <a:ext cx="10349279" cy="4900979"/>
          </a:xfrm>
        </p:spPr>
        <p:txBody>
          <a:bodyPr>
            <a:normAutofit fontScale="92500" lnSpcReduction="20000"/>
          </a:bodyPr>
          <a:lstStyle/>
          <a:p>
            <a:r>
              <a:rPr lang="en-US" sz="2000" dirty="0"/>
              <a:t>PE: weight 192 pounds, height 5 feet 4-3/4 inches, BMI 32, blood pressure 114/82, pulse 88. </a:t>
            </a:r>
          </a:p>
          <a:p>
            <a:pPr lvl="1"/>
            <a:r>
              <a:rPr lang="en-US" sz="1800" dirty="0"/>
              <a:t>Central distribution of adiposity. No acanthosis nigricans or hirsutism. No vitiligo or hyperpigmentation, slightly palpable thyroid gland. No hepatomegaly. </a:t>
            </a:r>
          </a:p>
          <a:p>
            <a:pPr marL="457200" lvl="1" indent="0">
              <a:buNone/>
            </a:pPr>
            <a:endParaRPr lang="en-US" sz="800" dirty="0"/>
          </a:p>
          <a:p>
            <a:r>
              <a:rPr lang="en-US" sz="2200" dirty="0"/>
              <a:t>Ordered T1D antibodies, discuss pump therapy, reduced dose of insulin glargine</a:t>
            </a:r>
          </a:p>
          <a:p>
            <a:r>
              <a:rPr lang="en-US" sz="2200" dirty="0"/>
              <a:t>Negative antibodies, c-peptide 1.8 </a:t>
            </a:r>
          </a:p>
          <a:p>
            <a:r>
              <a:rPr lang="en-US" sz="2200" dirty="0"/>
              <a:t>Normal TSH with negative thyroid ABs </a:t>
            </a:r>
          </a:p>
          <a:p>
            <a:pPr marL="0" indent="0">
              <a:buNone/>
            </a:pPr>
            <a:endParaRPr lang="en-US" sz="900" dirty="0"/>
          </a:p>
          <a:p>
            <a:r>
              <a:rPr lang="en-US" sz="2200" dirty="0"/>
              <a:t>Her oldest son age 29 dx with type 2 diabetes through work, not overweight, diet control - he had high birth weight (macrosomia)</a:t>
            </a:r>
          </a:p>
          <a:p>
            <a:pPr marL="0" indent="0">
              <a:buNone/>
            </a:pPr>
            <a:endParaRPr lang="en-US" sz="900" dirty="0"/>
          </a:p>
          <a:p>
            <a:r>
              <a:rPr lang="en-US" sz="2200" dirty="0"/>
              <a:t>On f/u: Took self off insulin glargine due to hypoglycemia – then restarted 8 units daily</a:t>
            </a:r>
          </a:p>
          <a:p>
            <a:r>
              <a:rPr lang="en-US" sz="2200" dirty="0"/>
              <a:t>For pump therapy (CSII): </a:t>
            </a:r>
            <a:r>
              <a:rPr lang="en-US" sz="2200" i="1" dirty="0"/>
              <a:t>“ Based on her body weight, one would estimate a basal insulin requirement of 0.8 to 0.9 units per hour, but based on her current insulin dose, one would estimate in the ballpark of 0.3 units per hour.”</a:t>
            </a:r>
          </a:p>
          <a:p>
            <a:r>
              <a:rPr lang="en-US" sz="2200" dirty="0"/>
              <a:t>On f/u: </a:t>
            </a:r>
            <a:r>
              <a:rPr lang="en-US" sz="2200" i="1" dirty="0"/>
              <a:t>“She is on CSII but was able to take pump off overnight while she slept, which is not classic type 1.” </a:t>
            </a:r>
          </a:p>
          <a:p>
            <a:endParaRPr lang="en-US" sz="2200" dirty="0"/>
          </a:p>
          <a:p>
            <a:endParaRPr lang="en-US" sz="2200" dirty="0"/>
          </a:p>
        </p:txBody>
      </p:sp>
    </p:spTree>
    <p:extLst>
      <p:ext uri="{BB962C8B-B14F-4D97-AF65-F5344CB8AC3E}">
        <p14:creationId xmlns:p14="http://schemas.microsoft.com/office/powerpoint/2010/main" val="1076387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C9596-72DB-4F01-EE73-4122E9F48C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FB602-1C8F-4145-04C2-0653C8FE8AAC}"/>
              </a:ext>
            </a:extLst>
          </p:cNvPr>
          <p:cNvSpPr>
            <a:spLocks noGrp="1"/>
          </p:cNvSpPr>
          <p:nvPr>
            <p:ph type="title"/>
          </p:nvPr>
        </p:nvSpPr>
        <p:spPr>
          <a:xfrm>
            <a:off x="223837" y="313530"/>
            <a:ext cx="10515600" cy="735013"/>
          </a:xfrm>
          <a:solidFill>
            <a:srgbClr val="0070C0"/>
          </a:solidFill>
        </p:spPr>
        <p:txBody>
          <a:bodyPr>
            <a:normAutofit/>
          </a:bodyPr>
          <a:lstStyle/>
          <a:p>
            <a:r>
              <a:rPr lang="en-US" sz="3200" b="1" dirty="0">
                <a:solidFill>
                  <a:schemeClr val="bg1"/>
                </a:solidFill>
              </a:rPr>
              <a:t>Case continued</a:t>
            </a:r>
          </a:p>
        </p:txBody>
      </p:sp>
      <p:sp>
        <p:nvSpPr>
          <p:cNvPr id="3" name="Content Placeholder 2">
            <a:extLst>
              <a:ext uri="{FF2B5EF4-FFF2-40B4-BE49-F238E27FC236}">
                <a16:creationId xmlns:a16="http://schemas.microsoft.com/office/drawing/2014/main" id="{1856D34F-67B7-E47F-BBE0-69F1A3D7BBA7}"/>
              </a:ext>
            </a:extLst>
          </p:cNvPr>
          <p:cNvSpPr>
            <a:spLocks noGrp="1"/>
          </p:cNvSpPr>
          <p:nvPr>
            <p:ph idx="1"/>
          </p:nvPr>
        </p:nvSpPr>
        <p:spPr>
          <a:xfrm>
            <a:off x="223837" y="1175657"/>
            <a:ext cx="10515600" cy="4990681"/>
          </a:xfrm>
        </p:spPr>
        <p:txBody>
          <a:bodyPr>
            <a:normAutofit lnSpcReduction="10000"/>
          </a:bodyPr>
          <a:lstStyle/>
          <a:p>
            <a:r>
              <a:rPr lang="en-US" sz="2000" dirty="0"/>
              <a:t> </a:t>
            </a:r>
            <a:r>
              <a:rPr lang="en-US" sz="2400" b="1" i="1" dirty="0"/>
              <a:t>“? Wonder if she could have MODY” – </a:t>
            </a:r>
            <a:r>
              <a:rPr lang="en-US" sz="2400" b="1" dirty="0"/>
              <a:t>What suggests MODY (“clues”)?</a:t>
            </a:r>
          </a:p>
          <a:p>
            <a:pPr lvl="1"/>
            <a:r>
              <a:rPr lang="en-US" sz="2000" dirty="0"/>
              <a:t>Dx </a:t>
            </a:r>
            <a:r>
              <a:rPr lang="en-US" sz="2000"/>
              <a:t>“type 2” diabetes </a:t>
            </a:r>
            <a:r>
              <a:rPr lang="en-US" sz="2000" dirty="0"/>
              <a:t>age ~ 34</a:t>
            </a:r>
          </a:p>
          <a:p>
            <a:pPr lvl="1"/>
            <a:r>
              <a:rPr lang="en-US" sz="2000" dirty="0"/>
              <a:t>Tiny doses of sulfonylurea cause severe hypoglycemia</a:t>
            </a:r>
          </a:p>
          <a:p>
            <a:pPr lvl="1"/>
            <a:r>
              <a:rPr lang="en-US" sz="2000" dirty="0"/>
              <a:t>Requires smaller than usual doses of insulin (units/kg) - &lt;0.5u/kg/d</a:t>
            </a:r>
          </a:p>
          <a:p>
            <a:pPr lvl="1"/>
            <a:r>
              <a:rPr lang="en-US" sz="2000" dirty="0"/>
              <a:t>Lack of Ketosis/DKA when insulin omitted </a:t>
            </a:r>
          </a:p>
          <a:p>
            <a:pPr lvl="1"/>
            <a:r>
              <a:rPr lang="en-US" sz="2000" dirty="0"/>
              <a:t>C-peptide 1.8 ng/mL ( ≥0.60 ng/mL ) at around 15 years after diagnosis  </a:t>
            </a:r>
          </a:p>
          <a:p>
            <a:pPr lvl="1"/>
            <a:r>
              <a:rPr lang="en-US" sz="2000" dirty="0"/>
              <a:t>Negative antibodies for T1D</a:t>
            </a:r>
          </a:p>
          <a:p>
            <a:pPr lvl="1"/>
            <a:r>
              <a:rPr lang="en-US" sz="2000" dirty="0"/>
              <a:t>Son diagnosed with diabetes age 29, non-obese – had high birth weight (macrosomia)</a:t>
            </a:r>
          </a:p>
          <a:p>
            <a:pPr marL="457200" lvl="1" indent="0">
              <a:buNone/>
            </a:pPr>
            <a:endParaRPr lang="en-US" sz="800" dirty="0"/>
          </a:p>
          <a:p>
            <a:r>
              <a:rPr lang="en-US" sz="2200" dirty="0"/>
              <a:t>Testing through U of Chicago MODY registry </a:t>
            </a:r>
            <a:r>
              <a:rPr lang="en-US" sz="2200" dirty="0">
                <a:sym typeface="Wingdings" panose="05000000000000000000" pitchFamily="2" charset="2"/>
              </a:rPr>
              <a:t></a:t>
            </a:r>
            <a:r>
              <a:rPr lang="en-US" sz="2200" dirty="0"/>
              <a:t> MODY 1 – HFN4a mutation </a:t>
            </a:r>
          </a:p>
          <a:p>
            <a:pPr lvl="1"/>
            <a:r>
              <a:rPr lang="en-US" sz="1800" dirty="0"/>
              <a:t>Father likely had same mutation &amp; misdiagnosed as T1D; Son likely has same mutation – later learned at least one daughter has same mutation </a:t>
            </a:r>
          </a:p>
          <a:p>
            <a:pPr marL="0" indent="0">
              <a:buNone/>
            </a:pPr>
            <a:endParaRPr lang="en-US" sz="800" dirty="0"/>
          </a:p>
          <a:p>
            <a:r>
              <a:rPr lang="en-US" sz="2200" dirty="0"/>
              <a:t>Hypoglycemia on Su and on glinide – </a:t>
            </a:r>
          </a:p>
          <a:p>
            <a:r>
              <a:rPr lang="en-US" sz="2200" dirty="0"/>
              <a:t>trial on GLP1 RA (liraglutide and then dulaglutide) Weight 195 to 158# , A1c in 6’s</a:t>
            </a:r>
          </a:p>
          <a:p>
            <a:endParaRPr lang="en-US" sz="2200" dirty="0"/>
          </a:p>
        </p:txBody>
      </p:sp>
    </p:spTree>
    <p:extLst>
      <p:ext uri="{BB962C8B-B14F-4D97-AF65-F5344CB8AC3E}">
        <p14:creationId xmlns:p14="http://schemas.microsoft.com/office/powerpoint/2010/main" val="225154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2DB36-B134-0BCC-7027-6792005550AC}"/>
              </a:ext>
            </a:extLst>
          </p:cNvPr>
          <p:cNvSpPr>
            <a:spLocks noGrp="1"/>
          </p:cNvSpPr>
          <p:nvPr>
            <p:ph type="title"/>
          </p:nvPr>
        </p:nvSpPr>
        <p:spPr>
          <a:xfrm>
            <a:off x="152400" y="169182"/>
            <a:ext cx="10515600" cy="864961"/>
          </a:xfrm>
          <a:solidFill>
            <a:srgbClr val="0070C0"/>
          </a:solidFill>
        </p:spPr>
        <p:txBody>
          <a:bodyPr>
            <a:normAutofit/>
          </a:bodyPr>
          <a:lstStyle/>
          <a:p>
            <a:pPr algn="ctr"/>
            <a:r>
              <a:rPr lang="en-US" sz="4000" b="1" dirty="0">
                <a:solidFill>
                  <a:schemeClr val="bg1"/>
                </a:solidFill>
              </a:rPr>
              <a:t>Helpful References </a:t>
            </a:r>
          </a:p>
        </p:txBody>
      </p:sp>
      <p:sp>
        <p:nvSpPr>
          <p:cNvPr id="3" name="Content Placeholder 2">
            <a:extLst>
              <a:ext uri="{FF2B5EF4-FFF2-40B4-BE49-F238E27FC236}">
                <a16:creationId xmlns:a16="http://schemas.microsoft.com/office/drawing/2014/main" id="{A0849B9E-65DD-9418-61E3-A71B431589D3}"/>
              </a:ext>
            </a:extLst>
          </p:cNvPr>
          <p:cNvSpPr>
            <a:spLocks noGrp="1"/>
          </p:cNvSpPr>
          <p:nvPr>
            <p:ph idx="1"/>
          </p:nvPr>
        </p:nvSpPr>
        <p:spPr>
          <a:xfrm>
            <a:off x="152400" y="1161596"/>
            <a:ext cx="10515600" cy="4694918"/>
          </a:xfrm>
        </p:spPr>
        <p:txBody>
          <a:bodyPr>
            <a:normAutofit/>
          </a:bodyPr>
          <a:lstStyle/>
          <a:p>
            <a:r>
              <a:rPr lang="en-US" sz="2400" dirty="0">
                <a:hlinkClick r:id="rId2"/>
              </a:rPr>
              <a:t>Maturity-Onset Diabetes of the Young: Rapid Evidence Review | AAFP</a:t>
            </a:r>
            <a:endParaRPr lang="en-US" sz="2400" dirty="0"/>
          </a:p>
          <a:p>
            <a:r>
              <a:rPr lang="en-US" sz="2400" dirty="0">
                <a:hlinkClick r:id="rId3"/>
              </a:rPr>
              <a:t>Maturity Onset Diabetes in the Young - StatPearls - NCBI Bookshelf</a:t>
            </a:r>
            <a:endParaRPr lang="en-US" sz="2400"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Display" panose="02110004020202020204"/>
                <a:ea typeface="+mj-ea"/>
                <a:cs typeface="+mj-cs"/>
                <a:hlinkClick r:id="rId4"/>
              </a:rPr>
              <a:t>Frontiers | Current views on etiology, diagnosis, epidemiology and gene therapy of maturity onset diabetes in the young</a:t>
            </a:r>
            <a:endParaRPr kumimoji="0" lang="en-US" sz="2400" b="0" i="0" u="none" strike="noStrike" kern="1200" cap="none" spc="0" normalizeH="0" baseline="0" noProof="0" dirty="0">
              <a:ln>
                <a:noFill/>
              </a:ln>
              <a:solidFill>
                <a:prstClr val="black"/>
              </a:solidFill>
              <a:effectLst/>
              <a:uLnTx/>
              <a:uFillTx/>
              <a:latin typeface="Aptos Display" panose="02110004020202020204"/>
              <a:ea typeface="+mj-ea"/>
              <a:cs typeface="+mj-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5"/>
              </a:rPr>
              <a:t>When to consider a diagnosis of MODY at the presentation of diabetes: </a:t>
            </a:r>
            <a:r>
              <a:rPr kumimoji="0" lang="en-US" sz="2400" b="0" i="0" u="none" strike="noStrike" kern="1200" cap="none" spc="0" normalizeH="0" baseline="0" noProof="0" dirty="0" err="1">
                <a:ln>
                  <a:noFill/>
                </a:ln>
                <a:solidFill>
                  <a:prstClr val="black"/>
                </a:solidFill>
                <a:effectLst/>
                <a:uLnTx/>
                <a:uFillTx/>
                <a:latin typeface="Aptos" panose="02110004020202020204"/>
                <a:ea typeface="+mn-ea"/>
                <a:cs typeface="+mn-cs"/>
                <a:hlinkClick r:id="rId5"/>
              </a:rPr>
              <a:t>aetiology</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5"/>
              </a:rPr>
              <a:t> matters for correct management – PMC</a:t>
            </a: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6"/>
              </a:rPr>
              <a:t>Exeter Diabetes App</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 calculator for MODY</a:t>
            </a:r>
            <a:endParaRPr kumimoji="0" lang="en-US" sz="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hlinkClick r:id="rId7"/>
              </a:rPr>
              <a:t>getpdf.php</a:t>
            </a: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 Maturity onset diabetes of the young: Seek and you will find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New tools, such as the MODY probability calculator, may be of assistance in finding those patients in whom further genetic testing for possible MODY is warranted.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However, as our described family shows, a doctor’s clinical eye and taking the time for a  detailed family history may be equal to, or even better than, the best prediction rule.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kumimoji="0" lang="en-US" sz="2400" b="0" i="0" u="none" strike="noStrike" kern="1200" cap="none" spc="0" normalizeH="0" baseline="0" noProof="0" dirty="0">
              <a:ln>
                <a:noFill/>
              </a:ln>
              <a:solidFill>
                <a:prstClr val="black"/>
              </a:solidFill>
              <a:effectLst/>
              <a:uLnTx/>
              <a:uFillTx/>
              <a:latin typeface="Aptos Display" panose="02110004020202020204"/>
              <a:ea typeface="+mj-ea"/>
              <a:cs typeface="+mj-cs"/>
            </a:endParaRPr>
          </a:p>
          <a:p>
            <a:endParaRPr lang="en-US" sz="2400" dirty="0"/>
          </a:p>
        </p:txBody>
      </p:sp>
    </p:spTree>
    <p:extLst>
      <p:ext uri="{BB962C8B-B14F-4D97-AF65-F5344CB8AC3E}">
        <p14:creationId xmlns:p14="http://schemas.microsoft.com/office/powerpoint/2010/main" val="41432397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99ADC-04E0-210B-8ED6-1A8C53576052}"/>
              </a:ext>
            </a:extLst>
          </p:cNvPr>
          <p:cNvSpPr>
            <a:spLocks noGrp="1"/>
          </p:cNvSpPr>
          <p:nvPr>
            <p:ph type="title"/>
          </p:nvPr>
        </p:nvSpPr>
        <p:spPr>
          <a:xfrm>
            <a:off x="250371" y="169183"/>
            <a:ext cx="9938658" cy="1137103"/>
          </a:xfrm>
          <a:solidFill>
            <a:srgbClr val="0070C0"/>
          </a:solidFill>
        </p:spPr>
        <p:txBody>
          <a:bodyPr>
            <a:normAutofit/>
          </a:bodyPr>
          <a:lstStyle/>
          <a:p>
            <a:pPr algn="ctr"/>
            <a:r>
              <a:rPr lang="en-US" sz="3600" b="1" dirty="0">
                <a:solidFill>
                  <a:schemeClr val="bg1"/>
                </a:solidFill>
              </a:rPr>
              <a:t>Why is the diagnosis of MODY important?</a:t>
            </a:r>
          </a:p>
        </p:txBody>
      </p:sp>
      <p:sp>
        <p:nvSpPr>
          <p:cNvPr id="3" name="Content Placeholder 2">
            <a:extLst>
              <a:ext uri="{FF2B5EF4-FFF2-40B4-BE49-F238E27FC236}">
                <a16:creationId xmlns:a16="http://schemas.microsoft.com/office/drawing/2014/main" id="{10FBAB98-050C-A6FF-3034-B5F246FFCA37}"/>
              </a:ext>
            </a:extLst>
          </p:cNvPr>
          <p:cNvSpPr>
            <a:spLocks noGrp="1"/>
          </p:cNvSpPr>
          <p:nvPr>
            <p:ph idx="1"/>
          </p:nvPr>
        </p:nvSpPr>
        <p:spPr>
          <a:xfrm>
            <a:off x="250371" y="1415143"/>
            <a:ext cx="9938658" cy="4484235"/>
          </a:xfrm>
        </p:spPr>
        <p:txBody>
          <a:bodyPr>
            <a:normAutofit fontScale="62500" lnSpcReduction="20000"/>
          </a:bodyPr>
          <a:lstStyle/>
          <a:p>
            <a:r>
              <a:rPr lang="en-US" dirty="0"/>
              <a:t>Although the diagnosis of MODY is rare and constitutes only a small proportion of the people afflicted with diabetes, it has important implications. </a:t>
            </a:r>
          </a:p>
          <a:p>
            <a:r>
              <a:rPr lang="en-US" dirty="0"/>
              <a:t>For the individual, it informs optimal treatment options in some instances (e.g., the efficacy of sulphonylureas in HNF1A and HNF4A mutations) and obviates the need for treatment in others (in the case of mild hyperglycemia in GCK mutations). </a:t>
            </a:r>
          </a:p>
          <a:p>
            <a:r>
              <a:rPr lang="en-US" dirty="0"/>
              <a:t>It also allows the future course of the illness to be predicted. It can guide management for the next generation (as in the case of a pregnant GCK patient). </a:t>
            </a:r>
          </a:p>
          <a:p>
            <a:r>
              <a:rPr lang="en-US" dirty="0"/>
              <a:t>Once the mutation in the index case is known, this information can be used to quickly and readily confirm the diagnosis in affected family members.</a:t>
            </a:r>
          </a:p>
          <a:p>
            <a:pPr marL="0" indent="0">
              <a:buNone/>
            </a:pPr>
            <a:endParaRPr lang="en-US" sz="1300" dirty="0"/>
          </a:p>
          <a:p>
            <a:r>
              <a:rPr lang="en-US" dirty="0"/>
              <a:t>Interestingly, common variants in several genes involved in MODY are associated with an increased risk for developing type 2 diabetes. </a:t>
            </a:r>
          </a:p>
          <a:p>
            <a:pPr lvl="1"/>
            <a:r>
              <a:rPr lang="en-US" dirty="0"/>
              <a:t>In recent meta-analyses conducted on type 2 diabetes in East Asians and South Asians, HNF4A single nucleotide polymorphisms were found to be associated with increased risk for type 2 diabetes.</a:t>
            </a:r>
          </a:p>
          <a:p>
            <a:pPr lvl="1"/>
            <a:r>
              <a:rPr lang="en-US" dirty="0"/>
              <a:t>Similarly, an insulin (INS) common variant has also been implicated in increased type 2 diabetes risk. </a:t>
            </a:r>
          </a:p>
          <a:p>
            <a:r>
              <a:rPr lang="en-US" dirty="0"/>
              <a:t>Elucidating the pathophysiology behind monogenic forms of diabetes can help unravel some of the mysteries underlying the pathogenesis of the more common type 2 diabetes.</a:t>
            </a:r>
          </a:p>
        </p:txBody>
      </p:sp>
    </p:spTree>
    <p:extLst>
      <p:ext uri="{BB962C8B-B14F-4D97-AF65-F5344CB8AC3E}">
        <p14:creationId xmlns:p14="http://schemas.microsoft.com/office/powerpoint/2010/main" val="20660885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12141-3544-47E4-105C-6B739B3146D5}"/>
              </a:ext>
            </a:extLst>
          </p:cNvPr>
          <p:cNvSpPr>
            <a:spLocks noGrp="1"/>
          </p:cNvSpPr>
          <p:nvPr>
            <p:ph type="title"/>
          </p:nvPr>
        </p:nvSpPr>
        <p:spPr>
          <a:xfrm>
            <a:off x="174171" y="190953"/>
            <a:ext cx="10515600" cy="1325563"/>
          </a:xfrm>
          <a:solidFill>
            <a:srgbClr val="0070C0"/>
          </a:solidFill>
        </p:spPr>
        <p:txBody>
          <a:bodyPr>
            <a:normAutofit/>
          </a:bodyPr>
          <a:lstStyle/>
          <a:p>
            <a:pPr algn="ctr"/>
            <a:r>
              <a:rPr lang="en-US" sz="3600" b="1">
                <a:solidFill>
                  <a:schemeClr val="bg1"/>
                </a:solidFill>
              </a:rPr>
              <a:t>Diagnosis and Differentiation from </a:t>
            </a:r>
            <a:br>
              <a:rPr lang="en-US" sz="3600" b="1">
                <a:solidFill>
                  <a:schemeClr val="bg1"/>
                </a:solidFill>
              </a:rPr>
            </a:br>
            <a:r>
              <a:rPr lang="en-US" sz="3600" b="1">
                <a:solidFill>
                  <a:schemeClr val="bg1"/>
                </a:solidFill>
              </a:rPr>
              <a:t>other types of Diabetes</a:t>
            </a:r>
          </a:p>
        </p:txBody>
      </p:sp>
      <p:sp>
        <p:nvSpPr>
          <p:cNvPr id="3" name="Content Placeholder 2">
            <a:extLst>
              <a:ext uri="{FF2B5EF4-FFF2-40B4-BE49-F238E27FC236}">
                <a16:creationId xmlns:a16="http://schemas.microsoft.com/office/drawing/2014/main" id="{B93D8343-BB71-1D5E-7B46-F95C2F54E8A0}"/>
              </a:ext>
            </a:extLst>
          </p:cNvPr>
          <p:cNvSpPr>
            <a:spLocks noGrp="1"/>
          </p:cNvSpPr>
          <p:nvPr>
            <p:ph idx="1"/>
          </p:nvPr>
        </p:nvSpPr>
        <p:spPr/>
        <p:txBody>
          <a:bodyPr>
            <a:normAutofit fontScale="85000" lnSpcReduction="10000"/>
          </a:bodyPr>
          <a:lstStyle/>
          <a:p>
            <a:pPr marL="0" indent="0">
              <a:buNone/>
            </a:pPr>
            <a:r>
              <a:rPr lang="en-US" dirty="0"/>
              <a:t>Specific clinical and genetic features:</a:t>
            </a:r>
          </a:p>
          <a:p>
            <a:r>
              <a:rPr lang="en-US" dirty="0"/>
              <a:t>Age of Onset: MODY typically presents with hyperglycemia before 25 years of age, distinguishing it from type 2 diabetes, which usually occurs later.</a:t>
            </a:r>
          </a:p>
          <a:p>
            <a:r>
              <a:rPr lang="en-US" dirty="0"/>
              <a:t>Family History: A strong family history of diabetes with autosomal dominant inheritance is a key feature of MODY.</a:t>
            </a:r>
          </a:p>
          <a:p>
            <a:r>
              <a:rPr lang="en-US" dirty="0"/>
              <a:t>Insulin Secretion: MODY is characterized by impaired insulin secretion with minimal or no insulin resistance, unlike type 2 diabetes.</a:t>
            </a:r>
          </a:p>
          <a:p>
            <a:r>
              <a:rPr lang="en-US" dirty="0"/>
              <a:t>Autoimmunity: MODY lacks the autoimmune markers seen in type 1 diabetes.</a:t>
            </a:r>
          </a:p>
          <a:p>
            <a:r>
              <a:rPr lang="en-US" dirty="0"/>
              <a:t>Genetic Testing: Definitive diagnosis requires genetic testing to identify mutations in one of the 14 known MODY-related genes, such as HNF4A, GCK, or HNF1A.</a:t>
            </a:r>
          </a:p>
        </p:txBody>
      </p:sp>
    </p:spTree>
    <p:extLst>
      <p:ext uri="{BB962C8B-B14F-4D97-AF65-F5344CB8AC3E}">
        <p14:creationId xmlns:p14="http://schemas.microsoft.com/office/powerpoint/2010/main" val="19859683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C993A-AE25-36FB-E505-EB001858C446}"/>
              </a:ext>
            </a:extLst>
          </p:cNvPr>
          <p:cNvSpPr>
            <a:spLocks noGrp="1"/>
          </p:cNvSpPr>
          <p:nvPr>
            <p:ph type="title"/>
          </p:nvPr>
        </p:nvSpPr>
        <p:spPr>
          <a:xfrm>
            <a:off x="195943" y="245382"/>
            <a:ext cx="9993086" cy="1006475"/>
          </a:xfrm>
          <a:solidFill>
            <a:srgbClr val="0070C0"/>
          </a:solidFill>
        </p:spPr>
        <p:txBody>
          <a:bodyPr>
            <a:normAutofit/>
          </a:bodyPr>
          <a:lstStyle/>
          <a:p>
            <a:pPr algn="ctr"/>
            <a:r>
              <a:rPr lang="en-US" sz="3200" b="1">
                <a:solidFill>
                  <a:schemeClr val="bg1"/>
                </a:solidFill>
              </a:rPr>
              <a:t>Genetic Mutations associated with different </a:t>
            </a:r>
            <a:br>
              <a:rPr lang="en-US" sz="3200" b="1">
                <a:solidFill>
                  <a:schemeClr val="bg1"/>
                </a:solidFill>
              </a:rPr>
            </a:br>
            <a:r>
              <a:rPr lang="en-US" sz="3200" b="1">
                <a:solidFill>
                  <a:schemeClr val="bg1"/>
                </a:solidFill>
              </a:rPr>
              <a:t>MODY Subtypes</a:t>
            </a:r>
          </a:p>
        </p:txBody>
      </p:sp>
      <p:sp>
        <p:nvSpPr>
          <p:cNvPr id="3" name="Content Placeholder 2">
            <a:extLst>
              <a:ext uri="{FF2B5EF4-FFF2-40B4-BE49-F238E27FC236}">
                <a16:creationId xmlns:a16="http://schemas.microsoft.com/office/drawing/2014/main" id="{45EE1301-0B26-3A6F-CAEB-A4769DF3485A}"/>
              </a:ext>
            </a:extLst>
          </p:cNvPr>
          <p:cNvSpPr>
            <a:spLocks noGrp="1"/>
          </p:cNvSpPr>
          <p:nvPr>
            <p:ph idx="1"/>
          </p:nvPr>
        </p:nvSpPr>
        <p:spPr>
          <a:xfrm>
            <a:off x="195943" y="1404257"/>
            <a:ext cx="9993086" cy="5208361"/>
          </a:xfrm>
        </p:spPr>
        <p:txBody>
          <a:bodyPr>
            <a:normAutofit fontScale="62500" lnSpcReduction="20000"/>
          </a:bodyPr>
          <a:lstStyle/>
          <a:p>
            <a:r>
              <a:rPr lang="en-US"/>
              <a:t>MODY 1: Caused by HNF4A mutation, leading to beta-cell dysfunction and insulin secretory defects.</a:t>
            </a:r>
          </a:p>
          <a:p>
            <a:r>
              <a:rPr lang="en-US"/>
              <a:t>MODY 2: Caused by GCK mutation, resulting in a glucose-sensing defect in beta cells.</a:t>
            </a:r>
          </a:p>
          <a:p>
            <a:r>
              <a:rPr lang="en-US"/>
              <a:t>MODY 3: Caused by HNF1A mutation, leading to beta-cell dysfunction and insulin secretory defects.</a:t>
            </a:r>
          </a:p>
          <a:p>
            <a:r>
              <a:rPr lang="en-US"/>
              <a:t>MODY 4: Caused by PDX1 mutation, associated with beta-cell dysfunction.</a:t>
            </a:r>
          </a:p>
          <a:p>
            <a:r>
              <a:rPr lang="en-US"/>
              <a:t>MODY 5: Caused by HNF1B mutation, linked to beta-cell dysfunction and renal abnormalities.</a:t>
            </a:r>
          </a:p>
          <a:p>
            <a:r>
              <a:rPr lang="en-US"/>
              <a:t>MODY 6: Caused by NEUROD1 mutation, leading to beta-cell dysfunction.</a:t>
            </a:r>
          </a:p>
          <a:p>
            <a:r>
              <a:rPr lang="en-US"/>
              <a:t>MODY 7: Caused by KLF11 mutation, resulting in decreased glucose sensitivity of beta cells.</a:t>
            </a:r>
          </a:p>
          <a:p>
            <a:r>
              <a:rPr lang="en-US"/>
              <a:t>MODY 8: Caused by CEL mutation, characterized by exocrine and endocrine pancreatic insufficiency.</a:t>
            </a:r>
          </a:p>
          <a:p>
            <a:r>
              <a:rPr lang="en-US"/>
              <a:t>MODY 9: Caused by PAX4 mutation, leading to beta-cell dysfunction.</a:t>
            </a:r>
          </a:p>
          <a:p>
            <a:r>
              <a:rPr lang="en-US"/>
              <a:t>MODY 10: Caused by INS mutation, associated with beta-cell dysfunction.</a:t>
            </a:r>
          </a:p>
          <a:p>
            <a:r>
              <a:rPr lang="en-US"/>
              <a:t>MODY 11: Caused by BLK mutation, leading to insulin secretion defects.</a:t>
            </a:r>
          </a:p>
          <a:p>
            <a:r>
              <a:rPr lang="en-US"/>
              <a:t>MODY 12: Caused by ABCC8 mutation, affecting ATP-sensitive potassium channels.</a:t>
            </a:r>
          </a:p>
          <a:p>
            <a:r>
              <a:rPr lang="en-US"/>
              <a:t>MODY 13: Caused by KCNJ11 mutation, also affecting ATP-sensitive potassium channels.</a:t>
            </a:r>
          </a:p>
          <a:p>
            <a:r>
              <a:rPr lang="en-US"/>
              <a:t>MODY 14: Caused by APPL1 mutation, leading to insulin secretion defects.</a:t>
            </a:r>
          </a:p>
          <a:p>
            <a:endParaRPr lang="en-US"/>
          </a:p>
          <a:p>
            <a:endParaRPr lang="en-US"/>
          </a:p>
          <a:p>
            <a:endParaRPr lang="en-US"/>
          </a:p>
        </p:txBody>
      </p:sp>
    </p:spTree>
    <p:extLst>
      <p:ext uri="{BB962C8B-B14F-4D97-AF65-F5344CB8AC3E}">
        <p14:creationId xmlns:p14="http://schemas.microsoft.com/office/powerpoint/2010/main" val="38468237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960CB-EE2B-88D4-EAF2-F1DCD1FA060B}"/>
              </a:ext>
            </a:extLst>
          </p:cNvPr>
          <p:cNvSpPr>
            <a:spLocks noGrp="1"/>
          </p:cNvSpPr>
          <p:nvPr>
            <p:ph type="title"/>
          </p:nvPr>
        </p:nvSpPr>
        <p:spPr>
          <a:xfrm>
            <a:off x="97970" y="119744"/>
            <a:ext cx="9829801" cy="1110342"/>
          </a:xfrm>
          <a:solidFill>
            <a:srgbClr val="0070C0"/>
          </a:solidFill>
        </p:spPr>
        <p:txBody>
          <a:bodyPr>
            <a:normAutofit/>
          </a:bodyPr>
          <a:lstStyle/>
          <a:p>
            <a:pPr algn="ctr"/>
            <a:r>
              <a:rPr lang="en-US" sz="3600" b="1">
                <a:solidFill>
                  <a:schemeClr val="bg1"/>
                </a:solidFill>
              </a:rPr>
              <a:t>Classification of Diabetes </a:t>
            </a:r>
            <a:br>
              <a:rPr lang="en-US" sz="3600" b="1">
                <a:solidFill>
                  <a:schemeClr val="bg1"/>
                </a:solidFill>
              </a:rPr>
            </a:br>
            <a:r>
              <a:rPr lang="en-US" sz="3100" b="1">
                <a:solidFill>
                  <a:schemeClr val="bg1"/>
                </a:solidFill>
              </a:rPr>
              <a:t>ADA Standards of Care </a:t>
            </a:r>
          </a:p>
        </p:txBody>
      </p:sp>
      <p:sp>
        <p:nvSpPr>
          <p:cNvPr id="3" name="Content Placeholder 2">
            <a:extLst>
              <a:ext uri="{FF2B5EF4-FFF2-40B4-BE49-F238E27FC236}">
                <a16:creationId xmlns:a16="http://schemas.microsoft.com/office/drawing/2014/main" id="{58F9AE00-A748-41A6-3901-03B5ACA645B4}"/>
              </a:ext>
            </a:extLst>
          </p:cNvPr>
          <p:cNvSpPr>
            <a:spLocks noGrp="1"/>
          </p:cNvSpPr>
          <p:nvPr>
            <p:ph idx="1"/>
          </p:nvPr>
        </p:nvSpPr>
        <p:spPr>
          <a:xfrm>
            <a:off x="97972" y="1349829"/>
            <a:ext cx="9470572" cy="4522334"/>
          </a:xfrm>
        </p:spPr>
        <p:txBody>
          <a:bodyPr>
            <a:normAutofit fontScale="92500" lnSpcReduction="20000"/>
          </a:bodyPr>
          <a:lstStyle/>
          <a:p>
            <a:r>
              <a:rPr lang="en-US" sz="2400"/>
              <a:t>2.5 </a:t>
            </a:r>
            <a:r>
              <a:rPr lang="en-US" sz="2400" b="1"/>
              <a:t>Classify people with hyperglycemia into appropriate diagnostic categories to aid in personalized management</a:t>
            </a:r>
            <a:r>
              <a:rPr lang="en-US" sz="2400"/>
              <a:t>. E</a:t>
            </a:r>
          </a:p>
          <a:p>
            <a:pPr marL="0" indent="0">
              <a:buNone/>
            </a:pPr>
            <a:endParaRPr lang="en-US" sz="900"/>
          </a:p>
          <a:p>
            <a:pPr lvl="1"/>
            <a:r>
              <a:rPr lang="en-US" sz="2000"/>
              <a:t>1. Type 1 diabetes (due to autoimmune </a:t>
            </a:r>
            <a:r>
              <a:rPr lang="el-GR" sz="2000"/>
              <a:t>β-</a:t>
            </a:r>
            <a:r>
              <a:rPr lang="en-US" sz="2000"/>
              <a:t>cell destruction, usually leading to absolute insulin deficiency, including latent autoimmune diabetes in adults)</a:t>
            </a:r>
          </a:p>
          <a:p>
            <a:pPr lvl="1"/>
            <a:endParaRPr lang="en-US" sz="2000"/>
          </a:p>
          <a:p>
            <a:pPr lvl="1"/>
            <a:r>
              <a:rPr lang="en-US" sz="2000"/>
              <a:t>2. Type 2 diabetes (due to a nonautoimmune progressive loss of adequate </a:t>
            </a:r>
            <a:r>
              <a:rPr lang="el-GR" sz="2000"/>
              <a:t>β-</a:t>
            </a:r>
            <a:r>
              <a:rPr lang="en-US" sz="2000"/>
              <a:t>cell insulin secretion, frequently on the background of insulin resistance) – polygenic and environmental effects </a:t>
            </a:r>
          </a:p>
          <a:p>
            <a:pPr lvl="1"/>
            <a:endParaRPr lang="en-US" sz="2000"/>
          </a:p>
          <a:p>
            <a:pPr lvl="1"/>
            <a:r>
              <a:rPr lang="en-US" sz="2000"/>
              <a:t>3. Specific types of diabetes due to other causes, e.g., monogenic diabetes syndromes, diseases of the exocrine pancreas, and drug- or chemical-induced diabetes</a:t>
            </a:r>
          </a:p>
          <a:p>
            <a:pPr lvl="1"/>
            <a:endParaRPr lang="en-US" sz="2000"/>
          </a:p>
          <a:p>
            <a:pPr lvl="1"/>
            <a:r>
              <a:rPr lang="en-US" sz="2000"/>
              <a:t>4. Gestational diabetes mellitus (diabetes diagnosed in the second or third trimester of pregnancy that was not clearly overt diabetes prior to gestation or other types of diabetes occurring throughout pregnancy, such as type 1 diabetes)</a:t>
            </a:r>
          </a:p>
        </p:txBody>
      </p:sp>
    </p:spTree>
    <p:extLst>
      <p:ext uri="{BB962C8B-B14F-4D97-AF65-F5344CB8AC3E}">
        <p14:creationId xmlns:p14="http://schemas.microsoft.com/office/powerpoint/2010/main" val="4290694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97CFC-6FCA-7ED7-AD5B-524A7486CE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5187E3-3F11-7D9B-4BF4-17AE4CF29535}"/>
              </a:ext>
            </a:extLst>
          </p:cNvPr>
          <p:cNvSpPr>
            <a:spLocks noGrp="1"/>
          </p:cNvSpPr>
          <p:nvPr>
            <p:ph type="title"/>
          </p:nvPr>
        </p:nvSpPr>
        <p:spPr>
          <a:xfrm>
            <a:off x="224246" y="275770"/>
            <a:ext cx="9630954" cy="849403"/>
          </a:xfrm>
          <a:solidFill>
            <a:srgbClr val="0070C0"/>
          </a:solidFill>
        </p:spPr>
        <p:txBody>
          <a:bodyPr>
            <a:normAutofit/>
          </a:bodyPr>
          <a:lstStyle/>
          <a:p>
            <a:pPr algn="ctr"/>
            <a:r>
              <a:rPr lang="en-US" sz="3600" b="1" dirty="0">
                <a:solidFill>
                  <a:schemeClr val="bg1"/>
                </a:solidFill>
              </a:rPr>
              <a:t>Genetics of Diabetes</a:t>
            </a:r>
          </a:p>
        </p:txBody>
      </p:sp>
      <p:sp>
        <p:nvSpPr>
          <p:cNvPr id="3" name="Content Placeholder 2">
            <a:extLst>
              <a:ext uri="{FF2B5EF4-FFF2-40B4-BE49-F238E27FC236}">
                <a16:creationId xmlns:a16="http://schemas.microsoft.com/office/drawing/2014/main" id="{8825CDBB-9EE5-2C16-E39D-ED765D13B326}"/>
              </a:ext>
            </a:extLst>
          </p:cNvPr>
          <p:cNvSpPr>
            <a:spLocks noGrp="1"/>
          </p:cNvSpPr>
          <p:nvPr>
            <p:ph idx="1"/>
          </p:nvPr>
        </p:nvSpPr>
        <p:spPr>
          <a:xfrm>
            <a:off x="224246" y="1267097"/>
            <a:ext cx="9630954" cy="4741817"/>
          </a:xfrm>
        </p:spPr>
        <p:txBody>
          <a:bodyPr>
            <a:normAutofit lnSpcReduction="10000"/>
          </a:bodyPr>
          <a:lstStyle/>
          <a:p>
            <a:r>
              <a:rPr lang="en-US" sz="2400" dirty="0"/>
              <a:t>T1D - </a:t>
            </a:r>
            <a:r>
              <a:rPr lang="en-US" sz="2400" b="1" i="1" dirty="0"/>
              <a:t>polygenic</a:t>
            </a:r>
            <a:r>
              <a:rPr lang="en-US" sz="2400" dirty="0"/>
              <a:t>, multifactorial autoimmune disease </a:t>
            </a:r>
          </a:p>
          <a:p>
            <a:pPr lvl="1"/>
            <a:r>
              <a:rPr lang="en-US" sz="2000" dirty="0"/>
              <a:t>susceptibility variant genes - especially specific </a:t>
            </a:r>
            <a:r>
              <a:rPr lang="en-US" sz="2000" b="1" i="1" dirty="0"/>
              <a:t>HLA-DR and HLA-DQ alleles </a:t>
            </a:r>
            <a:r>
              <a:rPr lang="en-US" sz="2000" dirty="0"/>
              <a:t>(e.g., DR3-DQ2, DR4-DQ8), which affect </a:t>
            </a:r>
            <a:r>
              <a:rPr lang="en-US" sz="2000" b="1" i="1" dirty="0"/>
              <a:t>immune system regulation</a:t>
            </a:r>
            <a:r>
              <a:rPr lang="en-US" sz="2000" dirty="0"/>
              <a:t>, alongside &gt;90 other genes like INS, PTPN22, and CTLA4 that </a:t>
            </a:r>
            <a:r>
              <a:rPr lang="en-US" sz="2000" b="1" i="1" dirty="0"/>
              <a:t>influence T-cell activation</a:t>
            </a:r>
          </a:p>
          <a:p>
            <a:pPr lvl="2"/>
            <a:r>
              <a:rPr lang="en-US" dirty="0"/>
              <a:t>certain HLA alleles, such as HLA-DR2, are protective</a:t>
            </a:r>
          </a:p>
          <a:p>
            <a:pPr lvl="1"/>
            <a:r>
              <a:rPr lang="en-US" sz="2000" dirty="0"/>
              <a:t>~50% genetic risk contribution </a:t>
            </a:r>
          </a:p>
          <a:p>
            <a:pPr lvl="1"/>
            <a:r>
              <a:rPr lang="en-US" sz="2000" dirty="0"/>
              <a:t>environmental triggers (e.g., viruses) act on a genetically susceptible background to initiate the autoimmune destruction of pancreatic cells</a:t>
            </a:r>
          </a:p>
          <a:p>
            <a:pPr marL="457200" lvl="1" indent="0">
              <a:buNone/>
            </a:pPr>
            <a:endParaRPr lang="en-US" sz="800" dirty="0"/>
          </a:p>
          <a:p>
            <a:pPr lvl="1"/>
            <a:r>
              <a:rPr lang="en-US" sz="2000" dirty="0"/>
              <a:t>The </a:t>
            </a:r>
            <a:r>
              <a:rPr lang="en-US" sz="2000" i="1" dirty="0"/>
              <a:t>genetics of T1D </a:t>
            </a:r>
            <a:r>
              <a:rPr lang="en-US" sz="2000" dirty="0"/>
              <a:t>involve the </a:t>
            </a:r>
            <a:r>
              <a:rPr lang="en-US" sz="2000" i="1" dirty="0"/>
              <a:t>immune system &amp; autoimmune destruction </a:t>
            </a:r>
            <a:r>
              <a:rPr lang="en-US" sz="2000" dirty="0"/>
              <a:t>of beta cells not insulin secretion or sensitivity</a:t>
            </a:r>
          </a:p>
          <a:p>
            <a:pPr marL="457200" lvl="1" indent="0">
              <a:buNone/>
            </a:pPr>
            <a:endParaRPr lang="en-US" sz="800" dirty="0"/>
          </a:p>
          <a:p>
            <a:pPr lvl="1"/>
            <a:r>
              <a:rPr lang="en-US" sz="2000" dirty="0"/>
              <a:t>T1D is very low in AI/AN populations – studies show ~1.32% of those w/ diabetes </a:t>
            </a:r>
          </a:p>
          <a:p>
            <a:pPr lvl="2"/>
            <a:r>
              <a:rPr lang="en-US" sz="1800" dirty="0"/>
              <a:t>The lower incidence of T1D compared to white populations is largely attributed to genetic factors, particularly </a:t>
            </a:r>
            <a:r>
              <a:rPr lang="en-US" sz="1800" i="1" dirty="0"/>
              <a:t>the lower prevalence of specific HLA gene markers (like HLA-DR3 or DR4) </a:t>
            </a:r>
            <a:r>
              <a:rPr lang="en-US" sz="1800" dirty="0"/>
              <a:t>that are strongly associated with the autoimmune destruction of beta cells</a:t>
            </a:r>
          </a:p>
          <a:p>
            <a:pPr lvl="1"/>
            <a:endParaRPr lang="en-US" sz="2400" dirty="0"/>
          </a:p>
        </p:txBody>
      </p:sp>
    </p:spTree>
    <p:extLst>
      <p:ext uri="{BB962C8B-B14F-4D97-AF65-F5344CB8AC3E}">
        <p14:creationId xmlns:p14="http://schemas.microsoft.com/office/powerpoint/2010/main" val="1886443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05552-D94A-806C-AD52-EF4612EBEB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7F170B-257F-1A65-0F64-8CF273262870}"/>
              </a:ext>
            </a:extLst>
          </p:cNvPr>
          <p:cNvSpPr>
            <a:spLocks noGrp="1"/>
          </p:cNvSpPr>
          <p:nvPr>
            <p:ph type="title"/>
          </p:nvPr>
        </p:nvSpPr>
        <p:spPr>
          <a:xfrm>
            <a:off x="224246" y="275770"/>
            <a:ext cx="9707154" cy="849403"/>
          </a:xfrm>
          <a:solidFill>
            <a:srgbClr val="0070C0"/>
          </a:solidFill>
        </p:spPr>
        <p:txBody>
          <a:bodyPr>
            <a:normAutofit/>
          </a:bodyPr>
          <a:lstStyle/>
          <a:p>
            <a:pPr algn="ctr"/>
            <a:r>
              <a:rPr lang="en-US" sz="3600" b="1" dirty="0">
                <a:solidFill>
                  <a:schemeClr val="bg1"/>
                </a:solidFill>
              </a:rPr>
              <a:t>Genetics of Diabetes</a:t>
            </a:r>
          </a:p>
        </p:txBody>
      </p:sp>
      <p:sp>
        <p:nvSpPr>
          <p:cNvPr id="3" name="Content Placeholder 2">
            <a:extLst>
              <a:ext uri="{FF2B5EF4-FFF2-40B4-BE49-F238E27FC236}">
                <a16:creationId xmlns:a16="http://schemas.microsoft.com/office/drawing/2014/main" id="{2EB91411-8726-3295-E260-65D01D198505}"/>
              </a:ext>
            </a:extLst>
          </p:cNvPr>
          <p:cNvSpPr>
            <a:spLocks noGrp="1"/>
          </p:cNvSpPr>
          <p:nvPr>
            <p:ph idx="1"/>
          </p:nvPr>
        </p:nvSpPr>
        <p:spPr>
          <a:xfrm>
            <a:off x="224246" y="1267097"/>
            <a:ext cx="9707154" cy="4549503"/>
          </a:xfrm>
        </p:spPr>
        <p:txBody>
          <a:bodyPr>
            <a:normAutofit/>
          </a:bodyPr>
          <a:lstStyle/>
          <a:p>
            <a:r>
              <a:rPr lang="en-US" sz="2400" dirty="0"/>
              <a:t>Whereas T1D and T2D are </a:t>
            </a:r>
            <a:r>
              <a:rPr lang="en-US" sz="2400" i="1" dirty="0"/>
              <a:t>polygenic</a:t>
            </a:r>
            <a:r>
              <a:rPr lang="en-US" sz="2400" dirty="0"/>
              <a:t>, </a:t>
            </a:r>
            <a:r>
              <a:rPr lang="en-US" sz="2400" b="1" dirty="0"/>
              <a:t>MODY</a:t>
            </a:r>
            <a:r>
              <a:rPr lang="en-US" sz="2400" dirty="0"/>
              <a:t> is caused by a </a:t>
            </a:r>
            <a:r>
              <a:rPr lang="en-US" sz="2400" b="1" i="1" dirty="0"/>
              <a:t>single gene mutation </a:t>
            </a:r>
            <a:r>
              <a:rPr lang="en-US" sz="2400" dirty="0"/>
              <a:t>that leads to a </a:t>
            </a:r>
            <a:r>
              <a:rPr lang="en-US" sz="2400" i="1" dirty="0"/>
              <a:t>defect in beta cell insulin secretion </a:t>
            </a:r>
          </a:p>
          <a:p>
            <a:pPr lvl="1"/>
            <a:r>
              <a:rPr lang="en-US" sz="2000" b="1" dirty="0"/>
              <a:t>Autosomal dominant mutations </a:t>
            </a:r>
            <a:r>
              <a:rPr lang="en-US" sz="2000" dirty="0"/>
              <a:t>in genes critical for </a:t>
            </a:r>
            <a:r>
              <a:rPr lang="en-US" sz="2000" i="1" dirty="0"/>
              <a:t>beta-cell function</a:t>
            </a:r>
          </a:p>
          <a:p>
            <a:pPr lvl="2"/>
            <a:r>
              <a:rPr lang="en-US" sz="1900" dirty="0"/>
              <a:t>50% chance of inheritance in offspring</a:t>
            </a:r>
          </a:p>
          <a:p>
            <a:pPr lvl="2"/>
            <a:r>
              <a:rPr lang="en-US" sz="1800" dirty="0"/>
              <a:t>Less common recessive mutations  (e.g., some forms of neonatal diabetes)</a:t>
            </a:r>
          </a:p>
          <a:p>
            <a:pPr lvl="1"/>
            <a:r>
              <a:rPr lang="en-US" sz="2000" dirty="0"/>
              <a:t>14 known subtypes based on different gene mutations</a:t>
            </a:r>
          </a:p>
          <a:p>
            <a:pPr lvl="2"/>
            <a:r>
              <a:rPr lang="en-US" sz="1800" dirty="0"/>
              <a:t>Initially, different types of MODY were described numerically (MODY 1-6) - they are now classified by their genetic defect</a:t>
            </a:r>
          </a:p>
          <a:p>
            <a:pPr lvl="1"/>
            <a:r>
              <a:rPr lang="en-US" sz="2000" dirty="0"/>
              <a:t>Penetrance and expressivity can vary immensely, even among family members</a:t>
            </a:r>
          </a:p>
          <a:p>
            <a:pPr lvl="1"/>
            <a:r>
              <a:rPr lang="en-US" sz="2000" dirty="0"/>
              <a:t>Accounts for 1–5% of diabetes cases in Europeans</a:t>
            </a:r>
          </a:p>
          <a:p>
            <a:pPr lvl="2"/>
            <a:r>
              <a:rPr lang="en-US" sz="1800" dirty="0"/>
              <a:t>Unknown incidence in other  populations, including AI/AN, due to lack of testing</a:t>
            </a:r>
          </a:p>
          <a:p>
            <a:pPr marL="457200" lvl="1" indent="0">
              <a:buNone/>
            </a:pPr>
            <a:endParaRPr lang="en-US" sz="2200" dirty="0"/>
          </a:p>
          <a:p>
            <a:pPr marL="457200" lvl="1" indent="0">
              <a:buNone/>
            </a:pPr>
            <a:endParaRPr lang="en-US" sz="2200" dirty="0"/>
          </a:p>
          <a:p>
            <a:pPr lvl="1"/>
            <a:endParaRPr lang="en-US" sz="2200" dirty="0"/>
          </a:p>
          <a:p>
            <a:pPr lvl="1"/>
            <a:endParaRPr lang="en-US" sz="2200" dirty="0"/>
          </a:p>
          <a:p>
            <a:pPr lvl="1"/>
            <a:endParaRPr lang="en-US" sz="2200" dirty="0"/>
          </a:p>
          <a:p>
            <a:pPr lvl="1"/>
            <a:endParaRPr lang="en-US" sz="2200" dirty="0"/>
          </a:p>
        </p:txBody>
      </p:sp>
    </p:spTree>
    <p:extLst>
      <p:ext uri="{BB962C8B-B14F-4D97-AF65-F5344CB8AC3E}">
        <p14:creationId xmlns:p14="http://schemas.microsoft.com/office/powerpoint/2010/main" val="1896960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FBCB3-C7D6-D7F0-6AE1-9DC21A0FB0A5}"/>
              </a:ext>
            </a:extLst>
          </p:cNvPr>
          <p:cNvSpPr>
            <a:spLocks noGrp="1"/>
          </p:cNvSpPr>
          <p:nvPr>
            <p:ph type="title"/>
          </p:nvPr>
        </p:nvSpPr>
        <p:spPr>
          <a:xfrm>
            <a:off x="155565" y="210758"/>
            <a:ext cx="10600349" cy="589342"/>
          </a:xfrm>
          <a:solidFill>
            <a:srgbClr val="0070C0"/>
          </a:solidFill>
        </p:spPr>
        <p:txBody>
          <a:bodyPr>
            <a:normAutofit fontScale="90000"/>
          </a:bodyPr>
          <a:lstStyle/>
          <a:p>
            <a:pPr algn="ctr"/>
            <a:r>
              <a:rPr lang="en-US" b="1">
                <a:solidFill>
                  <a:schemeClr val="bg1"/>
                </a:solidFill>
              </a:rPr>
              <a:t>Genetic Mutations associated with different MODY Subtypes</a:t>
            </a:r>
            <a:endParaRPr lang="en-US"/>
          </a:p>
        </p:txBody>
      </p:sp>
      <p:pic>
        <p:nvPicPr>
          <p:cNvPr id="5" name="Content Placeholder 4">
            <a:extLst>
              <a:ext uri="{FF2B5EF4-FFF2-40B4-BE49-F238E27FC236}">
                <a16:creationId xmlns:a16="http://schemas.microsoft.com/office/drawing/2014/main" id="{F7109DF9-3DF0-03C5-A6A9-62C951495A3B}"/>
              </a:ext>
            </a:extLst>
          </p:cNvPr>
          <p:cNvPicPr>
            <a:picLocks noGrp="1" noChangeAspect="1"/>
          </p:cNvPicPr>
          <p:nvPr>
            <p:ph idx="1"/>
          </p:nvPr>
        </p:nvPicPr>
        <p:blipFill>
          <a:blip r:embed="rId3"/>
          <a:stretch>
            <a:fillRect/>
          </a:stretch>
        </p:blipFill>
        <p:spPr>
          <a:xfrm>
            <a:off x="5455739" y="1174083"/>
            <a:ext cx="5011461" cy="4509833"/>
          </a:xfrm>
          <a:prstGeom prst="rect">
            <a:avLst/>
          </a:prstGeom>
        </p:spPr>
      </p:pic>
      <p:sp>
        <p:nvSpPr>
          <p:cNvPr id="4" name="Text Placeholder 3">
            <a:extLst>
              <a:ext uri="{FF2B5EF4-FFF2-40B4-BE49-F238E27FC236}">
                <a16:creationId xmlns:a16="http://schemas.microsoft.com/office/drawing/2014/main" id="{599CDB55-13BA-0251-69A6-15C71E4B6821}"/>
              </a:ext>
            </a:extLst>
          </p:cNvPr>
          <p:cNvSpPr>
            <a:spLocks noGrp="1"/>
          </p:cNvSpPr>
          <p:nvPr>
            <p:ph type="body" sz="half" idx="2"/>
          </p:nvPr>
        </p:nvSpPr>
        <p:spPr>
          <a:xfrm>
            <a:off x="182880" y="971551"/>
            <a:ext cx="5011461" cy="5429250"/>
          </a:xfrm>
        </p:spPr>
        <p:txBody>
          <a:bodyPr>
            <a:normAutofit fontScale="77500" lnSpcReduction="20000"/>
          </a:bodyPr>
          <a:lstStyle/>
          <a:p>
            <a:r>
              <a:rPr lang="en-US"/>
              <a:t>MODY 1: Caused by HNF4A mutation, leading to beta-cell dysfunction and insulin secretory defects.</a:t>
            </a:r>
          </a:p>
          <a:p>
            <a:r>
              <a:rPr lang="en-US"/>
              <a:t>MODY 2: Caused by GCK mutation, resulting in a glucose-sensing defect in beta cells.</a:t>
            </a:r>
          </a:p>
          <a:p>
            <a:r>
              <a:rPr lang="en-US"/>
              <a:t>MODY 3: Caused by HNF1A mutation, leading to beta-cell dysfunction and insulin secretory defects.</a:t>
            </a:r>
          </a:p>
          <a:p>
            <a:r>
              <a:rPr lang="en-US"/>
              <a:t>MODY 4: Caused by PDX1 mutation, associated with beta-cell dysfunction.</a:t>
            </a:r>
          </a:p>
          <a:p>
            <a:r>
              <a:rPr lang="en-US"/>
              <a:t>MODY 5: Caused by HNF1B mutation, linked to beta-cell dysfunction and renal abnormalities.</a:t>
            </a:r>
          </a:p>
          <a:p>
            <a:r>
              <a:rPr lang="en-US"/>
              <a:t>MODY 6: Caused by NEUROD1 mutation, leading to beta-cell dysfunction.</a:t>
            </a:r>
          </a:p>
          <a:p>
            <a:r>
              <a:rPr lang="en-US"/>
              <a:t>MODY 7: Caused by KLF11 mutation, resulting in decreased glucose sensitivity of beta cells.</a:t>
            </a:r>
          </a:p>
          <a:p>
            <a:r>
              <a:rPr lang="en-US"/>
              <a:t>MODY 8: Caused by CEL mutation, characterized by exocrine and endocrine pancreatic insufficiency.</a:t>
            </a:r>
          </a:p>
          <a:p>
            <a:r>
              <a:rPr lang="en-US"/>
              <a:t>MODY 9: Caused by PAX4 mutation, leading to beta-cell dysfunction.</a:t>
            </a:r>
          </a:p>
          <a:p>
            <a:r>
              <a:rPr lang="en-US"/>
              <a:t>MODY 10: Caused by INS mutation, associated with beta-cell dysfunction.</a:t>
            </a:r>
          </a:p>
          <a:p>
            <a:r>
              <a:rPr lang="en-US"/>
              <a:t>MODY 11: Caused by BLK mutation, leading to insulin secretion defects.</a:t>
            </a:r>
          </a:p>
          <a:p>
            <a:r>
              <a:rPr lang="en-US"/>
              <a:t>MODY 12: Caused by ABCC8 mutation, affecting ATP-sensitive potassium channels.</a:t>
            </a:r>
          </a:p>
          <a:p>
            <a:r>
              <a:rPr lang="en-US"/>
              <a:t>MODY 13: Caused by KCNJ11 mutation, also affecting ATP-sensitive potassium channels.</a:t>
            </a:r>
          </a:p>
          <a:p>
            <a:r>
              <a:rPr lang="en-US"/>
              <a:t>MODY 14: Caused by APPL1 mutation, leading to insulin secretion defects.</a:t>
            </a:r>
          </a:p>
          <a:p>
            <a:pPr algn="ctr"/>
            <a:r>
              <a:rPr lang="en-US"/>
              <a:t>More mutations likely…</a:t>
            </a:r>
          </a:p>
          <a:p>
            <a:endParaRPr lang="en-US"/>
          </a:p>
        </p:txBody>
      </p:sp>
    </p:spTree>
    <p:extLst>
      <p:ext uri="{BB962C8B-B14F-4D97-AF65-F5344CB8AC3E}">
        <p14:creationId xmlns:p14="http://schemas.microsoft.com/office/powerpoint/2010/main" val="1006081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27A2A-B0F6-C5C5-7BF6-B11316CB11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2396E2-885C-DB9B-B4A6-9B6EDB7AAF99}"/>
              </a:ext>
            </a:extLst>
          </p:cNvPr>
          <p:cNvSpPr>
            <a:spLocks noGrp="1"/>
          </p:cNvSpPr>
          <p:nvPr>
            <p:ph type="title"/>
          </p:nvPr>
        </p:nvSpPr>
        <p:spPr>
          <a:xfrm>
            <a:off x="185057" y="239486"/>
            <a:ext cx="10287000" cy="881744"/>
          </a:xfrm>
          <a:solidFill>
            <a:srgbClr val="0070C0"/>
          </a:solidFill>
        </p:spPr>
        <p:txBody>
          <a:bodyPr>
            <a:normAutofit/>
          </a:bodyPr>
          <a:lstStyle/>
          <a:p>
            <a:pPr algn="ctr"/>
            <a:r>
              <a:rPr lang="en-US" sz="3600" b="1">
                <a:solidFill>
                  <a:schemeClr val="bg1"/>
                </a:solidFill>
              </a:rPr>
              <a:t>MODY – Maturity-onset Diabetes of Young </a:t>
            </a:r>
          </a:p>
        </p:txBody>
      </p:sp>
      <p:sp>
        <p:nvSpPr>
          <p:cNvPr id="3" name="Content Placeholder 2">
            <a:extLst>
              <a:ext uri="{FF2B5EF4-FFF2-40B4-BE49-F238E27FC236}">
                <a16:creationId xmlns:a16="http://schemas.microsoft.com/office/drawing/2014/main" id="{A17B6451-3E7C-B543-A7A5-ACAC7F90E403}"/>
              </a:ext>
            </a:extLst>
          </p:cNvPr>
          <p:cNvSpPr>
            <a:spLocks noGrp="1"/>
          </p:cNvSpPr>
          <p:nvPr>
            <p:ph idx="1"/>
          </p:nvPr>
        </p:nvSpPr>
        <p:spPr>
          <a:xfrm>
            <a:off x="185057" y="1295400"/>
            <a:ext cx="10123714" cy="4550229"/>
          </a:xfrm>
        </p:spPr>
        <p:txBody>
          <a:bodyPr>
            <a:normAutofit/>
          </a:bodyPr>
          <a:lstStyle/>
          <a:p>
            <a:r>
              <a:rPr lang="en-US" sz="2400" dirty="0"/>
              <a:t>The diagnosis of MODY presents a clinical challenge due to </a:t>
            </a:r>
          </a:p>
          <a:p>
            <a:pPr lvl="1"/>
            <a:r>
              <a:rPr lang="en-US" sz="2000" dirty="0"/>
              <a:t>the lack of distinguishing features of the more common forms of MODY and shared clinical features with an extensive overlap with type 1 and 2 phenotypes</a:t>
            </a:r>
          </a:p>
          <a:p>
            <a:pPr lvl="1"/>
            <a:r>
              <a:rPr lang="en-US" sz="2000" dirty="0"/>
              <a:t>the relatively low prevalence of MODY</a:t>
            </a:r>
          </a:p>
          <a:p>
            <a:r>
              <a:rPr lang="en-US" sz="2400" dirty="0"/>
              <a:t>It is estimated that over 80% of MODY cases are initially </a:t>
            </a:r>
            <a:r>
              <a:rPr lang="en-US" sz="2400" i="1" dirty="0"/>
              <a:t>misdiagnosed</a:t>
            </a:r>
            <a:r>
              <a:rPr lang="en-US" sz="2400" dirty="0"/>
              <a:t> as a more common forms of diabetes</a:t>
            </a:r>
          </a:p>
          <a:p>
            <a:pPr lvl="1"/>
            <a:r>
              <a:rPr lang="en-US" sz="2000" dirty="0"/>
              <a:t>Many individuals with MODY </a:t>
            </a:r>
            <a:r>
              <a:rPr lang="en-US" sz="2000" i="1" dirty="0"/>
              <a:t>remain undiagnosed or misdiagnosed</a:t>
            </a:r>
          </a:p>
          <a:p>
            <a:pPr lvl="1"/>
            <a:r>
              <a:rPr lang="en-US" sz="2000" dirty="0"/>
              <a:t>The true prevalence of MODY is probably </a:t>
            </a:r>
            <a:r>
              <a:rPr lang="en-US" sz="2000" i="1" dirty="0"/>
              <a:t>underestimated</a:t>
            </a:r>
            <a:endParaRPr lang="en-US" sz="2000" dirty="0"/>
          </a:p>
          <a:p>
            <a:pPr lvl="2"/>
            <a:r>
              <a:rPr lang="en-US" dirty="0"/>
              <a:t>The prevalence of MODY in racial and ethnic minorities may be underrepresented as studies to date have largely involved white populations</a:t>
            </a:r>
          </a:p>
          <a:p>
            <a:pPr lvl="2"/>
            <a:r>
              <a:rPr lang="en-US" dirty="0"/>
              <a:t>As recognition improves, MODY has an increasing prevalence and incidence</a:t>
            </a:r>
          </a:p>
          <a:p>
            <a:pPr lvl="2"/>
            <a:endParaRPr lang="en-US" dirty="0"/>
          </a:p>
          <a:p>
            <a:pPr lvl="2"/>
            <a:endParaRPr lang="en-US" dirty="0"/>
          </a:p>
        </p:txBody>
      </p:sp>
    </p:spTree>
    <p:extLst>
      <p:ext uri="{BB962C8B-B14F-4D97-AF65-F5344CB8AC3E}">
        <p14:creationId xmlns:p14="http://schemas.microsoft.com/office/powerpoint/2010/main" val="2812953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E2B54-F314-B5FE-D1F3-A3055A1CCE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DCB8CB-3961-7CF6-BBFE-03A5EB1B917A}"/>
              </a:ext>
            </a:extLst>
          </p:cNvPr>
          <p:cNvSpPr>
            <a:spLocks noGrp="1"/>
          </p:cNvSpPr>
          <p:nvPr>
            <p:ph type="title"/>
          </p:nvPr>
        </p:nvSpPr>
        <p:spPr>
          <a:xfrm>
            <a:off x="185057" y="239486"/>
            <a:ext cx="9897094" cy="881744"/>
          </a:xfrm>
          <a:solidFill>
            <a:srgbClr val="0070C0"/>
          </a:solidFill>
        </p:spPr>
        <p:txBody>
          <a:bodyPr>
            <a:normAutofit/>
          </a:bodyPr>
          <a:lstStyle/>
          <a:p>
            <a:pPr algn="ctr"/>
            <a:r>
              <a:rPr lang="en-US" sz="3600" b="1">
                <a:solidFill>
                  <a:schemeClr val="bg1"/>
                </a:solidFill>
              </a:rPr>
              <a:t>MODY – Maturity-onset Diabetes of Young </a:t>
            </a:r>
          </a:p>
        </p:txBody>
      </p:sp>
      <p:sp>
        <p:nvSpPr>
          <p:cNvPr id="3" name="Content Placeholder 2">
            <a:extLst>
              <a:ext uri="{FF2B5EF4-FFF2-40B4-BE49-F238E27FC236}">
                <a16:creationId xmlns:a16="http://schemas.microsoft.com/office/drawing/2014/main" id="{3C4A89F7-1D9B-66F8-77D5-EE5677B03711}"/>
              </a:ext>
            </a:extLst>
          </p:cNvPr>
          <p:cNvSpPr>
            <a:spLocks noGrp="1"/>
          </p:cNvSpPr>
          <p:nvPr>
            <p:ph idx="1"/>
          </p:nvPr>
        </p:nvSpPr>
        <p:spPr>
          <a:xfrm>
            <a:off x="185057" y="1295400"/>
            <a:ext cx="9897094" cy="4903334"/>
          </a:xfrm>
        </p:spPr>
        <p:txBody>
          <a:bodyPr>
            <a:normAutofit/>
          </a:bodyPr>
          <a:lstStyle/>
          <a:p>
            <a:r>
              <a:rPr lang="en-US" sz="2400" dirty="0"/>
              <a:t>Maturity-onset diabetes of the young (MODY) is characterized by </a:t>
            </a:r>
          </a:p>
          <a:p>
            <a:pPr lvl="1"/>
            <a:r>
              <a:rPr lang="en-US" dirty="0"/>
              <a:t>early-onset hyperglycemia (usually before 35 years old) </a:t>
            </a:r>
          </a:p>
          <a:p>
            <a:pPr lvl="2"/>
            <a:r>
              <a:rPr lang="en-US" dirty="0"/>
              <a:t>The </a:t>
            </a:r>
            <a:r>
              <a:rPr lang="en-US" i="1" dirty="0"/>
              <a:t>onset </a:t>
            </a:r>
            <a:r>
              <a:rPr lang="en-US" dirty="0"/>
              <a:t>of MODY is typically between the ages of 10 to 40 years old. </a:t>
            </a:r>
          </a:p>
          <a:p>
            <a:pPr lvl="1"/>
            <a:r>
              <a:rPr lang="en-US" dirty="0"/>
              <a:t>non-obese phenotype </a:t>
            </a:r>
          </a:p>
          <a:p>
            <a:pPr lvl="1"/>
            <a:r>
              <a:rPr lang="en-US" i="1" dirty="0"/>
              <a:t>impaired insulin secretion </a:t>
            </a:r>
            <a:r>
              <a:rPr lang="en-US" dirty="0"/>
              <a:t>with minimal or no insulin resistance </a:t>
            </a:r>
          </a:p>
          <a:p>
            <a:pPr lvl="2"/>
            <a:r>
              <a:rPr lang="en-US" dirty="0"/>
              <a:t>unless co-existing obesity</a:t>
            </a:r>
          </a:p>
          <a:p>
            <a:pPr lvl="1"/>
            <a:r>
              <a:rPr lang="en-US" dirty="0"/>
              <a:t>often a strong multigenerational family history of diabetes</a:t>
            </a:r>
          </a:p>
          <a:p>
            <a:pPr lvl="2"/>
            <a:r>
              <a:rPr lang="en-US" dirty="0"/>
              <a:t>often 3+ generations</a:t>
            </a:r>
          </a:p>
          <a:p>
            <a:pPr lvl="1"/>
            <a:r>
              <a:rPr lang="en-US" dirty="0"/>
              <a:t>sensitivity to sulfonylureas </a:t>
            </a:r>
          </a:p>
          <a:p>
            <a:pPr lvl="2"/>
            <a:endParaRPr lang="en-US" sz="800" dirty="0"/>
          </a:p>
          <a:p>
            <a:pPr marL="914400" lvl="2" indent="0">
              <a:buNone/>
            </a:pPr>
            <a:endParaRPr lang="en-US" dirty="0"/>
          </a:p>
          <a:p>
            <a:pPr lvl="2"/>
            <a:endParaRPr lang="en-US" dirty="0"/>
          </a:p>
        </p:txBody>
      </p:sp>
    </p:spTree>
    <p:extLst>
      <p:ext uri="{BB962C8B-B14F-4D97-AF65-F5344CB8AC3E}">
        <p14:creationId xmlns:p14="http://schemas.microsoft.com/office/powerpoint/2010/main" val="1841382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088AC-DEE0-0F2C-CE18-6E6F85CA7E82}"/>
              </a:ext>
            </a:extLst>
          </p:cNvPr>
          <p:cNvSpPr>
            <a:spLocks noGrp="1"/>
          </p:cNvSpPr>
          <p:nvPr>
            <p:ph type="title"/>
          </p:nvPr>
        </p:nvSpPr>
        <p:spPr>
          <a:xfrm>
            <a:off x="143102" y="190955"/>
            <a:ext cx="10133012" cy="823912"/>
          </a:xfrm>
          <a:solidFill>
            <a:srgbClr val="0070C0"/>
          </a:solidFill>
        </p:spPr>
        <p:txBody>
          <a:bodyPr>
            <a:normAutofit/>
          </a:bodyPr>
          <a:lstStyle/>
          <a:p>
            <a:pPr algn="ctr"/>
            <a:r>
              <a:rPr lang="en-US" sz="3600" b="1">
                <a:solidFill>
                  <a:schemeClr val="bg1"/>
                </a:solidFill>
              </a:rPr>
              <a:t>Features of MODY</a:t>
            </a:r>
          </a:p>
        </p:txBody>
      </p:sp>
      <p:sp>
        <p:nvSpPr>
          <p:cNvPr id="3" name="Text Placeholder 2">
            <a:extLst>
              <a:ext uri="{FF2B5EF4-FFF2-40B4-BE49-F238E27FC236}">
                <a16:creationId xmlns:a16="http://schemas.microsoft.com/office/drawing/2014/main" id="{18F95BB5-A8E9-F799-DF74-9F2675D9547F}"/>
              </a:ext>
            </a:extLst>
          </p:cNvPr>
          <p:cNvSpPr>
            <a:spLocks noGrp="1"/>
          </p:cNvSpPr>
          <p:nvPr>
            <p:ph type="body" idx="1"/>
          </p:nvPr>
        </p:nvSpPr>
        <p:spPr>
          <a:xfrm>
            <a:off x="143102" y="1121229"/>
            <a:ext cx="4254727" cy="559934"/>
          </a:xfrm>
        </p:spPr>
        <p:txBody>
          <a:bodyPr>
            <a:noAutofit/>
          </a:bodyPr>
          <a:lstStyle/>
          <a:p>
            <a:pPr algn="ctr"/>
            <a:r>
              <a:rPr lang="en-US" sz="2800"/>
              <a:t> vs Type 1 Diabetes </a:t>
            </a:r>
          </a:p>
        </p:txBody>
      </p:sp>
      <p:sp>
        <p:nvSpPr>
          <p:cNvPr id="4" name="Content Placeholder 3">
            <a:extLst>
              <a:ext uri="{FF2B5EF4-FFF2-40B4-BE49-F238E27FC236}">
                <a16:creationId xmlns:a16="http://schemas.microsoft.com/office/drawing/2014/main" id="{882D4645-C8BF-026D-88B6-AFD98D515AE4}"/>
              </a:ext>
            </a:extLst>
          </p:cNvPr>
          <p:cNvSpPr>
            <a:spLocks noGrp="1"/>
          </p:cNvSpPr>
          <p:nvPr>
            <p:ph sz="half" idx="2"/>
          </p:nvPr>
        </p:nvSpPr>
        <p:spPr>
          <a:xfrm>
            <a:off x="0" y="1726066"/>
            <a:ext cx="5157787" cy="4359047"/>
          </a:xfrm>
        </p:spPr>
        <p:txBody>
          <a:bodyPr>
            <a:normAutofit fontScale="92500" lnSpcReduction="20000"/>
          </a:bodyPr>
          <a:lstStyle/>
          <a:p>
            <a:r>
              <a:rPr lang="en-US" dirty="0"/>
              <a:t>Absence of pancreatic islet autoantibodies </a:t>
            </a:r>
          </a:p>
          <a:p>
            <a:r>
              <a:rPr lang="en-US" dirty="0"/>
              <a:t>Evidence of endogenous insulin production </a:t>
            </a:r>
            <a:r>
              <a:rPr lang="en-US" i="1" dirty="0"/>
              <a:t>beyond the honeymoon period</a:t>
            </a:r>
            <a:r>
              <a:rPr lang="en-US" dirty="0"/>
              <a:t> (i.e., 3-5 years after the onset of diabetes)</a:t>
            </a:r>
          </a:p>
          <a:p>
            <a:pPr lvl="1"/>
            <a:r>
              <a:rPr lang="en-US" dirty="0"/>
              <a:t>Measurable C-peptide in the presence of hyperglycemia (C-peptide ≥0.60 ng/mL ) </a:t>
            </a:r>
          </a:p>
          <a:p>
            <a:r>
              <a:rPr lang="en-US" dirty="0"/>
              <a:t>Low insulin requirement for treatment (i.e., &lt;0.5 U/kg/d)</a:t>
            </a:r>
          </a:p>
          <a:p>
            <a:r>
              <a:rPr lang="en-US" dirty="0"/>
              <a:t>Lack of ketoacidosis when insulin is omitted from treatment</a:t>
            </a:r>
          </a:p>
          <a:p>
            <a:endParaRPr lang="en-US" dirty="0"/>
          </a:p>
        </p:txBody>
      </p:sp>
      <p:sp>
        <p:nvSpPr>
          <p:cNvPr id="5" name="Text Placeholder 4">
            <a:extLst>
              <a:ext uri="{FF2B5EF4-FFF2-40B4-BE49-F238E27FC236}">
                <a16:creationId xmlns:a16="http://schemas.microsoft.com/office/drawing/2014/main" id="{9FDA0407-5E82-D4DD-EB89-00CBA6D9792B}"/>
              </a:ext>
            </a:extLst>
          </p:cNvPr>
          <p:cNvSpPr>
            <a:spLocks noGrp="1"/>
          </p:cNvSpPr>
          <p:nvPr>
            <p:ph type="body" sz="quarter" idx="3"/>
          </p:nvPr>
        </p:nvSpPr>
        <p:spPr>
          <a:xfrm>
            <a:off x="5497286" y="1121229"/>
            <a:ext cx="4550228" cy="559934"/>
          </a:xfrm>
        </p:spPr>
        <p:txBody>
          <a:bodyPr>
            <a:noAutofit/>
          </a:bodyPr>
          <a:lstStyle/>
          <a:p>
            <a:pPr algn="ctr"/>
            <a:r>
              <a:rPr lang="en-US" sz="2800"/>
              <a:t>Vs Type 2 Diabetes </a:t>
            </a:r>
          </a:p>
        </p:txBody>
      </p:sp>
      <p:sp>
        <p:nvSpPr>
          <p:cNvPr id="6" name="Content Placeholder 5">
            <a:extLst>
              <a:ext uri="{FF2B5EF4-FFF2-40B4-BE49-F238E27FC236}">
                <a16:creationId xmlns:a16="http://schemas.microsoft.com/office/drawing/2014/main" id="{3AFC452C-26B3-A42E-5203-B8C0AE7DC50F}"/>
              </a:ext>
            </a:extLst>
          </p:cNvPr>
          <p:cNvSpPr>
            <a:spLocks noGrp="1"/>
          </p:cNvSpPr>
          <p:nvPr>
            <p:ph sz="quarter" idx="4"/>
          </p:nvPr>
        </p:nvSpPr>
        <p:spPr>
          <a:xfrm>
            <a:off x="5629502" y="1726066"/>
            <a:ext cx="4550228" cy="3684588"/>
          </a:xfrm>
        </p:spPr>
        <p:txBody>
          <a:bodyPr>
            <a:normAutofit fontScale="92500" lnSpcReduction="20000"/>
          </a:bodyPr>
          <a:lstStyle/>
          <a:p>
            <a:r>
              <a:rPr lang="en-US"/>
              <a:t>Onset of diabetes before age 45 years</a:t>
            </a:r>
          </a:p>
          <a:p>
            <a:r>
              <a:rPr lang="en-US"/>
              <a:t>Lack of significant obesity</a:t>
            </a:r>
          </a:p>
          <a:p>
            <a:r>
              <a:rPr lang="en-US"/>
              <a:t>Lack of acanthosis nigricans</a:t>
            </a:r>
          </a:p>
          <a:p>
            <a:r>
              <a:rPr lang="en-US"/>
              <a:t>Normal triglyceride levels and/or normal or elevated high-density lipoprotein cholesterol (HDL-C) (in most common form)</a:t>
            </a:r>
          </a:p>
          <a:p>
            <a:endParaRPr lang="en-US"/>
          </a:p>
        </p:txBody>
      </p:sp>
    </p:spTree>
    <p:extLst>
      <p:ext uri="{BB962C8B-B14F-4D97-AF65-F5344CB8AC3E}">
        <p14:creationId xmlns:p14="http://schemas.microsoft.com/office/powerpoint/2010/main" val="3869310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124</TotalTime>
  <Words>5791</Words>
  <Application>Microsoft Macintosh PowerPoint</Application>
  <PresentationFormat>Widescreen</PresentationFormat>
  <Paragraphs>403</Paragraphs>
  <Slides>38</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38</vt:i4>
      </vt:variant>
    </vt:vector>
  </HeadingPairs>
  <TitlesOfParts>
    <vt:vector size="45" baseType="lpstr">
      <vt:lpstr>Aptos</vt:lpstr>
      <vt:lpstr>Aptos Display</vt:lpstr>
      <vt:lpstr>Arial</vt:lpstr>
      <vt:lpstr>UChicagoSansSerif</vt:lpstr>
      <vt:lpstr>Wingdings</vt:lpstr>
      <vt:lpstr>Office Theme</vt:lpstr>
      <vt:lpstr>Office Theme</vt:lpstr>
      <vt:lpstr>ECHO Diabetes  MODY Maturity Onset Diabetes in the Young</vt:lpstr>
      <vt:lpstr>Pre-question: Which one answer is correct? </vt:lpstr>
      <vt:lpstr>Genetics of Diabetes</vt:lpstr>
      <vt:lpstr>Genetics of Diabetes</vt:lpstr>
      <vt:lpstr>Genetics of Diabetes</vt:lpstr>
      <vt:lpstr>Genetic Mutations associated with different MODY Subtypes</vt:lpstr>
      <vt:lpstr>MODY – Maturity-onset Diabetes of Young </vt:lpstr>
      <vt:lpstr>MODY – Maturity-onset Diabetes of Young </vt:lpstr>
      <vt:lpstr>Features of MODY</vt:lpstr>
      <vt:lpstr>A Family History of Diabetes consistent with autosomal dominant inheritance </vt:lpstr>
      <vt:lpstr>Birth History – helpful information</vt:lpstr>
      <vt:lpstr>Most Common Causes of MODY </vt:lpstr>
      <vt:lpstr>HNF1A-MODY (MODY 3)</vt:lpstr>
      <vt:lpstr>HNF1A-MODY (MODY 3)</vt:lpstr>
      <vt:lpstr>HNF1A (MODY 3)</vt:lpstr>
      <vt:lpstr>*Increased Sensitivity to Sulfonylureas</vt:lpstr>
      <vt:lpstr>GCK-MODY (MODY 2)</vt:lpstr>
      <vt:lpstr>GCK (MODY 2)</vt:lpstr>
      <vt:lpstr>GCK (MODY 2)</vt:lpstr>
      <vt:lpstr>HNF4a-MODY (MODY 1)</vt:lpstr>
      <vt:lpstr>Neonatal Diabetes</vt:lpstr>
      <vt:lpstr>Besides MODY 2 (GCK), MODY1 (HNF4A) and MODY3 (HNF1A) can present as Gestational Diabetes</vt:lpstr>
      <vt:lpstr>Obesity acts as a significant modifier in MODY </vt:lpstr>
      <vt:lpstr>ADA Standards of Care – Classification Monogenic Diabetes  </vt:lpstr>
      <vt:lpstr>Monogenic Diabetes at the University of Chicago</vt:lpstr>
      <vt:lpstr>Summary – Key Points</vt:lpstr>
      <vt:lpstr>Post-question: Which one answer is correct? </vt:lpstr>
      <vt:lpstr>PowerPoint Presentation</vt:lpstr>
      <vt:lpstr>Put into practice what you just learned</vt:lpstr>
      <vt:lpstr>Case – real life experience </vt:lpstr>
      <vt:lpstr>Case continued</vt:lpstr>
      <vt:lpstr>Case continued </vt:lpstr>
      <vt:lpstr>Case continued</vt:lpstr>
      <vt:lpstr>Helpful References </vt:lpstr>
      <vt:lpstr>Why is the diagnosis of MODY important?</vt:lpstr>
      <vt:lpstr>Diagnosis and Differentiation from  other types of Diabetes</vt:lpstr>
      <vt:lpstr>Genetic Mutations associated with different  MODY Subtypes</vt:lpstr>
      <vt:lpstr>Classification of Diabetes  ADA Standards of Care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Carol Greenlee</dc:creator>
  <cp:lastModifiedBy>Cushman, Nicholas</cp:lastModifiedBy>
  <cp:revision>2</cp:revision>
  <dcterms:created xsi:type="dcterms:W3CDTF">2025-08-13T00:50:40Z</dcterms:created>
  <dcterms:modified xsi:type="dcterms:W3CDTF">2026-03-19T16:49:09Z</dcterms:modified>
</cp:coreProperties>
</file>