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75" r:id="rId5"/>
    <p:sldId id="292" r:id="rId6"/>
    <p:sldId id="262" r:id="rId7"/>
    <p:sldId id="263" r:id="rId8"/>
    <p:sldId id="265" r:id="rId9"/>
    <p:sldId id="266" r:id="rId10"/>
    <p:sldId id="267" r:id="rId11"/>
    <p:sldId id="270" r:id="rId12"/>
    <p:sldId id="272" r:id="rId13"/>
    <p:sldId id="276" r:id="rId14"/>
    <p:sldId id="273" r:id="rId15"/>
    <p:sldId id="274" r:id="rId16"/>
    <p:sldId id="277" r:id="rId17"/>
    <p:sldId id="278" r:id="rId18"/>
    <p:sldId id="279" r:id="rId19"/>
    <p:sldId id="280" r:id="rId20"/>
    <p:sldId id="281" r:id="rId21"/>
    <p:sldId id="296" r:id="rId22"/>
    <p:sldId id="297" r:id="rId23"/>
    <p:sldId id="282" r:id="rId24"/>
    <p:sldId id="284" r:id="rId25"/>
    <p:sldId id="283" r:id="rId26"/>
    <p:sldId id="285" r:id="rId27"/>
    <p:sldId id="286" r:id="rId28"/>
    <p:sldId id="287" r:id="rId29"/>
    <p:sldId id="293" r:id="rId30"/>
    <p:sldId id="289" r:id="rId31"/>
    <p:sldId id="290" r:id="rId32"/>
    <p:sldId id="291" r:id="rId33"/>
    <p:sldId id="294" r:id="rId34"/>
    <p:sldId id="271"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709" autoAdjust="0"/>
  </p:normalViewPr>
  <p:slideViewPr>
    <p:cSldViewPr snapToGrid="0">
      <p:cViewPr varScale="1">
        <p:scale>
          <a:sx n="101" d="100"/>
          <a:sy n="101" d="100"/>
        </p:scale>
        <p:origin x="99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91F52A-753D-419B-BF95-9CF1E4588D45}"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62016-1F26-4620-9076-C38E8F795072}" type="slidenum">
              <a:rPr lang="en-US" smtClean="0"/>
              <a:t>‹#›</a:t>
            </a:fld>
            <a:endParaRPr lang="en-US"/>
          </a:p>
        </p:txBody>
      </p:sp>
    </p:spTree>
    <p:extLst>
      <p:ext uri="{BB962C8B-B14F-4D97-AF65-F5344CB8AC3E}">
        <p14:creationId xmlns:p14="http://schemas.microsoft.com/office/powerpoint/2010/main" val="173376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lived and worked in multiple communities throughout the US, and worked in a large, urban fire department (Anchorage Fire Department) that had 300+ EMTs and paramedics, full-time staff, and help was always minutes away if requested.</a:t>
            </a:r>
            <a:br>
              <a:rPr lang="en-US" dirty="0"/>
            </a:br>
            <a:br>
              <a:rPr lang="en-US" dirty="0"/>
            </a:br>
            <a:r>
              <a:rPr lang="en-US" dirty="0"/>
              <a:t>I also worked in very small, rural departments, including Whittier, Alaska, where the minimum transport time was 2 hours by road, and Bristol Bay Borough in southwest Alaska, where the minimum transport was about 1.5 hours by plane, </a:t>
            </a:r>
            <a:r>
              <a:rPr lang="en-US" i="1" dirty="0"/>
              <a:t>if </a:t>
            </a:r>
            <a:r>
              <a:rPr lang="en-US" i="0" dirty="0"/>
              <a:t>we could get a plane in, depending on whether.</a:t>
            </a:r>
            <a:br>
              <a:rPr lang="en-US" i="0" dirty="0"/>
            </a:br>
            <a:br>
              <a:rPr lang="en-US" i="0" dirty="0"/>
            </a:br>
            <a:r>
              <a:rPr lang="en-US" i="0" dirty="0"/>
              <a:t>The point is that the lessons I have learned and the skills I will discuss are applicable, regardless of where you work – whether in a large urban area or a tiny, volunteer agency with very long response and transport times.</a:t>
            </a:r>
            <a:endParaRPr lang="en-US" dirty="0"/>
          </a:p>
        </p:txBody>
      </p:sp>
      <p:sp>
        <p:nvSpPr>
          <p:cNvPr id="4" name="Slide Number Placeholder 3"/>
          <p:cNvSpPr>
            <a:spLocks noGrp="1"/>
          </p:cNvSpPr>
          <p:nvPr>
            <p:ph type="sldNum" sz="quarter" idx="5"/>
          </p:nvPr>
        </p:nvSpPr>
        <p:spPr/>
        <p:txBody>
          <a:bodyPr/>
          <a:lstStyle/>
          <a:p>
            <a:fld id="{2CC62016-1F26-4620-9076-C38E8F795072}" type="slidenum">
              <a:rPr lang="en-US" smtClean="0"/>
              <a:t>3</a:t>
            </a:fld>
            <a:endParaRPr lang="en-US"/>
          </a:p>
        </p:txBody>
      </p:sp>
    </p:spTree>
    <p:extLst>
      <p:ext uri="{BB962C8B-B14F-4D97-AF65-F5344CB8AC3E}">
        <p14:creationId xmlns:p14="http://schemas.microsoft.com/office/powerpoint/2010/main" val="420979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EFA96-1A43-F386-E04E-0D9C385D5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74C85-23A5-6B0E-DE4B-6687F2341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E079F-43D9-3AF3-1300-B15B19943A24}"/>
              </a:ext>
            </a:extLst>
          </p:cNvPr>
          <p:cNvSpPr>
            <a:spLocks noGrp="1"/>
          </p:cNvSpPr>
          <p:nvPr>
            <p:ph type="body" idx="1"/>
          </p:nvPr>
        </p:nvSpPr>
        <p:spPr/>
        <p:txBody>
          <a:bodyPr/>
          <a:lstStyle/>
          <a:p>
            <a:r>
              <a:rPr lang="en-US" dirty="0"/>
              <a:t>The question I </a:t>
            </a:r>
            <a:r>
              <a:rPr lang="en-US" i="1" dirty="0"/>
              <a:t>always </a:t>
            </a:r>
            <a:r>
              <a:rPr lang="en-US" i="0" dirty="0"/>
              <a:t>ask if – does it matter?</a:t>
            </a:r>
            <a:br>
              <a:rPr lang="en-US" i="0" dirty="0"/>
            </a:br>
            <a:br>
              <a:rPr lang="en-US" i="0" dirty="0"/>
            </a:br>
            <a:r>
              <a:rPr lang="en-US" i="0" dirty="0"/>
              <a:t>The big takeaways for me are:</a:t>
            </a:r>
          </a:p>
          <a:p>
            <a:r>
              <a:rPr lang="en-US" i="0" dirty="0"/>
              <a:t>1.) Most of our patients that live in rural areas that suffer an out-of-hospital cardiac arrest will die.</a:t>
            </a:r>
          </a:p>
          <a:p>
            <a:r>
              <a:rPr lang="en-US" i="0" dirty="0"/>
              <a:t>2.) Like everywhere else, most of the families or loved ones are not ready for death.</a:t>
            </a:r>
          </a:p>
          <a:p>
            <a:r>
              <a:rPr lang="en-US" i="0" dirty="0"/>
              <a:t>3.) We know from research that many families experience ongoing symptoms of guilt – perhaps that they didn’t do enough, or didn’t call early enough, or didn’t do CPR well enough. They had flashbacks, and many have ongoing symptoms of PTSD.</a:t>
            </a:r>
            <a:br>
              <a:rPr lang="en-US" i="0" dirty="0"/>
            </a:br>
            <a:endParaRPr lang="en-US" dirty="0"/>
          </a:p>
        </p:txBody>
      </p:sp>
      <p:sp>
        <p:nvSpPr>
          <p:cNvPr id="4" name="Slide Number Placeholder 3">
            <a:extLst>
              <a:ext uri="{FF2B5EF4-FFF2-40B4-BE49-F238E27FC236}">
                <a16:creationId xmlns:a16="http://schemas.microsoft.com/office/drawing/2014/main" id="{3BDFE314-EE10-594E-1BF5-5E1635B0281A}"/>
              </a:ext>
            </a:extLst>
          </p:cNvPr>
          <p:cNvSpPr>
            <a:spLocks noGrp="1"/>
          </p:cNvSpPr>
          <p:nvPr>
            <p:ph type="sldNum" sz="quarter" idx="5"/>
          </p:nvPr>
        </p:nvSpPr>
        <p:spPr/>
        <p:txBody>
          <a:bodyPr/>
          <a:lstStyle/>
          <a:p>
            <a:fld id="{9B0402B8-276C-4BC8-9A21-F24D64862063}" type="slidenum">
              <a:rPr lang="en-US" smtClean="0"/>
              <a:t>12</a:t>
            </a:fld>
            <a:endParaRPr lang="en-US"/>
          </a:p>
        </p:txBody>
      </p:sp>
    </p:spTree>
    <p:extLst>
      <p:ext uri="{BB962C8B-B14F-4D97-AF65-F5344CB8AC3E}">
        <p14:creationId xmlns:p14="http://schemas.microsoft.com/office/powerpoint/2010/main" val="3927011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BCE8-2F5E-12B5-CAFA-8894030D1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4F81A-5DB6-ABC7-8B46-977533B54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FDF02-102B-FD20-9412-B51FA3A92F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259D22-B421-B4B7-5EAF-9D0DE0CAC950}"/>
              </a:ext>
            </a:extLst>
          </p:cNvPr>
          <p:cNvSpPr>
            <a:spLocks noGrp="1"/>
          </p:cNvSpPr>
          <p:nvPr>
            <p:ph type="sldNum" sz="quarter" idx="5"/>
          </p:nvPr>
        </p:nvSpPr>
        <p:spPr/>
        <p:txBody>
          <a:bodyPr/>
          <a:lstStyle/>
          <a:p>
            <a:fld id="{9B0402B8-276C-4BC8-9A21-F24D64862063}" type="slidenum">
              <a:rPr lang="en-US" smtClean="0"/>
              <a:t>13</a:t>
            </a:fld>
            <a:endParaRPr lang="en-US"/>
          </a:p>
        </p:txBody>
      </p:sp>
    </p:spTree>
    <p:extLst>
      <p:ext uri="{BB962C8B-B14F-4D97-AF65-F5344CB8AC3E}">
        <p14:creationId xmlns:p14="http://schemas.microsoft.com/office/powerpoint/2010/main" val="133861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0003-2E3F-6513-CB75-D593283C6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87EDF-9201-023F-8209-B5EE5A3A9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FFB510-9F8A-62E3-3F82-A57EEA0A6915}"/>
              </a:ext>
            </a:extLst>
          </p:cNvPr>
          <p:cNvSpPr>
            <a:spLocks noGrp="1"/>
          </p:cNvSpPr>
          <p:nvPr>
            <p:ph type="body" idx="1"/>
          </p:nvPr>
        </p:nvSpPr>
        <p:spPr/>
        <p:txBody>
          <a:bodyPr/>
          <a:lstStyle/>
          <a:p>
            <a:r>
              <a:rPr lang="en-US" dirty="0"/>
              <a:t>Feedback from group</a:t>
            </a:r>
          </a:p>
        </p:txBody>
      </p:sp>
      <p:sp>
        <p:nvSpPr>
          <p:cNvPr id="4" name="Slide Number Placeholder 3">
            <a:extLst>
              <a:ext uri="{FF2B5EF4-FFF2-40B4-BE49-F238E27FC236}">
                <a16:creationId xmlns:a16="http://schemas.microsoft.com/office/drawing/2014/main" id="{CCCF484C-7F3C-C1F1-806F-F562C5BFCFBA}"/>
              </a:ext>
            </a:extLst>
          </p:cNvPr>
          <p:cNvSpPr>
            <a:spLocks noGrp="1"/>
          </p:cNvSpPr>
          <p:nvPr>
            <p:ph type="sldNum" sz="quarter" idx="5"/>
          </p:nvPr>
        </p:nvSpPr>
        <p:spPr/>
        <p:txBody>
          <a:bodyPr/>
          <a:lstStyle/>
          <a:p>
            <a:fld id="{9B0402B8-276C-4BC8-9A21-F24D64862063}" type="slidenum">
              <a:rPr lang="en-US" smtClean="0"/>
              <a:t>14</a:t>
            </a:fld>
            <a:endParaRPr lang="en-US"/>
          </a:p>
        </p:txBody>
      </p:sp>
    </p:spTree>
    <p:extLst>
      <p:ext uri="{BB962C8B-B14F-4D97-AF65-F5344CB8AC3E}">
        <p14:creationId xmlns:p14="http://schemas.microsoft.com/office/powerpoint/2010/main" val="1857279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D39BA-C32A-390E-B528-FF03D91D0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36C87-A22C-E987-4692-9D7769C15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D714E-72AE-0722-FA14-93F2CCDD29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Feedback from group</a:t>
            </a:r>
          </a:p>
          <a:p>
            <a:endParaRPr lang="en-US" dirty="0"/>
          </a:p>
        </p:txBody>
      </p:sp>
      <p:sp>
        <p:nvSpPr>
          <p:cNvPr id="4" name="Slide Number Placeholder 3">
            <a:extLst>
              <a:ext uri="{FF2B5EF4-FFF2-40B4-BE49-F238E27FC236}">
                <a16:creationId xmlns:a16="http://schemas.microsoft.com/office/drawing/2014/main" id="{F54C056B-6178-A731-B719-84491A9F9C35}"/>
              </a:ext>
            </a:extLst>
          </p:cNvPr>
          <p:cNvSpPr>
            <a:spLocks noGrp="1"/>
          </p:cNvSpPr>
          <p:nvPr>
            <p:ph type="sldNum" sz="quarter" idx="5"/>
          </p:nvPr>
        </p:nvSpPr>
        <p:spPr/>
        <p:txBody>
          <a:bodyPr/>
          <a:lstStyle/>
          <a:p>
            <a:fld id="{9B0402B8-276C-4BC8-9A21-F24D64862063}" type="slidenum">
              <a:rPr lang="en-US" smtClean="0"/>
              <a:t>15</a:t>
            </a:fld>
            <a:endParaRPr lang="en-US"/>
          </a:p>
        </p:txBody>
      </p:sp>
    </p:spTree>
    <p:extLst>
      <p:ext uri="{BB962C8B-B14F-4D97-AF65-F5344CB8AC3E}">
        <p14:creationId xmlns:p14="http://schemas.microsoft.com/office/powerpoint/2010/main" val="427791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88CED-CE90-75FB-552C-A6A02C5FA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11F8F-3901-0AA6-3FC3-D4A427EBE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08430-CA90-5A16-11F4-315F770B95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Feedback from group</a:t>
            </a:r>
          </a:p>
          <a:p>
            <a:endParaRPr lang="en-US" dirty="0"/>
          </a:p>
        </p:txBody>
      </p:sp>
      <p:sp>
        <p:nvSpPr>
          <p:cNvPr id="4" name="Slide Number Placeholder 3">
            <a:extLst>
              <a:ext uri="{FF2B5EF4-FFF2-40B4-BE49-F238E27FC236}">
                <a16:creationId xmlns:a16="http://schemas.microsoft.com/office/drawing/2014/main" id="{B7176374-E655-59DC-5AA5-23B820C6B757}"/>
              </a:ext>
            </a:extLst>
          </p:cNvPr>
          <p:cNvSpPr>
            <a:spLocks noGrp="1"/>
          </p:cNvSpPr>
          <p:nvPr>
            <p:ph type="sldNum" sz="quarter" idx="5"/>
          </p:nvPr>
        </p:nvSpPr>
        <p:spPr/>
        <p:txBody>
          <a:bodyPr/>
          <a:lstStyle/>
          <a:p>
            <a:fld id="{9B0402B8-276C-4BC8-9A21-F24D64862063}" type="slidenum">
              <a:rPr lang="en-US" smtClean="0"/>
              <a:t>16</a:t>
            </a:fld>
            <a:endParaRPr lang="en-US"/>
          </a:p>
        </p:txBody>
      </p:sp>
    </p:spTree>
    <p:extLst>
      <p:ext uri="{BB962C8B-B14F-4D97-AF65-F5344CB8AC3E}">
        <p14:creationId xmlns:p14="http://schemas.microsoft.com/office/powerpoint/2010/main" val="1637121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6BD7A-FF15-E468-60B7-1C32DFC98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6B6BC-6BE5-A35C-8524-840064193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4D6A1-89F4-6ED0-F794-7A6212CA1485}"/>
              </a:ext>
            </a:extLst>
          </p:cNvPr>
          <p:cNvSpPr>
            <a:spLocks noGrp="1"/>
          </p:cNvSpPr>
          <p:nvPr>
            <p:ph type="body" idx="1"/>
          </p:nvPr>
        </p:nvSpPr>
        <p:spPr/>
        <p:txBody>
          <a:bodyPr/>
          <a:lstStyle/>
          <a:p>
            <a:r>
              <a:rPr lang="en-US" dirty="0"/>
              <a:t>Solicit feedback from groups. These may be some of the potential concerns that come up when we think of reasons of why </a:t>
            </a:r>
            <a:r>
              <a:rPr lang="en-US" i="1" dirty="0"/>
              <a:t>not </a:t>
            </a:r>
            <a:r>
              <a:rPr lang="en-US" i="0" dirty="0"/>
              <a:t>to let families watch or be involved in the resuscitation. Some of these are very valid.</a:t>
            </a:r>
            <a:endParaRPr lang="en-US" dirty="0"/>
          </a:p>
        </p:txBody>
      </p:sp>
      <p:sp>
        <p:nvSpPr>
          <p:cNvPr id="4" name="Slide Number Placeholder 3">
            <a:extLst>
              <a:ext uri="{FF2B5EF4-FFF2-40B4-BE49-F238E27FC236}">
                <a16:creationId xmlns:a16="http://schemas.microsoft.com/office/drawing/2014/main" id="{3576CE85-06DD-B509-9580-F0AA5F8F10B9}"/>
              </a:ext>
            </a:extLst>
          </p:cNvPr>
          <p:cNvSpPr>
            <a:spLocks noGrp="1"/>
          </p:cNvSpPr>
          <p:nvPr>
            <p:ph type="sldNum" sz="quarter" idx="5"/>
          </p:nvPr>
        </p:nvSpPr>
        <p:spPr/>
        <p:txBody>
          <a:bodyPr/>
          <a:lstStyle/>
          <a:p>
            <a:fld id="{9B0402B8-276C-4BC8-9A21-F24D64862063}" type="slidenum">
              <a:rPr lang="en-US" smtClean="0"/>
              <a:t>17</a:t>
            </a:fld>
            <a:endParaRPr lang="en-US"/>
          </a:p>
        </p:txBody>
      </p:sp>
    </p:spTree>
    <p:extLst>
      <p:ext uri="{BB962C8B-B14F-4D97-AF65-F5344CB8AC3E}">
        <p14:creationId xmlns:p14="http://schemas.microsoft.com/office/powerpoint/2010/main" val="1926286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FE65D-E5D5-08FC-A208-40D7038D5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31E12-C6AB-9DBB-7DD7-1F842A7D0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E2FA66-DA77-1654-A82B-26831C1BEF29}"/>
              </a:ext>
            </a:extLst>
          </p:cNvPr>
          <p:cNvSpPr>
            <a:spLocks noGrp="1"/>
          </p:cNvSpPr>
          <p:nvPr>
            <p:ph type="body" idx="1"/>
          </p:nvPr>
        </p:nvSpPr>
        <p:spPr/>
        <p:txBody>
          <a:bodyPr/>
          <a:lstStyle/>
          <a:p>
            <a:r>
              <a:rPr lang="en-US" dirty="0"/>
              <a:t>This was a very large, well-done study that looked specifically at how families responded – and how paramedics and EMTs felt – when families were allowed to watch out-of-hospital resuscitations. This was done in France, so it’s a little different, but I think the study is still very well done, valid, and has some very important takeaway points.</a:t>
            </a:r>
          </a:p>
        </p:txBody>
      </p:sp>
      <p:sp>
        <p:nvSpPr>
          <p:cNvPr id="4" name="Slide Number Placeholder 3">
            <a:extLst>
              <a:ext uri="{FF2B5EF4-FFF2-40B4-BE49-F238E27FC236}">
                <a16:creationId xmlns:a16="http://schemas.microsoft.com/office/drawing/2014/main" id="{10907EA9-C1C5-B23A-7B0A-62C5880780FB}"/>
              </a:ext>
            </a:extLst>
          </p:cNvPr>
          <p:cNvSpPr>
            <a:spLocks noGrp="1"/>
          </p:cNvSpPr>
          <p:nvPr>
            <p:ph type="sldNum" sz="quarter" idx="5"/>
          </p:nvPr>
        </p:nvSpPr>
        <p:spPr/>
        <p:txBody>
          <a:bodyPr/>
          <a:lstStyle/>
          <a:p>
            <a:fld id="{9B0402B8-276C-4BC8-9A21-F24D64862063}" type="slidenum">
              <a:rPr lang="en-US" smtClean="0"/>
              <a:t>18</a:t>
            </a:fld>
            <a:endParaRPr lang="en-US"/>
          </a:p>
        </p:txBody>
      </p:sp>
    </p:spTree>
    <p:extLst>
      <p:ext uri="{BB962C8B-B14F-4D97-AF65-F5344CB8AC3E}">
        <p14:creationId xmlns:p14="http://schemas.microsoft.com/office/powerpoint/2010/main" val="2159316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9D19A-2403-F593-04CF-72F0C3D46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B94EE-DF16-1439-601E-454245C97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27AD0-61A3-E182-ABB7-A6B20CF26099}"/>
              </a:ext>
            </a:extLst>
          </p:cNvPr>
          <p:cNvSpPr>
            <a:spLocks noGrp="1"/>
          </p:cNvSpPr>
          <p:nvPr>
            <p:ph type="body" idx="1"/>
          </p:nvPr>
        </p:nvSpPr>
        <p:spPr/>
        <p:txBody>
          <a:bodyPr/>
          <a:lstStyle/>
          <a:p>
            <a:r>
              <a:rPr lang="en-US" dirty="0"/>
              <a:t>In this study, researchers looked at outcomes of pre-hospital cardiac arrests.</a:t>
            </a:r>
            <a:br>
              <a:rPr lang="en-US" dirty="0"/>
            </a:br>
            <a:br>
              <a:rPr lang="en-US" dirty="0"/>
            </a:br>
            <a:r>
              <a:rPr lang="en-US" dirty="0"/>
              <a:t>Families were either explicitly offered to stay and watch the resuscitation attempts, including CPR, airway management, and medication administration, or were not offered to stay and watch.</a:t>
            </a:r>
          </a:p>
          <a:p>
            <a:endParaRPr lang="en-US" dirty="0"/>
          </a:p>
          <a:p>
            <a:r>
              <a:rPr lang="en-US" dirty="0"/>
              <a:t>They compared data from the actual resuscitation attempt, as well as other factors, when the patient’s family member was watching and not watching.</a:t>
            </a:r>
          </a:p>
          <a:p>
            <a:endParaRPr lang="en-US" dirty="0"/>
          </a:p>
          <a:p>
            <a:r>
              <a:rPr lang="en-US" dirty="0"/>
              <a:t>They found that there was no statistical difference in the length of their resuscitation if family was present and watching.</a:t>
            </a:r>
          </a:p>
          <a:p>
            <a:endParaRPr lang="en-US" dirty="0"/>
          </a:p>
          <a:p>
            <a:r>
              <a:rPr lang="en-US" dirty="0"/>
              <a:t>They also found that there was no statistical difference in patient outcomes – roughly the same percent of patients got pulses back whether family was watching or not – 27% regained pulses when family was present, while 25% got pulses back when family was not watching. There were also similar findings for the number of patients that ultimately survived and were discharged from the hospital.</a:t>
            </a:r>
          </a:p>
        </p:txBody>
      </p:sp>
      <p:sp>
        <p:nvSpPr>
          <p:cNvPr id="4" name="Slide Number Placeholder 3">
            <a:extLst>
              <a:ext uri="{FF2B5EF4-FFF2-40B4-BE49-F238E27FC236}">
                <a16:creationId xmlns:a16="http://schemas.microsoft.com/office/drawing/2014/main" id="{371AC92E-8240-336D-076C-67F03FEC3360}"/>
              </a:ext>
            </a:extLst>
          </p:cNvPr>
          <p:cNvSpPr>
            <a:spLocks noGrp="1"/>
          </p:cNvSpPr>
          <p:nvPr>
            <p:ph type="sldNum" sz="quarter" idx="5"/>
          </p:nvPr>
        </p:nvSpPr>
        <p:spPr/>
        <p:txBody>
          <a:bodyPr/>
          <a:lstStyle/>
          <a:p>
            <a:fld id="{9B0402B8-276C-4BC8-9A21-F24D64862063}" type="slidenum">
              <a:rPr lang="en-US" smtClean="0"/>
              <a:t>19</a:t>
            </a:fld>
            <a:endParaRPr lang="en-US"/>
          </a:p>
        </p:txBody>
      </p:sp>
    </p:spTree>
    <p:extLst>
      <p:ext uri="{BB962C8B-B14F-4D97-AF65-F5344CB8AC3E}">
        <p14:creationId xmlns:p14="http://schemas.microsoft.com/office/powerpoint/2010/main" val="4187158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F4DF-2055-2AB5-CD07-48DE87EC8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FB83D-EC6B-CC54-F218-607008B2B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0B16F-36C6-9761-9E5F-885DD13B4F49}"/>
              </a:ext>
            </a:extLst>
          </p:cNvPr>
          <p:cNvSpPr>
            <a:spLocks noGrp="1"/>
          </p:cNvSpPr>
          <p:nvPr>
            <p:ph type="body" idx="1"/>
          </p:nvPr>
        </p:nvSpPr>
        <p:spPr/>
        <p:txBody>
          <a:bodyPr/>
          <a:lstStyle/>
          <a:p>
            <a:r>
              <a:rPr lang="en-US" dirty="0"/>
              <a:t>Overall, families did better when they were allowed to watch the resuscitation.</a:t>
            </a:r>
            <a:br>
              <a:rPr lang="en-US" dirty="0"/>
            </a:br>
            <a:br>
              <a:rPr lang="en-US" dirty="0"/>
            </a:br>
            <a:r>
              <a:rPr lang="en-US" dirty="0"/>
              <a:t>They were interviewed weeks to months later, and, amongst families that were allowed to watch the resuscitation, they had lower rates of PTSD, anxiety, depression, and much lower rates of getting prescribed antidepressants, compared to families that were not allowed to watch.</a:t>
            </a:r>
            <a:br>
              <a:rPr lang="en-US" dirty="0"/>
            </a:br>
            <a:br>
              <a:rPr lang="en-US" dirty="0"/>
            </a:br>
            <a:r>
              <a:rPr lang="en-US" dirty="0"/>
              <a:t>There were no lawsuits or legal concerns arising in either group in this study.</a:t>
            </a:r>
          </a:p>
        </p:txBody>
      </p:sp>
      <p:sp>
        <p:nvSpPr>
          <p:cNvPr id="4" name="Slide Number Placeholder 3">
            <a:extLst>
              <a:ext uri="{FF2B5EF4-FFF2-40B4-BE49-F238E27FC236}">
                <a16:creationId xmlns:a16="http://schemas.microsoft.com/office/drawing/2014/main" id="{C7144F5F-0D2F-0CBB-1601-3FC76C438F3E}"/>
              </a:ext>
            </a:extLst>
          </p:cNvPr>
          <p:cNvSpPr>
            <a:spLocks noGrp="1"/>
          </p:cNvSpPr>
          <p:nvPr>
            <p:ph type="sldNum" sz="quarter" idx="5"/>
          </p:nvPr>
        </p:nvSpPr>
        <p:spPr/>
        <p:txBody>
          <a:bodyPr/>
          <a:lstStyle/>
          <a:p>
            <a:fld id="{9B0402B8-276C-4BC8-9A21-F24D64862063}" type="slidenum">
              <a:rPr lang="en-US" smtClean="0"/>
              <a:t>20</a:t>
            </a:fld>
            <a:endParaRPr lang="en-US"/>
          </a:p>
        </p:txBody>
      </p:sp>
    </p:spTree>
    <p:extLst>
      <p:ext uri="{BB962C8B-B14F-4D97-AF65-F5344CB8AC3E}">
        <p14:creationId xmlns:p14="http://schemas.microsoft.com/office/powerpoint/2010/main" val="922495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D8C2E-5C48-5147-236D-FDE75B117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D086B-4036-AA0B-1473-9C7F456DC9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8BA441-57D7-A455-0770-E1623B472D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Feedback from group</a:t>
            </a:r>
          </a:p>
        </p:txBody>
      </p:sp>
      <p:sp>
        <p:nvSpPr>
          <p:cNvPr id="4" name="Slide Number Placeholder 3">
            <a:extLst>
              <a:ext uri="{FF2B5EF4-FFF2-40B4-BE49-F238E27FC236}">
                <a16:creationId xmlns:a16="http://schemas.microsoft.com/office/drawing/2014/main" id="{A656F5C7-6245-943E-73C2-2C3443BB307C}"/>
              </a:ext>
            </a:extLst>
          </p:cNvPr>
          <p:cNvSpPr>
            <a:spLocks noGrp="1"/>
          </p:cNvSpPr>
          <p:nvPr>
            <p:ph type="sldNum" sz="quarter" idx="5"/>
          </p:nvPr>
        </p:nvSpPr>
        <p:spPr/>
        <p:txBody>
          <a:bodyPr/>
          <a:lstStyle/>
          <a:p>
            <a:fld id="{9B0402B8-276C-4BC8-9A21-F24D64862063}" type="slidenum">
              <a:rPr lang="en-US" smtClean="0"/>
              <a:t>21</a:t>
            </a:fld>
            <a:endParaRPr lang="en-US"/>
          </a:p>
        </p:txBody>
      </p:sp>
    </p:spTree>
    <p:extLst>
      <p:ext uri="{BB962C8B-B14F-4D97-AF65-F5344CB8AC3E}">
        <p14:creationId xmlns:p14="http://schemas.microsoft.com/office/powerpoint/2010/main" val="349801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8491-3743-1271-4DDC-5EE4603AB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A702A-E891-7777-4066-52D62CFD0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17DC2-D296-BBEE-A366-8CD83EA541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3C01BE-4C24-A554-EF2F-63BA95242FDB}"/>
              </a:ext>
            </a:extLst>
          </p:cNvPr>
          <p:cNvSpPr>
            <a:spLocks noGrp="1"/>
          </p:cNvSpPr>
          <p:nvPr>
            <p:ph type="sldNum" sz="quarter" idx="5"/>
          </p:nvPr>
        </p:nvSpPr>
        <p:spPr/>
        <p:txBody>
          <a:bodyPr/>
          <a:lstStyle/>
          <a:p>
            <a:fld id="{9B0402B8-276C-4BC8-9A21-F24D64862063}" type="slidenum">
              <a:rPr lang="en-US" smtClean="0"/>
              <a:t>4</a:t>
            </a:fld>
            <a:endParaRPr lang="en-US"/>
          </a:p>
        </p:txBody>
      </p:sp>
    </p:spTree>
    <p:extLst>
      <p:ext uri="{BB962C8B-B14F-4D97-AF65-F5344CB8AC3E}">
        <p14:creationId xmlns:p14="http://schemas.microsoft.com/office/powerpoint/2010/main" val="3596319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E68D-1E0A-BA80-BBDF-86D8989C6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DBC49-075A-0A0F-2289-6ADC51CF1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A6D83-5C69-910D-5182-639DFC3CE7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Feedback from group</a:t>
            </a:r>
          </a:p>
          <a:p>
            <a:endParaRPr lang="en-US" dirty="0"/>
          </a:p>
        </p:txBody>
      </p:sp>
      <p:sp>
        <p:nvSpPr>
          <p:cNvPr id="4" name="Slide Number Placeholder 3">
            <a:extLst>
              <a:ext uri="{FF2B5EF4-FFF2-40B4-BE49-F238E27FC236}">
                <a16:creationId xmlns:a16="http://schemas.microsoft.com/office/drawing/2014/main" id="{B3B73E33-C423-A2C7-2BDD-55C5CC3C27DB}"/>
              </a:ext>
            </a:extLst>
          </p:cNvPr>
          <p:cNvSpPr>
            <a:spLocks noGrp="1"/>
          </p:cNvSpPr>
          <p:nvPr>
            <p:ph type="sldNum" sz="quarter" idx="5"/>
          </p:nvPr>
        </p:nvSpPr>
        <p:spPr/>
        <p:txBody>
          <a:bodyPr/>
          <a:lstStyle/>
          <a:p>
            <a:fld id="{9B0402B8-276C-4BC8-9A21-F24D64862063}" type="slidenum">
              <a:rPr lang="en-US" smtClean="0"/>
              <a:t>22</a:t>
            </a:fld>
            <a:endParaRPr lang="en-US"/>
          </a:p>
        </p:txBody>
      </p:sp>
    </p:spTree>
    <p:extLst>
      <p:ext uri="{BB962C8B-B14F-4D97-AF65-F5344CB8AC3E}">
        <p14:creationId xmlns:p14="http://schemas.microsoft.com/office/powerpoint/2010/main" val="3308134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F1DE0-DFBE-9CF5-9536-F3FA4F3D17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0779F-9886-B064-D182-B93424A2C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FF9C6-C188-96A6-3466-BC3243673B82}"/>
              </a:ext>
            </a:extLst>
          </p:cNvPr>
          <p:cNvSpPr>
            <a:spLocks noGrp="1"/>
          </p:cNvSpPr>
          <p:nvPr>
            <p:ph type="body" idx="1"/>
          </p:nvPr>
        </p:nvSpPr>
        <p:spPr/>
        <p:txBody>
          <a:bodyPr/>
          <a:lstStyle/>
          <a:p>
            <a:r>
              <a:rPr lang="en-US" dirty="0"/>
              <a:t>This is </a:t>
            </a:r>
            <a:r>
              <a:rPr lang="en-US" b="1" dirty="0"/>
              <a:t>not to say </a:t>
            </a:r>
            <a:r>
              <a:rPr lang="en-US" b="0" dirty="0"/>
              <a:t>that a family should be allowed to stay and watch a resuscitation every time. There are plenty of legitimate reasons to have family leave the area or be escorted outside. If there are legitimate safety concerns – such as if a family member is physically threatening or interfering with resuscitation, obviously they need to be removed.</a:t>
            </a:r>
            <a:br>
              <a:rPr lang="en-US" b="0" dirty="0"/>
            </a:br>
            <a:br>
              <a:rPr lang="en-US" b="0" dirty="0"/>
            </a:br>
            <a:r>
              <a:rPr lang="en-US" b="0" dirty="0"/>
              <a:t>Someone who is intoxicated </a:t>
            </a:r>
            <a:r>
              <a:rPr lang="en-US" b="0" i="1" dirty="0"/>
              <a:t>may </a:t>
            </a:r>
            <a:r>
              <a:rPr lang="en-US" b="0" i="0" dirty="0"/>
              <a:t>be allowed to stay sometimes – but if they are posing a threat, or if you’re worried that they are going to become a threat to safety or hinder your resuscitation in some way, they need to leave.</a:t>
            </a:r>
          </a:p>
          <a:p>
            <a:endParaRPr lang="en-US" b="0" i="0" dirty="0"/>
          </a:p>
          <a:p>
            <a:r>
              <a:rPr lang="en-US" b="0" i="0" dirty="0"/>
              <a:t>If you are in a very small space and there is no physical space for family, I try to take them outside of the physical space to a place where they may be able to watch, if they want. Sometimes this means stepping outside of the room and allowing them to watch through a doorway or something similar.</a:t>
            </a:r>
            <a:br>
              <a:rPr lang="en-US" b="0" i="0" dirty="0"/>
            </a:br>
            <a:br>
              <a:rPr lang="en-US" b="0" i="0" dirty="0"/>
            </a:br>
            <a:r>
              <a:rPr lang="en-US" b="0" i="0" dirty="0"/>
              <a:t>Finally, if you’re worried this is a crime scene and there is concern they may contaminate the scene or evidence, nobody should be allowed in except for responders and law enforcement.</a:t>
            </a:r>
            <a:endParaRPr lang="en-US" dirty="0"/>
          </a:p>
        </p:txBody>
      </p:sp>
      <p:sp>
        <p:nvSpPr>
          <p:cNvPr id="4" name="Slide Number Placeholder 3">
            <a:extLst>
              <a:ext uri="{FF2B5EF4-FFF2-40B4-BE49-F238E27FC236}">
                <a16:creationId xmlns:a16="http://schemas.microsoft.com/office/drawing/2014/main" id="{D3CA57C0-2476-1ED6-1877-E7DB458B9BFC}"/>
              </a:ext>
            </a:extLst>
          </p:cNvPr>
          <p:cNvSpPr>
            <a:spLocks noGrp="1"/>
          </p:cNvSpPr>
          <p:nvPr>
            <p:ph type="sldNum" sz="quarter" idx="5"/>
          </p:nvPr>
        </p:nvSpPr>
        <p:spPr/>
        <p:txBody>
          <a:bodyPr/>
          <a:lstStyle/>
          <a:p>
            <a:fld id="{9B0402B8-276C-4BC8-9A21-F24D64862063}" type="slidenum">
              <a:rPr lang="en-US" smtClean="0"/>
              <a:t>23</a:t>
            </a:fld>
            <a:endParaRPr lang="en-US"/>
          </a:p>
        </p:txBody>
      </p:sp>
    </p:spTree>
    <p:extLst>
      <p:ext uri="{BB962C8B-B14F-4D97-AF65-F5344CB8AC3E}">
        <p14:creationId xmlns:p14="http://schemas.microsoft.com/office/powerpoint/2010/main" val="1483401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88B8E-BB92-040F-583A-4D09F68F31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51090-B7AA-E386-AD07-14B52F458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439B7-22E1-629B-EE3C-D056C922D17E}"/>
              </a:ext>
            </a:extLst>
          </p:cNvPr>
          <p:cNvSpPr>
            <a:spLocks noGrp="1"/>
          </p:cNvSpPr>
          <p:nvPr>
            <p:ph type="body" idx="1"/>
          </p:nvPr>
        </p:nvSpPr>
        <p:spPr/>
        <p:txBody>
          <a:bodyPr/>
          <a:lstStyle/>
          <a:p>
            <a:r>
              <a:rPr lang="en-US" dirty="0"/>
              <a:t>We all understand that these situations are complex, dynamic, and that there is no single framework that will work for every resuscitation.</a:t>
            </a:r>
            <a:br>
              <a:rPr lang="en-US" dirty="0"/>
            </a:br>
            <a:br>
              <a:rPr lang="en-US" dirty="0"/>
            </a:br>
            <a:r>
              <a:rPr lang="en-US" dirty="0"/>
              <a:t>However, there are some general recommendations and practices that I have found to be particularly helpful when I am on scene on a cardiac arrest.</a:t>
            </a:r>
          </a:p>
          <a:p>
            <a:endParaRPr lang="en-US" dirty="0"/>
          </a:p>
          <a:p>
            <a:r>
              <a:rPr lang="en-US" dirty="0"/>
              <a:t>I also recognize that not all of these may be possible all of the time.</a:t>
            </a:r>
          </a:p>
          <a:p>
            <a:endParaRPr lang="en-US" dirty="0"/>
          </a:p>
          <a:p>
            <a:r>
              <a:rPr lang="en-US" dirty="0"/>
              <a:t>If possible when you arrive on scene, assign one responder to talk to family. Introduce yourself, and ask for the family’s name and relationship to the patient. </a:t>
            </a:r>
          </a:p>
        </p:txBody>
      </p:sp>
      <p:sp>
        <p:nvSpPr>
          <p:cNvPr id="4" name="Slide Number Placeholder 3">
            <a:extLst>
              <a:ext uri="{FF2B5EF4-FFF2-40B4-BE49-F238E27FC236}">
                <a16:creationId xmlns:a16="http://schemas.microsoft.com/office/drawing/2014/main" id="{1D0F8AF6-7467-A8B9-0909-9F1BFF3101A4}"/>
              </a:ext>
            </a:extLst>
          </p:cNvPr>
          <p:cNvSpPr>
            <a:spLocks noGrp="1"/>
          </p:cNvSpPr>
          <p:nvPr>
            <p:ph type="sldNum" sz="quarter" idx="5"/>
          </p:nvPr>
        </p:nvSpPr>
        <p:spPr/>
        <p:txBody>
          <a:bodyPr/>
          <a:lstStyle/>
          <a:p>
            <a:fld id="{9B0402B8-276C-4BC8-9A21-F24D64862063}" type="slidenum">
              <a:rPr lang="en-US" smtClean="0"/>
              <a:t>24</a:t>
            </a:fld>
            <a:endParaRPr lang="en-US"/>
          </a:p>
        </p:txBody>
      </p:sp>
    </p:spTree>
    <p:extLst>
      <p:ext uri="{BB962C8B-B14F-4D97-AF65-F5344CB8AC3E}">
        <p14:creationId xmlns:p14="http://schemas.microsoft.com/office/powerpoint/2010/main" val="3176226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B0F7D-8B42-F530-942D-B535208B2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8A8EF-669B-5AD5-A370-149818F4F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A05AA-8229-C9DD-E632-334BADB6B5BF}"/>
              </a:ext>
            </a:extLst>
          </p:cNvPr>
          <p:cNvSpPr>
            <a:spLocks noGrp="1"/>
          </p:cNvSpPr>
          <p:nvPr>
            <p:ph type="body" idx="1"/>
          </p:nvPr>
        </p:nvSpPr>
        <p:spPr/>
        <p:txBody>
          <a:bodyPr/>
          <a:lstStyle/>
          <a:p>
            <a:r>
              <a:rPr lang="en-US" dirty="0"/>
              <a:t>If I’m on scene, I try to take the family contact role, and allow others on scene to perform resuscitation and interventions.</a:t>
            </a:r>
          </a:p>
          <a:p>
            <a:endParaRPr lang="en-US" dirty="0"/>
          </a:p>
          <a:p>
            <a:r>
              <a:rPr lang="en-US" dirty="0"/>
              <a:t>This role doesn’t need to be the senior person, or supervisor. It can be an EMT, a volunteer or, sometimes, a paramedic – it will depend on who is on scene. But, I like to establish this role in advance – ideally before the call has even been dispatched! You can have this discussion, and other similar discussions, at trainings, around the station, or on the way to a call if needed. Obviously, this will be dynamic and may need to change depending on the circumstances.</a:t>
            </a:r>
            <a:br>
              <a:rPr lang="en-US" dirty="0"/>
            </a:br>
            <a:br>
              <a:rPr lang="en-US" dirty="0"/>
            </a:br>
            <a:r>
              <a:rPr lang="en-US" dirty="0"/>
              <a:t>In general, if you can assign one person to this take, their role should be to have a “global view” of the situation. They can help explain to the family what we are doing in real-time, and why. They can get more medical history from family, which allows other responders to focus on CPR, airway, and medications, if appropriate.</a:t>
            </a:r>
            <a:br>
              <a:rPr lang="en-US" dirty="0"/>
            </a:br>
            <a:br>
              <a:rPr lang="en-US" dirty="0"/>
            </a:br>
            <a:r>
              <a:rPr lang="en-US" dirty="0"/>
              <a:t>I also like to explain to families that we are “bringing the hospital to them.” Many families are confused when we don’t load-and-go – and we know from lots of research that doing CPR while in an ambulance leads to more injuries for responders, worse CPR for patients, and is more dangerous for everyone – and it does </a:t>
            </a:r>
            <a:r>
              <a:rPr lang="en-US" b="1" dirty="0"/>
              <a:t>not </a:t>
            </a:r>
            <a:r>
              <a:rPr lang="en-US" b="0" i="0" dirty="0"/>
              <a:t>improve patient outcomes.</a:t>
            </a:r>
            <a:endParaRPr lang="en-US" dirty="0"/>
          </a:p>
        </p:txBody>
      </p:sp>
      <p:sp>
        <p:nvSpPr>
          <p:cNvPr id="4" name="Slide Number Placeholder 3">
            <a:extLst>
              <a:ext uri="{FF2B5EF4-FFF2-40B4-BE49-F238E27FC236}">
                <a16:creationId xmlns:a16="http://schemas.microsoft.com/office/drawing/2014/main" id="{74AF47B3-B5D7-E292-1C22-126E83A9286F}"/>
              </a:ext>
            </a:extLst>
          </p:cNvPr>
          <p:cNvSpPr>
            <a:spLocks noGrp="1"/>
          </p:cNvSpPr>
          <p:nvPr>
            <p:ph type="sldNum" sz="quarter" idx="5"/>
          </p:nvPr>
        </p:nvSpPr>
        <p:spPr/>
        <p:txBody>
          <a:bodyPr/>
          <a:lstStyle/>
          <a:p>
            <a:fld id="{9B0402B8-276C-4BC8-9A21-F24D64862063}" type="slidenum">
              <a:rPr lang="en-US" smtClean="0"/>
              <a:t>25</a:t>
            </a:fld>
            <a:endParaRPr lang="en-US"/>
          </a:p>
        </p:txBody>
      </p:sp>
    </p:spTree>
    <p:extLst>
      <p:ext uri="{BB962C8B-B14F-4D97-AF65-F5344CB8AC3E}">
        <p14:creationId xmlns:p14="http://schemas.microsoft.com/office/powerpoint/2010/main" val="1161580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82D80-0BA7-965A-1F81-C2FC8D785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B5B2C-C1BD-C344-E485-CEC6B413F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8AD78-DA3F-96F8-6933-6F740B6D76DB}"/>
              </a:ext>
            </a:extLst>
          </p:cNvPr>
          <p:cNvSpPr>
            <a:spLocks noGrp="1"/>
          </p:cNvSpPr>
          <p:nvPr>
            <p:ph type="body" idx="1"/>
          </p:nvPr>
        </p:nvSpPr>
        <p:spPr/>
        <p:txBody>
          <a:bodyPr/>
          <a:lstStyle/>
          <a:p>
            <a:r>
              <a:rPr lang="en-US" dirty="0"/>
              <a:t>When appropriate, I ask if they have ever talked about what they would want if their heart stopped. I avoid terms like DNR/DNI and “advanced directives,” as these can be confusing for families at times. Asking in plain language, “Has Jim ever talked about what he would want if he wasn’t breathing?” gives more opportunity for family to stop and think about the topic, and may more helpful than simply asking if he has signed a form.</a:t>
            </a:r>
            <a:br>
              <a:rPr lang="en-US" dirty="0"/>
            </a:br>
            <a:br>
              <a:rPr lang="en-US" dirty="0"/>
            </a:br>
            <a:r>
              <a:rPr lang="en-US" dirty="0"/>
              <a:t>I also like to use “I hope” and “I worry” statements – I think this helps frame the conversation better. As the medical clinician on scene, you saying that you </a:t>
            </a:r>
            <a:r>
              <a:rPr lang="en-US" b="1" i="1" dirty="0"/>
              <a:t>hope </a:t>
            </a:r>
            <a:r>
              <a:rPr lang="en-US" b="0" i="0" dirty="0"/>
              <a:t>something will happen expresses your efforts and dedication to continuing the resuscitation. But, we know that most of these patients will die, and stating that </a:t>
            </a:r>
            <a:r>
              <a:rPr lang="en-US" b="1" i="1" dirty="0"/>
              <a:t>you worry </a:t>
            </a:r>
            <a:r>
              <a:rPr lang="en-US" b="0" i="0" dirty="0"/>
              <a:t>that it’s not getting better helps better prepare families early in the resuscitation that the patient may not survive, and may help “soften the blow.”</a:t>
            </a:r>
            <a:endParaRPr lang="en-US" dirty="0"/>
          </a:p>
        </p:txBody>
      </p:sp>
      <p:sp>
        <p:nvSpPr>
          <p:cNvPr id="4" name="Slide Number Placeholder 3">
            <a:extLst>
              <a:ext uri="{FF2B5EF4-FFF2-40B4-BE49-F238E27FC236}">
                <a16:creationId xmlns:a16="http://schemas.microsoft.com/office/drawing/2014/main" id="{DF2F8971-856D-D498-8B22-7AAB2DFE60A1}"/>
              </a:ext>
            </a:extLst>
          </p:cNvPr>
          <p:cNvSpPr>
            <a:spLocks noGrp="1"/>
          </p:cNvSpPr>
          <p:nvPr>
            <p:ph type="sldNum" sz="quarter" idx="5"/>
          </p:nvPr>
        </p:nvSpPr>
        <p:spPr/>
        <p:txBody>
          <a:bodyPr/>
          <a:lstStyle/>
          <a:p>
            <a:fld id="{9B0402B8-276C-4BC8-9A21-F24D64862063}" type="slidenum">
              <a:rPr lang="en-US" smtClean="0"/>
              <a:t>26</a:t>
            </a:fld>
            <a:endParaRPr lang="en-US"/>
          </a:p>
        </p:txBody>
      </p:sp>
    </p:spTree>
    <p:extLst>
      <p:ext uri="{BB962C8B-B14F-4D97-AF65-F5344CB8AC3E}">
        <p14:creationId xmlns:p14="http://schemas.microsoft.com/office/powerpoint/2010/main" val="983504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34BA-3039-7CE7-BF28-0BF3A9B73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4351D-81AB-AF3D-4878-7365AA4AB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B5D59-E9C5-C68C-E3ED-53CCB34FA14E}"/>
              </a:ext>
            </a:extLst>
          </p:cNvPr>
          <p:cNvSpPr>
            <a:spLocks noGrp="1"/>
          </p:cNvSpPr>
          <p:nvPr>
            <p:ph type="body" idx="1"/>
          </p:nvPr>
        </p:nvSpPr>
        <p:spPr/>
        <p:txBody>
          <a:bodyPr/>
          <a:lstStyle/>
          <a:p>
            <a:r>
              <a:rPr lang="en-US" dirty="0"/>
              <a:t>I use the term “Life support.” I think this conveys a sense of how severe the situation is, in addition to framing for family that the patient is not alive without our efforts. Sometimes, patients have expressed a desire to </a:t>
            </a:r>
            <a:r>
              <a:rPr lang="en-US" b="1" i="1" dirty="0"/>
              <a:t>not be on life support, </a:t>
            </a:r>
            <a:r>
              <a:rPr lang="en-US" b="0" i="0" dirty="0"/>
              <a:t>or something similar, and this helps with the conversation regarding family or patient wishes, if appropriate.</a:t>
            </a:r>
            <a:br>
              <a:rPr lang="en-US" b="0" i="0" dirty="0"/>
            </a:br>
            <a:br>
              <a:rPr lang="en-US" b="0" i="0" dirty="0"/>
            </a:br>
            <a:r>
              <a:rPr lang="en-US" b="0" i="0" dirty="0"/>
              <a:t>I use the patient’s name as much as possible. “Unfortunately, Jim’s heart still isn’t working on its own” feels more personal and caring than saying “His heart still isn’t working.”</a:t>
            </a:r>
            <a:br>
              <a:rPr lang="en-US" b="0" i="0" dirty="0"/>
            </a:br>
            <a:br>
              <a:rPr lang="en-US" b="0" i="0" dirty="0"/>
            </a:br>
            <a:r>
              <a:rPr lang="en-US" b="0" i="0" dirty="0"/>
              <a:t>Finally, we often times get caught in a trap of using language that is too complicated, especially when families are stressed and not thinking clearly. Saying that “we are giving medicine to him” is better than “we are pushing epinephrine through his IO,” because health literacy, in general, is very low and people likely will not understand what that means.</a:t>
            </a:r>
            <a:endParaRPr lang="en-US" dirty="0"/>
          </a:p>
        </p:txBody>
      </p:sp>
      <p:sp>
        <p:nvSpPr>
          <p:cNvPr id="4" name="Slide Number Placeholder 3">
            <a:extLst>
              <a:ext uri="{FF2B5EF4-FFF2-40B4-BE49-F238E27FC236}">
                <a16:creationId xmlns:a16="http://schemas.microsoft.com/office/drawing/2014/main" id="{A249841B-7605-E319-90DB-F6008D3D2F03}"/>
              </a:ext>
            </a:extLst>
          </p:cNvPr>
          <p:cNvSpPr>
            <a:spLocks noGrp="1"/>
          </p:cNvSpPr>
          <p:nvPr>
            <p:ph type="sldNum" sz="quarter" idx="5"/>
          </p:nvPr>
        </p:nvSpPr>
        <p:spPr/>
        <p:txBody>
          <a:bodyPr/>
          <a:lstStyle/>
          <a:p>
            <a:fld id="{9B0402B8-276C-4BC8-9A21-F24D64862063}" type="slidenum">
              <a:rPr lang="en-US" smtClean="0"/>
              <a:t>27</a:t>
            </a:fld>
            <a:endParaRPr lang="en-US"/>
          </a:p>
        </p:txBody>
      </p:sp>
    </p:spTree>
    <p:extLst>
      <p:ext uri="{BB962C8B-B14F-4D97-AF65-F5344CB8AC3E}">
        <p14:creationId xmlns:p14="http://schemas.microsoft.com/office/powerpoint/2010/main" val="3755398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469F1-4EBD-A6BC-2192-9C549172C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4F883-CD41-AF1C-7B70-FB8689532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C3D48-F801-E5F3-E780-A0B1A900FF2C}"/>
              </a:ext>
            </a:extLst>
          </p:cNvPr>
          <p:cNvSpPr>
            <a:spLocks noGrp="1"/>
          </p:cNvSpPr>
          <p:nvPr>
            <p:ph type="body" idx="1"/>
          </p:nvPr>
        </p:nvSpPr>
        <p:spPr/>
        <p:txBody>
          <a:bodyPr/>
          <a:lstStyle/>
          <a:p>
            <a:r>
              <a:rPr lang="en-US" dirty="0"/>
              <a:t>If you are going to terminate resuscitation, </a:t>
            </a:r>
            <a:r>
              <a:rPr lang="en-US" b="1" dirty="0"/>
              <a:t>please use the term ‘dead’ or ‘died.’ </a:t>
            </a:r>
            <a:endParaRPr lang="en-US" b="0" dirty="0"/>
          </a:p>
          <a:p>
            <a:endParaRPr lang="en-US" b="0" dirty="0"/>
          </a:p>
          <a:p>
            <a:r>
              <a:rPr lang="en-US" b="0" dirty="0"/>
              <a:t>This helps avoid confusion and gives clarity and finality.</a:t>
            </a:r>
            <a:br>
              <a:rPr lang="en-US" b="0" dirty="0"/>
            </a:br>
            <a:br>
              <a:rPr lang="en-US" b="0" dirty="0"/>
            </a:br>
            <a:r>
              <a:rPr lang="en-US" b="0" dirty="0"/>
              <a:t>I remember one of my paramedic instructors said he told a family that the patient “had gone to a better place” – the family assumed that meant that he was in the living room instead of the bathroom (where he was initially).</a:t>
            </a:r>
            <a:endParaRPr lang="en-US" dirty="0"/>
          </a:p>
        </p:txBody>
      </p:sp>
      <p:sp>
        <p:nvSpPr>
          <p:cNvPr id="4" name="Slide Number Placeholder 3">
            <a:extLst>
              <a:ext uri="{FF2B5EF4-FFF2-40B4-BE49-F238E27FC236}">
                <a16:creationId xmlns:a16="http://schemas.microsoft.com/office/drawing/2014/main" id="{6D8C5518-02C8-8285-4806-993857A745A5}"/>
              </a:ext>
            </a:extLst>
          </p:cNvPr>
          <p:cNvSpPr>
            <a:spLocks noGrp="1"/>
          </p:cNvSpPr>
          <p:nvPr>
            <p:ph type="sldNum" sz="quarter" idx="5"/>
          </p:nvPr>
        </p:nvSpPr>
        <p:spPr/>
        <p:txBody>
          <a:bodyPr/>
          <a:lstStyle/>
          <a:p>
            <a:fld id="{9B0402B8-276C-4BC8-9A21-F24D64862063}" type="slidenum">
              <a:rPr lang="en-US" smtClean="0"/>
              <a:t>28</a:t>
            </a:fld>
            <a:endParaRPr lang="en-US"/>
          </a:p>
        </p:txBody>
      </p:sp>
    </p:spTree>
    <p:extLst>
      <p:ext uri="{BB962C8B-B14F-4D97-AF65-F5344CB8AC3E}">
        <p14:creationId xmlns:p14="http://schemas.microsoft.com/office/powerpoint/2010/main" val="3021048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13ED0-9899-BE0F-C183-7C8ACEE70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B767A-CED5-13C7-40A6-AFE0118FE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45EFD-4CA6-93C9-931D-A9DE4627349C}"/>
              </a:ext>
            </a:extLst>
          </p:cNvPr>
          <p:cNvSpPr>
            <a:spLocks noGrp="1"/>
          </p:cNvSpPr>
          <p:nvPr>
            <p:ph type="body" idx="1"/>
          </p:nvPr>
        </p:nvSpPr>
        <p:spPr/>
        <p:txBody>
          <a:bodyPr/>
          <a:lstStyle/>
          <a:p>
            <a:r>
              <a:rPr lang="en-US" dirty="0"/>
              <a:t>Hopefully we’re doing </a:t>
            </a:r>
            <a:r>
              <a:rPr lang="en-US" i="1" dirty="0"/>
              <a:t>slightly </a:t>
            </a:r>
            <a:r>
              <a:rPr lang="en-US" i="0" dirty="0"/>
              <a:t>better at breaking the bad news than this…</a:t>
            </a:r>
            <a:endParaRPr lang="en-US" dirty="0"/>
          </a:p>
        </p:txBody>
      </p:sp>
      <p:sp>
        <p:nvSpPr>
          <p:cNvPr id="4" name="Slide Number Placeholder 3">
            <a:extLst>
              <a:ext uri="{FF2B5EF4-FFF2-40B4-BE49-F238E27FC236}">
                <a16:creationId xmlns:a16="http://schemas.microsoft.com/office/drawing/2014/main" id="{79CCD8BB-6BB0-91D2-2B30-AC864000C3D1}"/>
              </a:ext>
            </a:extLst>
          </p:cNvPr>
          <p:cNvSpPr>
            <a:spLocks noGrp="1"/>
          </p:cNvSpPr>
          <p:nvPr>
            <p:ph type="sldNum" sz="quarter" idx="5"/>
          </p:nvPr>
        </p:nvSpPr>
        <p:spPr/>
        <p:txBody>
          <a:bodyPr/>
          <a:lstStyle/>
          <a:p>
            <a:fld id="{9B0402B8-276C-4BC8-9A21-F24D64862063}" type="slidenum">
              <a:rPr lang="en-US" smtClean="0"/>
              <a:t>29</a:t>
            </a:fld>
            <a:endParaRPr lang="en-US"/>
          </a:p>
        </p:txBody>
      </p:sp>
    </p:spTree>
    <p:extLst>
      <p:ext uri="{BB962C8B-B14F-4D97-AF65-F5344CB8AC3E}">
        <p14:creationId xmlns:p14="http://schemas.microsoft.com/office/powerpoint/2010/main" val="2533858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0A21-9222-518F-B570-9B925EB04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3A235-75FF-1D6F-7F47-4635D55B6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86F8B-F2A0-9235-F894-862D0AACCD81}"/>
              </a:ext>
            </a:extLst>
          </p:cNvPr>
          <p:cNvSpPr>
            <a:spLocks noGrp="1"/>
          </p:cNvSpPr>
          <p:nvPr>
            <p:ph type="body" idx="1"/>
          </p:nvPr>
        </p:nvSpPr>
        <p:spPr/>
        <p:txBody>
          <a:bodyPr/>
          <a:lstStyle/>
          <a:p>
            <a:r>
              <a:rPr lang="en-US" dirty="0"/>
              <a:t>If you get ROSC, make sure you do things in the proper order – first, you should celebrate! But probably keep it to internal celebrations, and save the high-fives until you’re back at the station.</a:t>
            </a:r>
          </a:p>
        </p:txBody>
      </p:sp>
      <p:sp>
        <p:nvSpPr>
          <p:cNvPr id="4" name="Slide Number Placeholder 3">
            <a:extLst>
              <a:ext uri="{FF2B5EF4-FFF2-40B4-BE49-F238E27FC236}">
                <a16:creationId xmlns:a16="http://schemas.microsoft.com/office/drawing/2014/main" id="{B092A7A1-5C11-263F-3404-6B5A2494115B}"/>
              </a:ext>
            </a:extLst>
          </p:cNvPr>
          <p:cNvSpPr>
            <a:spLocks noGrp="1"/>
          </p:cNvSpPr>
          <p:nvPr>
            <p:ph type="sldNum" sz="quarter" idx="5"/>
          </p:nvPr>
        </p:nvSpPr>
        <p:spPr/>
        <p:txBody>
          <a:bodyPr/>
          <a:lstStyle/>
          <a:p>
            <a:fld id="{9B0402B8-276C-4BC8-9A21-F24D64862063}" type="slidenum">
              <a:rPr lang="en-US" smtClean="0"/>
              <a:t>30</a:t>
            </a:fld>
            <a:endParaRPr lang="en-US"/>
          </a:p>
        </p:txBody>
      </p:sp>
    </p:spTree>
    <p:extLst>
      <p:ext uri="{BB962C8B-B14F-4D97-AF65-F5344CB8AC3E}">
        <p14:creationId xmlns:p14="http://schemas.microsoft.com/office/powerpoint/2010/main" val="3860028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E5212-FC72-499E-8FF6-0B8F86CB2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75405-4637-77F5-0D67-3D7FC34155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AC4DE-8FA8-0017-FF86-AD5977805922}"/>
              </a:ext>
            </a:extLst>
          </p:cNvPr>
          <p:cNvSpPr>
            <a:spLocks noGrp="1"/>
          </p:cNvSpPr>
          <p:nvPr>
            <p:ph type="body" idx="1"/>
          </p:nvPr>
        </p:nvSpPr>
        <p:spPr/>
        <p:txBody>
          <a:bodyPr/>
          <a:lstStyle/>
          <a:p>
            <a:r>
              <a:rPr lang="en-US" dirty="0"/>
              <a:t>But… remember this slide? Most of the patients that get transported to the hospital will still die before they are discharged, and those that </a:t>
            </a:r>
            <a:r>
              <a:rPr lang="en-US" i="1" dirty="0"/>
              <a:t>are </a:t>
            </a:r>
            <a:r>
              <a:rPr lang="en-US" i="0" dirty="0"/>
              <a:t>discharged are, statistically, unlikely to have a good neurological function when they leave the hospital.</a:t>
            </a:r>
            <a:endParaRPr lang="en-US" dirty="0"/>
          </a:p>
        </p:txBody>
      </p:sp>
      <p:sp>
        <p:nvSpPr>
          <p:cNvPr id="4" name="Slide Number Placeholder 3">
            <a:extLst>
              <a:ext uri="{FF2B5EF4-FFF2-40B4-BE49-F238E27FC236}">
                <a16:creationId xmlns:a16="http://schemas.microsoft.com/office/drawing/2014/main" id="{33E8E50D-4E6D-FA6F-3B9C-4A1CDC6D5CD1}"/>
              </a:ext>
            </a:extLst>
          </p:cNvPr>
          <p:cNvSpPr>
            <a:spLocks noGrp="1"/>
          </p:cNvSpPr>
          <p:nvPr>
            <p:ph type="sldNum" sz="quarter" idx="5"/>
          </p:nvPr>
        </p:nvSpPr>
        <p:spPr/>
        <p:txBody>
          <a:bodyPr/>
          <a:lstStyle/>
          <a:p>
            <a:fld id="{9B0402B8-276C-4BC8-9A21-F24D64862063}" type="slidenum">
              <a:rPr lang="en-US" smtClean="0"/>
              <a:t>31</a:t>
            </a:fld>
            <a:endParaRPr lang="en-US"/>
          </a:p>
        </p:txBody>
      </p:sp>
    </p:spTree>
    <p:extLst>
      <p:ext uri="{BB962C8B-B14F-4D97-AF65-F5344CB8AC3E}">
        <p14:creationId xmlns:p14="http://schemas.microsoft.com/office/powerpoint/2010/main" val="201045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1175D-6683-02C3-1D1D-E3E189AE6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0D0B8-E5F7-4199-D992-48958C26A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FBBAE-E218-53FA-9405-835BC5AF2353}"/>
              </a:ext>
            </a:extLst>
          </p:cNvPr>
          <p:cNvSpPr>
            <a:spLocks noGrp="1"/>
          </p:cNvSpPr>
          <p:nvPr>
            <p:ph type="body" idx="1"/>
          </p:nvPr>
        </p:nvSpPr>
        <p:spPr/>
        <p:txBody>
          <a:bodyPr/>
          <a:lstStyle/>
          <a:p>
            <a:r>
              <a:rPr lang="en-US" dirty="0"/>
              <a:t>Hopefully, we’re a little better at CPR than Kevin from the Office.</a:t>
            </a:r>
          </a:p>
        </p:txBody>
      </p:sp>
      <p:sp>
        <p:nvSpPr>
          <p:cNvPr id="4" name="Slide Number Placeholder 3">
            <a:extLst>
              <a:ext uri="{FF2B5EF4-FFF2-40B4-BE49-F238E27FC236}">
                <a16:creationId xmlns:a16="http://schemas.microsoft.com/office/drawing/2014/main" id="{6E211763-7B0D-D9FF-B62D-66A3855B56C4}"/>
              </a:ext>
            </a:extLst>
          </p:cNvPr>
          <p:cNvSpPr>
            <a:spLocks noGrp="1"/>
          </p:cNvSpPr>
          <p:nvPr>
            <p:ph type="sldNum" sz="quarter" idx="5"/>
          </p:nvPr>
        </p:nvSpPr>
        <p:spPr/>
        <p:txBody>
          <a:bodyPr/>
          <a:lstStyle/>
          <a:p>
            <a:fld id="{9B0402B8-276C-4BC8-9A21-F24D64862063}" type="slidenum">
              <a:rPr lang="en-US" smtClean="0"/>
              <a:t>5</a:t>
            </a:fld>
            <a:endParaRPr lang="en-US"/>
          </a:p>
        </p:txBody>
      </p:sp>
    </p:spTree>
    <p:extLst>
      <p:ext uri="{BB962C8B-B14F-4D97-AF65-F5344CB8AC3E}">
        <p14:creationId xmlns:p14="http://schemas.microsoft.com/office/powerpoint/2010/main" val="1192062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FC81B-E443-4F00-572B-A61F8A291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8FD1-5291-5C7C-9D71-F0A833B41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E6942-CA12-5923-DD0D-09C01F8919C5}"/>
              </a:ext>
            </a:extLst>
          </p:cNvPr>
          <p:cNvSpPr>
            <a:spLocks noGrp="1"/>
          </p:cNvSpPr>
          <p:nvPr>
            <p:ph type="body" idx="1"/>
          </p:nvPr>
        </p:nvSpPr>
        <p:spPr/>
        <p:txBody>
          <a:bodyPr/>
          <a:lstStyle/>
          <a:p>
            <a:r>
              <a:rPr lang="en-US" dirty="0"/>
              <a:t>I 100% believe that it is my job as the doctor to tell the family if the patient has died, if they get to the hospital. If you transport someone who has achieved ROSC, though, family may have a belief that “everything will be OK.”</a:t>
            </a:r>
            <a:br>
              <a:rPr lang="en-US" dirty="0"/>
            </a:br>
            <a:br>
              <a:rPr lang="en-US" dirty="0"/>
            </a:br>
            <a:r>
              <a:rPr lang="en-US" dirty="0"/>
              <a:t>There are several studies that have shown that non-medically trained individuals have a false belief that patients will often have excellent outcomes if they get ROSC – just think of all the movies and TV shows that depict people being fine after having a cardiac arrest.</a:t>
            </a:r>
            <a:br>
              <a:rPr lang="en-US" dirty="0"/>
            </a:br>
            <a:br>
              <a:rPr lang="en-US" dirty="0"/>
            </a:br>
            <a:r>
              <a:rPr lang="en-US" dirty="0"/>
              <a:t>If you can prep family with a statement like this, it can go </a:t>
            </a:r>
            <a:r>
              <a:rPr lang="en-US" b="1" dirty="0"/>
              <a:t>a long way </a:t>
            </a:r>
            <a:r>
              <a:rPr lang="en-US" b="0" dirty="0"/>
              <a:t>to making the conversation in the ER much easier for me. Families deserve to understand what is going on, what may happen, and to have the same information we have. We can do this by being honest with them about outcomes – while not sharing specific data or percentages.</a:t>
            </a:r>
            <a:endParaRPr lang="en-US" dirty="0"/>
          </a:p>
        </p:txBody>
      </p:sp>
      <p:sp>
        <p:nvSpPr>
          <p:cNvPr id="4" name="Slide Number Placeholder 3">
            <a:extLst>
              <a:ext uri="{FF2B5EF4-FFF2-40B4-BE49-F238E27FC236}">
                <a16:creationId xmlns:a16="http://schemas.microsoft.com/office/drawing/2014/main" id="{09006742-FD7D-E254-5E3B-4DBBE5DC04FD}"/>
              </a:ext>
            </a:extLst>
          </p:cNvPr>
          <p:cNvSpPr>
            <a:spLocks noGrp="1"/>
          </p:cNvSpPr>
          <p:nvPr>
            <p:ph type="sldNum" sz="quarter" idx="5"/>
          </p:nvPr>
        </p:nvSpPr>
        <p:spPr/>
        <p:txBody>
          <a:bodyPr/>
          <a:lstStyle/>
          <a:p>
            <a:fld id="{9B0402B8-276C-4BC8-9A21-F24D64862063}" type="slidenum">
              <a:rPr lang="en-US" smtClean="0"/>
              <a:t>32</a:t>
            </a:fld>
            <a:endParaRPr lang="en-US"/>
          </a:p>
        </p:txBody>
      </p:sp>
    </p:spTree>
    <p:extLst>
      <p:ext uri="{BB962C8B-B14F-4D97-AF65-F5344CB8AC3E}">
        <p14:creationId xmlns:p14="http://schemas.microsoft.com/office/powerpoint/2010/main" val="123865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00C18-8F6C-35AA-0E0A-7358A8BBC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7E957-6883-1DCB-0AE4-979ED1652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E4519-4C62-5ECC-D002-B46301740E04}"/>
              </a:ext>
            </a:extLst>
          </p:cNvPr>
          <p:cNvSpPr>
            <a:spLocks noGrp="1"/>
          </p:cNvSpPr>
          <p:nvPr>
            <p:ph type="body" idx="1"/>
          </p:nvPr>
        </p:nvSpPr>
        <p:spPr/>
        <p:txBody>
          <a:bodyPr/>
          <a:lstStyle/>
          <a:p>
            <a:r>
              <a:rPr lang="en-US" dirty="0"/>
              <a:t>If you’re interested in learning more and using a free resource online, this is an excellent website with free training videos, including case scenarios that can be used at the station (or individually) to get better at this process and these conversations.</a:t>
            </a:r>
            <a:br>
              <a:rPr lang="en-US" dirty="0"/>
            </a:br>
            <a:br>
              <a:rPr lang="en-US" dirty="0"/>
            </a:br>
            <a:r>
              <a:rPr lang="en-US" dirty="0"/>
              <a:t>These are hard to implement – but so are lots of things that we do. We should not avoid hard conversations, simply because they are hard, and our patients and their families deserve it.</a:t>
            </a:r>
          </a:p>
        </p:txBody>
      </p:sp>
      <p:sp>
        <p:nvSpPr>
          <p:cNvPr id="4" name="Slide Number Placeholder 3">
            <a:extLst>
              <a:ext uri="{FF2B5EF4-FFF2-40B4-BE49-F238E27FC236}">
                <a16:creationId xmlns:a16="http://schemas.microsoft.com/office/drawing/2014/main" id="{9A9D5996-26AB-1836-E4B7-2AF63DE3E7CC}"/>
              </a:ext>
            </a:extLst>
          </p:cNvPr>
          <p:cNvSpPr>
            <a:spLocks noGrp="1"/>
          </p:cNvSpPr>
          <p:nvPr>
            <p:ph type="sldNum" sz="quarter" idx="5"/>
          </p:nvPr>
        </p:nvSpPr>
        <p:spPr/>
        <p:txBody>
          <a:bodyPr/>
          <a:lstStyle/>
          <a:p>
            <a:fld id="{9B0402B8-276C-4BC8-9A21-F24D64862063}" type="slidenum">
              <a:rPr lang="en-US" smtClean="0"/>
              <a:t>33</a:t>
            </a:fld>
            <a:endParaRPr lang="en-US"/>
          </a:p>
        </p:txBody>
      </p:sp>
    </p:spTree>
    <p:extLst>
      <p:ext uri="{BB962C8B-B14F-4D97-AF65-F5344CB8AC3E}">
        <p14:creationId xmlns:p14="http://schemas.microsoft.com/office/powerpoint/2010/main" val="655531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AF93-5E65-99E8-17D4-ED413356D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E0C5C-22FD-8F3F-4ED1-74D757D97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24605-1EC7-AFC8-2874-E99BD7C99E98}"/>
              </a:ext>
            </a:extLst>
          </p:cNvPr>
          <p:cNvSpPr>
            <a:spLocks noGrp="1"/>
          </p:cNvSpPr>
          <p:nvPr>
            <p:ph type="body" idx="1"/>
          </p:nvPr>
        </p:nvSpPr>
        <p:spPr/>
        <p:txBody>
          <a:bodyPr/>
          <a:lstStyle/>
          <a:p>
            <a:r>
              <a:rPr lang="en-US" dirty="0"/>
              <a:t>This was the internal motto of the Anchorage Fire Department, where I used to work.</a:t>
            </a:r>
            <a:br>
              <a:rPr lang="en-US" dirty="0"/>
            </a:br>
            <a:br>
              <a:rPr lang="en-US" dirty="0"/>
            </a:br>
            <a:r>
              <a:rPr lang="en-US" dirty="0"/>
              <a:t>“I am not here for me, I am here for we. And we are here for them.”</a:t>
            </a:r>
            <a:br>
              <a:rPr lang="en-US" dirty="0"/>
            </a:br>
            <a:br>
              <a:rPr lang="en-US" dirty="0"/>
            </a:br>
            <a:r>
              <a:rPr lang="en-US" dirty="0"/>
              <a:t>We all got into EMS and Fire to help. Whether it’s helping individual patients, to help our neighbors, or our communities, this is a motto I try to live by every day to help remind me of why I got into EMS.</a:t>
            </a:r>
          </a:p>
          <a:p>
            <a:endParaRPr lang="en-US" dirty="0"/>
          </a:p>
          <a:p>
            <a:r>
              <a:rPr lang="en-US" b="1" dirty="0"/>
              <a:t>I am not here for me.</a:t>
            </a:r>
            <a:r>
              <a:rPr lang="en-US" dirty="0"/>
              <a:t> I choose to do this job and to go to work to help others. Firstly, I think that by helping ourselves, by being here for “we,” fire and EMS personnel improve our longevity in a stressful, emotionally challenging field that too often leads to burnout amongst EMS clinicians. We know that EMTs and paramedics have high rates of substance abuse and depression, and by dealing with death and guilt, these feelings can compound. By being here we each other, or by being here for “we,” EMS can help support each other in these stressful times.</a:t>
            </a:r>
          </a:p>
          <a:p>
            <a:endParaRPr lang="en-US" dirty="0"/>
          </a:p>
          <a:p>
            <a:r>
              <a:rPr lang="en-US" dirty="0"/>
              <a:t>Most of all, fire and EMS </a:t>
            </a:r>
            <a:r>
              <a:rPr lang="en-US" i="1" dirty="0"/>
              <a:t>must </a:t>
            </a:r>
            <a:r>
              <a:rPr lang="en-US" i="0" dirty="0"/>
              <a:t>remember that we are here for </a:t>
            </a:r>
            <a:r>
              <a:rPr lang="en-US" b="1" i="1" dirty="0"/>
              <a:t>them – </a:t>
            </a:r>
            <a:r>
              <a:rPr lang="en-US" b="0" i="0" dirty="0"/>
              <a:t>the public. When people call and ask for help, we must be the ones to help care for our friends, neighbors, and communities.</a:t>
            </a:r>
          </a:p>
          <a:p>
            <a:endParaRPr lang="en-US" b="0" i="0" dirty="0"/>
          </a:p>
          <a:p>
            <a:r>
              <a:rPr lang="en-US" b="0" i="0" dirty="0"/>
              <a:t>Unfortunately, in cardiac arrest, too often the “them” includes the patient and their loved ones. The caring must not stop when we stop doing CPR.</a:t>
            </a:r>
            <a:endParaRPr lang="en-US" dirty="0"/>
          </a:p>
        </p:txBody>
      </p:sp>
      <p:sp>
        <p:nvSpPr>
          <p:cNvPr id="4" name="Slide Number Placeholder 3">
            <a:extLst>
              <a:ext uri="{FF2B5EF4-FFF2-40B4-BE49-F238E27FC236}">
                <a16:creationId xmlns:a16="http://schemas.microsoft.com/office/drawing/2014/main" id="{DFE52210-3321-7895-9E1D-41AECB0F5CA5}"/>
              </a:ext>
            </a:extLst>
          </p:cNvPr>
          <p:cNvSpPr>
            <a:spLocks noGrp="1"/>
          </p:cNvSpPr>
          <p:nvPr>
            <p:ph type="sldNum" sz="quarter" idx="5"/>
          </p:nvPr>
        </p:nvSpPr>
        <p:spPr/>
        <p:txBody>
          <a:bodyPr/>
          <a:lstStyle/>
          <a:p>
            <a:fld id="{9B0402B8-276C-4BC8-9A21-F24D64862063}" type="slidenum">
              <a:rPr lang="en-US" smtClean="0"/>
              <a:t>34</a:t>
            </a:fld>
            <a:endParaRPr lang="en-US"/>
          </a:p>
        </p:txBody>
      </p:sp>
    </p:spTree>
    <p:extLst>
      <p:ext uri="{BB962C8B-B14F-4D97-AF65-F5344CB8AC3E}">
        <p14:creationId xmlns:p14="http://schemas.microsoft.com/office/powerpoint/2010/main" val="36075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27267-857D-E9D2-7B91-A326D1DCB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EBB75-7917-D67F-9068-815F565B6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0198B-261F-2C74-3C43-DF9192FE17CE}"/>
              </a:ext>
            </a:extLst>
          </p:cNvPr>
          <p:cNvSpPr>
            <a:spLocks noGrp="1"/>
          </p:cNvSpPr>
          <p:nvPr>
            <p:ph type="body" idx="1"/>
          </p:nvPr>
        </p:nvSpPr>
        <p:spPr/>
        <p:txBody>
          <a:bodyPr/>
          <a:lstStyle/>
          <a:p>
            <a:endParaRPr lang="en-US" b="0" i="0" dirty="0"/>
          </a:p>
        </p:txBody>
      </p:sp>
      <p:sp>
        <p:nvSpPr>
          <p:cNvPr id="4" name="Slide Number Placeholder 3">
            <a:extLst>
              <a:ext uri="{FF2B5EF4-FFF2-40B4-BE49-F238E27FC236}">
                <a16:creationId xmlns:a16="http://schemas.microsoft.com/office/drawing/2014/main" id="{B0B9CC45-B5C9-A60A-461C-DF6E2E2094FF}"/>
              </a:ext>
            </a:extLst>
          </p:cNvPr>
          <p:cNvSpPr>
            <a:spLocks noGrp="1"/>
          </p:cNvSpPr>
          <p:nvPr>
            <p:ph type="sldNum" sz="quarter" idx="5"/>
          </p:nvPr>
        </p:nvSpPr>
        <p:spPr/>
        <p:txBody>
          <a:bodyPr/>
          <a:lstStyle/>
          <a:p>
            <a:fld id="{9B0402B8-276C-4BC8-9A21-F24D64862063}" type="slidenum">
              <a:rPr lang="en-US" smtClean="0"/>
              <a:t>35</a:t>
            </a:fld>
            <a:endParaRPr lang="en-US"/>
          </a:p>
        </p:txBody>
      </p:sp>
    </p:spTree>
    <p:extLst>
      <p:ext uri="{BB962C8B-B14F-4D97-AF65-F5344CB8AC3E}">
        <p14:creationId xmlns:p14="http://schemas.microsoft.com/office/powerpoint/2010/main" val="4166866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88993-9255-A39E-D5F4-C685E63C9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4003D-3D67-14E1-338E-A10DFEB4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99BFF-0916-A4B3-5018-B29587CED625}"/>
              </a:ext>
            </a:extLst>
          </p:cNvPr>
          <p:cNvSpPr>
            <a:spLocks noGrp="1"/>
          </p:cNvSpPr>
          <p:nvPr>
            <p:ph type="body" idx="1"/>
          </p:nvPr>
        </p:nvSpPr>
        <p:spPr/>
        <p:txBody>
          <a:bodyPr/>
          <a:lstStyle/>
          <a:p>
            <a:r>
              <a:rPr lang="en-US" dirty="0"/>
              <a:t>Lets look at some national data:</a:t>
            </a:r>
            <a:br>
              <a:rPr lang="en-US" dirty="0"/>
            </a:br>
            <a:br>
              <a:rPr lang="en-US" dirty="0"/>
            </a:br>
            <a:r>
              <a:rPr lang="en-US" dirty="0"/>
              <a:t>In the US, somewhere around 350,000-400,000 cardiac arrests occur outside of the hospital every year, or roughly 1,000 per day.</a:t>
            </a:r>
            <a:br>
              <a:rPr lang="en-US" dirty="0"/>
            </a:br>
            <a:br>
              <a:rPr lang="en-US" dirty="0"/>
            </a:br>
            <a:r>
              <a:rPr lang="en-US" dirty="0"/>
              <a:t>If we look at </a:t>
            </a:r>
            <a:r>
              <a:rPr lang="en-US" i="1" dirty="0"/>
              <a:t>all </a:t>
            </a:r>
            <a:r>
              <a:rPr lang="en-US" i="0" dirty="0"/>
              <a:t>the data in the US, the numbers vary a little bit, but estimates suggest that about 5-10% of these patients will survive to hospital discharge. Unfortunately, the vast majority of these patients will die. In New Mexico, and in many agencies, many of these patients will die on scene and are not transported to the hospital. This will vary significantly based on local protocols and jurisdictions, and may vary depending on direction from your agency or medical director.</a:t>
            </a:r>
            <a:endParaRPr lang="en-US" dirty="0"/>
          </a:p>
        </p:txBody>
      </p:sp>
      <p:sp>
        <p:nvSpPr>
          <p:cNvPr id="4" name="Slide Number Placeholder 3">
            <a:extLst>
              <a:ext uri="{FF2B5EF4-FFF2-40B4-BE49-F238E27FC236}">
                <a16:creationId xmlns:a16="http://schemas.microsoft.com/office/drawing/2014/main" id="{19369DA6-65BF-10D9-4234-25A073788155}"/>
              </a:ext>
            </a:extLst>
          </p:cNvPr>
          <p:cNvSpPr>
            <a:spLocks noGrp="1"/>
          </p:cNvSpPr>
          <p:nvPr>
            <p:ph type="sldNum" sz="quarter" idx="5"/>
          </p:nvPr>
        </p:nvSpPr>
        <p:spPr/>
        <p:txBody>
          <a:bodyPr/>
          <a:lstStyle/>
          <a:p>
            <a:fld id="{9B0402B8-276C-4BC8-9A21-F24D64862063}" type="slidenum">
              <a:rPr lang="en-US" smtClean="0"/>
              <a:t>6</a:t>
            </a:fld>
            <a:endParaRPr lang="en-US"/>
          </a:p>
        </p:txBody>
      </p:sp>
    </p:spTree>
    <p:extLst>
      <p:ext uri="{BB962C8B-B14F-4D97-AF65-F5344CB8AC3E}">
        <p14:creationId xmlns:p14="http://schemas.microsoft.com/office/powerpoint/2010/main" val="221797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8407-A702-66A4-CE41-8FD0B48AA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915BC-B6CF-7440-F744-6D5A3508F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468A2-6EDF-D0E1-16EB-3BDFBB21B8C0}"/>
              </a:ext>
            </a:extLst>
          </p:cNvPr>
          <p:cNvSpPr>
            <a:spLocks noGrp="1"/>
          </p:cNvSpPr>
          <p:nvPr>
            <p:ph type="body" idx="1"/>
          </p:nvPr>
        </p:nvSpPr>
        <p:spPr/>
        <p:txBody>
          <a:bodyPr/>
          <a:lstStyle/>
          <a:p>
            <a:r>
              <a:rPr lang="en-US" dirty="0"/>
              <a:t>I looked at data in the Albuquerque Metro area between January 1-Feb 1, 2026, just to get some representative data.</a:t>
            </a:r>
            <a:br>
              <a:rPr lang="en-US" dirty="0"/>
            </a:br>
            <a:br>
              <a:rPr lang="en-US" dirty="0"/>
            </a:br>
            <a:r>
              <a:rPr lang="en-US" dirty="0"/>
              <a:t>In our area, there were around 8,000 calls for service for EMS. Of those, about 2%, or 185, were dispatched or upgraded to a cardiac arrest, based on the 911 call taker’s interpretation and understanding of the phone call.</a:t>
            </a:r>
          </a:p>
          <a:p>
            <a:endParaRPr lang="en-US" dirty="0"/>
          </a:p>
          <a:p>
            <a:r>
              <a:rPr lang="en-US" dirty="0"/>
              <a:t>Many of those 185 were </a:t>
            </a:r>
            <a:r>
              <a:rPr lang="en-US" i="1" dirty="0"/>
              <a:t>not </a:t>
            </a:r>
            <a:r>
              <a:rPr lang="en-US" i="0" dirty="0"/>
              <a:t>in arrest – for example, they may have had strokes but were breathing, or other medical issues, such as overdoses, syncopal episodes, or similar medical issues.</a:t>
            </a:r>
          </a:p>
          <a:p>
            <a:endParaRPr lang="en-US" i="0" dirty="0"/>
          </a:p>
          <a:p>
            <a:r>
              <a:rPr lang="en-US" i="0" dirty="0"/>
              <a:t>However, of those 185, 35 were declared dead on scene after resuscitation was attempted. 94 were declared dead on scene, and no resuscitation efforts were attempted – this may be because they had advance directives, or they were unfortunately beyond help.</a:t>
            </a:r>
            <a:br>
              <a:rPr lang="en-US" i="0" dirty="0"/>
            </a:br>
            <a:br>
              <a:rPr lang="en-US" i="0" dirty="0"/>
            </a:br>
            <a:r>
              <a:rPr lang="en-US" i="0" dirty="0"/>
              <a:t>In all of our data, 17 patients were transported to the hospital – and we have a protocol that we </a:t>
            </a:r>
            <a:r>
              <a:rPr lang="en-US" i="1" dirty="0"/>
              <a:t>generally </a:t>
            </a:r>
            <a:r>
              <a:rPr lang="en-US" i="0" dirty="0"/>
              <a:t>do not transport with ongoing CPR, except for rare or unusual circumstances. For example, in someone with refractory ventricular fibrillation, who may be a candidate for ECMO (or heart/lung bypass), they might be transported with ongoing CPR.</a:t>
            </a:r>
            <a:endParaRPr lang="en-US" dirty="0"/>
          </a:p>
        </p:txBody>
      </p:sp>
      <p:sp>
        <p:nvSpPr>
          <p:cNvPr id="4" name="Slide Number Placeholder 3">
            <a:extLst>
              <a:ext uri="{FF2B5EF4-FFF2-40B4-BE49-F238E27FC236}">
                <a16:creationId xmlns:a16="http://schemas.microsoft.com/office/drawing/2014/main" id="{2B8E3D10-1477-10C0-3A19-C138287CC7DB}"/>
              </a:ext>
            </a:extLst>
          </p:cNvPr>
          <p:cNvSpPr>
            <a:spLocks noGrp="1"/>
          </p:cNvSpPr>
          <p:nvPr>
            <p:ph type="sldNum" sz="quarter" idx="5"/>
          </p:nvPr>
        </p:nvSpPr>
        <p:spPr/>
        <p:txBody>
          <a:bodyPr/>
          <a:lstStyle/>
          <a:p>
            <a:fld id="{9B0402B8-276C-4BC8-9A21-F24D64862063}" type="slidenum">
              <a:rPr lang="en-US" smtClean="0"/>
              <a:t>7</a:t>
            </a:fld>
            <a:endParaRPr lang="en-US"/>
          </a:p>
        </p:txBody>
      </p:sp>
    </p:spTree>
    <p:extLst>
      <p:ext uri="{BB962C8B-B14F-4D97-AF65-F5344CB8AC3E}">
        <p14:creationId xmlns:p14="http://schemas.microsoft.com/office/powerpoint/2010/main" val="115788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91558-BE39-D01C-0E17-52B691143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E6162-F038-F9E6-1511-B38E5715B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1A154-B15E-8F56-384E-346F37135A97}"/>
              </a:ext>
            </a:extLst>
          </p:cNvPr>
          <p:cNvSpPr>
            <a:spLocks noGrp="1"/>
          </p:cNvSpPr>
          <p:nvPr>
            <p:ph type="body" idx="1"/>
          </p:nvPr>
        </p:nvSpPr>
        <p:spPr/>
        <p:txBody>
          <a:bodyPr/>
          <a:lstStyle/>
          <a:p>
            <a:r>
              <a:rPr lang="en-US" dirty="0"/>
              <a:t>So, in our system, only 13% of patients who had confirmed cardiac arrests were transported to the hospital.</a:t>
            </a:r>
            <a:br>
              <a:rPr lang="en-US" dirty="0"/>
            </a:br>
            <a:br>
              <a:rPr lang="en-US" dirty="0"/>
            </a:br>
            <a:r>
              <a:rPr lang="en-US" dirty="0"/>
              <a:t>We know from large, national research, that </a:t>
            </a:r>
            <a:r>
              <a:rPr lang="en-US" i="1" dirty="0"/>
              <a:t>most </a:t>
            </a:r>
            <a:r>
              <a:rPr lang="en-US" i="0" dirty="0"/>
              <a:t>of the patients that are transported to the hospital will die in the hospital, and only around 1/3 will be discharged alive.</a:t>
            </a:r>
            <a:endParaRPr lang="en-US" dirty="0"/>
          </a:p>
        </p:txBody>
      </p:sp>
      <p:sp>
        <p:nvSpPr>
          <p:cNvPr id="4" name="Slide Number Placeholder 3">
            <a:extLst>
              <a:ext uri="{FF2B5EF4-FFF2-40B4-BE49-F238E27FC236}">
                <a16:creationId xmlns:a16="http://schemas.microsoft.com/office/drawing/2014/main" id="{FA30C90D-3830-57BF-1012-FB28BC838B99}"/>
              </a:ext>
            </a:extLst>
          </p:cNvPr>
          <p:cNvSpPr>
            <a:spLocks noGrp="1"/>
          </p:cNvSpPr>
          <p:nvPr>
            <p:ph type="sldNum" sz="quarter" idx="5"/>
          </p:nvPr>
        </p:nvSpPr>
        <p:spPr/>
        <p:txBody>
          <a:bodyPr/>
          <a:lstStyle/>
          <a:p>
            <a:fld id="{9B0402B8-276C-4BC8-9A21-F24D64862063}" type="slidenum">
              <a:rPr lang="en-US" smtClean="0"/>
              <a:t>8</a:t>
            </a:fld>
            <a:endParaRPr lang="en-US"/>
          </a:p>
        </p:txBody>
      </p:sp>
    </p:spTree>
    <p:extLst>
      <p:ext uri="{BB962C8B-B14F-4D97-AF65-F5344CB8AC3E}">
        <p14:creationId xmlns:p14="http://schemas.microsoft.com/office/powerpoint/2010/main" val="788622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837A7-2D82-E1C3-9A9A-46B34617B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B221D-83EA-AE2B-87FC-B3D30396B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5EC82-6924-4CAD-45C0-9456FB118059}"/>
              </a:ext>
            </a:extLst>
          </p:cNvPr>
          <p:cNvSpPr>
            <a:spLocks noGrp="1"/>
          </p:cNvSpPr>
          <p:nvPr>
            <p:ph type="body" idx="1"/>
          </p:nvPr>
        </p:nvSpPr>
        <p:spPr/>
        <p:txBody>
          <a:bodyPr/>
          <a:lstStyle/>
          <a:p>
            <a:r>
              <a:rPr lang="en-US" dirty="0"/>
              <a:t>The more important question, in my mind, is how do patients do once they are admitted to the hospital?</a:t>
            </a:r>
            <a:br>
              <a:rPr lang="en-US" dirty="0"/>
            </a:br>
            <a:br>
              <a:rPr lang="en-US" dirty="0"/>
            </a:br>
            <a:r>
              <a:rPr lang="en-US" dirty="0"/>
              <a:t>We know we can do a great job in the field, and I feel like it’s a definite win if we get the person to the hospital alive and with a pulse.</a:t>
            </a:r>
            <a:br>
              <a:rPr lang="en-US" dirty="0"/>
            </a:br>
            <a:br>
              <a:rPr lang="en-US" dirty="0"/>
            </a:br>
            <a:r>
              <a:rPr lang="en-US" dirty="0"/>
              <a:t>But, from several large studies, we know that about 50-65% or more of the patients that have an out-of-hospital cardiac arrest and ultimately make it to the hospital with a pulse will die in the hospital.</a:t>
            </a:r>
            <a:br>
              <a:rPr lang="en-US" dirty="0"/>
            </a:br>
            <a:br>
              <a:rPr lang="en-US" dirty="0"/>
            </a:br>
            <a:r>
              <a:rPr lang="en-US" dirty="0"/>
              <a:t>There was a large study that looked at how patients do if they survive and are discharged from the hospital, and are still alive 30 days later.</a:t>
            </a:r>
            <a:br>
              <a:rPr lang="en-US" dirty="0"/>
            </a:br>
            <a:br>
              <a:rPr lang="en-US" dirty="0"/>
            </a:br>
            <a:r>
              <a:rPr lang="en-US" dirty="0"/>
              <a:t>We use a scoring system to determine their level of function – the blue bars here represent ‘Normal’ or ‘Good’ function – I think of this as being able to get up in the morning, make and enjoy a cup of coffee, and be able to function fairly independently.</a:t>
            </a:r>
          </a:p>
          <a:p>
            <a:endParaRPr lang="en-US" dirty="0"/>
          </a:p>
          <a:p>
            <a:r>
              <a:rPr lang="en-US" dirty="0"/>
              <a:t>The green bar represents severe disability – these survivors need significant help, and may need around-the-clock care, but can still communicate and understand the world around them.</a:t>
            </a:r>
          </a:p>
          <a:p>
            <a:endParaRPr lang="en-US" dirty="0"/>
          </a:p>
          <a:p>
            <a:r>
              <a:rPr lang="en-US" dirty="0"/>
              <a:t>The Yellow bar represents a persistent vegetative state – someone who may be dependent on a ventilator, may need artificial nutrition through a feeding tube, and cannot communicate.</a:t>
            </a:r>
          </a:p>
          <a:p>
            <a:endParaRPr lang="en-US" dirty="0"/>
          </a:p>
          <a:p>
            <a:r>
              <a:rPr lang="en-US" dirty="0"/>
              <a:t>This study showed that, if patients get discharged from the hospital after a cardiac arrest, only about 50% will have a ‘Normal’ or ‘Good’ recovery. The others area likely to need around-the-clock care if they survive.</a:t>
            </a:r>
          </a:p>
        </p:txBody>
      </p:sp>
      <p:sp>
        <p:nvSpPr>
          <p:cNvPr id="4" name="Slide Number Placeholder 3">
            <a:extLst>
              <a:ext uri="{FF2B5EF4-FFF2-40B4-BE49-F238E27FC236}">
                <a16:creationId xmlns:a16="http://schemas.microsoft.com/office/drawing/2014/main" id="{35F2C9A6-561B-7761-F3DB-893B1033FF3D}"/>
              </a:ext>
            </a:extLst>
          </p:cNvPr>
          <p:cNvSpPr>
            <a:spLocks noGrp="1"/>
          </p:cNvSpPr>
          <p:nvPr>
            <p:ph type="sldNum" sz="quarter" idx="5"/>
          </p:nvPr>
        </p:nvSpPr>
        <p:spPr/>
        <p:txBody>
          <a:bodyPr/>
          <a:lstStyle/>
          <a:p>
            <a:fld id="{9B0402B8-276C-4BC8-9A21-F24D64862063}" type="slidenum">
              <a:rPr lang="en-US" smtClean="0"/>
              <a:t>9</a:t>
            </a:fld>
            <a:endParaRPr lang="en-US"/>
          </a:p>
        </p:txBody>
      </p:sp>
    </p:spTree>
    <p:extLst>
      <p:ext uri="{BB962C8B-B14F-4D97-AF65-F5344CB8AC3E}">
        <p14:creationId xmlns:p14="http://schemas.microsoft.com/office/powerpoint/2010/main" val="2232418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E65C-1C8F-A5E6-CFAE-624E25711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21C0C-63FF-3339-18F6-55709FBDAC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57DB8-F73E-8440-1C78-40C98A59894A}"/>
              </a:ext>
            </a:extLst>
          </p:cNvPr>
          <p:cNvSpPr>
            <a:spLocks noGrp="1"/>
          </p:cNvSpPr>
          <p:nvPr>
            <p:ph type="body" idx="1"/>
          </p:nvPr>
        </p:nvSpPr>
        <p:spPr/>
        <p:txBody>
          <a:bodyPr/>
          <a:lstStyle/>
          <a:p>
            <a:r>
              <a:rPr lang="en-US" dirty="0"/>
              <a:t>And again, these data are generally in urban systems. These are systems that have short response times. These are in systems that are close to a hospital. They likely have plenty of personnel available – and multiple paramedics on scene, plus plenty of non-paramedics to do other interventions.</a:t>
            </a:r>
            <a:br>
              <a:rPr lang="en-US" dirty="0"/>
            </a:br>
            <a:br>
              <a:rPr lang="en-US" dirty="0"/>
            </a:br>
            <a:r>
              <a:rPr lang="en-US" dirty="0"/>
              <a:t>This is, obviously, very different from many of the rural or remote areas in which we work.</a:t>
            </a:r>
          </a:p>
        </p:txBody>
      </p:sp>
      <p:sp>
        <p:nvSpPr>
          <p:cNvPr id="4" name="Slide Number Placeholder 3">
            <a:extLst>
              <a:ext uri="{FF2B5EF4-FFF2-40B4-BE49-F238E27FC236}">
                <a16:creationId xmlns:a16="http://schemas.microsoft.com/office/drawing/2014/main" id="{02FF069C-0A46-0E15-858C-7AB1D6364F19}"/>
              </a:ext>
            </a:extLst>
          </p:cNvPr>
          <p:cNvSpPr>
            <a:spLocks noGrp="1"/>
          </p:cNvSpPr>
          <p:nvPr>
            <p:ph type="sldNum" sz="quarter" idx="5"/>
          </p:nvPr>
        </p:nvSpPr>
        <p:spPr/>
        <p:txBody>
          <a:bodyPr/>
          <a:lstStyle/>
          <a:p>
            <a:fld id="{9B0402B8-276C-4BC8-9A21-F24D64862063}" type="slidenum">
              <a:rPr lang="en-US" smtClean="0"/>
              <a:t>10</a:t>
            </a:fld>
            <a:endParaRPr lang="en-US"/>
          </a:p>
        </p:txBody>
      </p:sp>
    </p:spTree>
    <p:extLst>
      <p:ext uri="{BB962C8B-B14F-4D97-AF65-F5344CB8AC3E}">
        <p14:creationId xmlns:p14="http://schemas.microsoft.com/office/powerpoint/2010/main" val="131006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all know, when you work and live in rural areas like New Mexico, this is </a:t>
            </a:r>
            <a:r>
              <a:rPr lang="en-US" i="1" dirty="0"/>
              <a:t>rarely </a:t>
            </a:r>
            <a:r>
              <a:rPr lang="en-US" i="0" dirty="0"/>
              <a:t>your practice environment.</a:t>
            </a:r>
            <a:br>
              <a:rPr lang="en-US" i="0" dirty="0"/>
            </a:br>
            <a:br>
              <a:rPr lang="en-US" i="0" dirty="0"/>
            </a:br>
            <a:r>
              <a:rPr lang="en-US" i="0" dirty="0"/>
              <a:t>Here’s New Mexico laid over the East Coast – think about how many large hospitals we have that have a cardiologist available on-call 24/7, compared to the entire state of New York, Massachusetts, half of Pennsylvania, and several other states.</a:t>
            </a:r>
          </a:p>
          <a:p>
            <a:endParaRPr lang="en-US" i="0" dirty="0"/>
          </a:p>
          <a:p>
            <a:r>
              <a:rPr lang="en-US" i="0" dirty="0"/>
              <a:t>We </a:t>
            </a:r>
            <a:r>
              <a:rPr lang="en-US" i="1" dirty="0"/>
              <a:t>know </a:t>
            </a:r>
            <a:r>
              <a:rPr lang="en-US" i="0" dirty="0"/>
              <a:t>that care is more challenging in New Mexico, and patients do worse because of these challenges, even if our EMTs, paramedics, fire departments, and other first responders are excellent.</a:t>
            </a:r>
            <a:endParaRPr lang="en-US" dirty="0"/>
          </a:p>
        </p:txBody>
      </p:sp>
      <p:sp>
        <p:nvSpPr>
          <p:cNvPr id="4" name="Slide Number Placeholder 3"/>
          <p:cNvSpPr>
            <a:spLocks noGrp="1"/>
          </p:cNvSpPr>
          <p:nvPr>
            <p:ph type="sldNum" sz="quarter" idx="5"/>
          </p:nvPr>
        </p:nvSpPr>
        <p:spPr/>
        <p:txBody>
          <a:bodyPr/>
          <a:lstStyle/>
          <a:p>
            <a:fld id="{A35C220D-58A9-4E7D-9AA0-5D7370C83381}" type="slidenum">
              <a:rPr lang="en-US" smtClean="0"/>
              <a:t>11</a:t>
            </a:fld>
            <a:endParaRPr lang="en-US"/>
          </a:p>
        </p:txBody>
      </p:sp>
    </p:spTree>
    <p:extLst>
      <p:ext uri="{BB962C8B-B14F-4D97-AF65-F5344CB8AC3E}">
        <p14:creationId xmlns:p14="http://schemas.microsoft.com/office/powerpoint/2010/main" val="236200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8956-500B-83E5-7472-994C735BB5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73CDE1-0822-8E51-28AC-8D3D24019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256F06-458A-17D2-77B8-5B1DD020A401}"/>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5" name="Footer Placeholder 4">
            <a:extLst>
              <a:ext uri="{FF2B5EF4-FFF2-40B4-BE49-F238E27FC236}">
                <a16:creationId xmlns:a16="http://schemas.microsoft.com/office/drawing/2014/main" id="{6025842B-66C8-BBC3-93DD-8CF0F5BE6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81886-0CD0-E6D3-56C7-B9B62022F4EE}"/>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200404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4473-8F6F-FFAB-2FDE-2DE0EBD20E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EB3FF2-D827-5CFD-05B3-7A9971729B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AD9E3-3507-564F-C86A-CA2C6FB7803E}"/>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5" name="Footer Placeholder 4">
            <a:extLst>
              <a:ext uri="{FF2B5EF4-FFF2-40B4-BE49-F238E27FC236}">
                <a16:creationId xmlns:a16="http://schemas.microsoft.com/office/drawing/2014/main" id="{78F178E0-D367-F901-3456-931D1EB4C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86169-5DE8-DF6D-2C99-83BFCB5F09A0}"/>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52967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03CCC-4D97-35A5-03D9-97103119E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B37D6A-3D55-270A-A1B2-937C557D1C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A8D56-6B2E-7676-5E4C-BA6706E2BCDA}"/>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5" name="Footer Placeholder 4">
            <a:extLst>
              <a:ext uri="{FF2B5EF4-FFF2-40B4-BE49-F238E27FC236}">
                <a16:creationId xmlns:a16="http://schemas.microsoft.com/office/drawing/2014/main" id="{36A7171B-E86C-A95D-C247-0343E4B48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6660B-3667-7062-A264-9E0EE800A9E3}"/>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204055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DD29-1078-BD0B-40BB-77BBFB0D66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6E1214-0132-0544-531A-5DB8AA16F1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F662D-D114-E089-E359-7F70B34BBA20}"/>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5" name="Footer Placeholder 4">
            <a:extLst>
              <a:ext uri="{FF2B5EF4-FFF2-40B4-BE49-F238E27FC236}">
                <a16:creationId xmlns:a16="http://schemas.microsoft.com/office/drawing/2014/main" id="{4C46114B-E09B-DCB0-CD1A-5F461EF995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BBA06-9171-3624-B705-3B4FB0F8591D}"/>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4223188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D38D-284B-27F0-277F-688F89292E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FDB4F7-FA49-FEBE-E2C9-ECF76E2848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87520-BFD8-5D9E-4AE4-505589D9540D}"/>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5" name="Footer Placeholder 4">
            <a:extLst>
              <a:ext uri="{FF2B5EF4-FFF2-40B4-BE49-F238E27FC236}">
                <a16:creationId xmlns:a16="http://schemas.microsoft.com/office/drawing/2014/main" id="{8C68C8FD-2D4A-A3B0-34ED-0615F1574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9D278-C902-9CAC-BEBB-3CDEAD9A6D2D}"/>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1155199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1C3C-9A9E-6CDC-F6C4-570ECCCDA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ED2E7-0947-E6B3-3528-4303B3DD6A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554608-FF9A-4C46-D92E-940B119D5C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AB7A05-5166-F828-8122-C8A1DD824F77}"/>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6" name="Footer Placeholder 5">
            <a:extLst>
              <a:ext uri="{FF2B5EF4-FFF2-40B4-BE49-F238E27FC236}">
                <a16:creationId xmlns:a16="http://schemas.microsoft.com/office/drawing/2014/main" id="{2D0269E9-E658-351B-0EF2-95BFCA638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21912-5799-B8BD-5966-93DF98523FBD}"/>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53851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A119-01B3-EDBB-0C0B-41E2A5413E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F3E967-3B8F-2D4B-7DE1-4FDB37BF64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185851-CF88-5AC8-A712-23A4DEBA74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2F702B-3CDF-7A70-27D9-A6EE5395C7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D7FB04-E171-94F2-3B4C-B0C39E752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EDCE1E-58F2-1445-1625-73A61073A1D8}"/>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8" name="Footer Placeholder 7">
            <a:extLst>
              <a:ext uri="{FF2B5EF4-FFF2-40B4-BE49-F238E27FC236}">
                <a16:creationId xmlns:a16="http://schemas.microsoft.com/office/drawing/2014/main" id="{EDBDF998-56E7-3C99-2522-1F82EEBEC1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8A945A-F017-0618-D70E-2ADB284367FE}"/>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272973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4A50-04AF-928F-D3DA-BDF0F7BE5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F156B3-ED73-83E2-883E-4636B1B2AB4C}"/>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4" name="Footer Placeholder 3">
            <a:extLst>
              <a:ext uri="{FF2B5EF4-FFF2-40B4-BE49-F238E27FC236}">
                <a16:creationId xmlns:a16="http://schemas.microsoft.com/office/drawing/2014/main" id="{031E71CC-2350-0B67-A3C0-BBF260CD98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44A171-5D34-3B90-8973-DF92F45E7891}"/>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404137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D7FB8D-F697-993E-4C5D-C13F85133368}"/>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3" name="Footer Placeholder 2">
            <a:extLst>
              <a:ext uri="{FF2B5EF4-FFF2-40B4-BE49-F238E27FC236}">
                <a16:creationId xmlns:a16="http://schemas.microsoft.com/office/drawing/2014/main" id="{99730D0F-9A81-556F-0E2A-2CEF2813F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4568A-A373-8742-2704-EA43E0A221F4}"/>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122468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A189-F2D7-63A2-3727-80D475AF6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2FA9A4-2387-DFE9-8917-918C8546AA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EBD7A7-2C9A-6840-BCFA-9158B5398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CB6211-1C1A-97E5-E70C-E73F492CCB0F}"/>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6" name="Footer Placeholder 5">
            <a:extLst>
              <a:ext uri="{FF2B5EF4-FFF2-40B4-BE49-F238E27FC236}">
                <a16:creationId xmlns:a16="http://schemas.microsoft.com/office/drawing/2014/main" id="{E2332602-8119-78C6-217D-E2F3C98B2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89E61-9917-69E6-B908-DC0C2EDE87BB}"/>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672219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BF301-EF8E-D41F-7395-7C647E6913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5A51B3-1077-89B0-8D9F-0A4B46F0B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07F4D8-2105-21E8-235D-BB973A5CD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076822-0573-EA0B-A64A-E1EE33BA10C9}"/>
              </a:ext>
            </a:extLst>
          </p:cNvPr>
          <p:cNvSpPr>
            <a:spLocks noGrp="1"/>
          </p:cNvSpPr>
          <p:nvPr>
            <p:ph type="dt" sz="half" idx="10"/>
          </p:nvPr>
        </p:nvSpPr>
        <p:spPr/>
        <p:txBody>
          <a:bodyPr/>
          <a:lstStyle/>
          <a:p>
            <a:fld id="{D39EE347-497E-4C05-B4FF-8E335BB55788}" type="datetimeFigureOut">
              <a:rPr lang="en-US" smtClean="0"/>
              <a:t>2/11/2026</a:t>
            </a:fld>
            <a:endParaRPr lang="en-US"/>
          </a:p>
        </p:txBody>
      </p:sp>
      <p:sp>
        <p:nvSpPr>
          <p:cNvPr id="6" name="Footer Placeholder 5">
            <a:extLst>
              <a:ext uri="{FF2B5EF4-FFF2-40B4-BE49-F238E27FC236}">
                <a16:creationId xmlns:a16="http://schemas.microsoft.com/office/drawing/2014/main" id="{2744CCBE-28E6-7157-0F43-FE7AE5635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59268-6CCB-554D-C053-C53819806A9C}"/>
              </a:ext>
            </a:extLst>
          </p:cNvPr>
          <p:cNvSpPr>
            <a:spLocks noGrp="1"/>
          </p:cNvSpPr>
          <p:nvPr>
            <p:ph type="sldNum" sz="quarter" idx="12"/>
          </p:nvPr>
        </p:nvSpPr>
        <p:spPr/>
        <p:txBody>
          <a:bodyPr/>
          <a:lstStyle/>
          <a:p>
            <a:fld id="{DD186742-A90C-4FCF-9F7E-C673E85B20AD}" type="slidenum">
              <a:rPr lang="en-US" smtClean="0"/>
              <a:t>‹#›</a:t>
            </a:fld>
            <a:endParaRPr lang="en-US"/>
          </a:p>
        </p:txBody>
      </p:sp>
    </p:spTree>
    <p:extLst>
      <p:ext uri="{BB962C8B-B14F-4D97-AF65-F5344CB8AC3E}">
        <p14:creationId xmlns:p14="http://schemas.microsoft.com/office/powerpoint/2010/main" val="142945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D0D918-1A03-E88E-1C39-E48263BB19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234F8B-0C98-AD7C-F0E2-1555B8C5E2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FE476-D4F0-CB50-DE21-BFE5665D9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9EE347-497E-4C05-B4FF-8E335BB55788}" type="datetimeFigureOut">
              <a:rPr lang="en-US" smtClean="0"/>
              <a:t>2/11/2026</a:t>
            </a:fld>
            <a:endParaRPr lang="en-US"/>
          </a:p>
        </p:txBody>
      </p:sp>
      <p:sp>
        <p:nvSpPr>
          <p:cNvPr id="5" name="Footer Placeholder 4">
            <a:extLst>
              <a:ext uri="{FF2B5EF4-FFF2-40B4-BE49-F238E27FC236}">
                <a16:creationId xmlns:a16="http://schemas.microsoft.com/office/drawing/2014/main" id="{5556C970-33BA-5415-1184-337A6E53A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4B6A966-145D-4F7E-F6FC-1C57EEF207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186742-A90C-4FCF-9F7E-C673E85B20AD}" type="slidenum">
              <a:rPr lang="en-US" smtClean="0"/>
              <a:t>‹#›</a:t>
            </a:fld>
            <a:endParaRPr lang="en-US"/>
          </a:p>
        </p:txBody>
      </p:sp>
    </p:spTree>
    <p:extLst>
      <p:ext uri="{BB962C8B-B14F-4D97-AF65-F5344CB8AC3E}">
        <p14:creationId xmlns:p14="http://schemas.microsoft.com/office/powerpoint/2010/main" val="1203959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_V9XwtwoTRQ?feature=oembed" TargetMode="External"/><Relationship Id="rId5" Type="http://schemas.openxmlformats.org/officeDocument/2006/relationships/image" Target="../media/image13.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614E-6FD0-505F-117B-F5682A8A266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4ADC98A-47CA-236A-E940-FBABFCF00D13}"/>
              </a:ext>
            </a:extLst>
          </p:cNvPr>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id="{F791AB1C-3851-07E4-8DAB-4EFC51FDE780}"/>
              </a:ext>
            </a:extLst>
          </p:cNvPr>
          <p:cNvPicPr>
            <a:picLocks noChangeAspect="1"/>
          </p:cNvPicPr>
          <p:nvPr/>
        </p:nvPicPr>
        <p:blipFill>
          <a:blip r:embed="rId2"/>
          <a:srcRect t="25000"/>
          <a:stretch>
            <a:fillRect/>
          </a:stretch>
        </p:blipFill>
        <p:spPr>
          <a:xfrm>
            <a:off x="20" y="-22"/>
            <a:ext cx="12191977" cy="6858022"/>
          </a:xfrm>
          <a:prstGeom prst="rect">
            <a:avLst/>
          </a:prstGeom>
        </p:spPr>
      </p:pic>
      <p:sp>
        <p:nvSpPr>
          <p:cNvPr id="5" name="TextBox 4">
            <a:extLst>
              <a:ext uri="{FF2B5EF4-FFF2-40B4-BE49-F238E27FC236}">
                <a16:creationId xmlns:a16="http://schemas.microsoft.com/office/drawing/2014/main" id="{8149A79E-5DD9-52C4-DD7E-1EB1198B5C6D}"/>
              </a:ext>
            </a:extLst>
          </p:cNvPr>
          <p:cNvSpPr txBox="1"/>
          <p:nvPr/>
        </p:nvSpPr>
        <p:spPr>
          <a:xfrm>
            <a:off x="643466" y="4551037"/>
            <a:ext cx="5449479" cy="1578054"/>
          </a:xfrm>
          <a:prstGeom prst="rect">
            <a:avLst/>
          </a:prstGeom>
        </p:spPr>
        <p:txBody>
          <a:bodyPr vert="horz" lIns="91440" tIns="45720" rIns="91440" bIns="45720" rtlCol="0" anchor="b">
            <a:normAutofit/>
          </a:bodyPr>
          <a:lstStyle/>
          <a:p>
            <a:pPr>
              <a:lnSpc>
                <a:spcPct val="90000"/>
              </a:lnSpc>
              <a:spcBef>
                <a:spcPts val="1000"/>
              </a:spcBef>
            </a:pPr>
            <a:r>
              <a:rPr lang="en-US" sz="2400" dirty="0">
                <a:solidFill>
                  <a:srgbClr val="FFFFFF"/>
                </a:solidFill>
              </a:rPr>
              <a:t>Bart Grabman, MD</a:t>
            </a:r>
            <a:br>
              <a:rPr lang="en-US" sz="2400" dirty="0">
                <a:solidFill>
                  <a:srgbClr val="FFFFFF"/>
                </a:solidFill>
              </a:rPr>
            </a:br>
            <a:r>
              <a:rPr lang="en-US" sz="2400" dirty="0">
                <a:solidFill>
                  <a:srgbClr val="FFFFFF"/>
                </a:solidFill>
              </a:rPr>
              <a:t>University of New Mexico</a:t>
            </a:r>
            <a:br>
              <a:rPr lang="en-US" sz="2400" dirty="0">
                <a:solidFill>
                  <a:srgbClr val="FFFFFF"/>
                </a:solidFill>
              </a:rPr>
            </a:br>
            <a:r>
              <a:rPr lang="en-US" sz="2400" dirty="0">
                <a:solidFill>
                  <a:srgbClr val="FFFFFF"/>
                </a:solidFill>
              </a:rPr>
              <a:t>EMS Fellow</a:t>
            </a:r>
            <a:br>
              <a:rPr lang="en-US" sz="2400" dirty="0">
                <a:solidFill>
                  <a:srgbClr val="FFFFFF"/>
                </a:solidFill>
              </a:rPr>
            </a:br>
            <a:r>
              <a:rPr lang="en-US" sz="2400" dirty="0">
                <a:solidFill>
                  <a:srgbClr val="FFFFFF"/>
                </a:solidFill>
              </a:rPr>
              <a:t>February 3, 2026</a:t>
            </a:r>
          </a:p>
        </p:txBody>
      </p:sp>
      <p:sp>
        <p:nvSpPr>
          <p:cNvPr id="9" name="TextBox 8">
            <a:extLst>
              <a:ext uri="{FF2B5EF4-FFF2-40B4-BE49-F238E27FC236}">
                <a16:creationId xmlns:a16="http://schemas.microsoft.com/office/drawing/2014/main" id="{16E9525E-B265-B238-4341-FCBD5503F6E2}"/>
              </a:ext>
            </a:extLst>
          </p:cNvPr>
          <p:cNvSpPr txBox="1"/>
          <p:nvPr/>
        </p:nvSpPr>
        <p:spPr>
          <a:xfrm>
            <a:off x="288963" y="251072"/>
            <a:ext cx="6158484" cy="1569660"/>
          </a:xfrm>
          <a:prstGeom prst="rect">
            <a:avLst/>
          </a:prstGeom>
          <a:noFill/>
        </p:spPr>
        <p:txBody>
          <a:bodyPr wrap="square">
            <a:spAutoFit/>
          </a:bodyPr>
          <a:lstStyle/>
          <a:p>
            <a:r>
              <a:rPr lang="en-US" sz="4800" b="1" dirty="0">
                <a:solidFill>
                  <a:schemeClr val="bg1"/>
                </a:solidFill>
                <a:latin typeface="+mj-lt"/>
              </a:rPr>
              <a:t>Termination of Resuscitation</a:t>
            </a:r>
            <a:endParaRPr lang="en-US" sz="4800" dirty="0">
              <a:solidFill>
                <a:schemeClr val="bg1"/>
              </a:solidFill>
              <a:latin typeface="+mj-lt"/>
            </a:endParaRPr>
          </a:p>
        </p:txBody>
      </p:sp>
      <p:sp>
        <p:nvSpPr>
          <p:cNvPr id="11" name="TextBox 10">
            <a:extLst>
              <a:ext uri="{FF2B5EF4-FFF2-40B4-BE49-F238E27FC236}">
                <a16:creationId xmlns:a16="http://schemas.microsoft.com/office/drawing/2014/main" id="{E009B60C-C0B2-8EEF-4D2F-54E6883865BD}"/>
              </a:ext>
            </a:extLst>
          </p:cNvPr>
          <p:cNvSpPr txBox="1"/>
          <p:nvPr/>
        </p:nvSpPr>
        <p:spPr>
          <a:xfrm>
            <a:off x="288962" y="1820732"/>
            <a:ext cx="5206581" cy="1200329"/>
          </a:xfrm>
          <a:prstGeom prst="rect">
            <a:avLst/>
          </a:prstGeom>
          <a:noFill/>
        </p:spPr>
        <p:txBody>
          <a:bodyPr wrap="square">
            <a:spAutoFit/>
          </a:bodyPr>
          <a:lstStyle/>
          <a:p>
            <a:r>
              <a:rPr lang="en-US" sz="3600" dirty="0">
                <a:solidFill>
                  <a:schemeClr val="bg1"/>
                </a:solidFill>
                <a:latin typeface="+mj-lt"/>
              </a:rPr>
              <a:t>What To Do When There’s Nothing Else To Do</a:t>
            </a:r>
            <a:endParaRPr lang="en-US" sz="3600" dirty="0">
              <a:latin typeface="+mj-lt"/>
            </a:endParaRPr>
          </a:p>
        </p:txBody>
      </p:sp>
    </p:spTree>
    <p:extLst>
      <p:ext uri="{BB962C8B-B14F-4D97-AF65-F5344CB8AC3E}">
        <p14:creationId xmlns:p14="http://schemas.microsoft.com/office/powerpoint/2010/main" val="180292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6F3B8-AD98-C3E7-5BD9-72B3F51D23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D15D93-7AD2-A492-87C9-44061A4A057F}"/>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5" name="Title 1">
            <a:extLst>
              <a:ext uri="{FF2B5EF4-FFF2-40B4-BE49-F238E27FC236}">
                <a16:creationId xmlns:a16="http://schemas.microsoft.com/office/drawing/2014/main" id="{67C49099-3810-F59E-4E52-C3E7FAD639F6}"/>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6" name="Title 1">
            <a:extLst>
              <a:ext uri="{FF2B5EF4-FFF2-40B4-BE49-F238E27FC236}">
                <a16:creationId xmlns:a16="http://schemas.microsoft.com/office/drawing/2014/main" id="{93E7DB93-CE33-8C52-6380-AF668A729660}"/>
              </a:ext>
            </a:extLst>
          </p:cNvPr>
          <p:cNvSpPr txBox="1">
            <a:spLocks/>
          </p:cNvSpPr>
          <p:nvPr/>
        </p:nvSpPr>
        <p:spPr>
          <a:xfrm>
            <a:off x="20" y="464867"/>
            <a:ext cx="1219198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The Vast Majority Of Patients Die,</a:t>
            </a:r>
            <a:br>
              <a:rPr lang="en-US" sz="4800" b="1" dirty="0"/>
            </a:br>
            <a:r>
              <a:rPr lang="en-US" sz="4800" b="1" dirty="0"/>
              <a:t>even if they have</a:t>
            </a:r>
          </a:p>
          <a:p>
            <a:endParaRPr lang="en-US" sz="4800" b="1" dirty="0"/>
          </a:p>
          <a:p>
            <a:endParaRPr lang="en-US" sz="4800" dirty="0"/>
          </a:p>
          <a:p>
            <a:endParaRPr lang="en-US" sz="4800" dirty="0"/>
          </a:p>
        </p:txBody>
      </p:sp>
      <p:sp>
        <p:nvSpPr>
          <p:cNvPr id="7" name="Title 1">
            <a:extLst>
              <a:ext uri="{FF2B5EF4-FFF2-40B4-BE49-F238E27FC236}">
                <a16:creationId xmlns:a16="http://schemas.microsoft.com/office/drawing/2014/main" id="{795DA9F8-569B-9A25-30B9-C97FA3DB415C}"/>
              </a:ext>
            </a:extLst>
          </p:cNvPr>
          <p:cNvSpPr txBox="1">
            <a:spLocks/>
          </p:cNvSpPr>
          <p:nvPr/>
        </p:nvSpPr>
        <p:spPr>
          <a:xfrm>
            <a:off x="838200" y="1628079"/>
            <a:ext cx="10515600" cy="41482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Fast response times</a:t>
            </a:r>
          </a:p>
          <a:p>
            <a:r>
              <a:rPr lang="en-US" sz="4800" dirty="0"/>
              <a:t>Short transport times</a:t>
            </a:r>
          </a:p>
          <a:p>
            <a:r>
              <a:rPr lang="en-US" sz="4800" dirty="0"/>
              <a:t>Plenty of personnel available</a:t>
            </a:r>
            <a:br>
              <a:rPr lang="en-US" sz="4800" dirty="0"/>
            </a:br>
            <a:endParaRPr lang="en-US" sz="4800" dirty="0"/>
          </a:p>
          <a:p>
            <a:r>
              <a:rPr lang="en-US" sz="4800" dirty="0"/>
              <a:t>A big hospital nearby</a:t>
            </a:r>
          </a:p>
        </p:txBody>
      </p:sp>
    </p:spTree>
    <p:extLst>
      <p:ext uri="{BB962C8B-B14F-4D97-AF65-F5344CB8AC3E}">
        <p14:creationId xmlns:p14="http://schemas.microsoft.com/office/powerpoint/2010/main" val="210839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37428-76E8-2E99-81DF-7F42A24FE65D}"/>
            </a:ext>
          </a:extLst>
        </p:cNvPr>
        <p:cNvGrpSpPr/>
        <p:nvPr/>
      </p:nvGrpSpPr>
      <p:grpSpPr>
        <a:xfrm>
          <a:off x="0" y="0"/>
          <a:ext cx="0" cy="0"/>
          <a:chOff x="0" y="0"/>
          <a:chExt cx="0" cy="0"/>
        </a:xfrm>
      </p:grpSpPr>
      <p:pic>
        <p:nvPicPr>
          <p:cNvPr id="4" name="Picture 3" descr="A landscape of a dry field&#10;&#10;Description automatically generated with medium confidence">
            <a:extLst>
              <a:ext uri="{FF2B5EF4-FFF2-40B4-BE49-F238E27FC236}">
                <a16:creationId xmlns:a16="http://schemas.microsoft.com/office/drawing/2014/main" id="{F4525DB0-A56E-1E72-1403-F70CB66D2840}"/>
              </a:ext>
            </a:extLst>
          </p:cNvPr>
          <p:cNvPicPr>
            <a:picLocks noChangeAspect="1"/>
          </p:cNvPicPr>
          <p:nvPr/>
        </p:nvPicPr>
        <p:blipFill rotWithShape="1">
          <a:blip r:embed="rId3">
            <a:alphaModFix amt="50000"/>
          </a:blip>
          <a:srcRect t="16974"/>
          <a:stretch/>
        </p:blipFill>
        <p:spPr>
          <a:xfrm>
            <a:off x="20" y="0"/>
            <a:ext cx="12191980" cy="6857999"/>
          </a:xfrm>
          <a:prstGeom prst="rect">
            <a:avLst/>
          </a:prstGeom>
        </p:spPr>
      </p:pic>
      <p:pic>
        <p:nvPicPr>
          <p:cNvPr id="3" name="Picture 2">
            <a:extLst>
              <a:ext uri="{FF2B5EF4-FFF2-40B4-BE49-F238E27FC236}">
                <a16:creationId xmlns:a16="http://schemas.microsoft.com/office/drawing/2014/main" id="{9D2ED439-CE1B-AE86-DB4E-243703842869}"/>
              </a:ext>
            </a:extLst>
          </p:cNvPr>
          <p:cNvPicPr>
            <a:picLocks noChangeAspect="1"/>
          </p:cNvPicPr>
          <p:nvPr/>
        </p:nvPicPr>
        <p:blipFill>
          <a:blip r:embed="rId4"/>
          <a:stretch>
            <a:fillRect/>
          </a:stretch>
        </p:blipFill>
        <p:spPr>
          <a:xfrm>
            <a:off x="3135373" y="37806"/>
            <a:ext cx="5921253" cy="6782388"/>
          </a:xfrm>
          <a:prstGeom prst="rect">
            <a:avLst/>
          </a:prstGeom>
        </p:spPr>
      </p:pic>
      <p:pic>
        <p:nvPicPr>
          <p:cNvPr id="8" name="Picture 7">
            <a:extLst>
              <a:ext uri="{FF2B5EF4-FFF2-40B4-BE49-F238E27FC236}">
                <a16:creationId xmlns:a16="http://schemas.microsoft.com/office/drawing/2014/main" id="{2E00ECC7-0876-F324-1B19-792A05E6CB6E}"/>
              </a:ext>
            </a:extLst>
          </p:cNvPr>
          <p:cNvPicPr>
            <a:picLocks noChangeAspect="1"/>
          </p:cNvPicPr>
          <p:nvPr/>
        </p:nvPicPr>
        <p:blipFill>
          <a:blip r:embed="rId5"/>
          <a:stretch>
            <a:fillRect/>
          </a:stretch>
        </p:blipFill>
        <p:spPr>
          <a:xfrm>
            <a:off x="1671144" y="0"/>
            <a:ext cx="9049407" cy="7161145"/>
          </a:xfrm>
          <a:prstGeom prst="rect">
            <a:avLst/>
          </a:prstGeom>
        </p:spPr>
      </p:pic>
    </p:spTree>
    <p:extLst>
      <p:ext uri="{BB962C8B-B14F-4D97-AF65-F5344CB8AC3E}">
        <p14:creationId xmlns:p14="http://schemas.microsoft.com/office/powerpoint/2010/main" val="241847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B2B69-83FF-38E7-CA92-3B17CE89513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E2018B-2826-4CD5-12C6-9124C9CE17E2}"/>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297604BA-ADE4-B666-89F2-04D6E3F0E3AA}"/>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41104089-D812-5C07-B3DB-E73F3879D45F}"/>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6" name="TextBox 5">
            <a:extLst>
              <a:ext uri="{FF2B5EF4-FFF2-40B4-BE49-F238E27FC236}">
                <a16:creationId xmlns:a16="http://schemas.microsoft.com/office/drawing/2014/main" id="{65D41F8F-1A81-803A-AD39-3929640405E9}"/>
              </a:ext>
            </a:extLst>
          </p:cNvPr>
          <p:cNvSpPr txBox="1"/>
          <p:nvPr/>
        </p:nvSpPr>
        <p:spPr>
          <a:xfrm>
            <a:off x="1" y="226020"/>
            <a:ext cx="12191976" cy="1046440"/>
          </a:xfrm>
          <a:prstGeom prst="rect">
            <a:avLst/>
          </a:prstGeom>
          <a:noFill/>
        </p:spPr>
        <p:txBody>
          <a:bodyPr wrap="square">
            <a:spAutoFit/>
          </a:bodyPr>
          <a:lstStyle/>
          <a:p>
            <a:pPr algn="ctr"/>
            <a:r>
              <a:rPr lang="en-US" sz="6200" b="1" dirty="0">
                <a:latin typeface="+mj-lt"/>
              </a:rPr>
              <a:t>Does It Matter?</a:t>
            </a:r>
            <a:endParaRPr lang="en-US" sz="6200" dirty="0">
              <a:latin typeface="+mj-lt"/>
            </a:endParaRPr>
          </a:p>
        </p:txBody>
      </p:sp>
      <p:sp>
        <p:nvSpPr>
          <p:cNvPr id="2" name="Title 1">
            <a:extLst>
              <a:ext uri="{FF2B5EF4-FFF2-40B4-BE49-F238E27FC236}">
                <a16:creationId xmlns:a16="http://schemas.microsoft.com/office/drawing/2014/main" id="{FB22CB4B-DEF1-D468-B2A3-C4A8144C259A}"/>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Most of our patients in rural areas will die</a:t>
            </a:r>
          </a:p>
          <a:p>
            <a:endParaRPr lang="en-US" sz="4800" dirty="0"/>
          </a:p>
          <a:p>
            <a:r>
              <a:rPr lang="en-US" sz="4800" dirty="0"/>
              <a:t>Most of our families are not ready for or expecting death</a:t>
            </a:r>
          </a:p>
          <a:p>
            <a:endParaRPr lang="en-US" sz="4800" dirty="0"/>
          </a:p>
          <a:p>
            <a:r>
              <a:rPr lang="en-US" sz="4800" dirty="0"/>
              <a:t>Many families experience lasting guilt, flashbacks, or symptoms of PTSD</a:t>
            </a:r>
          </a:p>
        </p:txBody>
      </p:sp>
    </p:spTree>
    <p:extLst>
      <p:ext uri="{BB962C8B-B14F-4D97-AF65-F5344CB8AC3E}">
        <p14:creationId xmlns:p14="http://schemas.microsoft.com/office/powerpoint/2010/main" val="15559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7A2C-B008-A14E-73CF-46D031822ED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2316C4D-597D-838D-61A7-DFFFE32EE1F6}"/>
              </a:ext>
            </a:extLst>
          </p:cNvPr>
          <p:cNvPicPr>
            <a:picLocks noChangeAspect="1"/>
          </p:cNvPicPr>
          <p:nvPr/>
        </p:nvPicPr>
        <p:blipFill>
          <a:blip r:embed="rId3">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099850E6-1D06-23F9-54B0-7179F56BBE4D}"/>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578D99D5-63FA-08C9-B230-DABC76E32D3D}"/>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pic>
        <p:nvPicPr>
          <p:cNvPr id="8" name="Picture 7">
            <a:extLst>
              <a:ext uri="{FF2B5EF4-FFF2-40B4-BE49-F238E27FC236}">
                <a16:creationId xmlns:a16="http://schemas.microsoft.com/office/drawing/2014/main" id="{2BA52984-8856-D093-6CF8-7FAF2A5E33AB}"/>
              </a:ext>
            </a:extLst>
          </p:cNvPr>
          <p:cNvPicPr>
            <a:picLocks noChangeAspect="1"/>
          </p:cNvPicPr>
          <p:nvPr/>
        </p:nvPicPr>
        <p:blipFill>
          <a:blip r:embed="rId4"/>
          <a:stretch>
            <a:fillRect/>
          </a:stretch>
        </p:blipFill>
        <p:spPr>
          <a:xfrm>
            <a:off x="3746979" y="381338"/>
            <a:ext cx="4698041" cy="4698041"/>
          </a:xfrm>
          <a:prstGeom prst="rect">
            <a:avLst/>
          </a:prstGeom>
        </p:spPr>
      </p:pic>
      <p:sp>
        <p:nvSpPr>
          <p:cNvPr id="11" name="TextBox 10">
            <a:extLst>
              <a:ext uri="{FF2B5EF4-FFF2-40B4-BE49-F238E27FC236}">
                <a16:creationId xmlns:a16="http://schemas.microsoft.com/office/drawing/2014/main" id="{BD183C36-EABD-0A3B-349D-911CD71A3E44}"/>
              </a:ext>
            </a:extLst>
          </p:cNvPr>
          <p:cNvSpPr txBox="1"/>
          <p:nvPr/>
        </p:nvSpPr>
        <p:spPr>
          <a:xfrm>
            <a:off x="559494" y="5111261"/>
            <a:ext cx="11073009" cy="1200329"/>
          </a:xfrm>
          <a:prstGeom prst="rect">
            <a:avLst/>
          </a:prstGeom>
          <a:noFill/>
        </p:spPr>
        <p:txBody>
          <a:bodyPr wrap="square">
            <a:spAutoFit/>
          </a:bodyPr>
          <a:lstStyle/>
          <a:p>
            <a:pPr algn="ctr"/>
            <a:r>
              <a:rPr lang="en-US" sz="3600" b="1" dirty="0">
                <a:latin typeface="+mj-lt"/>
              </a:rPr>
              <a:t>Scan the QR Code with your phone or device to participate in (optional) poll</a:t>
            </a:r>
            <a:endParaRPr lang="en-US" sz="3600" dirty="0">
              <a:latin typeface="+mj-lt"/>
            </a:endParaRPr>
          </a:p>
        </p:txBody>
      </p:sp>
    </p:spTree>
    <p:extLst>
      <p:ext uri="{BB962C8B-B14F-4D97-AF65-F5344CB8AC3E}">
        <p14:creationId xmlns:p14="http://schemas.microsoft.com/office/powerpoint/2010/main" val="2222206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4047A-6947-6610-E4D5-2F20361CAD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7A65A5-72C5-9664-65EF-41D364D12D87}"/>
              </a:ext>
            </a:extLst>
          </p:cNvPr>
          <p:cNvPicPr>
            <a:picLocks noChangeAspect="1"/>
          </p:cNvPicPr>
          <p:nvPr/>
        </p:nvPicPr>
        <p:blipFill>
          <a:blip r:embed="rId3">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31E5477D-5EE4-AC95-6A34-AB031A9A0A68}"/>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4F24EFC0-222D-3E40-3D44-00810A53AB0B}"/>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96C7748B-1DD5-7668-B2B3-A216188359D8}"/>
              </a:ext>
            </a:extLst>
          </p:cNvPr>
          <p:cNvSpPr txBox="1">
            <a:spLocks/>
          </p:cNvSpPr>
          <p:nvPr/>
        </p:nvSpPr>
        <p:spPr>
          <a:xfrm>
            <a:off x="-39018" y="2514211"/>
            <a:ext cx="12270036" cy="34232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t>18-year-old girl is found unresponsive by her father in her bedroom at home. She was last seen about 30 minutes ago.</a:t>
            </a:r>
          </a:p>
          <a:p>
            <a:endParaRPr lang="en-US" sz="4000" dirty="0"/>
          </a:p>
          <a:p>
            <a:r>
              <a:rPr lang="en-US" sz="4000" dirty="0"/>
              <a:t>Family is sobbing and in the bedroom when you arrive</a:t>
            </a:r>
          </a:p>
          <a:p>
            <a:endParaRPr lang="en-US" sz="4000" dirty="0"/>
          </a:p>
          <a:p>
            <a:r>
              <a:rPr lang="en-US" sz="4000" dirty="0"/>
              <a:t>She has no pulse, and you start CPR. Empty prescription pill bottles are in the room. You suspect an overdose. </a:t>
            </a:r>
            <a:br>
              <a:rPr lang="en-US" sz="4000" dirty="0"/>
            </a:br>
            <a:br>
              <a:rPr lang="en-US" sz="4000" dirty="0"/>
            </a:br>
            <a:r>
              <a:rPr lang="en-US" sz="4000" dirty="0"/>
              <a:t>Your AED says “no shock advised.”</a:t>
            </a:r>
          </a:p>
        </p:txBody>
      </p:sp>
      <p:pic>
        <p:nvPicPr>
          <p:cNvPr id="7" name="Picture 6">
            <a:extLst>
              <a:ext uri="{FF2B5EF4-FFF2-40B4-BE49-F238E27FC236}">
                <a16:creationId xmlns:a16="http://schemas.microsoft.com/office/drawing/2014/main" id="{17618D5C-BC1C-2DB9-7427-BD67558CD311}"/>
              </a:ext>
            </a:extLst>
          </p:cNvPr>
          <p:cNvPicPr>
            <a:picLocks noChangeAspect="1"/>
          </p:cNvPicPr>
          <p:nvPr/>
        </p:nvPicPr>
        <p:blipFill>
          <a:blip r:embed="rId4"/>
          <a:stretch>
            <a:fillRect/>
          </a:stretch>
        </p:blipFill>
        <p:spPr>
          <a:xfrm>
            <a:off x="10117712" y="4729501"/>
            <a:ext cx="2055371" cy="2055371"/>
          </a:xfrm>
          <a:prstGeom prst="rect">
            <a:avLst/>
          </a:prstGeom>
        </p:spPr>
      </p:pic>
    </p:spTree>
    <p:extLst>
      <p:ext uri="{BB962C8B-B14F-4D97-AF65-F5344CB8AC3E}">
        <p14:creationId xmlns:p14="http://schemas.microsoft.com/office/powerpoint/2010/main" val="2667205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F4EF7-306F-E66A-94F0-2FBFED199C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96F8430-05F8-3F5F-EE1C-621D76A774E4}"/>
              </a:ext>
            </a:extLst>
          </p:cNvPr>
          <p:cNvPicPr>
            <a:picLocks noChangeAspect="1"/>
          </p:cNvPicPr>
          <p:nvPr/>
        </p:nvPicPr>
        <p:blipFill>
          <a:blip r:embed="rId3">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22FB0229-2589-CD58-24E1-256CF5B89856}"/>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917B0F43-7336-65D8-3448-F5A8E609931B}"/>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pic>
        <p:nvPicPr>
          <p:cNvPr id="8" name="Picture 7">
            <a:extLst>
              <a:ext uri="{FF2B5EF4-FFF2-40B4-BE49-F238E27FC236}">
                <a16:creationId xmlns:a16="http://schemas.microsoft.com/office/drawing/2014/main" id="{4E7D2495-BD16-25FB-9327-1567EC234066}"/>
              </a:ext>
            </a:extLst>
          </p:cNvPr>
          <p:cNvPicPr>
            <a:picLocks noChangeAspect="1"/>
          </p:cNvPicPr>
          <p:nvPr/>
        </p:nvPicPr>
        <p:blipFill>
          <a:blip r:embed="rId4"/>
          <a:stretch>
            <a:fillRect/>
          </a:stretch>
        </p:blipFill>
        <p:spPr>
          <a:xfrm>
            <a:off x="3746979" y="381338"/>
            <a:ext cx="4698041" cy="4698041"/>
          </a:xfrm>
          <a:prstGeom prst="rect">
            <a:avLst/>
          </a:prstGeom>
        </p:spPr>
      </p:pic>
      <p:sp>
        <p:nvSpPr>
          <p:cNvPr id="11" name="TextBox 10">
            <a:extLst>
              <a:ext uri="{FF2B5EF4-FFF2-40B4-BE49-F238E27FC236}">
                <a16:creationId xmlns:a16="http://schemas.microsoft.com/office/drawing/2014/main" id="{239069C1-DD4A-27E9-A192-611744D1F84C}"/>
              </a:ext>
            </a:extLst>
          </p:cNvPr>
          <p:cNvSpPr txBox="1"/>
          <p:nvPr/>
        </p:nvSpPr>
        <p:spPr>
          <a:xfrm>
            <a:off x="559494" y="5111261"/>
            <a:ext cx="11073009" cy="1200329"/>
          </a:xfrm>
          <a:prstGeom prst="rect">
            <a:avLst/>
          </a:prstGeom>
          <a:noFill/>
        </p:spPr>
        <p:txBody>
          <a:bodyPr wrap="square">
            <a:spAutoFit/>
          </a:bodyPr>
          <a:lstStyle/>
          <a:p>
            <a:pPr algn="ctr"/>
            <a:r>
              <a:rPr lang="en-US" sz="3600" b="1" dirty="0">
                <a:latin typeface="+mj-lt"/>
              </a:rPr>
              <a:t>Would you let the family stay in the room during your resuscitation attempt?</a:t>
            </a:r>
            <a:endParaRPr lang="en-US" sz="3600" dirty="0">
              <a:latin typeface="+mj-lt"/>
            </a:endParaRPr>
          </a:p>
        </p:txBody>
      </p:sp>
    </p:spTree>
    <p:extLst>
      <p:ext uri="{BB962C8B-B14F-4D97-AF65-F5344CB8AC3E}">
        <p14:creationId xmlns:p14="http://schemas.microsoft.com/office/powerpoint/2010/main" val="1017930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93EFE-E5AB-D017-22BE-6B31971AB6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8AE5CD-CFD8-38E9-5DC7-F7F4DAF3E623}"/>
              </a:ext>
            </a:extLst>
          </p:cNvPr>
          <p:cNvPicPr>
            <a:picLocks noChangeAspect="1"/>
          </p:cNvPicPr>
          <p:nvPr/>
        </p:nvPicPr>
        <p:blipFill>
          <a:blip r:embed="rId3">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A2649359-63B5-4B57-51AC-779837005EB3}"/>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97C2FA37-950D-390A-E6F6-E87F491C27E4}"/>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pic>
        <p:nvPicPr>
          <p:cNvPr id="8" name="Picture 7">
            <a:extLst>
              <a:ext uri="{FF2B5EF4-FFF2-40B4-BE49-F238E27FC236}">
                <a16:creationId xmlns:a16="http://schemas.microsoft.com/office/drawing/2014/main" id="{C153C910-3839-2B5A-C86A-3A332A6EFE2E}"/>
              </a:ext>
            </a:extLst>
          </p:cNvPr>
          <p:cNvPicPr>
            <a:picLocks noChangeAspect="1"/>
          </p:cNvPicPr>
          <p:nvPr/>
        </p:nvPicPr>
        <p:blipFill>
          <a:blip r:embed="rId4"/>
          <a:stretch>
            <a:fillRect/>
          </a:stretch>
        </p:blipFill>
        <p:spPr>
          <a:xfrm>
            <a:off x="3746979" y="381338"/>
            <a:ext cx="4698041" cy="4698041"/>
          </a:xfrm>
          <a:prstGeom prst="rect">
            <a:avLst/>
          </a:prstGeom>
        </p:spPr>
      </p:pic>
      <p:sp>
        <p:nvSpPr>
          <p:cNvPr id="11" name="TextBox 10">
            <a:extLst>
              <a:ext uri="{FF2B5EF4-FFF2-40B4-BE49-F238E27FC236}">
                <a16:creationId xmlns:a16="http://schemas.microsoft.com/office/drawing/2014/main" id="{73DA80E6-BE40-C58A-51C9-33F3ED3C3B06}"/>
              </a:ext>
            </a:extLst>
          </p:cNvPr>
          <p:cNvSpPr txBox="1"/>
          <p:nvPr/>
        </p:nvSpPr>
        <p:spPr>
          <a:xfrm>
            <a:off x="559494" y="5111261"/>
            <a:ext cx="11073009" cy="1200329"/>
          </a:xfrm>
          <a:prstGeom prst="rect">
            <a:avLst/>
          </a:prstGeom>
          <a:noFill/>
        </p:spPr>
        <p:txBody>
          <a:bodyPr wrap="square">
            <a:spAutoFit/>
          </a:bodyPr>
          <a:lstStyle/>
          <a:p>
            <a:pPr algn="ctr"/>
            <a:r>
              <a:rPr lang="en-US" sz="3600" b="1" dirty="0">
                <a:latin typeface="+mj-lt"/>
              </a:rPr>
              <a:t>What things would you worry about if family stays to watch the resuscitation?</a:t>
            </a:r>
            <a:endParaRPr lang="en-US" sz="3600" dirty="0">
              <a:latin typeface="+mj-lt"/>
            </a:endParaRPr>
          </a:p>
        </p:txBody>
      </p:sp>
    </p:spTree>
    <p:extLst>
      <p:ext uri="{BB962C8B-B14F-4D97-AF65-F5344CB8AC3E}">
        <p14:creationId xmlns:p14="http://schemas.microsoft.com/office/powerpoint/2010/main" val="270613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A9DD9-40EC-4978-90A3-79492B51658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38645B5-C6D4-D58A-50C5-E93C6C66DB0D}"/>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3A9E4481-2A88-6E2E-8FAF-E9B9910F9F97}"/>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93D85E2B-F63E-C0FB-E6CD-4D4F68ED3F12}"/>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6" name="TextBox 5">
            <a:extLst>
              <a:ext uri="{FF2B5EF4-FFF2-40B4-BE49-F238E27FC236}">
                <a16:creationId xmlns:a16="http://schemas.microsoft.com/office/drawing/2014/main" id="{7B99B842-9066-D543-8710-7DC7EE9B12EC}"/>
              </a:ext>
            </a:extLst>
          </p:cNvPr>
          <p:cNvSpPr txBox="1"/>
          <p:nvPr/>
        </p:nvSpPr>
        <p:spPr>
          <a:xfrm>
            <a:off x="1" y="226020"/>
            <a:ext cx="12191976" cy="1107996"/>
          </a:xfrm>
          <a:prstGeom prst="rect">
            <a:avLst/>
          </a:prstGeom>
          <a:noFill/>
        </p:spPr>
        <p:txBody>
          <a:bodyPr wrap="square">
            <a:spAutoFit/>
          </a:bodyPr>
          <a:lstStyle/>
          <a:p>
            <a:pPr algn="ctr"/>
            <a:r>
              <a:rPr lang="en-US" sz="6600" b="1" dirty="0"/>
              <a:t>Potential concerns</a:t>
            </a:r>
          </a:p>
        </p:txBody>
      </p:sp>
      <p:sp>
        <p:nvSpPr>
          <p:cNvPr id="2" name="Title 1">
            <a:extLst>
              <a:ext uri="{FF2B5EF4-FFF2-40B4-BE49-F238E27FC236}">
                <a16:creationId xmlns:a16="http://schemas.microsoft.com/office/drawing/2014/main" id="{81C0DF55-1CEE-3221-678C-F596D2FAB3D9}"/>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7" name="Title 1">
            <a:extLst>
              <a:ext uri="{FF2B5EF4-FFF2-40B4-BE49-F238E27FC236}">
                <a16:creationId xmlns:a16="http://schemas.microsoft.com/office/drawing/2014/main" id="{C843F7D2-190E-4286-106E-172A3233B9F4}"/>
              </a:ext>
            </a:extLst>
          </p:cNvPr>
          <p:cNvSpPr txBox="1">
            <a:spLocks/>
          </p:cNvSpPr>
          <p:nvPr/>
        </p:nvSpPr>
        <p:spPr>
          <a:xfrm>
            <a:off x="838189" y="5089975"/>
            <a:ext cx="10515600" cy="29896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Scene safety</a:t>
            </a:r>
            <a:br>
              <a:rPr lang="en-US" sz="4800" dirty="0"/>
            </a:br>
            <a:endParaRPr lang="en-US" sz="4800" dirty="0"/>
          </a:p>
          <a:p>
            <a:r>
              <a:rPr lang="en-US" sz="4800" dirty="0"/>
              <a:t>Increased stress on crews</a:t>
            </a:r>
            <a:br>
              <a:rPr lang="en-US" sz="4800" dirty="0"/>
            </a:br>
            <a:endParaRPr lang="en-US" sz="4800" dirty="0"/>
          </a:p>
          <a:p>
            <a:r>
              <a:rPr lang="en-US" sz="4800" dirty="0"/>
              <a:t>Mistakes being witnessed / Legal Concerns</a:t>
            </a:r>
          </a:p>
          <a:p>
            <a:endParaRPr lang="en-US" sz="4800" dirty="0"/>
          </a:p>
          <a:p>
            <a:r>
              <a:rPr lang="en-US" sz="4800" dirty="0"/>
              <a:t>Others?</a:t>
            </a:r>
          </a:p>
          <a:p>
            <a:endParaRPr lang="en-US" sz="4800" dirty="0"/>
          </a:p>
          <a:p>
            <a:endParaRPr lang="en-US" sz="4800" dirty="0"/>
          </a:p>
        </p:txBody>
      </p:sp>
    </p:spTree>
    <p:extLst>
      <p:ext uri="{BB962C8B-B14F-4D97-AF65-F5344CB8AC3E}">
        <p14:creationId xmlns:p14="http://schemas.microsoft.com/office/powerpoint/2010/main" val="193502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DFEF0-061A-83E0-95A1-5A45147CC7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ED79663-E91E-05FF-A062-6DC825DCAB19}"/>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4EC1E07F-9403-F58B-4D2A-2CA17FD88510}"/>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D5389A6B-16CD-F5C7-ABE7-A2178F85BA55}"/>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DE986DB6-4C09-3AA7-D9DA-821E2C4BD933}"/>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pic>
        <p:nvPicPr>
          <p:cNvPr id="9" name="Picture 8">
            <a:extLst>
              <a:ext uri="{FF2B5EF4-FFF2-40B4-BE49-F238E27FC236}">
                <a16:creationId xmlns:a16="http://schemas.microsoft.com/office/drawing/2014/main" id="{D4D8ABB6-2F47-1199-8102-6B80C9A77F95}"/>
              </a:ext>
            </a:extLst>
          </p:cNvPr>
          <p:cNvPicPr>
            <a:picLocks noChangeAspect="1"/>
          </p:cNvPicPr>
          <p:nvPr/>
        </p:nvPicPr>
        <p:blipFill>
          <a:blip r:embed="rId4"/>
          <a:stretch>
            <a:fillRect/>
          </a:stretch>
        </p:blipFill>
        <p:spPr>
          <a:xfrm>
            <a:off x="1295389" y="11297"/>
            <a:ext cx="9601199" cy="6849492"/>
          </a:xfrm>
          <a:prstGeom prst="rect">
            <a:avLst/>
          </a:prstGeom>
        </p:spPr>
      </p:pic>
    </p:spTree>
    <p:extLst>
      <p:ext uri="{BB962C8B-B14F-4D97-AF65-F5344CB8AC3E}">
        <p14:creationId xmlns:p14="http://schemas.microsoft.com/office/powerpoint/2010/main" val="1089107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6E4E5-A59B-E3C4-58CE-92EDC9C6031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EE98E3-3254-09F1-9FAB-72D807344BEE}"/>
              </a:ext>
            </a:extLst>
          </p:cNvPr>
          <p:cNvPicPr>
            <a:picLocks noChangeAspect="1"/>
          </p:cNvPicPr>
          <p:nvPr/>
        </p:nvPicPr>
        <p:blipFill>
          <a:blip r:embed="rId3">
            <a:alphaModFix amt="40000"/>
          </a:blip>
          <a:srcRect t="25000"/>
          <a:stretch>
            <a:fillRect/>
          </a:stretch>
        </p:blipFill>
        <p:spPr>
          <a:xfrm>
            <a:off x="23" y="-23"/>
            <a:ext cx="12191977" cy="6858022"/>
          </a:xfrm>
          <a:prstGeom prst="rect">
            <a:avLst/>
          </a:prstGeom>
        </p:spPr>
      </p:pic>
      <p:sp>
        <p:nvSpPr>
          <p:cNvPr id="3" name="Title 1">
            <a:extLst>
              <a:ext uri="{FF2B5EF4-FFF2-40B4-BE49-F238E27FC236}">
                <a16:creationId xmlns:a16="http://schemas.microsoft.com/office/drawing/2014/main" id="{AE21CE40-1A9C-2CCF-73A4-ED7C1DC58212}"/>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6CD8CC0B-8852-8C02-6053-C9010AF63642}"/>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8F293D3E-E27A-663D-380B-297ACDADDDE7}"/>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pic>
        <p:nvPicPr>
          <p:cNvPr id="9" name="Picture 8">
            <a:extLst>
              <a:ext uri="{FF2B5EF4-FFF2-40B4-BE49-F238E27FC236}">
                <a16:creationId xmlns:a16="http://schemas.microsoft.com/office/drawing/2014/main" id="{860C9134-FD28-8A0A-D04B-34C0F1EA8534}"/>
              </a:ext>
            </a:extLst>
          </p:cNvPr>
          <p:cNvPicPr>
            <a:picLocks noChangeAspect="1"/>
          </p:cNvPicPr>
          <p:nvPr/>
        </p:nvPicPr>
        <p:blipFill>
          <a:blip r:embed="rId4"/>
          <a:stretch>
            <a:fillRect/>
          </a:stretch>
        </p:blipFill>
        <p:spPr>
          <a:xfrm>
            <a:off x="1977529" y="170118"/>
            <a:ext cx="9217461" cy="6517739"/>
          </a:xfrm>
          <a:prstGeom prst="rect">
            <a:avLst/>
          </a:prstGeom>
        </p:spPr>
      </p:pic>
      <p:sp>
        <p:nvSpPr>
          <p:cNvPr id="10" name="Oval 9">
            <a:extLst>
              <a:ext uri="{FF2B5EF4-FFF2-40B4-BE49-F238E27FC236}">
                <a16:creationId xmlns:a16="http://schemas.microsoft.com/office/drawing/2014/main" id="{58382FF7-16B6-A4D8-35D3-DF5602C60DA8}"/>
              </a:ext>
            </a:extLst>
          </p:cNvPr>
          <p:cNvSpPr/>
          <p:nvPr/>
        </p:nvSpPr>
        <p:spPr>
          <a:xfrm>
            <a:off x="6731608" y="0"/>
            <a:ext cx="1694986" cy="12941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B605EB-80F8-F992-B97B-DAF9653AC28A}"/>
              </a:ext>
            </a:extLst>
          </p:cNvPr>
          <p:cNvSpPr/>
          <p:nvPr/>
        </p:nvSpPr>
        <p:spPr>
          <a:xfrm>
            <a:off x="8426594" y="-27269"/>
            <a:ext cx="1694986" cy="12941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4250430-61FC-47F4-8188-44D9EEEF3521}"/>
              </a:ext>
            </a:extLst>
          </p:cNvPr>
          <p:cNvSpPr/>
          <p:nvPr/>
        </p:nvSpPr>
        <p:spPr>
          <a:xfrm>
            <a:off x="2070420" y="1251811"/>
            <a:ext cx="7686897" cy="677961"/>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B298979-D6B1-305F-9A72-771978FABE1E}"/>
              </a:ext>
            </a:extLst>
          </p:cNvPr>
          <p:cNvSpPr/>
          <p:nvPr/>
        </p:nvSpPr>
        <p:spPr>
          <a:xfrm>
            <a:off x="2036967" y="5387765"/>
            <a:ext cx="7686897" cy="1225518"/>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245CF0F-284E-7FA7-68FF-28C0D19FC0FA}"/>
              </a:ext>
            </a:extLst>
          </p:cNvPr>
          <p:cNvSpPr/>
          <p:nvPr/>
        </p:nvSpPr>
        <p:spPr>
          <a:xfrm>
            <a:off x="7473521" y="5671015"/>
            <a:ext cx="432694" cy="3303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BC6A2C-26B2-4F48-8F10-1309FB9E0987}"/>
              </a:ext>
            </a:extLst>
          </p:cNvPr>
          <p:cNvSpPr/>
          <p:nvPr/>
        </p:nvSpPr>
        <p:spPr>
          <a:xfrm>
            <a:off x="9169108" y="5670764"/>
            <a:ext cx="432694" cy="33037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5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56DE2-1F41-1669-5185-582E728081E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62777F-8EF7-313B-2BC0-A4D2A127BC1E}"/>
              </a:ext>
            </a:extLst>
          </p:cNvPr>
          <p:cNvPicPr>
            <a:picLocks noChangeAspect="1"/>
          </p:cNvPicPr>
          <p:nvPr/>
        </p:nvPicPr>
        <p:blipFill>
          <a:blip r:embed="rId2">
            <a:alphaModFix amt="40000"/>
          </a:blip>
          <a:srcRect t="25000"/>
          <a:stretch>
            <a:fillRect/>
          </a:stretch>
        </p:blipFill>
        <p:spPr>
          <a:xfrm>
            <a:off x="20" y="-22"/>
            <a:ext cx="12191977" cy="6858022"/>
          </a:xfrm>
          <a:prstGeom prst="rect">
            <a:avLst/>
          </a:prstGeom>
        </p:spPr>
      </p:pic>
      <p:sp>
        <p:nvSpPr>
          <p:cNvPr id="6" name="Title 1">
            <a:extLst>
              <a:ext uri="{FF2B5EF4-FFF2-40B4-BE49-F238E27FC236}">
                <a16:creationId xmlns:a16="http://schemas.microsoft.com/office/drawing/2014/main" id="{0070E309-D120-AB3C-516F-F38823F118E8}"/>
              </a:ext>
            </a:extLst>
          </p:cNvPr>
          <p:cNvSpPr txBox="1">
            <a:spLocks/>
          </p:cNvSpPr>
          <p:nvPr/>
        </p:nvSpPr>
        <p:spPr>
          <a:xfrm>
            <a:off x="711573" y="2766207"/>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t>I have no disclosures or conflicts of interest related to this presentation</a:t>
            </a:r>
          </a:p>
        </p:txBody>
      </p:sp>
    </p:spTree>
    <p:extLst>
      <p:ext uri="{BB962C8B-B14F-4D97-AF65-F5344CB8AC3E}">
        <p14:creationId xmlns:p14="http://schemas.microsoft.com/office/powerpoint/2010/main" val="3567027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95321-63CC-C0BD-575A-138EFB2E96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F08A6B-201C-15D4-02F5-F93670FE333B}"/>
              </a:ext>
            </a:extLst>
          </p:cNvPr>
          <p:cNvPicPr>
            <a:picLocks noChangeAspect="1"/>
          </p:cNvPicPr>
          <p:nvPr/>
        </p:nvPicPr>
        <p:blipFill>
          <a:blip r:embed="rId3">
            <a:alphaModFix amt="40000"/>
          </a:blip>
          <a:srcRect t="25000"/>
          <a:stretch>
            <a:fillRect/>
          </a:stretch>
        </p:blipFill>
        <p:spPr>
          <a:xfrm>
            <a:off x="23" y="-23"/>
            <a:ext cx="12191977" cy="6858022"/>
          </a:xfrm>
          <a:prstGeom prst="rect">
            <a:avLst/>
          </a:prstGeom>
        </p:spPr>
      </p:pic>
      <p:sp>
        <p:nvSpPr>
          <p:cNvPr id="3" name="Title 1">
            <a:extLst>
              <a:ext uri="{FF2B5EF4-FFF2-40B4-BE49-F238E27FC236}">
                <a16:creationId xmlns:a16="http://schemas.microsoft.com/office/drawing/2014/main" id="{261BAE18-1B6C-4B57-3464-61F8B0356FD6}"/>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6557DA62-180F-78FB-3695-769996F24AD6}"/>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CF0AA7F9-EEC7-C596-026D-6DEFCF5DA185}"/>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62B0F208-2EFE-380C-D100-04FAC59977EA}"/>
              </a:ext>
            </a:extLst>
          </p:cNvPr>
          <p:cNvSpPr txBox="1"/>
          <p:nvPr/>
        </p:nvSpPr>
        <p:spPr>
          <a:xfrm>
            <a:off x="0" y="-97361"/>
            <a:ext cx="12191977" cy="2123658"/>
          </a:xfrm>
          <a:prstGeom prst="rect">
            <a:avLst/>
          </a:prstGeom>
          <a:noFill/>
        </p:spPr>
        <p:txBody>
          <a:bodyPr wrap="square">
            <a:spAutoFit/>
          </a:bodyPr>
          <a:lstStyle/>
          <a:p>
            <a:pPr algn="ctr"/>
            <a:r>
              <a:rPr lang="en-US" sz="6600" b="1" dirty="0"/>
              <a:t>Families Did Better When Watching CPR</a:t>
            </a:r>
          </a:p>
        </p:txBody>
      </p:sp>
      <p:sp>
        <p:nvSpPr>
          <p:cNvPr id="7" name="Title 1">
            <a:extLst>
              <a:ext uri="{FF2B5EF4-FFF2-40B4-BE49-F238E27FC236}">
                <a16:creationId xmlns:a16="http://schemas.microsoft.com/office/drawing/2014/main" id="{8626EE80-D0AC-3AAE-205A-BFE3A1B122FE}"/>
              </a:ext>
            </a:extLst>
          </p:cNvPr>
          <p:cNvSpPr txBox="1">
            <a:spLocks/>
          </p:cNvSpPr>
          <p:nvPr/>
        </p:nvSpPr>
        <p:spPr>
          <a:xfrm>
            <a:off x="838188" y="4983505"/>
            <a:ext cx="10515600" cy="29896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14% lower rates of PTSD-symptoms</a:t>
            </a:r>
          </a:p>
          <a:p>
            <a:r>
              <a:rPr lang="en-US" sz="4800" dirty="0"/>
              <a:t>8% lower rates of anxiety</a:t>
            </a:r>
          </a:p>
          <a:p>
            <a:r>
              <a:rPr lang="en-US" sz="4800" dirty="0"/>
              <a:t>9% lower rates of depression</a:t>
            </a:r>
          </a:p>
          <a:p>
            <a:r>
              <a:rPr lang="en-US" sz="4800" dirty="0"/>
              <a:t>13% lower rates of getting prescribed anti-depressants</a:t>
            </a:r>
          </a:p>
          <a:p>
            <a:endParaRPr lang="en-US" sz="4800" dirty="0"/>
          </a:p>
          <a:p>
            <a:r>
              <a:rPr lang="en-US" sz="4800" dirty="0"/>
              <a:t>No lawsuits / legal concerns</a:t>
            </a:r>
          </a:p>
          <a:p>
            <a:endParaRPr lang="en-US" sz="4800" dirty="0"/>
          </a:p>
          <a:p>
            <a:endParaRPr lang="en-US" sz="4800" dirty="0"/>
          </a:p>
        </p:txBody>
      </p:sp>
    </p:spTree>
    <p:extLst>
      <p:ext uri="{BB962C8B-B14F-4D97-AF65-F5344CB8AC3E}">
        <p14:creationId xmlns:p14="http://schemas.microsoft.com/office/powerpoint/2010/main" val="355481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16ED1-FA64-8353-4A71-749CA68556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06CA5D-03F3-1292-B4A1-5E46E2A81F14}"/>
              </a:ext>
            </a:extLst>
          </p:cNvPr>
          <p:cNvPicPr>
            <a:picLocks noChangeAspect="1"/>
          </p:cNvPicPr>
          <p:nvPr/>
        </p:nvPicPr>
        <p:blipFill>
          <a:blip r:embed="rId3">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B05D288C-9715-3DE7-77CE-6EA23F8E4BC3}"/>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4EF4035B-FD8A-EF50-D7DD-B450D70BA984}"/>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pic>
        <p:nvPicPr>
          <p:cNvPr id="8" name="Picture 7">
            <a:extLst>
              <a:ext uri="{FF2B5EF4-FFF2-40B4-BE49-F238E27FC236}">
                <a16:creationId xmlns:a16="http://schemas.microsoft.com/office/drawing/2014/main" id="{2AEC393C-6A9B-DE57-E88D-70403C654660}"/>
              </a:ext>
            </a:extLst>
          </p:cNvPr>
          <p:cNvPicPr>
            <a:picLocks noChangeAspect="1"/>
          </p:cNvPicPr>
          <p:nvPr/>
        </p:nvPicPr>
        <p:blipFill>
          <a:blip r:embed="rId4"/>
          <a:stretch>
            <a:fillRect/>
          </a:stretch>
        </p:blipFill>
        <p:spPr>
          <a:xfrm>
            <a:off x="3746979" y="381338"/>
            <a:ext cx="4698041" cy="4698041"/>
          </a:xfrm>
          <a:prstGeom prst="rect">
            <a:avLst/>
          </a:prstGeom>
        </p:spPr>
      </p:pic>
      <p:sp>
        <p:nvSpPr>
          <p:cNvPr id="11" name="TextBox 10">
            <a:extLst>
              <a:ext uri="{FF2B5EF4-FFF2-40B4-BE49-F238E27FC236}">
                <a16:creationId xmlns:a16="http://schemas.microsoft.com/office/drawing/2014/main" id="{A06BB9C0-94D5-145C-BAA8-0DF91621E038}"/>
              </a:ext>
            </a:extLst>
          </p:cNvPr>
          <p:cNvSpPr txBox="1"/>
          <p:nvPr/>
        </p:nvSpPr>
        <p:spPr>
          <a:xfrm>
            <a:off x="559494" y="5111261"/>
            <a:ext cx="11073009" cy="1200329"/>
          </a:xfrm>
          <a:prstGeom prst="rect">
            <a:avLst/>
          </a:prstGeom>
          <a:noFill/>
        </p:spPr>
        <p:txBody>
          <a:bodyPr wrap="square">
            <a:spAutoFit/>
          </a:bodyPr>
          <a:lstStyle/>
          <a:p>
            <a:pPr algn="ctr"/>
            <a:r>
              <a:rPr lang="en-US" sz="3600" b="1" dirty="0">
                <a:latin typeface="+mj-lt"/>
              </a:rPr>
              <a:t>What are some reasons that family should be told to leave during the resuscitation?</a:t>
            </a:r>
            <a:endParaRPr lang="en-US" sz="3600" dirty="0">
              <a:latin typeface="+mj-lt"/>
            </a:endParaRPr>
          </a:p>
        </p:txBody>
      </p:sp>
    </p:spTree>
    <p:extLst>
      <p:ext uri="{BB962C8B-B14F-4D97-AF65-F5344CB8AC3E}">
        <p14:creationId xmlns:p14="http://schemas.microsoft.com/office/powerpoint/2010/main" val="1275683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9DD3D-5725-6589-5CC9-4F50A661F1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512418-268B-F23A-F912-D158CB1B1C6A}"/>
              </a:ext>
            </a:extLst>
          </p:cNvPr>
          <p:cNvPicPr>
            <a:picLocks noChangeAspect="1"/>
          </p:cNvPicPr>
          <p:nvPr/>
        </p:nvPicPr>
        <p:blipFill>
          <a:blip r:embed="rId3">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47B38AE0-870F-C7E7-A6EA-84998B1DE7C5}"/>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0D445DE9-1621-E1D5-2B92-15ECD5C551A5}"/>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pic>
        <p:nvPicPr>
          <p:cNvPr id="8" name="Picture 7">
            <a:extLst>
              <a:ext uri="{FF2B5EF4-FFF2-40B4-BE49-F238E27FC236}">
                <a16:creationId xmlns:a16="http://schemas.microsoft.com/office/drawing/2014/main" id="{D868B102-41CC-1357-30F3-FB557EE05ECA}"/>
              </a:ext>
            </a:extLst>
          </p:cNvPr>
          <p:cNvPicPr>
            <a:picLocks noChangeAspect="1"/>
          </p:cNvPicPr>
          <p:nvPr/>
        </p:nvPicPr>
        <p:blipFill>
          <a:blip r:embed="rId4"/>
          <a:stretch>
            <a:fillRect/>
          </a:stretch>
        </p:blipFill>
        <p:spPr>
          <a:xfrm>
            <a:off x="3746979" y="381338"/>
            <a:ext cx="4698041" cy="4698041"/>
          </a:xfrm>
          <a:prstGeom prst="rect">
            <a:avLst/>
          </a:prstGeom>
        </p:spPr>
      </p:pic>
      <p:sp>
        <p:nvSpPr>
          <p:cNvPr id="11" name="TextBox 10">
            <a:extLst>
              <a:ext uri="{FF2B5EF4-FFF2-40B4-BE49-F238E27FC236}">
                <a16:creationId xmlns:a16="http://schemas.microsoft.com/office/drawing/2014/main" id="{728D5606-AC6D-7C57-1E4C-F9C9FC89F6D6}"/>
              </a:ext>
            </a:extLst>
          </p:cNvPr>
          <p:cNvSpPr txBox="1"/>
          <p:nvPr/>
        </p:nvSpPr>
        <p:spPr>
          <a:xfrm>
            <a:off x="559494" y="5111261"/>
            <a:ext cx="11073009" cy="1200329"/>
          </a:xfrm>
          <a:prstGeom prst="rect">
            <a:avLst/>
          </a:prstGeom>
          <a:noFill/>
        </p:spPr>
        <p:txBody>
          <a:bodyPr wrap="square">
            <a:spAutoFit/>
          </a:bodyPr>
          <a:lstStyle/>
          <a:p>
            <a:pPr algn="ctr"/>
            <a:r>
              <a:rPr lang="en-US" sz="3600" b="1" dirty="0">
                <a:latin typeface="+mj-lt"/>
              </a:rPr>
              <a:t>Are there times when family should definitely NOT be allowed to watch/stay in the room?</a:t>
            </a:r>
            <a:endParaRPr lang="en-US" sz="3600" dirty="0">
              <a:latin typeface="+mj-lt"/>
            </a:endParaRPr>
          </a:p>
        </p:txBody>
      </p:sp>
    </p:spTree>
    <p:extLst>
      <p:ext uri="{BB962C8B-B14F-4D97-AF65-F5344CB8AC3E}">
        <p14:creationId xmlns:p14="http://schemas.microsoft.com/office/powerpoint/2010/main" val="3828104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5C88-9E64-589A-8E4C-C5A1FF610E9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298357-BC90-5C7D-7A0E-9AA00869A2A0}"/>
              </a:ext>
            </a:extLst>
          </p:cNvPr>
          <p:cNvPicPr>
            <a:picLocks noChangeAspect="1"/>
          </p:cNvPicPr>
          <p:nvPr/>
        </p:nvPicPr>
        <p:blipFill>
          <a:blip r:embed="rId3">
            <a:alphaModFix amt="40000"/>
          </a:blip>
          <a:srcRect t="25000"/>
          <a:stretch>
            <a:fillRect/>
          </a:stretch>
        </p:blipFill>
        <p:spPr>
          <a:xfrm>
            <a:off x="23" y="-23"/>
            <a:ext cx="12191977" cy="6858022"/>
          </a:xfrm>
          <a:prstGeom prst="rect">
            <a:avLst/>
          </a:prstGeom>
        </p:spPr>
      </p:pic>
      <p:sp>
        <p:nvSpPr>
          <p:cNvPr id="3" name="Title 1">
            <a:extLst>
              <a:ext uri="{FF2B5EF4-FFF2-40B4-BE49-F238E27FC236}">
                <a16:creationId xmlns:a16="http://schemas.microsoft.com/office/drawing/2014/main" id="{C5450AFF-1FD9-AF50-4117-DAA1E5773E40}"/>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6058CA64-5E7B-6F8B-EB80-7049C12DBB0C}"/>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EBE4D3B4-79FC-2FC7-C1C0-6B95A31B254A}"/>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58C96A9A-132D-9C99-C4D0-260E6218E53C}"/>
              </a:ext>
            </a:extLst>
          </p:cNvPr>
          <p:cNvSpPr txBox="1"/>
          <p:nvPr/>
        </p:nvSpPr>
        <p:spPr>
          <a:xfrm>
            <a:off x="0" y="366754"/>
            <a:ext cx="12191977" cy="1107996"/>
          </a:xfrm>
          <a:prstGeom prst="rect">
            <a:avLst/>
          </a:prstGeom>
          <a:noFill/>
        </p:spPr>
        <p:txBody>
          <a:bodyPr wrap="square">
            <a:spAutoFit/>
          </a:bodyPr>
          <a:lstStyle/>
          <a:p>
            <a:pPr algn="ctr"/>
            <a:r>
              <a:rPr lang="en-US" sz="6600" b="1" dirty="0"/>
              <a:t>Reasons NOT to Allow Family?</a:t>
            </a:r>
          </a:p>
        </p:txBody>
      </p:sp>
      <p:sp>
        <p:nvSpPr>
          <p:cNvPr id="7" name="Title 1">
            <a:extLst>
              <a:ext uri="{FF2B5EF4-FFF2-40B4-BE49-F238E27FC236}">
                <a16:creationId xmlns:a16="http://schemas.microsoft.com/office/drawing/2014/main" id="{27602F62-FD49-6B04-E18E-6E74A6B54A69}"/>
              </a:ext>
            </a:extLst>
          </p:cNvPr>
          <p:cNvSpPr txBox="1">
            <a:spLocks/>
          </p:cNvSpPr>
          <p:nvPr/>
        </p:nvSpPr>
        <p:spPr>
          <a:xfrm>
            <a:off x="838189" y="6200688"/>
            <a:ext cx="10515600" cy="29896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Legitimate safety concerns</a:t>
            </a:r>
          </a:p>
          <a:p>
            <a:endParaRPr lang="en-US" sz="4800" dirty="0"/>
          </a:p>
          <a:p>
            <a:r>
              <a:rPr lang="en-US" sz="4800" dirty="0"/>
              <a:t>Significant intoxication?</a:t>
            </a:r>
          </a:p>
          <a:p>
            <a:endParaRPr lang="en-US" sz="4800" dirty="0"/>
          </a:p>
          <a:p>
            <a:r>
              <a:rPr lang="en-US" sz="4800" dirty="0"/>
              <a:t>Truly no space available</a:t>
            </a:r>
          </a:p>
          <a:p>
            <a:endParaRPr lang="en-US" sz="4800" dirty="0"/>
          </a:p>
          <a:p>
            <a:r>
              <a:rPr lang="en-US" sz="4800" dirty="0"/>
              <a:t>Potential homicide?</a:t>
            </a:r>
          </a:p>
          <a:p>
            <a:endParaRPr lang="en-US" sz="4800" dirty="0"/>
          </a:p>
          <a:p>
            <a:endParaRPr lang="en-US" sz="4800" dirty="0"/>
          </a:p>
          <a:p>
            <a:endParaRPr lang="en-US" sz="4800" dirty="0"/>
          </a:p>
          <a:p>
            <a:endParaRPr lang="en-US" sz="4800" dirty="0"/>
          </a:p>
        </p:txBody>
      </p:sp>
    </p:spTree>
    <p:extLst>
      <p:ext uri="{BB962C8B-B14F-4D97-AF65-F5344CB8AC3E}">
        <p14:creationId xmlns:p14="http://schemas.microsoft.com/office/powerpoint/2010/main" val="38865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73909-96B8-0E80-284C-5F76CAA336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A5D7FB-18E8-34DD-089C-F49C4F81B55D}"/>
              </a:ext>
            </a:extLst>
          </p:cNvPr>
          <p:cNvPicPr>
            <a:picLocks noChangeAspect="1"/>
          </p:cNvPicPr>
          <p:nvPr/>
        </p:nvPicPr>
        <p:blipFill>
          <a:blip r:embed="rId3">
            <a:alphaModFix amt="40000"/>
          </a:blip>
          <a:srcRect t="25000"/>
          <a:stretch>
            <a:fillRect/>
          </a:stretch>
        </p:blipFill>
        <p:spPr>
          <a:xfrm>
            <a:off x="23" y="-23"/>
            <a:ext cx="12191977" cy="6858022"/>
          </a:xfrm>
          <a:prstGeom prst="rect">
            <a:avLst/>
          </a:prstGeom>
        </p:spPr>
      </p:pic>
      <p:sp>
        <p:nvSpPr>
          <p:cNvPr id="3" name="Title 1">
            <a:extLst>
              <a:ext uri="{FF2B5EF4-FFF2-40B4-BE49-F238E27FC236}">
                <a16:creationId xmlns:a16="http://schemas.microsoft.com/office/drawing/2014/main" id="{4449C906-C990-C62F-CE6B-32D1511CB6B4}"/>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B31A069C-5564-0206-9317-517688B7A3A8}"/>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D02A0BDE-C778-E765-6850-FB986A3A2600}"/>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ACC8A0A4-F994-AC5F-9CAB-A91CA08BCEB8}"/>
              </a:ext>
            </a:extLst>
          </p:cNvPr>
          <p:cNvSpPr txBox="1"/>
          <p:nvPr/>
        </p:nvSpPr>
        <p:spPr>
          <a:xfrm>
            <a:off x="0" y="366754"/>
            <a:ext cx="12191977" cy="984885"/>
          </a:xfrm>
          <a:prstGeom prst="rect">
            <a:avLst/>
          </a:prstGeom>
          <a:noFill/>
        </p:spPr>
        <p:txBody>
          <a:bodyPr wrap="square">
            <a:spAutoFit/>
          </a:bodyPr>
          <a:lstStyle/>
          <a:p>
            <a:pPr algn="ctr"/>
            <a:r>
              <a:rPr lang="en-US" sz="5800" b="1" dirty="0"/>
              <a:t>Best Practices During Resuscitation</a:t>
            </a:r>
          </a:p>
        </p:txBody>
      </p:sp>
      <p:sp>
        <p:nvSpPr>
          <p:cNvPr id="7" name="Title 1">
            <a:extLst>
              <a:ext uri="{FF2B5EF4-FFF2-40B4-BE49-F238E27FC236}">
                <a16:creationId xmlns:a16="http://schemas.microsoft.com/office/drawing/2014/main" id="{224637B4-AB1A-44F9-7FC0-828147BD81A0}"/>
              </a:ext>
            </a:extLst>
          </p:cNvPr>
          <p:cNvSpPr txBox="1">
            <a:spLocks/>
          </p:cNvSpPr>
          <p:nvPr/>
        </p:nvSpPr>
        <p:spPr>
          <a:xfrm>
            <a:off x="148225" y="5763697"/>
            <a:ext cx="12192000" cy="984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If possible, assign one person to talk to family (“Family Contact”)</a:t>
            </a:r>
          </a:p>
          <a:p>
            <a:endParaRPr lang="en-US" sz="4800" dirty="0"/>
          </a:p>
          <a:p>
            <a:r>
              <a:rPr lang="en-US" sz="4800" dirty="0"/>
              <a:t>If multiple family members are present, try to identify the “decision-maker”</a:t>
            </a:r>
          </a:p>
          <a:p>
            <a:endParaRPr lang="en-US" sz="4800" dirty="0"/>
          </a:p>
          <a:p>
            <a:r>
              <a:rPr lang="en-US" sz="4800" dirty="0"/>
              <a:t>Ask for the patient’s name (and preferred name), and the family’s name and relationship</a:t>
            </a:r>
          </a:p>
        </p:txBody>
      </p:sp>
    </p:spTree>
    <p:extLst>
      <p:ext uri="{BB962C8B-B14F-4D97-AF65-F5344CB8AC3E}">
        <p14:creationId xmlns:p14="http://schemas.microsoft.com/office/powerpoint/2010/main" val="116574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0EB3C-438C-66C2-3B5E-83AE8AD3AB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522CA6D-E8A8-8AC5-3142-591298902464}"/>
              </a:ext>
            </a:extLst>
          </p:cNvPr>
          <p:cNvPicPr>
            <a:picLocks noChangeAspect="1"/>
          </p:cNvPicPr>
          <p:nvPr/>
        </p:nvPicPr>
        <p:blipFill>
          <a:blip r:embed="rId3">
            <a:alphaModFix amt="40000"/>
          </a:blip>
          <a:srcRect t="25000"/>
          <a:stretch>
            <a:fillRect/>
          </a:stretch>
        </p:blipFill>
        <p:spPr>
          <a:xfrm>
            <a:off x="23" y="-23"/>
            <a:ext cx="12191977" cy="6858022"/>
          </a:xfrm>
          <a:prstGeom prst="rect">
            <a:avLst/>
          </a:prstGeom>
        </p:spPr>
      </p:pic>
      <p:sp>
        <p:nvSpPr>
          <p:cNvPr id="3" name="Title 1">
            <a:extLst>
              <a:ext uri="{FF2B5EF4-FFF2-40B4-BE49-F238E27FC236}">
                <a16:creationId xmlns:a16="http://schemas.microsoft.com/office/drawing/2014/main" id="{774E0E1B-5956-9172-0FCB-4B64FDD2615D}"/>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7F46337E-8A93-321F-472D-BB6CA18E11C4}"/>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25F4DBAB-B83F-3F71-37AF-A0562E99CC66}"/>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BF330407-223A-44B3-0CE8-C88A2215E639}"/>
              </a:ext>
            </a:extLst>
          </p:cNvPr>
          <p:cNvSpPr txBox="1"/>
          <p:nvPr/>
        </p:nvSpPr>
        <p:spPr>
          <a:xfrm>
            <a:off x="0" y="366754"/>
            <a:ext cx="12191977" cy="984885"/>
          </a:xfrm>
          <a:prstGeom prst="rect">
            <a:avLst/>
          </a:prstGeom>
          <a:noFill/>
        </p:spPr>
        <p:txBody>
          <a:bodyPr wrap="square">
            <a:spAutoFit/>
          </a:bodyPr>
          <a:lstStyle/>
          <a:p>
            <a:pPr algn="ctr"/>
            <a:r>
              <a:rPr lang="en-US" sz="5800" b="1" dirty="0"/>
              <a:t>Family Contact Role</a:t>
            </a:r>
          </a:p>
        </p:txBody>
      </p:sp>
      <p:sp>
        <p:nvSpPr>
          <p:cNvPr id="7" name="Title 1">
            <a:extLst>
              <a:ext uri="{FF2B5EF4-FFF2-40B4-BE49-F238E27FC236}">
                <a16:creationId xmlns:a16="http://schemas.microsoft.com/office/drawing/2014/main" id="{36E2DE95-0E28-6207-8746-94BA5CBD024D}"/>
              </a:ext>
            </a:extLst>
          </p:cNvPr>
          <p:cNvSpPr txBox="1">
            <a:spLocks/>
          </p:cNvSpPr>
          <p:nvPr/>
        </p:nvSpPr>
        <p:spPr>
          <a:xfrm>
            <a:off x="148225" y="5372718"/>
            <a:ext cx="12192000" cy="984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Ensure safe working space</a:t>
            </a:r>
          </a:p>
          <a:p>
            <a:endParaRPr lang="en-US" sz="4800" dirty="0"/>
          </a:p>
          <a:p>
            <a:r>
              <a:rPr lang="en-US" sz="4800" dirty="0"/>
              <a:t>Explain what is happening</a:t>
            </a:r>
          </a:p>
          <a:p>
            <a:endParaRPr lang="en-US" sz="4800" dirty="0"/>
          </a:p>
          <a:p>
            <a:r>
              <a:rPr lang="en-US" sz="4800" dirty="0"/>
              <a:t>Gather information</a:t>
            </a:r>
          </a:p>
          <a:p>
            <a:endParaRPr lang="en-US" sz="4800" dirty="0"/>
          </a:p>
          <a:p>
            <a:r>
              <a:rPr lang="en-US" sz="4800" dirty="0"/>
              <a:t>Explain why we are not going to “load and go”</a:t>
            </a:r>
          </a:p>
        </p:txBody>
      </p:sp>
    </p:spTree>
    <p:extLst>
      <p:ext uri="{BB962C8B-B14F-4D97-AF65-F5344CB8AC3E}">
        <p14:creationId xmlns:p14="http://schemas.microsoft.com/office/powerpoint/2010/main" val="349920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1DAB5-8A3F-BAC6-B050-375E71D3EF4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EC274A4-541B-D6CD-9FC1-C88AA826224F}"/>
              </a:ext>
            </a:extLst>
          </p:cNvPr>
          <p:cNvPicPr>
            <a:picLocks noChangeAspect="1"/>
          </p:cNvPicPr>
          <p:nvPr/>
        </p:nvPicPr>
        <p:blipFill>
          <a:blip r:embed="rId3">
            <a:alphaModFix amt="40000"/>
          </a:blip>
          <a:srcRect t="25000"/>
          <a:stretch>
            <a:fillRect/>
          </a:stretch>
        </p:blipFill>
        <p:spPr>
          <a:xfrm>
            <a:off x="23" y="-11174"/>
            <a:ext cx="12191977" cy="6858022"/>
          </a:xfrm>
          <a:prstGeom prst="rect">
            <a:avLst/>
          </a:prstGeom>
        </p:spPr>
      </p:pic>
      <p:sp>
        <p:nvSpPr>
          <p:cNvPr id="3" name="Title 1">
            <a:extLst>
              <a:ext uri="{FF2B5EF4-FFF2-40B4-BE49-F238E27FC236}">
                <a16:creationId xmlns:a16="http://schemas.microsoft.com/office/drawing/2014/main" id="{54558C93-B60A-1BD4-6139-D4A00B5F3161}"/>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21302FC0-E966-6277-CB45-6BAC6C90224E}"/>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0181D204-1681-F120-BA87-E22288709387}"/>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D6089739-AAAA-EB46-0E31-2AD0B2379D15}"/>
              </a:ext>
            </a:extLst>
          </p:cNvPr>
          <p:cNvSpPr txBox="1"/>
          <p:nvPr/>
        </p:nvSpPr>
        <p:spPr>
          <a:xfrm>
            <a:off x="0" y="-1235"/>
            <a:ext cx="12191977" cy="984885"/>
          </a:xfrm>
          <a:prstGeom prst="rect">
            <a:avLst/>
          </a:prstGeom>
          <a:noFill/>
        </p:spPr>
        <p:txBody>
          <a:bodyPr wrap="square">
            <a:spAutoFit/>
          </a:bodyPr>
          <a:lstStyle/>
          <a:p>
            <a:pPr algn="ctr"/>
            <a:r>
              <a:rPr lang="en-US" sz="5800" b="1" dirty="0"/>
              <a:t>Family Contact Role</a:t>
            </a:r>
          </a:p>
        </p:txBody>
      </p:sp>
      <p:sp>
        <p:nvSpPr>
          <p:cNvPr id="7" name="Title 1">
            <a:extLst>
              <a:ext uri="{FF2B5EF4-FFF2-40B4-BE49-F238E27FC236}">
                <a16:creationId xmlns:a16="http://schemas.microsoft.com/office/drawing/2014/main" id="{FF5F4D6E-EA52-1F15-9A8E-608D708F6F3E}"/>
              </a:ext>
            </a:extLst>
          </p:cNvPr>
          <p:cNvSpPr txBox="1">
            <a:spLocks/>
          </p:cNvSpPr>
          <p:nvPr/>
        </p:nvSpPr>
        <p:spPr>
          <a:xfrm>
            <a:off x="148225" y="5495193"/>
            <a:ext cx="12192000" cy="984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Consider asking about advanced directives or prior wishes</a:t>
            </a:r>
          </a:p>
          <a:p>
            <a:br>
              <a:rPr lang="en-US" sz="4800" dirty="0"/>
            </a:br>
            <a:r>
              <a:rPr lang="en-US" sz="4800" dirty="0"/>
              <a:t>Update family with “I hope” and “I worry” statements</a:t>
            </a:r>
            <a:br>
              <a:rPr lang="en-US" sz="4800" dirty="0"/>
            </a:br>
            <a:br>
              <a:rPr lang="en-US" sz="4800" dirty="0"/>
            </a:br>
            <a:r>
              <a:rPr lang="en-US" sz="4800" dirty="0"/>
              <a:t>“I </a:t>
            </a:r>
            <a:r>
              <a:rPr lang="en-US" sz="4800" i="1" dirty="0"/>
              <a:t>hope </a:t>
            </a:r>
            <a:r>
              <a:rPr lang="en-US" sz="4800" dirty="0"/>
              <a:t>her heart starts working again on its own, but </a:t>
            </a:r>
            <a:r>
              <a:rPr lang="en-US" sz="4800" i="1" dirty="0"/>
              <a:t>I worry </a:t>
            </a:r>
            <a:r>
              <a:rPr lang="en-US" sz="4800" dirty="0"/>
              <a:t>that the medicines aren’t working.”</a:t>
            </a:r>
          </a:p>
        </p:txBody>
      </p:sp>
    </p:spTree>
    <p:extLst>
      <p:ext uri="{BB962C8B-B14F-4D97-AF65-F5344CB8AC3E}">
        <p14:creationId xmlns:p14="http://schemas.microsoft.com/office/powerpoint/2010/main" val="17878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861EE-1ECD-DA29-F4EF-E85772AA69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81A76E-6F56-B568-699E-027E3BA78494}"/>
              </a:ext>
            </a:extLst>
          </p:cNvPr>
          <p:cNvPicPr>
            <a:picLocks noChangeAspect="1"/>
          </p:cNvPicPr>
          <p:nvPr/>
        </p:nvPicPr>
        <p:blipFill>
          <a:blip r:embed="rId3">
            <a:alphaModFix amt="40000"/>
          </a:blip>
          <a:srcRect t="25000"/>
          <a:stretch>
            <a:fillRect/>
          </a:stretch>
        </p:blipFill>
        <p:spPr>
          <a:xfrm>
            <a:off x="23" y="-11174"/>
            <a:ext cx="12191977" cy="6858022"/>
          </a:xfrm>
          <a:prstGeom prst="rect">
            <a:avLst/>
          </a:prstGeom>
        </p:spPr>
      </p:pic>
      <p:sp>
        <p:nvSpPr>
          <p:cNvPr id="3" name="Title 1">
            <a:extLst>
              <a:ext uri="{FF2B5EF4-FFF2-40B4-BE49-F238E27FC236}">
                <a16:creationId xmlns:a16="http://schemas.microsoft.com/office/drawing/2014/main" id="{2008943C-3E68-409B-F9FC-56FA3740833B}"/>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07C30457-2207-A7C0-053D-7A9CDB9ECA1F}"/>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DA478570-03D2-B080-CFFC-DD46444E0670}"/>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CC0FF9E0-5CFE-0682-4FAD-C20C62402D7B}"/>
              </a:ext>
            </a:extLst>
          </p:cNvPr>
          <p:cNvSpPr txBox="1"/>
          <p:nvPr/>
        </p:nvSpPr>
        <p:spPr>
          <a:xfrm>
            <a:off x="0" y="-1235"/>
            <a:ext cx="12191977" cy="984885"/>
          </a:xfrm>
          <a:prstGeom prst="rect">
            <a:avLst/>
          </a:prstGeom>
          <a:noFill/>
        </p:spPr>
        <p:txBody>
          <a:bodyPr wrap="square">
            <a:spAutoFit/>
          </a:bodyPr>
          <a:lstStyle/>
          <a:p>
            <a:pPr algn="ctr"/>
            <a:r>
              <a:rPr lang="en-US" sz="5800" b="1" dirty="0"/>
              <a:t>Recommended Words/Phrases</a:t>
            </a:r>
          </a:p>
        </p:txBody>
      </p:sp>
      <p:sp>
        <p:nvSpPr>
          <p:cNvPr id="7" name="Title 1">
            <a:extLst>
              <a:ext uri="{FF2B5EF4-FFF2-40B4-BE49-F238E27FC236}">
                <a16:creationId xmlns:a16="http://schemas.microsoft.com/office/drawing/2014/main" id="{21E31608-FFCC-9F34-BF4D-1709A8E8BADA}"/>
              </a:ext>
            </a:extLst>
          </p:cNvPr>
          <p:cNvSpPr txBox="1">
            <a:spLocks/>
          </p:cNvSpPr>
          <p:nvPr/>
        </p:nvSpPr>
        <p:spPr>
          <a:xfrm>
            <a:off x="148225" y="5157343"/>
            <a:ext cx="12192000" cy="984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200" b="1" dirty="0"/>
              <a:t>Life Support: </a:t>
            </a:r>
            <a:r>
              <a:rPr lang="en-US" sz="4200" dirty="0"/>
              <a:t>Creates a sense of the severity of the situation</a:t>
            </a:r>
          </a:p>
          <a:p>
            <a:pPr algn="l"/>
            <a:endParaRPr lang="en-US" sz="4200" b="1" dirty="0"/>
          </a:p>
          <a:p>
            <a:pPr algn="l"/>
            <a:r>
              <a:rPr lang="en-US" sz="4200" b="1" dirty="0"/>
              <a:t>Use patient’s name: </a:t>
            </a:r>
            <a:r>
              <a:rPr lang="en-US" sz="4200" dirty="0"/>
              <a:t>Creates a more sense of caring</a:t>
            </a:r>
          </a:p>
          <a:p>
            <a:pPr algn="l"/>
            <a:endParaRPr lang="en-US" sz="4200" b="1" dirty="0"/>
          </a:p>
          <a:p>
            <a:pPr algn="l"/>
            <a:r>
              <a:rPr lang="en-US" sz="4200" b="1" dirty="0"/>
              <a:t>Use Plain Language: </a:t>
            </a:r>
            <a:r>
              <a:rPr lang="en-US" sz="4200" dirty="0"/>
              <a:t>“We are going to put a breathing tube in to help her breathe” instead of “she is being intubated.”</a:t>
            </a:r>
            <a:endParaRPr lang="en-US" sz="4200" b="1" dirty="0"/>
          </a:p>
        </p:txBody>
      </p:sp>
    </p:spTree>
    <p:extLst>
      <p:ext uri="{BB962C8B-B14F-4D97-AF65-F5344CB8AC3E}">
        <p14:creationId xmlns:p14="http://schemas.microsoft.com/office/powerpoint/2010/main" val="11973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595F-C3AD-D41C-42B4-A97463A7D4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F863EF2-384C-DA71-FCE4-00A68D8105D3}"/>
              </a:ext>
            </a:extLst>
          </p:cNvPr>
          <p:cNvPicPr>
            <a:picLocks noChangeAspect="1"/>
          </p:cNvPicPr>
          <p:nvPr/>
        </p:nvPicPr>
        <p:blipFill>
          <a:blip r:embed="rId3">
            <a:alphaModFix amt="40000"/>
          </a:blip>
          <a:srcRect t="25000"/>
          <a:stretch>
            <a:fillRect/>
          </a:stretch>
        </p:blipFill>
        <p:spPr>
          <a:xfrm>
            <a:off x="23" y="-11174"/>
            <a:ext cx="12191977" cy="6858022"/>
          </a:xfrm>
          <a:prstGeom prst="rect">
            <a:avLst/>
          </a:prstGeom>
        </p:spPr>
      </p:pic>
      <p:sp>
        <p:nvSpPr>
          <p:cNvPr id="3" name="Title 1">
            <a:extLst>
              <a:ext uri="{FF2B5EF4-FFF2-40B4-BE49-F238E27FC236}">
                <a16:creationId xmlns:a16="http://schemas.microsoft.com/office/drawing/2014/main" id="{58E29CCC-676B-585F-E3FE-391C8669F8D0}"/>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CF91DD45-DCFD-656B-2DA8-C5B86648717F}"/>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42A4FCE3-8767-846A-FDB6-65E333275E53}"/>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7B99A65C-9C18-160B-65F2-9B91F76845AC}"/>
              </a:ext>
            </a:extLst>
          </p:cNvPr>
          <p:cNvSpPr txBox="1"/>
          <p:nvPr/>
        </p:nvSpPr>
        <p:spPr>
          <a:xfrm>
            <a:off x="0" y="-1235"/>
            <a:ext cx="12191977" cy="984885"/>
          </a:xfrm>
          <a:prstGeom prst="rect">
            <a:avLst/>
          </a:prstGeom>
          <a:noFill/>
        </p:spPr>
        <p:txBody>
          <a:bodyPr wrap="square">
            <a:spAutoFit/>
          </a:bodyPr>
          <a:lstStyle/>
          <a:p>
            <a:pPr algn="ctr"/>
            <a:r>
              <a:rPr lang="en-US" sz="5800" b="1" dirty="0"/>
              <a:t>Recommended Words/Phrases</a:t>
            </a:r>
          </a:p>
        </p:txBody>
      </p:sp>
      <p:sp>
        <p:nvSpPr>
          <p:cNvPr id="7" name="Title 1">
            <a:extLst>
              <a:ext uri="{FF2B5EF4-FFF2-40B4-BE49-F238E27FC236}">
                <a16:creationId xmlns:a16="http://schemas.microsoft.com/office/drawing/2014/main" id="{70A1B5EB-E4D6-4F04-0483-234D25A9017C}"/>
              </a:ext>
            </a:extLst>
          </p:cNvPr>
          <p:cNvSpPr txBox="1">
            <a:spLocks/>
          </p:cNvSpPr>
          <p:nvPr/>
        </p:nvSpPr>
        <p:spPr>
          <a:xfrm>
            <a:off x="-23" y="1818870"/>
            <a:ext cx="12192000" cy="984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t>“Unfortunately, she has died” </a:t>
            </a:r>
            <a:r>
              <a:rPr lang="en-US" sz="4800" dirty="0"/>
              <a:t>Avoids confusion and provides clarity.</a:t>
            </a:r>
            <a:endParaRPr lang="en-US" sz="4800" b="1" dirty="0"/>
          </a:p>
        </p:txBody>
      </p:sp>
    </p:spTree>
    <p:extLst>
      <p:ext uri="{BB962C8B-B14F-4D97-AF65-F5344CB8AC3E}">
        <p14:creationId xmlns:p14="http://schemas.microsoft.com/office/powerpoint/2010/main" val="28053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4F4FD-0CE5-842E-8102-D2BFA13E2B6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E2F3C30-F558-39B1-598E-9F8A262E75B9}"/>
              </a:ext>
            </a:extLst>
          </p:cNvPr>
          <p:cNvPicPr>
            <a:picLocks noChangeAspect="1"/>
          </p:cNvPicPr>
          <p:nvPr/>
        </p:nvPicPr>
        <p:blipFill>
          <a:blip r:embed="rId4">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9E6FEE9D-C93B-CF01-6C84-486DA9B5FE3C}"/>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BF155878-5D16-7248-8DA8-8E681D75DB13}"/>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pic>
        <p:nvPicPr>
          <p:cNvPr id="2" name="Online Media 1" title="He's dead, Jim">
            <a:hlinkClick r:id="" action="ppaction://media"/>
            <a:extLst>
              <a:ext uri="{FF2B5EF4-FFF2-40B4-BE49-F238E27FC236}">
                <a16:creationId xmlns:a16="http://schemas.microsoft.com/office/drawing/2014/main" id="{FEFBF63F-7924-224E-4F3C-B2398CB9DABD}"/>
              </a:ext>
            </a:extLst>
          </p:cNvPr>
          <p:cNvPicPr>
            <a:picLocks noRot="1" noChangeAspect="1"/>
          </p:cNvPicPr>
          <p:nvPr>
            <a:videoFile r:link="rId1"/>
          </p:nvPr>
        </p:nvPicPr>
        <p:blipFill>
          <a:blip r:embed="rId5"/>
          <a:stretch>
            <a:fillRect/>
          </a:stretch>
        </p:blipFill>
        <p:spPr>
          <a:xfrm>
            <a:off x="1524000" y="0"/>
            <a:ext cx="9144000" cy="6858000"/>
          </a:xfrm>
          <a:prstGeom prst="rect">
            <a:avLst/>
          </a:prstGeom>
        </p:spPr>
      </p:pic>
    </p:spTree>
    <p:extLst>
      <p:ext uri="{BB962C8B-B14F-4D97-AF65-F5344CB8AC3E}">
        <p14:creationId xmlns:p14="http://schemas.microsoft.com/office/powerpoint/2010/main" val="388503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766FB-24FE-9279-5D06-641C35A06C2F}"/>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pic>
        <p:nvPicPr>
          <p:cNvPr id="7" name="Picture 6" descr="A group of firefighters carrying a person on a stretcher&#10;&#10;AI-generated content may be incorrect.">
            <a:extLst>
              <a:ext uri="{FF2B5EF4-FFF2-40B4-BE49-F238E27FC236}">
                <a16:creationId xmlns:a16="http://schemas.microsoft.com/office/drawing/2014/main" id="{DDDCAA53-11DC-B4B1-5708-2D9F3518F7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141" y="0"/>
            <a:ext cx="10301717" cy="6858000"/>
          </a:xfrm>
          <a:prstGeom prst="rect">
            <a:avLst/>
          </a:prstGeom>
        </p:spPr>
      </p:pic>
      <p:pic>
        <p:nvPicPr>
          <p:cNvPr id="9" name="Picture 8" descr="A car parked on a gravel road&#10;&#10;AI-generated content may be incorrect.">
            <a:extLst>
              <a:ext uri="{FF2B5EF4-FFF2-40B4-BE49-F238E27FC236}">
                <a16:creationId xmlns:a16="http://schemas.microsoft.com/office/drawing/2014/main" id="{91947F75-517E-F6AA-5DE4-EAE2A70DB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5666"/>
            <a:ext cx="12192000" cy="5926667"/>
          </a:xfrm>
          <a:prstGeom prst="rect">
            <a:avLst/>
          </a:prstGeom>
        </p:spPr>
      </p:pic>
      <p:pic>
        <p:nvPicPr>
          <p:cNvPr id="12" name="Picture 11" descr="A plane parked next to a red ambulance&#10;&#10;AI-generated content may be incorrect.">
            <a:extLst>
              <a:ext uri="{FF2B5EF4-FFF2-40B4-BE49-F238E27FC236}">
                <a16:creationId xmlns:a16="http://schemas.microsoft.com/office/drawing/2014/main" id="{352C8222-7038-0C0E-061F-D53A993C1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4806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5DDDD-497E-91CC-6C14-66FC5B88D4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00E4F4-B5AC-D0F3-E0DB-3A42EE474441}"/>
              </a:ext>
            </a:extLst>
          </p:cNvPr>
          <p:cNvPicPr>
            <a:picLocks noChangeAspect="1"/>
          </p:cNvPicPr>
          <p:nvPr/>
        </p:nvPicPr>
        <p:blipFill>
          <a:blip r:embed="rId3">
            <a:alphaModFix amt="40000"/>
          </a:blip>
          <a:srcRect t="25000"/>
          <a:stretch>
            <a:fillRect/>
          </a:stretch>
        </p:blipFill>
        <p:spPr>
          <a:xfrm>
            <a:off x="23" y="-11174"/>
            <a:ext cx="12191977" cy="6858022"/>
          </a:xfrm>
          <a:prstGeom prst="rect">
            <a:avLst/>
          </a:prstGeom>
        </p:spPr>
      </p:pic>
      <p:sp>
        <p:nvSpPr>
          <p:cNvPr id="3" name="Title 1">
            <a:extLst>
              <a:ext uri="{FF2B5EF4-FFF2-40B4-BE49-F238E27FC236}">
                <a16:creationId xmlns:a16="http://schemas.microsoft.com/office/drawing/2014/main" id="{17D835C9-18F7-F088-55F7-A66DDBC033CA}"/>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FD8794B6-5417-CDA1-053C-361D5A75C653}"/>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BB8224B5-B68F-A03B-30CE-13BE361F72CA}"/>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330A81CF-6597-2148-EE13-F51414CC0139}"/>
              </a:ext>
            </a:extLst>
          </p:cNvPr>
          <p:cNvSpPr txBox="1"/>
          <p:nvPr/>
        </p:nvSpPr>
        <p:spPr>
          <a:xfrm>
            <a:off x="0" y="-1235"/>
            <a:ext cx="12191977" cy="984885"/>
          </a:xfrm>
          <a:prstGeom prst="rect">
            <a:avLst/>
          </a:prstGeom>
          <a:noFill/>
        </p:spPr>
        <p:txBody>
          <a:bodyPr wrap="square">
            <a:spAutoFit/>
          </a:bodyPr>
          <a:lstStyle/>
          <a:p>
            <a:pPr algn="ctr"/>
            <a:r>
              <a:rPr lang="en-US" sz="5800" b="1" dirty="0"/>
              <a:t>Got ROSC?</a:t>
            </a:r>
          </a:p>
        </p:txBody>
      </p:sp>
      <p:pic>
        <p:nvPicPr>
          <p:cNvPr id="2050" name="Picture 2">
            <a:extLst>
              <a:ext uri="{FF2B5EF4-FFF2-40B4-BE49-F238E27FC236}">
                <a16:creationId xmlns:a16="http://schemas.microsoft.com/office/drawing/2014/main" id="{16A1026D-B180-0EA9-EB2F-2DA6A3BF4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625" y="1628079"/>
            <a:ext cx="8519531" cy="47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98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5EFCF-C56C-BFA4-C9F7-A3D239E9041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A003C7-07A1-576A-8A3A-1C8216F407BF}"/>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5BC8C1E8-DD7A-66C8-FA34-4753A14028B8}"/>
              </a:ext>
            </a:extLst>
          </p:cNvPr>
          <p:cNvSpPr txBox="1"/>
          <p:nvPr/>
        </p:nvSpPr>
        <p:spPr>
          <a:xfrm>
            <a:off x="2544336" y="-267628"/>
            <a:ext cx="7103328" cy="3939540"/>
          </a:xfrm>
          <a:prstGeom prst="rect">
            <a:avLst/>
          </a:prstGeom>
          <a:noFill/>
        </p:spPr>
        <p:txBody>
          <a:bodyPr wrap="square">
            <a:spAutoFit/>
          </a:bodyPr>
          <a:lstStyle/>
          <a:p>
            <a:pPr algn="ctr"/>
            <a:r>
              <a:rPr lang="en-US" sz="25000" b="1" dirty="0">
                <a:latin typeface="+mj-lt"/>
              </a:rPr>
              <a:t>13%</a:t>
            </a:r>
            <a:endParaRPr lang="en-US" sz="25000" dirty="0">
              <a:latin typeface="+mj-lt"/>
            </a:endParaRPr>
          </a:p>
        </p:txBody>
      </p:sp>
      <p:sp>
        <p:nvSpPr>
          <p:cNvPr id="5" name="Title 1">
            <a:extLst>
              <a:ext uri="{FF2B5EF4-FFF2-40B4-BE49-F238E27FC236}">
                <a16:creationId xmlns:a16="http://schemas.microsoft.com/office/drawing/2014/main" id="{9168B9FB-97AB-7FC5-34AC-2A1860314C71}"/>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7" name="TextBox 6">
            <a:extLst>
              <a:ext uri="{FF2B5EF4-FFF2-40B4-BE49-F238E27FC236}">
                <a16:creationId xmlns:a16="http://schemas.microsoft.com/office/drawing/2014/main" id="{0F660E5A-B2FD-8977-4AB9-35187647AFB7}"/>
              </a:ext>
            </a:extLst>
          </p:cNvPr>
          <p:cNvSpPr txBox="1"/>
          <p:nvPr/>
        </p:nvSpPr>
        <p:spPr>
          <a:xfrm>
            <a:off x="-122664" y="3105823"/>
            <a:ext cx="12314663" cy="1569660"/>
          </a:xfrm>
          <a:prstGeom prst="rect">
            <a:avLst/>
          </a:prstGeom>
          <a:noFill/>
        </p:spPr>
        <p:txBody>
          <a:bodyPr wrap="square">
            <a:spAutoFit/>
          </a:bodyPr>
          <a:lstStyle/>
          <a:p>
            <a:pPr algn="ctr"/>
            <a:r>
              <a:rPr lang="en-US" sz="4800" b="1" dirty="0"/>
              <a:t>Of confirmed cardiac arrests in our system were transported to the hospital…</a:t>
            </a:r>
          </a:p>
        </p:txBody>
      </p:sp>
      <p:sp>
        <p:nvSpPr>
          <p:cNvPr id="8" name="TextBox 7">
            <a:extLst>
              <a:ext uri="{FF2B5EF4-FFF2-40B4-BE49-F238E27FC236}">
                <a16:creationId xmlns:a16="http://schemas.microsoft.com/office/drawing/2014/main" id="{EE9273CF-72AB-FD65-009B-42632EB78F5C}"/>
              </a:ext>
            </a:extLst>
          </p:cNvPr>
          <p:cNvSpPr txBox="1"/>
          <p:nvPr/>
        </p:nvSpPr>
        <p:spPr>
          <a:xfrm>
            <a:off x="-61332" y="4932245"/>
            <a:ext cx="12314663" cy="1569660"/>
          </a:xfrm>
          <a:prstGeom prst="rect">
            <a:avLst/>
          </a:prstGeom>
          <a:noFill/>
        </p:spPr>
        <p:txBody>
          <a:bodyPr wrap="square">
            <a:spAutoFit/>
          </a:bodyPr>
          <a:lstStyle/>
          <a:p>
            <a:pPr algn="ctr"/>
            <a:r>
              <a:rPr lang="en-US" sz="4800" b="1" dirty="0"/>
              <a:t>…and about 2/3 of those patients will likely die in the hospital.</a:t>
            </a:r>
          </a:p>
        </p:txBody>
      </p:sp>
      <p:sp>
        <p:nvSpPr>
          <p:cNvPr id="6" name="TextBox 5">
            <a:extLst>
              <a:ext uri="{FF2B5EF4-FFF2-40B4-BE49-F238E27FC236}">
                <a16:creationId xmlns:a16="http://schemas.microsoft.com/office/drawing/2014/main" id="{AAE1E3C9-FDFB-70AA-278D-3902113E276C}"/>
              </a:ext>
            </a:extLst>
          </p:cNvPr>
          <p:cNvSpPr txBox="1"/>
          <p:nvPr/>
        </p:nvSpPr>
        <p:spPr>
          <a:xfrm rot="19528655">
            <a:off x="153957" y="1009210"/>
            <a:ext cx="2522963" cy="830997"/>
          </a:xfrm>
          <a:prstGeom prst="rect">
            <a:avLst/>
          </a:prstGeom>
          <a:noFill/>
        </p:spPr>
        <p:txBody>
          <a:bodyPr wrap="square">
            <a:spAutoFit/>
          </a:bodyPr>
          <a:lstStyle/>
          <a:p>
            <a:pPr algn="ctr"/>
            <a:r>
              <a:rPr lang="en-US" sz="2400" b="1" dirty="0">
                <a:solidFill>
                  <a:srgbClr val="FF0000"/>
                </a:solidFill>
              </a:rPr>
              <a:t>Remember this slide?</a:t>
            </a:r>
            <a:endParaRPr lang="en-US" sz="2400" dirty="0">
              <a:solidFill>
                <a:srgbClr val="FF0000"/>
              </a:solidFill>
            </a:endParaRPr>
          </a:p>
        </p:txBody>
      </p:sp>
    </p:spTree>
    <p:extLst>
      <p:ext uri="{BB962C8B-B14F-4D97-AF65-F5344CB8AC3E}">
        <p14:creationId xmlns:p14="http://schemas.microsoft.com/office/powerpoint/2010/main" val="384293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F2F93-43C6-D8D7-9741-DB3915F6AE1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BF52DA9-6315-C200-74D4-A6B4B7567481}"/>
              </a:ext>
            </a:extLst>
          </p:cNvPr>
          <p:cNvPicPr>
            <a:picLocks noChangeAspect="1"/>
          </p:cNvPicPr>
          <p:nvPr/>
        </p:nvPicPr>
        <p:blipFill>
          <a:blip r:embed="rId3">
            <a:alphaModFix amt="40000"/>
          </a:blip>
          <a:srcRect t="25000"/>
          <a:stretch>
            <a:fillRect/>
          </a:stretch>
        </p:blipFill>
        <p:spPr>
          <a:xfrm>
            <a:off x="23" y="-11174"/>
            <a:ext cx="12191977" cy="6858022"/>
          </a:xfrm>
          <a:prstGeom prst="rect">
            <a:avLst/>
          </a:prstGeom>
        </p:spPr>
      </p:pic>
      <p:sp>
        <p:nvSpPr>
          <p:cNvPr id="3" name="Title 1">
            <a:extLst>
              <a:ext uri="{FF2B5EF4-FFF2-40B4-BE49-F238E27FC236}">
                <a16:creationId xmlns:a16="http://schemas.microsoft.com/office/drawing/2014/main" id="{8DE3D4D1-7702-30B7-0F02-05427306BA59}"/>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B314DA95-F5C3-FB15-C688-F8796CFC5FFC}"/>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7D23DA28-4924-1F27-370A-3813920A623C}"/>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extBox 5">
            <a:extLst>
              <a:ext uri="{FF2B5EF4-FFF2-40B4-BE49-F238E27FC236}">
                <a16:creationId xmlns:a16="http://schemas.microsoft.com/office/drawing/2014/main" id="{405B2D33-21C6-B352-BA28-EE898B2F235D}"/>
              </a:ext>
            </a:extLst>
          </p:cNvPr>
          <p:cNvSpPr txBox="1"/>
          <p:nvPr/>
        </p:nvSpPr>
        <p:spPr>
          <a:xfrm>
            <a:off x="0" y="-1235"/>
            <a:ext cx="12191977" cy="984885"/>
          </a:xfrm>
          <a:prstGeom prst="rect">
            <a:avLst/>
          </a:prstGeom>
          <a:noFill/>
        </p:spPr>
        <p:txBody>
          <a:bodyPr wrap="square">
            <a:spAutoFit/>
          </a:bodyPr>
          <a:lstStyle/>
          <a:p>
            <a:pPr algn="ctr"/>
            <a:r>
              <a:rPr lang="en-US" sz="5800" b="1" dirty="0"/>
              <a:t>Got ROSC?</a:t>
            </a:r>
          </a:p>
        </p:txBody>
      </p:sp>
      <p:sp>
        <p:nvSpPr>
          <p:cNvPr id="7" name="Title 1">
            <a:extLst>
              <a:ext uri="{FF2B5EF4-FFF2-40B4-BE49-F238E27FC236}">
                <a16:creationId xmlns:a16="http://schemas.microsoft.com/office/drawing/2014/main" id="{0D7BF8D1-2CE0-3913-8370-7BBA154F2954}"/>
              </a:ext>
            </a:extLst>
          </p:cNvPr>
          <p:cNvSpPr txBox="1">
            <a:spLocks/>
          </p:cNvSpPr>
          <p:nvPr/>
        </p:nvSpPr>
        <p:spPr>
          <a:xfrm>
            <a:off x="148225" y="5157343"/>
            <a:ext cx="12192000" cy="984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0" b="1" dirty="0"/>
              <a:t>“She is still very sick and still on life support. She is not breathing on her own, and we are breathing for her with the breathing tube.</a:t>
            </a:r>
            <a:br>
              <a:rPr lang="en-US" sz="4200" b="1" dirty="0"/>
            </a:br>
            <a:br>
              <a:rPr lang="en-US" sz="4200" b="1" dirty="0"/>
            </a:br>
            <a:r>
              <a:rPr lang="en-US" sz="4200" b="1" dirty="0"/>
              <a:t>Her heart is pumping again, but </a:t>
            </a:r>
            <a:r>
              <a:rPr lang="en-US" sz="4200" b="1" i="1" dirty="0"/>
              <a:t>I worry </a:t>
            </a:r>
            <a:r>
              <a:rPr lang="en-US" sz="4200" b="1" dirty="0"/>
              <a:t>it may stop again. They will be able to give you more information at the hospital, but it’s still possible she may die today.”</a:t>
            </a:r>
          </a:p>
        </p:txBody>
      </p:sp>
    </p:spTree>
    <p:extLst>
      <p:ext uri="{BB962C8B-B14F-4D97-AF65-F5344CB8AC3E}">
        <p14:creationId xmlns:p14="http://schemas.microsoft.com/office/powerpoint/2010/main" val="23674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F2CC6-642F-AF7F-9541-00A9936FFEF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07C542-4E3C-C862-A7E5-668649DDBF8C}"/>
              </a:ext>
            </a:extLst>
          </p:cNvPr>
          <p:cNvPicPr>
            <a:picLocks noChangeAspect="1"/>
          </p:cNvPicPr>
          <p:nvPr/>
        </p:nvPicPr>
        <p:blipFill>
          <a:blip r:embed="rId3">
            <a:alphaModFix amt="40000"/>
          </a:blip>
          <a:srcRect t="25000"/>
          <a:stretch>
            <a:fillRect/>
          </a:stretch>
        </p:blipFill>
        <p:spPr>
          <a:xfrm>
            <a:off x="23" y="-11174"/>
            <a:ext cx="12191977" cy="6858022"/>
          </a:xfrm>
          <a:prstGeom prst="rect">
            <a:avLst/>
          </a:prstGeom>
        </p:spPr>
      </p:pic>
      <p:sp>
        <p:nvSpPr>
          <p:cNvPr id="3" name="Title 1">
            <a:extLst>
              <a:ext uri="{FF2B5EF4-FFF2-40B4-BE49-F238E27FC236}">
                <a16:creationId xmlns:a16="http://schemas.microsoft.com/office/drawing/2014/main" id="{4FA99645-03D4-969A-83FC-F53C582E3948}"/>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870546C4-B951-774A-DA32-86599FED7CDE}"/>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2" name="Title 1">
            <a:extLst>
              <a:ext uri="{FF2B5EF4-FFF2-40B4-BE49-F238E27FC236}">
                <a16:creationId xmlns:a16="http://schemas.microsoft.com/office/drawing/2014/main" id="{07BC843A-1DBF-7734-5A3D-17C8240966E0}"/>
              </a:ext>
            </a:extLst>
          </p:cNvPr>
          <p:cNvSpPr txBox="1">
            <a:spLocks/>
          </p:cNvSpPr>
          <p:nvPr/>
        </p:nvSpPr>
        <p:spPr>
          <a:xfrm>
            <a:off x="838189" y="1929772"/>
            <a:ext cx="10515600" cy="42709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pic>
        <p:nvPicPr>
          <p:cNvPr id="9" name="Picture 8">
            <a:extLst>
              <a:ext uri="{FF2B5EF4-FFF2-40B4-BE49-F238E27FC236}">
                <a16:creationId xmlns:a16="http://schemas.microsoft.com/office/drawing/2014/main" id="{8A19665F-CBC6-B1D3-3979-14FC04322074}"/>
              </a:ext>
            </a:extLst>
          </p:cNvPr>
          <p:cNvPicPr>
            <a:picLocks noChangeAspect="1"/>
          </p:cNvPicPr>
          <p:nvPr/>
        </p:nvPicPr>
        <p:blipFill>
          <a:blip r:embed="rId4"/>
          <a:stretch>
            <a:fillRect/>
          </a:stretch>
        </p:blipFill>
        <p:spPr>
          <a:xfrm>
            <a:off x="348807" y="1903142"/>
            <a:ext cx="3086367" cy="3093988"/>
          </a:xfrm>
          <a:prstGeom prst="rect">
            <a:avLst/>
          </a:prstGeom>
        </p:spPr>
      </p:pic>
      <p:sp>
        <p:nvSpPr>
          <p:cNvPr id="10" name="TextBox 9">
            <a:extLst>
              <a:ext uri="{FF2B5EF4-FFF2-40B4-BE49-F238E27FC236}">
                <a16:creationId xmlns:a16="http://schemas.microsoft.com/office/drawing/2014/main" id="{24F1DA05-BA60-DF3E-B59C-6C47631D368C}"/>
              </a:ext>
            </a:extLst>
          </p:cNvPr>
          <p:cNvSpPr txBox="1"/>
          <p:nvPr/>
        </p:nvSpPr>
        <p:spPr>
          <a:xfrm>
            <a:off x="0" y="-1235"/>
            <a:ext cx="12191977" cy="984885"/>
          </a:xfrm>
          <a:prstGeom prst="rect">
            <a:avLst/>
          </a:prstGeom>
          <a:noFill/>
        </p:spPr>
        <p:txBody>
          <a:bodyPr wrap="square">
            <a:spAutoFit/>
          </a:bodyPr>
          <a:lstStyle/>
          <a:p>
            <a:pPr algn="ctr"/>
            <a:r>
              <a:rPr lang="en-US" sz="5800" b="1" dirty="0"/>
              <a:t>Next Steps?</a:t>
            </a:r>
          </a:p>
        </p:txBody>
      </p:sp>
      <p:sp>
        <p:nvSpPr>
          <p:cNvPr id="11" name="Title 1">
            <a:extLst>
              <a:ext uri="{FF2B5EF4-FFF2-40B4-BE49-F238E27FC236}">
                <a16:creationId xmlns:a16="http://schemas.microsoft.com/office/drawing/2014/main" id="{7F4E35D0-08AB-12CD-A559-1E2395ECECC6}"/>
              </a:ext>
            </a:extLst>
          </p:cNvPr>
          <p:cNvSpPr txBox="1">
            <a:spLocks/>
          </p:cNvSpPr>
          <p:nvPr/>
        </p:nvSpPr>
        <p:spPr>
          <a:xfrm>
            <a:off x="3286949" y="5538883"/>
            <a:ext cx="8905051" cy="9848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0" b="1" dirty="0"/>
              <a:t>Free online class with several videos, and several cases that can be used with crews or independently</a:t>
            </a:r>
          </a:p>
          <a:p>
            <a:endParaRPr lang="en-US" sz="4200" b="1" dirty="0"/>
          </a:p>
          <a:p>
            <a:r>
              <a:rPr lang="en-US" sz="4200" b="1" dirty="0"/>
              <a:t>Includes special circumstances, including pediatric patients, and children present on scenes of family members</a:t>
            </a:r>
          </a:p>
        </p:txBody>
      </p:sp>
    </p:spTree>
    <p:extLst>
      <p:ext uri="{BB962C8B-B14F-4D97-AF65-F5344CB8AC3E}">
        <p14:creationId xmlns:p14="http://schemas.microsoft.com/office/powerpoint/2010/main" val="358236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FBC6D-8545-C418-EE87-13E7182FA91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21BF12-1217-56CE-63E2-34E7823FAF42}"/>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5" name="Title 1">
            <a:extLst>
              <a:ext uri="{FF2B5EF4-FFF2-40B4-BE49-F238E27FC236}">
                <a16:creationId xmlns:a16="http://schemas.microsoft.com/office/drawing/2014/main" id="{734B93DF-5FEA-C4C1-FFDF-DFECFEF2736A}"/>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6" name="Title 1">
            <a:extLst>
              <a:ext uri="{FF2B5EF4-FFF2-40B4-BE49-F238E27FC236}">
                <a16:creationId xmlns:a16="http://schemas.microsoft.com/office/drawing/2014/main" id="{C9CED34A-9183-A785-2E64-F80876156FCD}"/>
              </a:ext>
            </a:extLst>
          </p:cNvPr>
          <p:cNvSpPr txBox="1">
            <a:spLocks/>
          </p:cNvSpPr>
          <p:nvPr/>
        </p:nvSpPr>
        <p:spPr>
          <a:xfrm>
            <a:off x="20" y="464867"/>
            <a:ext cx="1219198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3" name="TextBox 2">
            <a:extLst>
              <a:ext uri="{FF2B5EF4-FFF2-40B4-BE49-F238E27FC236}">
                <a16:creationId xmlns:a16="http://schemas.microsoft.com/office/drawing/2014/main" id="{B589808D-11FF-1975-F7C1-01320860FAC7}"/>
              </a:ext>
            </a:extLst>
          </p:cNvPr>
          <p:cNvSpPr txBox="1"/>
          <p:nvPr/>
        </p:nvSpPr>
        <p:spPr>
          <a:xfrm>
            <a:off x="0" y="1912452"/>
            <a:ext cx="12191976" cy="2954655"/>
          </a:xfrm>
          <a:prstGeom prst="rect">
            <a:avLst/>
          </a:prstGeom>
          <a:noFill/>
        </p:spPr>
        <p:txBody>
          <a:bodyPr wrap="square">
            <a:spAutoFit/>
          </a:bodyPr>
          <a:lstStyle/>
          <a:p>
            <a:pPr algn="ctr"/>
            <a:r>
              <a:rPr lang="en-US" sz="6200" b="1" dirty="0">
                <a:latin typeface="+mj-lt"/>
              </a:rPr>
              <a:t>“I am not here for me,</a:t>
            </a:r>
            <a:br>
              <a:rPr lang="en-US" sz="6200" b="1" dirty="0">
                <a:latin typeface="+mj-lt"/>
              </a:rPr>
            </a:br>
            <a:r>
              <a:rPr lang="en-US" sz="6200" b="1" dirty="0">
                <a:latin typeface="+mj-lt"/>
              </a:rPr>
              <a:t>I am here for </a:t>
            </a:r>
            <a:r>
              <a:rPr lang="en-US" sz="6200" b="1" i="1" dirty="0">
                <a:latin typeface="+mj-lt"/>
              </a:rPr>
              <a:t>we,</a:t>
            </a:r>
            <a:br>
              <a:rPr lang="en-US" sz="6200" b="1" i="1" dirty="0">
                <a:latin typeface="+mj-lt"/>
              </a:rPr>
            </a:br>
            <a:r>
              <a:rPr lang="en-US" sz="6200" b="1" dirty="0">
                <a:latin typeface="+mj-lt"/>
              </a:rPr>
              <a:t>And we are here for them.”</a:t>
            </a:r>
            <a:endParaRPr lang="en-US" sz="6200" dirty="0">
              <a:latin typeface="+mj-lt"/>
            </a:endParaRPr>
          </a:p>
        </p:txBody>
      </p:sp>
    </p:spTree>
    <p:extLst>
      <p:ext uri="{BB962C8B-B14F-4D97-AF65-F5344CB8AC3E}">
        <p14:creationId xmlns:p14="http://schemas.microsoft.com/office/powerpoint/2010/main" val="4043794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42474-737B-7DA9-6FE9-95AF7A2BD1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71A254F-34A8-E485-FFD4-A316AD75E9AC}"/>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1BBFC40D-40A1-3F50-CC88-5C99C66B3B21}"/>
              </a:ext>
            </a:extLst>
          </p:cNvPr>
          <p:cNvSpPr txBox="1">
            <a:spLocks/>
          </p:cNvSpPr>
          <p:nvPr/>
        </p:nvSpPr>
        <p:spPr>
          <a:xfrm>
            <a:off x="475987" y="74924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12" name="Title 1">
            <a:extLst>
              <a:ext uri="{FF2B5EF4-FFF2-40B4-BE49-F238E27FC236}">
                <a16:creationId xmlns:a16="http://schemas.microsoft.com/office/drawing/2014/main" id="{A7F26AF2-7F37-6FDA-9727-D619DB96C26A}"/>
              </a:ext>
            </a:extLst>
          </p:cNvPr>
          <p:cNvSpPr txBox="1">
            <a:spLocks/>
          </p:cNvSpPr>
          <p:nvPr/>
        </p:nvSpPr>
        <p:spPr>
          <a:xfrm>
            <a:off x="197282" y="2161261"/>
            <a:ext cx="1107301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p>
        </p:txBody>
      </p:sp>
      <p:sp>
        <p:nvSpPr>
          <p:cNvPr id="6" name="Title 1">
            <a:extLst>
              <a:ext uri="{FF2B5EF4-FFF2-40B4-BE49-F238E27FC236}">
                <a16:creationId xmlns:a16="http://schemas.microsoft.com/office/drawing/2014/main" id="{06AC498A-51E9-078F-E4E1-6EDAC9D7190C}"/>
              </a:ext>
            </a:extLst>
          </p:cNvPr>
          <p:cNvSpPr txBox="1">
            <a:spLocks/>
          </p:cNvSpPr>
          <p:nvPr/>
        </p:nvSpPr>
        <p:spPr>
          <a:xfrm>
            <a:off x="0" y="2161260"/>
            <a:ext cx="12192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10" name="TextBox 9">
            <a:extLst>
              <a:ext uri="{FF2B5EF4-FFF2-40B4-BE49-F238E27FC236}">
                <a16:creationId xmlns:a16="http://schemas.microsoft.com/office/drawing/2014/main" id="{A6782375-2846-23DA-46AF-6BFC30A980A0}"/>
              </a:ext>
            </a:extLst>
          </p:cNvPr>
          <p:cNvSpPr txBox="1"/>
          <p:nvPr/>
        </p:nvSpPr>
        <p:spPr>
          <a:xfrm>
            <a:off x="437329" y="63737"/>
            <a:ext cx="3507648" cy="2000548"/>
          </a:xfrm>
          <a:prstGeom prst="rect">
            <a:avLst/>
          </a:prstGeom>
          <a:noFill/>
        </p:spPr>
        <p:txBody>
          <a:bodyPr wrap="square">
            <a:spAutoFit/>
          </a:bodyPr>
          <a:lstStyle/>
          <a:p>
            <a:pPr algn="ctr"/>
            <a:r>
              <a:rPr lang="en-US" sz="6200" b="1" dirty="0">
                <a:latin typeface="+mj-lt"/>
              </a:rPr>
              <a:t>Scan for CE Credit</a:t>
            </a:r>
            <a:endParaRPr lang="en-US" sz="6200" dirty="0">
              <a:latin typeface="+mj-lt"/>
            </a:endParaRPr>
          </a:p>
        </p:txBody>
      </p:sp>
      <p:sp>
        <p:nvSpPr>
          <p:cNvPr id="11" name="TextBox 10">
            <a:extLst>
              <a:ext uri="{FF2B5EF4-FFF2-40B4-BE49-F238E27FC236}">
                <a16:creationId xmlns:a16="http://schemas.microsoft.com/office/drawing/2014/main" id="{65CB57CC-5BEF-1EA1-5F84-D7803DE1FCE4}"/>
              </a:ext>
            </a:extLst>
          </p:cNvPr>
          <p:cNvSpPr txBox="1"/>
          <p:nvPr/>
        </p:nvSpPr>
        <p:spPr>
          <a:xfrm>
            <a:off x="7054028" y="63737"/>
            <a:ext cx="3652071" cy="2000548"/>
          </a:xfrm>
          <a:prstGeom prst="rect">
            <a:avLst/>
          </a:prstGeom>
          <a:noFill/>
        </p:spPr>
        <p:txBody>
          <a:bodyPr wrap="square">
            <a:spAutoFit/>
          </a:bodyPr>
          <a:lstStyle/>
          <a:p>
            <a:pPr algn="ctr"/>
            <a:r>
              <a:rPr lang="en-US" sz="6200" b="1" dirty="0">
                <a:latin typeface="+mj-lt"/>
              </a:rPr>
              <a:t>E-mail for Questions</a:t>
            </a:r>
            <a:endParaRPr lang="en-US" sz="6200" dirty="0">
              <a:latin typeface="+mj-lt"/>
            </a:endParaRPr>
          </a:p>
        </p:txBody>
      </p:sp>
      <p:sp>
        <p:nvSpPr>
          <p:cNvPr id="13" name="TextBox 12">
            <a:extLst>
              <a:ext uri="{FF2B5EF4-FFF2-40B4-BE49-F238E27FC236}">
                <a16:creationId xmlns:a16="http://schemas.microsoft.com/office/drawing/2014/main" id="{CF04CEDA-547B-FD82-6C90-289348FD5CB0}"/>
              </a:ext>
            </a:extLst>
          </p:cNvPr>
          <p:cNvSpPr txBox="1"/>
          <p:nvPr/>
        </p:nvSpPr>
        <p:spPr>
          <a:xfrm>
            <a:off x="6244813" y="2618862"/>
            <a:ext cx="5270499" cy="1077218"/>
          </a:xfrm>
          <a:prstGeom prst="rect">
            <a:avLst/>
          </a:prstGeom>
          <a:noFill/>
        </p:spPr>
        <p:txBody>
          <a:bodyPr wrap="square">
            <a:spAutoFit/>
          </a:bodyPr>
          <a:lstStyle/>
          <a:p>
            <a:pPr algn="ctr"/>
            <a:r>
              <a:rPr lang="en-US" sz="3200" b="1" dirty="0">
                <a:latin typeface="+mj-lt"/>
              </a:rPr>
              <a:t>Bart Grabman, MD</a:t>
            </a:r>
            <a:br>
              <a:rPr lang="en-US" sz="3200" b="1" dirty="0">
                <a:latin typeface="+mj-lt"/>
              </a:rPr>
            </a:br>
            <a:r>
              <a:rPr lang="en-US" sz="3200" b="1" dirty="0">
                <a:latin typeface="+mj-lt"/>
              </a:rPr>
              <a:t>BGrabman@salud.unm.edu</a:t>
            </a:r>
            <a:endParaRPr lang="en-US" sz="3200" dirty="0">
              <a:latin typeface="+mj-lt"/>
            </a:endParaRPr>
          </a:p>
        </p:txBody>
      </p:sp>
      <p:pic>
        <p:nvPicPr>
          <p:cNvPr id="8" name="Picture 7">
            <a:extLst>
              <a:ext uri="{FF2B5EF4-FFF2-40B4-BE49-F238E27FC236}">
                <a16:creationId xmlns:a16="http://schemas.microsoft.com/office/drawing/2014/main" id="{C3DE637C-AC2C-4DFE-32C5-C060074BEA19}"/>
              </a:ext>
            </a:extLst>
          </p:cNvPr>
          <p:cNvPicPr>
            <a:picLocks noChangeAspect="1"/>
          </p:cNvPicPr>
          <p:nvPr/>
        </p:nvPicPr>
        <p:blipFill>
          <a:blip r:embed="rId4"/>
          <a:stretch>
            <a:fillRect/>
          </a:stretch>
        </p:blipFill>
        <p:spPr>
          <a:xfrm>
            <a:off x="619810" y="2161259"/>
            <a:ext cx="11694697" cy="3541022"/>
          </a:xfrm>
          <a:prstGeom prst="rect">
            <a:avLst/>
          </a:prstGeom>
        </p:spPr>
      </p:pic>
    </p:spTree>
    <p:extLst>
      <p:ext uri="{BB962C8B-B14F-4D97-AF65-F5344CB8AC3E}">
        <p14:creationId xmlns:p14="http://schemas.microsoft.com/office/powerpoint/2010/main" val="222182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4A98C-DBED-14F6-D442-AA91B74915E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E50B04-AEEE-2108-DA5A-D510D1889B20}"/>
              </a:ext>
            </a:extLst>
          </p:cNvPr>
          <p:cNvPicPr>
            <a:picLocks noChangeAspect="1"/>
          </p:cNvPicPr>
          <p:nvPr/>
        </p:nvPicPr>
        <p:blipFill>
          <a:blip r:embed="rId3">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72D4A1BC-940F-AB9B-56E6-B3031C3CF68A}"/>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63206409-CCD9-267C-8943-DE982E37D9C9}"/>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pic>
        <p:nvPicPr>
          <p:cNvPr id="8" name="Picture 7">
            <a:extLst>
              <a:ext uri="{FF2B5EF4-FFF2-40B4-BE49-F238E27FC236}">
                <a16:creationId xmlns:a16="http://schemas.microsoft.com/office/drawing/2014/main" id="{D6A548AA-F2DC-9153-EA4D-E79CC552B269}"/>
              </a:ext>
            </a:extLst>
          </p:cNvPr>
          <p:cNvPicPr>
            <a:picLocks noChangeAspect="1"/>
          </p:cNvPicPr>
          <p:nvPr/>
        </p:nvPicPr>
        <p:blipFill>
          <a:blip r:embed="rId4"/>
          <a:stretch>
            <a:fillRect/>
          </a:stretch>
        </p:blipFill>
        <p:spPr>
          <a:xfrm>
            <a:off x="3746979" y="84177"/>
            <a:ext cx="4698041" cy="4698041"/>
          </a:xfrm>
          <a:prstGeom prst="rect">
            <a:avLst/>
          </a:prstGeom>
        </p:spPr>
      </p:pic>
      <p:sp>
        <p:nvSpPr>
          <p:cNvPr id="6" name="TextBox 5">
            <a:extLst>
              <a:ext uri="{FF2B5EF4-FFF2-40B4-BE49-F238E27FC236}">
                <a16:creationId xmlns:a16="http://schemas.microsoft.com/office/drawing/2014/main" id="{B411427A-50DA-111E-C2BE-12439E35167D}"/>
              </a:ext>
            </a:extLst>
          </p:cNvPr>
          <p:cNvSpPr txBox="1"/>
          <p:nvPr/>
        </p:nvSpPr>
        <p:spPr>
          <a:xfrm>
            <a:off x="559494" y="4973098"/>
            <a:ext cx="11073009" cy="1200329"/>
          </a:xfrm>
          <a:prstGeom prst="rect">
            <a:avLst/>
          </a:prstGeom>
          <a:noFill/>
        </p:spPr>
        <p:txBody>
          <a:bodyPr wrap="square">
            <a:spAutoFit/>
          </a:bodyPr>
          <a:lstStyle/>
          <a:p>
            <a:pPr algn="ctr"/>
            <a:r>
              <a:rPr lang="en-US" sz="3600" b="1" dirty="0">
                <a:latin typeface="+mj-lt"/>
              </a:rPr>
              <a:t>Scan the QR Code with your phone or device to participate in (optional) polling later in the presentation</a:t>
            </a:r>
            <a:endParaRPr lang="en-US" sz="3600" dirty="0">
              <a:latin typeface="+mj-lt"/>
            </a:endParaRPr>
          </a:p>
        </p:txBody>
      </p:sp>
    </p:spTree>
    <p:extLst>
      <p:ext uri="{BB962C8B-B14F-4D97-AF65-F5344CB8AC3E}">
        <p14:creationId xmlns:p14="http://schemas.microsoft.com/office/powerpoint/2010/main" val="3181138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9BCA5-50B2-AD21-3CBC-BDAA441E490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4460D6-756D-A01D-B294-9865CB204EC5}"/>
              </a:ext>
            </a:extLst>
          </p:cNvPr>
          <p:cNvPicPr>
            <a:picLocks noChangeAspect="1"/>
          </p:cNvPicPr>
          <p:nvPr/>
        </p:nvPicPr>
        <p:blipFill>
          <a:blip r:embed="rId3">
            <a:alphaModFix amt="40000"/>
          </a:blip>
          <a:srcRect t="25000"/>
          <a:stretch>
            <a:fillRect/>
          </a:stretch>
        </p:blipFill>
        <p:spPr>
          <a:xfrm>
            <a:off x="23" y="0"/>
            <a:ext cx="12191977" cy="6858022"/>
          </a:xfrm>
          <a:prstGeom prst="rect">
            <a:avLst/>
          </a:prstGeom>
        </p:spPr>
      </p:pic>
      <p:sp>
        <p:nvSpPr>
          <p:cNvPr id="3" name="Title 1">
            <a:extLst>
              <a:ext uri="{FF2B5EF4-FFF2-40B4-BE49-F238E27FC236}">
                <a16:creationId xmlns:a16="http://schemas.microsoft.com/office/drawing/2014/main" id="{DBDB4AE6-FAE1-5304-903B-8ADB715AAB1C}"/>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b="1" dirty="0"/>
          </a:p>
        </p:txBody>
      </p:sp>
      <p:sp>
        <p:nvSpPr>
          <p:cNvPr id="5" name="Title 1">
            <a:extLst>
              <a:ext uri="{FF2B5EF4-FFF2-40B4-BE49-F238E27FC236}">
                <a16:creationId xmlns:a16="http://schemas.microsoft.com/office/drawing/2014/main" id="{85741664-052D-EE12-D368-037C9186D6F6}"/>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pic>
        <p:nvPicPr>
          <p:cNvPr id="23554" name="Picture 2" descr="a man in a suit and tie is kneeling down next to a woman in a purple vest">
            <a:extLst>
              <a:ext uri="{FF2B5EF4-FFF2-40B4-BE49-F238E27FC236}">
                <a16:creationId xmlns:a16="http://schemas.microsoft.com/office/drawing/2014/main" id="{2C4EC435-EA0F-D1A6-3FD5-1BEEE906F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809" y="317902"/>
            <a:ext cx="9638090" cy="599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1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6B70C-0D0D-7DE0-0F66-B4A8D9342F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FD5D8A-BE82-00D6-AEAB-36E9FB21E298}"/>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24E66D9A-E220-634D-B73A-794BA95153CA}"/>
              </a:ext>
            </a:extLst>
          </p:cNvPr>
          <p:cNvSpPr txBox="1"/>
          <p:nvPr/>
        </p:nvSpPr>
        <p:spPr>
          <a:xfrm>
            <a:off x="1" y="226020"/>
            <a:ext cx="12191976" cy="1046440"/>
          </a:xfrm>
          <a:prstGeom prst="rect">
            <a:avLst/>
          </a:prstGeom>
          <a:noFill/>
        </p:spPr>
        <p:txBody>
          <a:bodyPr wrap="square">
            <a:spAutoFit/>
          </a:bodyPr>
          <a:lstStyle/>
          <a:p>
            <a:pPr algn="ctr"/>
            <a:r>
              <a:rPr lang="en-US" sz="6200" b="1" dirty="0">
                <a:latin typeface="+mj-lt"/>
              </a:rPr>
              <a:t>Cardiac Arrest Dispatches</a:t>
            </a:r>
            <a:endParaRPr lang="en-US" sz="6200" dirty="0">
              <a:latin typeface="+mj-lt"/>
            </a:endParaRPr>
          </a:p>
        </p:txBody>
      </p:sp>
      <p:sp>
        <p:nvSpPr>
          <p:cNvPr id="3" name="Title 1">
            <a:extLst>
              <a:ext uri="{FF2B5EF4-FFF2-40B4-BE49-F238E27FC236}">
                <a16:creationId xmlns:a16="http://schemas.microsoft.com/office/drawing/2014/main" id="{963A3F31-0750-FD40-43DD-B4FA7E0A4001}"/>
              </a:ext>
            </a:extLst>
          </p:cNvPr>
          <p:cNvSpPr txBox="1">
            <a:spLocks/>
          </p:cNvSpPr>
          <p:nvPr/>
        </p:nvSpPr>
        <p:spPr>
          <a:xfrm>
            <a:off x="838189" y="749240"/>
            <a:ext cx="10515600" cy="54334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About 1,000 out-of-hospital cardiac arrests every day in the US</a:t>
            </a:r>
          </a:p>
          <a:p>
            <a:endParaRPr lang="en-US" sz="4800" dirty="0"/>
          </a:p>
          <a:p>
            <a:r>
              <a:rPr lang="en-US" sz="4800" dirty="0"/>
              <a:t>About 5-10% survive</a:t>
            </a:r>
          </a:p>
          <a:p>
            <a:endParaRPr lang="en-US" sz="4800" dirty="0"/>
          </a:p>
          <a:p>
            <a:r>
              <a:rPr lang="en-US" sz="4800" dirty="0"/>
              <a:t>Vast majority die on scene or are </a:t>
            </a:r>
            <a:r>
              <a:rPr lang="en-US" sz="4800" i="1" dirty="0"/>
              <a:t>not </a:t>
            </a:r>
            <a:r>
              <a:rPr lang="en-US" sz="4800" dirty="0"/>
              <a:t>transported</a:t>
            </a:r>
          </a:p>
        </p:txBody>
      </p:sp>
      <p:sp>
        <p:nvSpPr>
          <p:cNvPr id="5" name="Title 1">
            <a:extLst>
              <a:ext uri="{FF2B5EF4-FFF2-40B4-BE49-F238E27FC236}">
                <a16:creationId xmlns:a16="http://schemas.microsoft.com/office/drawing/2014/main" id="{98BF5802-64B5-D883-ECD9-E85B40D04EC4}"/>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Tree>
    <p:extLst>
      <p:ext uri="{BB962C8B-B14F-4D97-AF65-F5344CB8AC3E}">
        <p14:creationId xmlns:p14="http://schemas.microsoft.com/office/powerpoint/2010/main" val="24695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2ED8A-E1B1-3D3A-E4DB-D604F73417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263901-A8B7-6626-EDEB-84AB3534AA43}"/>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3" name="Title 1">
            <a:extLst>
              <a:ext uri="{FF2B5EF4-FFF2-40B4-BE49-F238E27FC236}">
                <a16:creationId xmlns:a16="http://schemas.microsoft.com/office/drawing/2014/main" id="{E506A003-54CE-DCFC-FFD2-336BE239347E}"/>
              </a:ext>
            </a:extLst>
          </p:cNvPr>
          <p:cNvSpPr txBox="1">
            <a:spLocks/>
          </p:cNvSpPr>
          <p:nvPr/>
        </p:nvSpPr>
        <p:spPr>
          <a:xfrm>
            <a:off x="520591" y="1321421"/>
            <a:ext cx="10515600"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8,036 Calls for EMS Service</a:t>
            </a:r>
          </a:p>
          <a:p>
            <a:r>
              <a:rPr lang="en-US" sz="4800" dirty="0"/>
              <a:t>185 Dispatched Cardiac Arrests</a:t>
            </a:r>
          </a:p>
          <a:p>
            <a:r>
              <a:rPr lang="en-US" sz="4800" dirty="0"/>
              <a:t>35 Deceased after CPR</a:t>
            </a:r>
          </a:p>
          <a:p>
            <a:r>
              <a:rPr lang="en-US" sz="4800" dirty="0"/>
              <a:t>94 Decreased with no CPR</a:t>
            </a:r>
          </a:p>
          <a:p>
            <a:endParaRPr lang="en-US" sz="4800" b="1" dirty="0"/>
          </a:p>
          <a:p>
            <a:r>
              <a:rPr lang="en-US" sz="4800" b="1" dirty="0"/>
              <a:t>17 transported to hospital alive</a:t>
            </a:r>
            <a:br>
              <a:rPr lang="en-US" sz="4800" b="1" dirty="0"/>
            </a:br>
            <a:endParaRPr lang="en-US" sz="4800" b="1" dirty="0"/>
          </a:p>
        </p:txBody>
      </p:sp>
      <p:sp>
        <p:nvSpPr>
          <p:cNvPr id="5" name="Title 1">
            <a:extLst>
              <a:ext uri="{FF2B5EF4-FFF2-40B4-BE49-F238E27FC236}">
                <a16:creationId xmlns:a16="http://schemas.microsoft.com/office/drawing/2014/main" id="{EDE09B21-1240-D201-D9A5-22AF36F8A606}"/>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6" name="TextBox 5">
            <a:extLst>
              <a:ext uri="{FF2B5EF4-FFF2-40B4-BE49-F238E27FC236}">
                <a16:creationId xmlns:a16="http://schemas.microsoft.com/office/drawing/2014/main" id="{0181DC7F-0193-0B6C-C529-56EE826374BE}"/>
              </a:ext>
            </a:extLst>
          </p:cNvPr>
          <p:cNvSpPr txBox="1"/>
          <p:nvPr/>
        </p:nvSpPr>
        <p:spPr>
          <a:xfrm>
            <a:off x="1" y="226020"/>
            <a:ext cx="12191976" cy="1046440"/>
          </a:xfrm>
          <a:prstGeom prst="rect">
            <a:avLst/>
          </a:prstGeom>
          <a:noFill/>
        </p:spPr>
        <p:txBody>
          <a:bodyPr wrap="square">
            <a:spAutoFit/>
          </a:bodyPr>
          <a:lstStyle/>
          <a:p>
            <a:pPr algn="ctr"/>
            <a:r>
              <a:rPr lang="en-US" sz="6200" b="1" dirty="0">
                <a:latin typeface="+mj-lt"/>
              </a:rPr>
              <a:t>In Our System…</a:t>
            </a:r>
            <a:endParaRPr lang="en-US" sz="6200" dirty="0">
              <a:latin typeface="+mj-lt"/>
            </a:endParaRPr>
          </a:p>
        </p:txBody>
      </p:sp>
    </p:spTree>
    <p:extLst>
      <p:ext uri="{BB962C8B-B14F-4D97-AF65-F5344CB8AC3E}">
        <p14:creationId xmlns:p14="http://schemas.microsoft.com/office/powerpoint/2010/main" val="36551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BF171-EAF8-A843-7CF3-D39F3EBFAA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2BC46A-76E4-A883-249E-8C986B8A9C30}"/>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sp>
        <p:nvSpPr>
          <p:cNvPr id="2" name="TextBox 1">
            <a:extLst>
              <a:ext uri="{FF2B5EF4-FFF2-40B4-BE49-F238E27FC236}">
                <a16:creationId xmlns:a16="http://schemas.microsoft.com/office/drawing/2014/main" id="{047B77CB-08C0-2005-A07C-9D97C031584C}"/>
              </a:ext>
            </a:extLst>
          </p:cNvPr>
          <p:cNvSpPr txBox="1"/>
          <p:nvPr/>
        </p:nvSpPr>
        <p:spPr>
          <a:xfrm>
            <a:off x="2544336" y="-267628"/>
            <a:ext cx="7103328" cy="3939540"/>
          </a:xfrm>
          <a:prstGeom prst="rect">
            <a:avLst/>
          </a:prstGeom>
          <a:noFill/>
        </p:spPr>
        <p:txBody>
          <a:bodyPr wrap="square">
            <a:spAutoFit/>
          </a:bodyPr>
          <a:lstStyle/>
          <a:p>
            <a:pPr algn="ctr"/>
            <a:r>
              <a:rPr lang="en-US" sz="25000" b="1" dirty="0">
                <a:latin typeface="+mj-lt"/>
              </a:rPr>
              <a:t>13%</a:t>
            </a:r>
            <a:endParaRPr lang="en-US" sz="25000" dirty="0">
              <a:latin typeface="+mj-lt"/>
            </a:endParaRPr>
          </a:p>
        </p:txBody>
      </p:sp>
      <p:sp>
        <p:nvSpPr>
          <p:cNvPr id="5" name="Title 1">
            <a:extLst>
              <a:ext uri="{FF2B5EF4-FFF2-40B4-BE49-F238E27FC236}">
                <a16:creationId xmlns:a16="http://schemas.microsoft.com/office/drawing/2014/main" id="{88A28C1E-906A-348D-8992-8F2C1315F891}"/>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7" name="TextBox 6">
            <a:extLst>
              <a:ext uri="{FF2B5EF4-FFF2-40B4-BE49-F238E27FC236}">
                <a16:creationId xmlns:a16="http://schemas.microsoft.com/office/drawing/2014/main" id="{B14CA05C-A5FE-E21A-1C70-69BFDA09AC56}"/>
              </a:ext>
            </a:extLst>
          </p:cNvPr>
          <p:cNvSpPr txBox="1"/>
          <p:nvPr/>
        </p:nvSpPr>
        <p:spPr>
          <a:xfrm>
            <a:off x="-122664" y="3105823"/>
            <a:ext cx="12314663" cy="1569660"/>
          </a:xfrm>
          <a:prstGeom prst="rect">
            <a:avLst/>
          </a:prstGeom>
          <a:noFill/>
        </p:spPr>
        <p:txBody>
          <a:bodyPr wrap="square">
            <a:spAutoFit/>
          </a:bodyPr>
          <a:lstStyle/>
          <a:p>
            <a:pPr algn="ctr"/>
            <a:r>
              <a:rPr lang="en-US" sz="4800" b="1" dirty="0"/>
              <a:t>Of confirmed cardiac arrests in our system were transported to the hospital…</a:t>
            </a:r>
          </a:p>
        </p:txBody>
      </p:sp>
      <p:sp>
        <p:nvSpPr>
          <p:cNvPr id="8" name="TextBox 7">
            <a:extLst>
              <a:ext uri="{FF2B5EF4-FFF2-40B4-BE49-F238E27FC236}">
                <a16:creationId xmlns:a16="http://schemas.microsoft.com/office/drawing/2014/main" id="{69A92502-44D8-3B54-7A14-743FCDA3C6BD}"/>
              </a:ext>
            </a:extLst>
          </p:cNvPr>
          <p:cNvSpPr txBox="1"/>
          <p:nvPr/>
        </p:nvSpPr>
        <p:spPr>
          <a:xfrm>
            <a:off x="-61332" y="4932245"/>
            <a:ext cx="12314663" cy="1569660"/>
          </a:xfrm>
          <a:prstGeom prst="rect">
            <a:avLst/>
          </a:prstGeom>
          <a:noFill/>
        </p:spPr>
        <p:txBody>
          <a:bodyPr wrap="square">
            <a:spAutoFit/>
          </a:bodyPr>
          <a:lstStyle/>
          <a:p>
            <a:pPr algn="ctr"/>
            <a:r>
              <a:rPr lang="en-US" sz="4800" b="1" dirty="0"/>
              <a:t>…and about 2/3 of those patients will likely die in the hospital.</a:t>
            </a:r>
          </a:p>
        </p:txBody>
      </p:sp>
    </p:spTree>
    <p:extLst>
      <p:ext uri="{BB962C8B-B14F-4D97-AF65-F5344CB8AC3E}">
        <p14:creationId xmlns:p14="http://schemas.microsoft.com/office/powerpoint/2010/main" val="365443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631A4-DA4F-419F-5CDA-26313F6FA3A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7C0FA7F-79FB-3D2C-327D-0D3057705018}"/>
              </a:ext>
            </a:extLst>
          </p:cNvPr>
          <p:cNvPicPr>
            <a:picLocks noChangeAspect="1"/>
          </p:cNvPicPr>
          <p:nvPr/>
        </p:nvPicPr>
        <p:blipFill>
          <a:blip r:embed="rId3">
            <a:alphaModFix amt="40000"/>
          </a:blip>
          <a:srcRect t="25000"/>
          <a:stretch>
            <a:fillRect/>
          </a:stretch>
        </p:blipFill>
        <p:spPr>
          <a:xfrm>
            <a:off x="20" y="-22"/>
            <a:ext cx="12191977" cy="6858022"/>
          </a:xfrm>
          <a:prstGeom prst="rect">
            <a:avLst/>
          </a:prstGeom>
        </p:spPr>
      </p:pic>
      <p:pic>
        <p:nvPicPr>
          <p:cNvPr id="1026" name="Picture 2" descr="Fig. 3">
            <a:extLst>
              <a:ext uri="{FF2B5EF4-FFF2-40B4-BE49-F238E27FC236}">
                <a16:creationId xmlns:a16="http://schemas.microsoft.com/office/drawing/2014/main" id="{56FB86C9-2B8E-A8C5-E041-D1A4E69B1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3317" y="-46680"/>
            <a:ext cx="3958683" cy="69046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3C7A42C-7171-583B-1242-0A301131E544}"/>
              </a:ext>
            </a:extLst>
          </p:cNvPr>
          <p:cNvSpPr txBox="1">
            <a:spLocks/>
          </p:cNvSpPr>
          <p:nvPr/>
        </p:nvSpPr>
        <p:spPr>
          <a:xfrm>
            <a:off x="1415439" y="1628079"/>
            <a:ext cx="11073010" cy="31014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4800" dirty="0"/>
          </a:p>
        </p:txBody>
      </p:sp>
      <p:sp>
        <p:nvSpPr>
          <p:cNvPr id="6" name="Title 1">
            <a:extLst>
              <a:ext uri="{FF2B5EF4-FFF2-40B4-BE49-F238E27FC236}">
                <a16:creationId xmlns:a16="http://schemas.microsoft.com/office/drawing/2014/main" id="{A56A33CC-4158-E223-A84B-D28C0B1309C5}"/>
              </a:ext>
            </a:extLst>
          </p:cNvPr>
          <p:cNvSpPr txBox="1">
            <a:spLocks/>
          </p:cNvSpPr>
          <p:nvPr/>
        </p:nvSpPr>
        <p:spPr>
          <a:xfrm>
            <a:off x="156118" y="1628079"/>
            <a:ext cx="8077196" cy="49901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a:t>How Do They Do?</a:t>
            </a:r>
          </a:p>
          <a:p>
            <a:endParaRPr lang="en-US" sz="4800" b="1" dirty="0"/>
          </a:p>
          <a:p>
            <a:r>
              <a:rPr lang="en-US" sz="4800" dirty="0"/>
              <a:t>About 50-70% will die in the hospital</a:t>
            </a:r>
          </a:p>
          <a:p>
            <a:endParaRPr lang="en-US" sz="4800" dirty="0"/>
          </a:p>
          <a:p>
            <a:r>
              <a:rPr lang="en-US" sz="4800" dirty="0"/>
              <a:t>If they survive to discharge, most are not the same as before</a:t>
            </a:r>
          </a:p>
          <a:p>
            <a:endParaRPr lang="en-US" sz="4800" dirty="0"/>
          </a:p>
          <a:p>
            <a:endParaRPr lang="en-US" sz="4800" dirty="0"/>
          </a:p>
        </p:txBody>
      </p:sp>
      <p:sp>
        <p:nvSpPr>
          <p:cNvPr id="9" name="Rectangle: Rounded Corners 8">
            <a:extLst>
              <a:ext uri="{FF2B5EF4-FFF2-40B4-BE49-F238E27FC236}">
                <a16:creationId xmlns:a16="http://schemas.microsoft.com/office/drawing/2014/main" id="{549C2FB6-627F-42CB-5CCB-5112244B1068}"/>
              </a:ext>
            </a:extLst>
          </p:cNvPr>
          <p:cNvSpPr/>
          <p:nvPr/>
        </p:nvSpPr>
        <p:spPr>
          <a:xfrm>
            <a:off x="8820614" y="367990"/>
            <a:ext cx="914401" cy="323385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35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539</TotalTime>
  <Words>4057</Words>
  <Application>Microsoft Office PowerPoint</Application>
  <PresentationFormat>Widescreen</PresentationFormat>
  <Paragraphs>211</Paragraphs>
  <Slides>35</Slides>
  <Notes>33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Bart Grabman</dc:creator>
  <cp:lastModifiedBy>Bart Grabman</cp:lastModifiedBy>
  <cp:revision>5</cp:revision>
  <dcterms:created xsi:type="dcterms:W3CDTF">2026-02-01T23:12:26Z</dcterms:created>
  <dcterms:modified xsi:type="dcterms:W3CDTF">2026-02-11T22:51:54Z</dcterms:modified>
</cp:coreProperties>
</file>