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77" r:id="rId4"/>
  </p:sldMasterIdLst>
  <p:notesMasterIdLst>
    <p:notesMasterId r:id="rId28"/>
  </p:notesMasterIdLst>
  <p:handoutMasterIdLst>
    <p:handoutMasterId r:id="rId29"/>
  </p:handoutMasterIdLst>
  <p:sldIdLst>
    <p:sldId id="2147309867" r:id="rId5"/>
    <p:sldId id="2147309884" r:id="rId6"/>
    <p:sldId id="2147309852" r:id="rId7"/>
    <p:sldId id="2147309885" r:id="rId8"/>
    <p:sldId id="2147309886" r:id="rId9"/>
    <p:sldId id="2147309887" r:id="rId10"/>
    <p:sldId id="2147309888" r:id="rId11"/>
    <p:sldId id="2147309889" r:id="rId12"/>
    <p:sldId id="2147309890" r:id="rId13"/>
    <p:sldId id="2147309891" r:id="rId14"/>
    <p:sldId id="2147309892" r:id="rId15"/>
    <p:sldId id="2147309893" r:id="rId16"/>
    <p:sldId id="2147309894" r:id="rId17"/>
    <p:sldId id="2147309895" r:id="rId18"/>
    <p:sldId id="2147309896" r:id="rId19"/>
    <p:sldId id="2147309897" r:id="rId20"/>
    <p:sldId id="2147309898" r:id="rId21"/>
    <p:sldId id="2147309899" r:id="rId22"/>
    <p:sldId id="2147309900" r:id="rId23"/>
    <p:sldId id="2147309901" r:id="rId24"/>
    <p:sldId id="2147309902" r:id="rId25"/>
    <p:sldId id="2147309903" r:id="rId26"/>
    <p:sldId id="2147309904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83B4793F-7475-48F2-9AD4-13DB51B986FF}">
          <p14:sldIdLst/>
        </p14:section>
        <p14:section name="Slide Comparisons" id="{EE69305C-974A-43C3-808C-C3106114C6C0}">
          <p14:sldIdLst/>
        </p14:section>
        <p14:section name="Colors" id="{088FD8D8-024A-4B92-BC5F-AAB477DEA797}">
          <p14:sldIdLst/>
        </p14:section>
        <p14:section name="Fonts" id="{87D55054-C174-45AE-8A82-4DCC961CC627}">
          <p14:sldIdLst/>
        </p14:section>
        <p14:section name="Icons" id="{1CD3414E-01F1-4CEC-961E-98B2C874CA28}">
          <p14:sldIdLst/>
        </p14:section>
        <p14:section name="New Masters" id="{F4F79630-DBBD-4785-89A5-73B212917D2E}">
          <p14:sldIdLst>
            <p14:sldId id="2147309867"/>
            <p14:sldId id="2147309884"/>
            <p14:sldId id="2147309852"/>
            <p14:sldId id="2147309885"/>
            <p14:sldId id="2147309886"/>
            <p14:sldId id="2147309887"/>
            <p14:sldId id="2147309888"/>
            <p14:sldId id="2147309889"/>
            <p14:sldId id="2147309890"/>
            <p14:sldId id="2147309891"/>
            <p14:sldId id="2147309892"/>
            <p14:sldId id="2147309893"/>
            <p14:sldId id="2147309894"/>
            <p14:sldId id="2147309895"/>
            <p14:sldId id="2147309896"/>
            <p14:sldId id="2147309897"/>
            <p14:sldId id="2147309898"/>
            <p14:sldId id="2147309899"/>
            <p14:sldId id="2147309900"/>
            <p14:sldId id="2147309901"/>
            <p14:sldId id="2147309902"/>
            <p14:sldId id="2147309903"/>
            <p14:sldId id="2147309904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4AE99F8B-A282-83A1-4185-65D78C0688B8}" name="Sarah Oakes" initials="SO" userId="S::soakes@totemconsultingdc.com::6b2dfbe2-1f65-4e70-a97f-983265a44e8d" providerId="AD"/>
  <p188:author id="{9D83078C-B5DA-D1BD-2D0A-69D64DF91BE6}" name="Danielle Foster" initials="DF" userId="S::DFoster@totemconsultingdc.com::8cf65633-5fc8-4078-aa89-fca4fa9b4f0c" providerId="AD"/>
  <p188:author id="{EDDB0090-5347-6EA4-5C0F-B59DBA3DF29B}" name="Tomas Pouls" initials="TP" userId="S::tpouls@totemconsultingdc.com::dc811ad1-cd6c-4313-893a-3baa7c1e3c3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EFF5"/>
    <a:srgbClr val="E0EAF4"/>
    <a:srgbClr val="CCDDEA"/>
    <a:srgbClr val="D4C566"/>
    <a:srgbClr val="D3A445"/>
    <a:srgbClr val="DAD17C"/>
    <a:srgbClr val="DCD484"/>
    <a:srgbClr val="FAFFAD"/>
    <a:srgbClr val="FFF29C"/>
    <a:srgbClr val="DCE7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247C789-43E1-ED39-D447-D787F0BEE8E7}" v="44" dt="2023-11-20T16:06:10.804"/>
    <p1510:client id="{36C4F362-FDA8-C73C-F1FE-6E89F335053F}" v="1450" dt="2023-11-20T19:07:15.656"/>
    <p1510:client id="{60781861-7142-4BF1-B0EB-8D41323946C9}" v="131" dt="2023-11-09T16:52:23.923"/>
    <p1510:client id="{A4A7F884-C5BB-246D-33AD-437D646F4247}" v="5" dt="2023-11-09T15:37:45.8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1"/>
    <p:restoredTop sz="94694"/>
  </p:normalViewPr>
  <p:slideViewPr>
    <p:cSldViewPr snapToGrid="0">
      <p:cViewPr varScale="1">
        <p:scale>
          <a:sx n="117" d="100"/>
          <a:sy n="117" d="100"/>
        </p:scale>
        <p:origin x="80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35" Type="http://schemas.microsoft.com/office/2018/10/relationships/authors" Target="authors.xml"/><Relationship Id="rId8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F84DDE4C-F720-54D3-6CFA-98B8A93A47B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E090AE6-7774-8FC2-C1CA-C2A25A0A19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DA9557-4020-40D0-8BE4-56399812BA06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0BBBC5F-6A2A-A353-2BA5-1FEA068C4BC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BB951DB-A621-E528-1C81-988D9A69C1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E1669F-4835-4A21-80FF-CAB70C2343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02696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A8A998-E9DF-48FA-924C-D71094BE6FDC}" type="datetimeFigureOut">
              <a:rPr lang="en-US" smtClean="0"/>
              <a:t>12/15/25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2006E0-EA18-401E-8109-FF457F66CB3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7513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7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E7FEE2-4885-DF19-652A-33ADE1CD3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4"/>
          <a:stretch/>
        </p:blipFill>
        <p:spPr>
          <a:xfrm>
            <a:off x="0" y="6359691"/>
            <a:ext cx="12192000" cy="4983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147E4-3DDD-BEB1-0BE2-FECBC4EC7F86}"/>
              </a:ext>
            </a:extLst>
          </p:cNvPr>
          <p:cNvSpPr/>
          <p:nvPr/>
        </p:nvSpPr>
        <p:spPr>
          <a:xfrm>
            <a:off x="0" y="6359690"/>
            <a:ext cx="12192000" cy="498309"/>
          </a:xfrm>
          <a:prstGeom prst="rect">
            <a:avLst/>
          </a:prstGeom>
          <a:solidFill>
            <a:schemeClr val="accent1">
              <a:alpha val="59000"/>
            </a:schemeClr>
          </a:solidFill>
          <a:ln>
            <a:solidFill>
              <a:schemeClr val="accent1">
                <a:alpha val="59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7D7D5401-8135-33C9-AB1C-62251A08F96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608375"/>
            <a:ext cx="10515600" cy="2394898"/>
          </a:xfrm>
          <a:prstGeom prst="rect">
            <a:avLst/>
          </a:prstGeom>
        </p:spPr>
        <p:txBody>
          <a:bodyPr anchor="t" anchorCtr="0">
            <a:noAutofit/>
          </a:bodyPr>
          <a:lstStyle>
            <a:lvl1pPr>
              <a:defRPr sz="72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Title Slide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ABB7ECA-6E0B-CF1B-AC2A-A6B0BFECDCE0}"/>
              </a:ext>
            </a:extLst>
          </p:cNvPr>
          <p:cNvSpPr/>
          <p:nvPr/>
        </p:nvSpPr>
        <p:spPr>
          <a:xfrm>
            <a:off x="0" y="3829677"/>
            <a:ext cx="12192000" cy="2531934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C29D19B-E506-6CA9-70F5-EBA353951C5F}"/>
              </a:ext>
            </a:extLst>
          </p:cNvPr>
          <p:cNvGrpSpPr>
            <a:grpSpLocks noChangeAspect="1"/>
          </p:cNvGrpSpPr>
          <p:nvPr/>
        </p:nvGrpSpPr>
        <p:grpSpPr>
          <a:xfrm>
            <a:off x="8203082" y="4622901"/>
            <a:ext cx="2994688" cy="1506471"/>
            <a:chOff x="7279583" y="5264225"/>
            <a:chExt cx="2480431" cy="1247776"/>
          </a:xfrm>
        </p:grpSpPr>
        <p:pic>
          <p:nvPicPr>
            <p:cNvPr id="15" name="Picture 14" descr="A logo with a black background&#10;&#10;Description automatically generated">
              <a:extLst>
                <a:ext uri="{FF2B5EF4-FFF2-40B4-BE49-F238E27FC236}">
                  <a16:creationId xmlns:a16="http://schemas.microsoft.com/office/drawing/2014/main" id="{D4EF4272-74C4-CF16-320A-800CA0A245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9583" y="5264225"/>
              <a:ext cx="1247776" cy="1247776"/>
            </a:xfrm>
            <a:prstGeom prst="rect">
              <a:avLst/>
            </a:prstGeom>
          </p:spPr>
        </p:pic>
        <p:pic>
          <p:nvPicPr>
            <p:cNvPr id="16" name="Picture 15" descr="A logo with a sign and text&#10;&#10;Description automatically generated with medium confidence">
              <a:extLst>
                <a:ext uri="{FF2B5EF4-FFF2-40B4-BE49-F238E27FC236}">
                  <a16:creationId xmlns:a16="http://schemas.microsoft.com/office/drawing/2014/main" id="{0F381467-45B9-5203-6446-E2B146538C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8989" y="5264225"/>
              <a:ext cx="1251025" cy="1247776"/>
            </a:xfrm>
            <a:prstGeom prst="rect">
              <a:avLst/>
            </a:prstGeom>
          </p:spPr>
        </p:pic>
      </p:grp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F9459611-B7D8-AC92-6148-BA54C571A66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838200" y="3159300"/>
            <a:ext cx="3088167" cy="514350"/>
          </a:xfrm>
        </p:spPr>
        <p:txBody>
          <a:bodyPr anchor="ctr">
            <a:normAutofit/>
          </a:bodyPr>
          <a:lstStyle>
            <a:lvl1pPr marL="0" indent="0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Date</a:t>
            </a:r>
          </a:p>
        </p:txBody>
      </p:sp>
    </p:spTree>
    <p:extLst>
      <p:ext uri="{BB962C8B-B14F-4D97-AF65-F5344CB8AC3E}">
        <p14:creationId xmlns:p14="http://schemas.microsoft.com/office/powerpoint/2010/main" val="8704114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(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8E7FEE2-4885-DF19-652A-33ADE1CD34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4"/>
          <a:stretch/>
        </p:blipFill>
        <p:spPr>
          <a:xfrm>
            <a:off x="0" y="6359691"/>
            <a:ext cx="12192000" cy="498309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2A147E4-3DDD-BEB1-0BE2-FECBC4EC7F86}"/>
              </a:ext>
            </a:extLst>
          </p:cNvPr>
          <p:cNvSpPr/>
          <p:nvPr/>
        </p:nvSpPr>
        <p:spPr>
          <a:xfrm>
            <a:off x="0" y="6359690"/>
            <a:ext cx="12192000" cy="498309"/>
          </a:xfrm>
          <a:prstGeom prst="rect">
            <a:avLst/>
          </a:prstGeom>
          <a:solidFill>
            <a:schemeClr val="accent1">
              <a:alpha val="59000"/>
            </a:schemeClr>
          </a:solidFill>
          <a:ln>
            <a:solidFill>
              <a:schemeClr val="accent1">
                <a:alpha val="59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0085190-BC41-B2FB-F789-A0F962A6F19D}"/>
              </a:ext>
            </a:extLst>
          </p:cNvPr>
          <p:cNvSpPr>
            <a:spLocks noGrp="1"/>
          </p:cNvSpPr>
          <p:nvPr/>
        </p:nvSpPr>
        <p:spPr>
          <a:xfrm>
            <a:off x="10654380" y="6422943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B582AC-5695-48DB-B28C-201892CC33C9}" type="slidenum">
              <a:rPr lang="en-US" smtClean="0">
                <a:solidFill>
                  <a:schemeClr val="bg1"/>
                </a:solidFill>
              </a:rPr>
              <a:pPr/>
              <a:t>‹#›</a:t>
            </a:fld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D65446BA-1134-C4AB-5E71-5989B3354A6A}"/>
              </a:ext>
            </a:extLst>
          </p:cNvPr>
          <p:cNvGrpSpPr>
            <a:grpSpLocks noChangeAspect="1"/>
          </p:cNvGrpSpPr>
          <p:nvPr/>
        </p:nvGrpSpPr>
        <p:grpSpPr>
          <a:xfrm>
            <a:off x="10434258" y="221225"/>
            <a:ext cx="1532147" cy="777240"/>
            <a:chOff x="7526755" y="4455620"/>
            <a:chExt cx="3477899" cy="1764296"/>
          </a:xfrm>
        </p:grpSpPr>
        <p:pic>
          <p:nvPicPr>
            <p:cNvPr id="10" name="Picture 9" descr="IHS Logo.">
              <a:extLst>
                <a:ext uri="{FF2B5EF4-FFF2-40B4-BE49-F238E27FC236}">
                  <a16:creationId xmlns:a16="http://schemas.microsoft.com/office/drawing/2014/main" id="{1E8765CA-4F31-E492-C58E-64A613F124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254478" y="4455620"/>
              <a:ext cx="1750176" cy="1740801"/>
            </a:xfrm>
            <a:prstGeom prst="rect">
              <a:avLst/>
            </a:prstGeom>
          </p:spPr>
        </p:pic>
        <p:pic>
          <p:nvPicPr>
            <p:cNvPr id="13" name="Picture 12" descr="HHS Logo.">
              <a:extLst>
                <a:ext uri="{FF2B5EF4-FFF2-40B4-BE49-F238E27FC236}">
                  <a16:creationId xmlns:a16="http://schemas.microsoft.com/office/drawing/2014/main" id="{368F5885-6A78-51F9-BB3F-EA84F2689C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26755" y="4455620"/>
              <a:ext cx="1842403" cy="1764296"/>
            </a:xfrm>
            <a:prstGeom prst="rect">
              <a:avLst/>
            </a:prstGeom>
          </p:spPr>
        </p:pic>
      </p:grp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0201B874-2F6D-5E68-7BD4-09D81751ECD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67688" y="1164697"/>
            <a:ext cx="10856624" cy="341632"/>
          </a:xfrm>
        </p:spPr>
        <p:txBody>
          <a:bodyPr anchor="t" anchorCtr="0">
            <a:spAutoFit/>
          </a:bodyPr>
          <a:lstStyle>
            <a:lvl1pPr marL="0" indent="0"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3" name="Title 8">
            <a:extLst>
              <a:ext uri="{FF2B5EF4-FFF2-40B4-BE49-F238E27FC236}">
                <a16:creationId xmlns:a16="http://schemas.microsoft.com/office/drawing/2014/main" id="{7D7D5401-8135-33C9-AB1C-62251A08F9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88" y="435829"/>
            <a:ext cx="9657412" cy="711934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409068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ody Slide (Right Accen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E54A34FA-7FE1-8ED8-82E2-194FA3269F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67688" y="1164697"/>
            <a:ext cx="7947478" cy="341632"/>
          </a:xfrm>
        </p:spPr>
        <p:txBody>
          <a:bodyPr wrap="square" anchor="t" anchorCtr="0">
            <a:spAutoFit/>
          </a:bodyPr>
          <a:lstStyle>
            <a:lvl1pPr marL="0" indent="0">
              <a:buNone/>
              <a:defRPr sz="1800" i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</a:defRPr>
            </a:lvl1pPr>
          </a:lstStyle>
          <a:p>
            <a:pPr lvl="0"/>
            <a:r>
              <a:rPr lang="en-US"/>
              <a:t>Subhead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753EB87-27F2-CA4B-5045-1BA0799BD93B}"/>
              </a:ext>
            </a:extLst>
          </p:cNvPr>
          <p:cNvSpPr/>
          <p:nvPr/>
        </p:nvSpPr>
        <p:spPr>
          <a:xfrm>
            <a:off x="9147048" y="0"/>
            <a:ext cx="3044952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Slide Number Placeholder 2">
            <a:extLst>
              <a:ext uri="{FF2B5EF4-FFF2-40B4-BE49-F238E27FC236}">
                <a16:creationId xmlns:a16="http://schemas.microsoft.com/office/drawing/2014/main" id="{90085190-BC41-B2FB-F789-A0F962A6F19D}"/>
              </a:ext>
            </a:extLst>
          </p:cNvPr>
          <p:cNvSpPr>
            <a:spLocks noGrp="1"/>
          </p:cNvSpPr>
          <p:nvPr/>
        </p:nvSpPr>
        <p:spPr>
          <a:xfrm>
            <a:off x="10654380" y="6422943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FB582AC-5695-48DB-B28C-201892CC33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F37C91DF-7EDE-538A-768A-4E07C89F87DD}"/>
              </a:ext>
            </a:extLst>
          </p:cNvPr>
          <p:cNvSpPr txBox="1">
            <a:spLocks/>
          </p:cNvSpPr>
          <p:nvPr/>
        </p:nvSpPr>
        <p:spPr>
          <a:xfrm>
            <a:off x="667688" y="421788"/>
            <a:ext cx="10686112" cy="77174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srgbClr val="A1AE72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4" name="Title 8">
            <a:extLst>
              <a:ext uri="{FF2B5EF4-FFF2-40B4-BE49-F238E27FC236}">
                <a16:creationId xmlns:a16="http://schemas.microsoft.com/office/drawing/2014/main" id="{26634830-4EFB-F178-B076-AF502B853A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88" y="435829"/>
            <a:ext cx="7947478" cy="711934"/>
          </a:xfrm>
          <a:prstGeom prst="rect">
            <a:avLst/>
          </a:prstGeom>
        </p:spPr>
        <p:txBody>
          <a:bodyPr anchor="t" anchorCtr="0">
            <a:sp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67F6F4A-E9D8-402B-5250-6B6472019A5A}"/>
              </a:ext>
            </a:extLst>
          </p:cNvPr>
          <p:cNvGrpSpPr/>
          <p:nvPr/>
        </p:nvGrpSpPr>
        <p:grpSpPr>
          <a:xfrm>
            <a:off x="10434258" y="221225"/>
            <a:ext cx="1532147" cy="777240"/>
            <a:chOff x="10377108" y="312668"/>
            <a:chExt cx="1532147" cy="777240"/>
          </a:xfrm>
        </p:grpSpPr>
        <p:pic>
          <p:nvPicPr>
            <p:cNvPr id="7" name="Picture 6" descr="IHS Logo.">
              <a:extLst>
                <a:ext uri="{FF2B5EF4-FFF2-40B4-BE49-F238E27FC236}">
                  <a16:creationId xmlns:a16="http://schemas.microsoft.com/office/drawing/2014/main" id="{9C51D323-5073-CA2B-6DC7-C0DCA6C6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38236" y="312668"/>
              <a:ext cx="771019" cy="766890"/>
            </a:xfrm>
            <a:prstGeom prst="rect">
              <a:avLst/>
            </a:prstGeom>
            <a:noFill/>
          </p:spPr>
        </p:pic>
        <p:pic>
          <p:nvPicPr>
            <p:cNvPr id="9" name="Picture 8" descr="HHS Logo.">
              <a:extLst>
                <a:ext uri="{FF2B5EF4-FFF2-40B4-BE49-F238E27FC236}">
                  <a16:creationId xmlns:a16="http://schemas.microsoft.com/office/drawing/2014/main" id="{AF1E11D0-2F14-CFB9-F8C0-5070B27A98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100000" contras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77108" y="312668"/>
              <a:ext cx="811649" cy="7772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541952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 (Solid Blu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935AB0C-77A7-E8DE-FDC5-E282C2863F17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40EE900-5BE5-8668-4780-6AA44468D324}"/>
              </a:ext>
            </a:extLst>
          </p:cNvPr>
          <p:cNvSpPr>
            <a:spLocks/>
          </p:cNvSpPr>
          <p:nvPr/>
        </p:nvSpPr>
        <p:spPr>
          <a:xfrm>
            <a:off x="1462117" y="2082340"/>
            <a:ext cx="2128514" cy="2128514"/>
          </a:xfrm>
          <a:prstGeom prst="ellipse">
            <a:avLst/>
          </a:prstGeom>
          <a:solidFill>
            <a:srgbClr val="E7EFF5"/>
          </a:solidFill>
          <a:ln w="38100">
            <a:solidFill>
              <a:schemeClr val="bg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6EED315-FBEB-9940-2AD2-57A1C690703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04587" y="1810777"/>
            <a:ext cx="7213600" cy="1997075"/>
          </a:xfrm>
        </p:spPr>
        <p:txBody>
          <a:bodyPr anchor="b">
            <a:normAutofit/>
          </a:bodyPr>
          <a:lstStyle>
            <a:lvl1pPr marL="0" indent="0">
              <a:buNone/>
              <a:defRPr sz="5400" b="1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Section Title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616B1E97-2DB8-C0C1-F51B-5DC58022D722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804587" y="3807852"/>
            <a:ext cx="7213600" cy="857250"/>
          </a:xfrm>
        </p:spPr>
        <p:txBody>
          <a:bodyPr>
            <a:noAutofit/>
          </a:bodyPr>
          <a:lstStyle>
            <a:lvl1pPr marL="0" indent="0">
              <a:buNone/>
              <a:defRPr sz="2400" i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pic>
        <p:nvPicPr>
          <p:cNvPr id="4" name="Picture 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635" y="2073106"/>
            <a:ext cx="2128603" cy="211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95715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AA1DAFE-86F1-C731-6EBA-BE9EFC3006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" t="12491" r="25" b="12491"/>
          <a:stretch/>
        </p:blipFill>
        <p:spPr>
          <a:xfrm>
            <a:off x="1524" y="0"/>
            <a:ext cx="12188952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5186ACDC-EA3B-1A68-9DC3-9C855ECD1254}"/>
              </a:ext>
            </a:extLst>
          </p:cNvPr>
          <p:cNvSpPr/>
          <p:nvPr userDrawn="1"/>
        </p:nvSpPr>
        <p:spPr>
          <a:xfrm>
            <a:off x="0" y="7067"/>
            <a:ext cx="12188952" cy="6858000"/>
          </a:xfrm>
          <a:prstGeom prst="rect">
            <a:avLst/>
          </a:prstGeom>
          <a:solidFill>
            <a:schemeClr val="accent1">
              <a:lumMod val="50000"/>
              <a:alpha val="28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727D1004-5BE8-6994-807E-701A455AC162}"/>
              </a:ext>
            </a:extLst>
          </p:cNvPr>
          <p:cNvGrpSpPr/>
          <p:nvPr userDrawn="1"/>
        </p:nvGrpSpPr>
        <p:grpSpPr>
          <a:xfrm>
            <a:off x="3944855" y="1281057"/>
            <a:ext cx="4302290" cy="4295887"/>
            <a:chOff x="3992880" y="1325880"/>
            <a:chExt cx="4206240" cy="420624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A39C289-9B30-E6BA-F1CD-578F60B20011}"/>
                </a:ext>
              </a:extLst>
            </p:cNvPr>
            <p:cNvSpPr>
              <a:spLocks noChangeAspect="1"/>
            </p:cNvSpPr>
            <p:nvPr userDrawn="1"/>
          </p:nvSpPr>
          <p:spPr>
            <a:xfrm>
              <a:off x="3992880" y="1325880"/>
              <a:ext cx="4206240" cy="4206241"/>
            </a:xfrm>
            <a:prstGeom prst="ellipse">
              <a:avLst/>
            </a:prstGeom>
            <a:solidFill>
              <a:schemeClr val="bg1"/>
            </a:solidFill>
            <a:ln w="1270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  <p:sp>
          <p:nvSpPr>
            <p:cNvPr id="9" name="Title 4">
              <a:extLst>
                <a:ext uri="{FF2B5EF4-FFF2-40B4-BE49-F238E27FC236}">
                  <a16:creationId xmlns:a16="http://schemas.microsoft.com/office/drawing/2014/main" id="{2449D1F4-CE5E-527B-DD18-992A10B94CE8}"/>
                </a:ext>
              </a:extLst>
            </p:cNvPr>
            <p:cNvSpPr txBox="1">
              <a:spLocks/>
            </p:cNvSpPr>
            <p:nvPr/>
          </p:nvSpPr>
          <p:spPr>
            <a:xfrm>
              <a:off x="4053544" y="3043127"/>
              <a:ext cx="4084912" cy="771746"/>
            </a:xfrm>
            <a:prstGeom prst="rect">
              <a:avLst/>
            </a:prstGeom>
          </p:spPr>
          <p:txBody>
            <a:bodyPr vert="horz" lIns="91440" tIns="45720" rIns="91440" bIns="45720" rtlCol="0" anchor="b">
              <a:noAutofit/>
            </a:bodyPr>
            <a:lstStyle>
              <a:lvl1pPr algn="l" defTabSz="914400" rtl="0" eaLnBrk="1" latinLnBrk="0" hangingPunct="1">
                <a:lnSpc>
                  <a:spcPct val="85000"/>
                </a:lnSpc>
                <a:spcBef>
                  <a:spcPct val="0"/>
                </a:spcBef>
                <a:buNone/>
                <a:defRPr sz="4800" kern="1200" spc="-50" baseline="0">
                  <a:solidFill>
                    <a:schemeClr val="tx1">
                      <a:lumMod val="75000"/>
                      <a:lumOff val="25000"/>
                    </a:schemeClr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85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400" b="1" i="0" u="none" strike="noStrike" kern="1200" cap="none" spc="-50" normalizeH="0" baseline="0" noProof="0">
                <a:ln>
                  <a:noFill/>
                </a:ln>
                <a:solidFill>
                  <a:srgbClr val="A1AE72"/>
                </a:solidFill>
                <a:effectLst/>
                <a:uLnTx/>
                <a:uFillTx/>
                <a:latin typeface="+mn-lt"/>
                <a:ea typeface="Calibri Light"/>
                <a:cs typeface="Calibri Light"/>
              </a:endParaRPr>
            </a:p>
          </p:txBody>
        </p:sp>
      </p:grpSp>
      <p:sp>
        <p:nvSpPr>
          <p:cNvPr id="5" name="TextBox 4"/>
          <p:cNvSpPr txBox="1"/>
          <p:nvPr userDrawn="1"/>
        </p:nvSpPr>
        <p:spPr>
          <a:xfrm>
            <a:off x="4294598" y="1819137"/>
            <a:ext cx="3616504" cy="1764586"/>
          </a:xfrm>
          <a:prstGeom prst="rect">
            <a:avLst/>
          </a:prstGeom>
          <a:noFill/>
        </p:spPr>
        <p:txBody>
          <a:bodyPr wrap="square" rtlCol="0" anchor="ctr" anchorCtr="1">
            <a:spAutoFit/>
          </a:bodyPr>
          <a:lstStyle/>
          <a:p>
            <a:pPr algn="ctr">
              <a:lnSpc>
                <a:spcPts val="4000"/>
              </a:lnSpc>
            </a:pPr>
            <a:r>
              <a:rPr lang="en-US" sz="4400" dirty="0">
                <a:solidFill>
                  <a:schemeClr val="accent1">
                    <a:lumMod val="50000"/>
                  </a:schemeClr>
                </a:solidFill>
              </a:rPr>
              <a:t>Discussion</a:t>
            </a:r>
            <a:r>
              <a:rPr lang="en-US" sz="4400" baseline="0" dirty="0">
                <a:solidFill>
                  <a:schemeClr val="accent1">
                    <a:lumMod val="50000"/>
                  </a:schemeClr>
                </a:solidFill>
              </a:rPr>
              <a:t> Break</a:t>
            </a:r>
          </a:p>
          <a:p>
            <a:pPr algn="ctr"/>
            <a:endParaRPr lang="en-US" baseline="0" dirty="0"/>
          </a:p>
          <a:p>
            <a:pPr algn="ctr"/>
            <a:r>
              <a:rPr lang="en-US" sz="2400" baseline="0" dirty="0"/>
              <a:t>Supporting Text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657768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A7AC6EB-DAA0-2CE6-56D6-46D41CBF9F6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744"/>
          <a:stretch/>
        </p:blipFill>
        <p:spPr>
          <a:xfrm>
            <a:off x="0" y="6359691"/>
            <a:ext cx="12192000" cy="49830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1358E4B-E18E-BA58-3063-F405DBF8EBC4}"/>
              </a:ext>
            </a:extLst>
          </p:cNvPr>
          <p:cNvSpPr/>
          <p:nvPr/>
        </p:nvSpPr>
        <p:spPr>
          <a:xfrm>
            <a:off x="0" y="6359690"/>
            <a:ext cx="12192000" cy="498309"/>
          </a:xfrm>
          <a:prstGeom prst="rect">
            <a:avLst/>
          </a:prstGeom>
          <a:solidFill>
            <a:schemeClr val="accent1">
              <a:alpha val="59000"/>
            </a:schemeClr>
          </a:solidFill>
          <a:ln>
            <a:solidFill>
              <a:schemeClr val="accent1">
                <a:alpha val="59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12EDA25-33C8-6DC5-0A19-E541D32F25E8}"/>
              </a:ext>
            </a:extLst>
          </p:cNvPr>
          <p:cNvSpPr/>
          <p:nvPr/>
        </p:nvSpPr>
        <p:spPr>
          <a:xfrm>
            <a:off x="0" y="0"/>
            <a:ext cx="12192000" cy="6361611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A logo with a sign and text&#10;&#10;Description automatically generated with medium confidence">
            <a:extLst>
              <a:ext uri="{FF2B5EF4-FFF2-40B4-BE49-F238E27FC236}">
                <a16:creationId xmlns:a16="http://schemas.microsoft.com/office/drawing/2014/main" id="{558E5AB0-0C5C-CDE1-30C6-C6D3084C5A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7036" y="1714500"/>
            <a:ext cx="3437928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9666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204D456-4C20-A6A5-BC19-8B5FA73CA3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688" y="435830"/>
            <a:ext cx="10856624" cy="10705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326D904-3E41-2426-3705-1A07F3DE73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7688" y="1825625"/>
            <a:ext cx="10856624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7">
            <a:extLst>
              <a:ext uri="{FF2B5EF4-FFF2-40B4-BE49-F238E27FC236}">
                <a16:creationId xmlns:a16="http://schemas.microsoft.com/office/drawing/2014/main" id="{7F989F88-0F4F-63CA-7E8B-55B3D17A24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5595" y="6422943"/>
            <a:ext cx="2743200" cy="365125"/>
          </a:xfrm>
          <a:prstGeom prst="rect">
            <a:avLst/>
          </a:prstGeom>
        </p:spPr>
        <p:txBody>
          <a:bodyPr anchor="ctr"/>
          <a:lstStyle>
            <a:lvl1pPr>
              <a:defRPr sz="1200"/>
            </a:lvl1pPr>
          </a:lstStyle>
          <a:p>
            <a:fld id="{98BD16F8-CF92-4FA1-9835-07755904ED58}" type="datetime1">
              <a:rPr lang="en-US" smtClean="0"/>
              <a:t>12/15/25</a:t>
            </a:fld>
            <a:endParaRPr lang="en-US"/>
          </a:p>
        </p:txBody>
      </p:sp>
      <p:sp>
        <p:nvSpPr>
          <p:cNvPr id="4" name="Slide Number Placeholder 2">
            <a:extLst>
              <a:ext uri="{FF2B5EF4-FFF2-40B4-BE49-F238E27FC236}">
                <a16:creationId xmlns:a16="http://schemas.microsoft.com/office/drawing/2014/main" id="{0C8CC00C-0C44-66A1-A66D-A2D44855CE09}"/>
              </a:ext>
            </a:extLst>
          </p:cNvPr>
          <p:cNvSpPr>
            <a:spLocks noGrp="1"/>
          </p:cNvSpPr>
          <p:nvPr/>
        </p:nvSpPr>
        <p:spPr>
          <a:xfrm>
            <a:off x="10654380" y="6422943"/>
            <a:ext cx="13120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b="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FB582AC-5695-48DB-B28C-201892CC33C9}" type="slidenum">
              <a:rPr lang="en-US" smtClean="0">
                <a:solidFill>
                  <a:schemeClr val="tx1"/>
                </a:solidFill>
              </a:rPr>
              <a:pPr/>
              <a:t>‹#›</a:t>
            </a:fld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1249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78" r:id="rId1"/>
    <p:sldLayoutId id="2147484080" r:id="rId2"/>
    <p:sldLayoutId id="2147484084" r:id="rId3"/>
    <p:sldLayoutId id="2147484085" r:id="rId4"/>
    <p:sldLayoutId id="2147484088" r:id="rId5"/>
    <p:sldLayoutId id="2147484089" r:id="rId6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https://pharmacypmp.az.gov/" TargetMode="External"/><Relationship Id="rId3" Type="http://schemas.openxmlformats.org/officeDocument/2006/relationships/hyperlink" Target="https://bridgetotreatment.org/addiction-treatment/national-bridge/" TargetMode="External"/><Relationship Id="rId7" Type="http://schemas.openxmlformats.org/officeDocument/2006/relationships/hyperlink" Target="https://www.acepnow.com/article/prehospital-buprenorphine-is-a-powerful-tool-in-the-opioid-crisis-fight/" TargetMode="External"/><Relationship Id="rId2" Type="http://schemas.openxmlformats.org/officeDocument/2006/relationships/hyperlink" Target="https://www.ihs.gov/Phoenix/healthcarefacilities/whiteriver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drugs.com/" TargetMode="External"/><Relationship Id="rId5" Type="http://schemas.openxmlformats.org/officeDocument/2006/relationships/hyperlink" Target="https://chat.openai.com/" TargetMode="External"/><Relationship Id="rId4" Type="http://schemas.openxmlformats.org/officeDocument/2006/relationships/hyperlink" Target="https://bridgetotreatment.org/addiction-treatment/ca-bridge/" TargetMode="External"/><Relationship Id="rId9" Type="http://schemas.openxmlformats.org/officeDocument/2006/relationships/hyperlink" Target="https://www.acepnow.com/article/one-way-you-can-help-patients-who-abuse-drugs/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hyperlink" Target="https://bridgetotreatment.org/tools/resource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917C4D-87FD-130F-2D2E-B1AFDEC6F4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indent="0" algn="ctr"/>
            <a:r>
              <a:rPr lang="en" dirty="0"/>
              <a:t>Building a Bridge Clinic</a:t>
            </a:r>
            <a:br>
              <a:rPr lang="en" dirty="0"/>
            </a:br>
            <a:r>
              <a:rPr lang="en-US" sz="2400" dirty="0"/>
              <a:t>Joseph Mega, MD MPH</a:t>
            </a:r>
            <a:br>
              <a:rPr lang="en-US" sz="2400" dirty="0"/>
            </a:br>
            <a:r>
              <a:rPr lang="en-US" sz="2400" dirty="0"/>
              <a:t>Emergency and Addiction Medicine Physician</a:t>
            </a:r>
            <a:br>
              <a:rPr lang="en-US" sz="2400" dirty="0"/>
            </a:br>
            <a:r>
              <a:rPr lang="en-US" sz="2400" dirty="0"/>
              <a:t>Whiteriver Indian Health Service Hospital</a:t>
            </a:r>
            <a:br>
              <a:rPr lang="en-US" sz="2400" dirty="0"/>
            </a:br>
            <a:r>
              <a:rPr lang="en-US" sz="2400" dirty="0"/>
              <a:t>Whiteriver, Arizona</a:t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A7105C-3DA0-8AFA-E976-85E9F5052177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>
                <a:solidFill>
                  <a:schemeClr val="tx1"/>
                </a:solidFill>
              </a:rPr>
              <a:t>December 16, 2025</a:t>
            </a:r>
          </a:p>
        </p:txBody>
      </p:sp>
      <p:pic>
        <p:nvPicPr>
          <p:cNvPr id="2" name="Google Shape;61;p14" title="Screenshot 2025-11-18 024030.png">
            <a:extLst>
              <a:ext uri="{FF2B5EF4-FFF2-40B4-BE49-F238E27FC236}">
                <a16:creationId xmlns:a16="http://schemas.microsoft.com/office/drawing/2014/main" id="{34D993F4-7B66-9220-A0EB-3D61E3BE2FF5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3767768"/>
            <a:ext cx="8097398" cy="309023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18940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9;p23">
            <a:extLst>
              <a:ext uri="{FF2B5EF4-FFF2-40B4-BE49-F238E27FC236}">
                <a16:creationId xmlns:a16="http://schemas.microsoft.com/office/drawing/2014/main" id="{AD52CA76-7122-2FCC-6BC1-F7CE17D0A204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 dirty="0"/>
              <a:t>What Happens at a Bridge Visit</a:t>
            </a:r>
            <a:endParaRPr dirty="0"/>
          </a:p>
        </p:txBody>
      </p:sp>
      <p:pic>
        <p:nvPicPr>
          <p:cNvPr id="5" name="Picture 4" descr="Diagram&#10;&#10;AI-generated content may be incorrect.">
            <a:extLst>
              <a:ext uri="{FF2B5EF4-FFF2-40B4-BE49-F238E27FC236}">
                <a16:creationId xmlns:a16="http://schemas.microsoft.com/office/drawing/2014/main" id="{25A49B4B-B872-455D-FC9A-F51A0C62F6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7621" y="771181"/>
            <a:ext cx="6086819" cy="60868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000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6;p24">
            <a:extLst>
              <a:ext uri="{FF2B5EF4-FFF2-40B4-BE49-F238E27FC236}">
                <a16:creationId xmlns:a16="http://schemas.microsoft.com/office/drawing/2014/main" id="{ECC0C744-D1B4-CCDF-89BD-EF84208E61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1610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/>
              <a:t>Pharmacy Role</a:t>
            </a:r>
            <a:endParaRPr/>
          </a:p>
        </p:txBody>
      </p:sp>
      <p:pic>
        <p:nvPicPr>
          <p:cNvPr id="5" name="Google Shape;137;p24">
            <a:extLst>
              <a:ext uri="{FF2B5EF4-FFF2-40B4-BE49-F238E27FC236}">
                <a16:creationId xmlns:a16="http://schemas.microsoft.com/office/drawing/2014/main" id="{7EBA9D41-A60E-1034-AC0F-AD4C541BC206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1522" b="17783"/>
          <a:stretch/>
        </p:blipFill>
        <p:spPr>
          <a:xfrm>
            <a:off x="74545" y="907640"/>
            <a:ext cx="4826567" cy="1953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38;p24" title="Screenshot 2025-11-29 at 10.32.24 AM.png">
            <a:extLst>
              <a:ext uri="{FF2B5EF4-FFF2-40B4-BE49-F238E27FC236}">
                <a16:creationId xmlns:a16="http://schemas.microsoft.com/office/drawing/2014/main" id="{91E78BBB-A668-DCE3-E2BF-D7592F02138D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3210833"/>
            <a:ext cx="10984367" cy="3647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39;p24">
            <a:extLst>
              <a:ext uri="{FF2B5EF4-FFF2-40B4-BE49-F238E27FC236}">
                <a16:creationId xmlns:a16="http://schemas.microsoft.com/office/drawing/2014/main" id="{3F9AAC66-5023-648A-D344-9B581F80787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48251" y="793215"/>
            <a:ext cx="3419686" cy="22348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77116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44;p25">
            <a:extLst>
              <a:ext uri="{FF2B5EF4-FFF2-40B4-BE49-F238E27FC236}">
                <a16:creationId xmlns:a16="http://schemas.microsoft.com/office/drawing/2014/main" id="{B2E8F3FC-234F-C69F-1FA5-38484E52906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/>
              <a:t>Bridge Evolution at Whiteriver </a:t>
            </a:r>
            <a:endParaRPr/>
          </a:p>
        </p:txBody>
      </p:sp>
      <p:sp>
        <p:nvSpPr>
          <p:cNvPr id="5" name="Google Shape;145;p25">
            <a:extLst>
              <a:ext uri="{FF2B5EF4-FFF2-40B4-BE49-F238E27FC236}">
                <a16:creationId xmlns:a16="http://schemas.microsoft.com/office/drawing/2014/main" id="{A2DD0AA3-16E6-6177-E418-1B71B6DACAEE}"/>
              </a:ext>
            </a:extLst>
          </p:cNvPr>
          <p:cNvSpPr txBox="1">
            <a:spLocks/>
          </p:cNvSpPr>
          <p:nvPr/>
        </p:nvSpPr>
        <p:spPr>
          <a:xfrm>
            <a:off x="87984" y="1536633"/>
            <a:ext cx="12104016" cy="4588745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33387">
              <a:buSzPts val="2700"/>
              <a:buFont typeface="Arial" panose="020B0604020202020204" pitchFamily="34" charset="0"/>
              <a:buAutoNum type="arabicPeriod"/>
            </a:pPr>
            <a:r>
              <a:rPr lang="en-US" sz="3500" dirty="0"/>
              <a:t>Embedded in Primary Care clinic</a:t>
            </a:r>
          </a:p>
          <a:p>
            <a:pPr indent="-533387">
              <a:buSzPts val="2700"/>
              <a:buFont typeface="Arial" panose="020B0604020202020204" pitchFamily="34" charset="0"/>
              <a:buAutoNum type="arabicPeriod"/>
            </a:pPr>
            <a:r>
              <a:rPr lang="en-US" sz="3500" dirty="0"/>
              <a:t>Demand warranted increased clinic scheduling</a:t>
            </a:r>
          </a:p>
          <a:p>
            <a:pPr indent="-533387">
              <a:buSzPts val="2700"/>
              <a:buFont typeface="Arial" panose="020B0604020202020204" pitchFamily="34" charset="0"/>
              <a:buAutoNum type="arabicPeriod"/>
            </a:pPr>
            <a:r>
              <a:rPr lang="en-US" sz="3500" dirty="0"/>
              <a:t>Added SUNs through grant funding then permanent positions*</a:t>
            </a:r>
          </a:p>
          <a:p>
            <a:pPr indent="-533387">
              <a:buSzPts val="2700"/>
              <a:buFont typeface="Arial" panose="020B0604020202020204" pitchFamily="34" charset="0"/>
              <a:buAutoNum type="arabicPeriod"/>
            </a:pPr>
            <a:r>
              <a:rPr lang="en-US" sz="3500" dirty="0"/>
              <a:t>Added additional providers </a:t>
            </a:r>
          </a:p>
          <a:p>
            <a:pPr indent="-533387">
              <a:buSzPts val="2700"/>
              <a:buFont typeface="Arial" panose="020B0604020202020204" pitchFamily="34" charset="0"/>
              <a:buAutoNum type="arabicPeriod"/>
            </a:pPr>
            <a:r>
              <a:rPr lang="en-US" sz="3500" dirty="0"/>
              <a:t>Increasing involvement of stakeholders</a:t>
            </a:r>
          </a:p>
        </p:txBody>
      </p:sp>
    </p:spTree>
    <p:extLst>
      <p:ext uri="{BB962C8B-B14F-4D97-AF65-F5344CB8AC3E}">
        <p14:creationId xmlns:p14="http://schemas.microsoft.com/office/powerpoint/2010/main" val="38091609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0;p26">
            <a:extLst>
              <a:ext uri="{FF2B5EF4-FFF2-40B4-BE49-F238E27FC236}">
                <a16:creationId xmlns:a16="http://schemas.microsoft.com/office/drawing/2014/main" id="{19D16D1D-A9CA-1AEB-CD05-08DB9478BA6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1461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/>
              <a:t>Addition of Substance Use Navigators</a:t>
            </a:r>
            <a:endParaRPr/>
          </a:p>
        </p:txBody>
      </p:sp>
      <p:pic>
        <p:nvPicPr>
          <p:cNvPr id="5" name="Google Shape;151;p26">
            <a:extLst>
              <a:ext uri="{FF2B5EF4-FFF2-40B4-BE49-F238E27FC236}">
                <a16:creationId xmlns:a16="http://schemas.microsoft.com/office/drawing/2014/main" id="{5AC7E47B-A5B5-EE42-6B2C-D79FD0959974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578415" y="909701"/>
            <a:ext cx="11035167" cy="5462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305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6;p27">
            <a:extLst>
              <a:ext uri="{FF2B5EF4-FFF2-40B4-BE49-F238E27FC236}">
                <a16:creationId xmlns:a16="http://schemas.microsoft.com/office/drawing/2014/main" id="{46F46CA4-78B8-FF20-3668-D53EE6DD12C9}"/>
              </a:ext>
            </a:extLst>
          </p:cNvPr>
          <p:cNvSpPr txBox="1">
            <a:spLocks/>
          </p:cNvSpPr>
          <p:nvPr/>
        </p:nvSpPr>
        <p:spPr>
          <a:xfrm>
            <a:off x="415600" y="71564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SUNs Make a Difference</a:t>
            </a:r>
          </a:p>
        </p:txBody>
      </p:sp>
      <p:pic>
        <p:nvPicPr>
          <p:cNvPr id="5" name="Google Shape;157;p27" title="Screenshot 2025-11-29 at 10.47.49 AM.png">
            <a:extLst>
              <a:ext uri="{FF2B5EF4-FFF2-40B4-BE49-F238E27FC236}">
                <a16:creationId xmlns:a16="http://schemas.microsoft.com/office/drawing/2014/main" id="{5E1D862D-CEDA-9EF4-9CB7-0A4BE26B3CE2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283267" y="709031"/>
            <a:ext cx="10552000" cy="2411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158;p27" title="Screenshot 2025-11-29 at 10.48.08 AM.png">
            <a:extLst>
              <a:ext uri="{FF2B5EF4-FFF2-40B4-BE49-F238E27FC236}">
                <a16:creationId xmlns:a16="http://schemas.microsoft.com/office/drawing/2014/main" id="{A239DECE-1343-EC74-3D65-4758ACC7631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88600" y="3019002"/>
            <a:ext cx="7503403" cy="2768433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59;p27">
            <a:extLst>
              <a:ext uri="{FF2B5EF4-FFF2-40B4-BE49-F238E27FC236}">
                <a16:creationId xmlns:a16="http://schemas.microsoft.com/office/drawing/2014/main" id="{796177EB-E2C2-1BF2-0B6D-D12FB981AE7A}"/>
              </a:ext>
            </a:extLst>
          </p:cNvPr>
          <p:cNvSpPr txBox="1"/>
          <p:nvPr/>
        </p:nvSpPr>
        <p:spPr>
          <a:xfrm>
            <a:off x="104367" y="4532267"/>
            <a:ext cx="4666400" cy="2092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2400" b="1">
                <a:solidFill>
                  <a:schemeClr val="dk2"/>
                </a:solidFill>
              </a:rPr>
              <a:t>SUN involvement associated with a two-fold increase in MOUD/MAUD initiation and a 64% reduction in 30 day unplanned readmission</a:t>
            </a:r>
            <a:endParaRPr sz="2400" b="1">
              <a:solidFill>
                <a:schemeClr val="dk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04961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64;p28">
            <a:extLst>
              <a:ext uri="{FF2B5EF4-FFF2-40B4-BE49-F238E27FC236}">
                <a16:creationId xmlns:a16="http://schemas.microsoft.com/office/drawing/2014/main" id="{51774E1D-7D6F-0D80-F477-BDB01EF53995}"/>
              </a:ext>
            </a:extLst>
          </p:cNvPr>
          <p:cNvSpPr txBox="1"/>
          <p:nvPr/>
        </p:nvSpPr>
        <p:spPr>
          <a:xfrm>
            <a:off x="1527098" y="555727"/>
            <a:ext cx="9276400" cy="882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4133" b="1">
                <a:solidFill>
                  <a:srgbClr val="4E8FC9"/>
                </a:solidFill>
                <a:latin typeface="Avenir"/>
                <a:ea typeface="Avenir"/>
                <a:cs typeface="Avenir"/>
                <a:sym typeface="Avenir"/>
              </a:rPr>
              <a:t>Billing for Sustainability</a:t>
            </a:r>
            <a:endParaRPr sz="4133" b="1">
              <a:solidFill>
                <a:srgbClr val="4E8FC9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5" name="Google Shape;165;p28">
            <a:extLst>
              <a:ext uri="{FF2B5EF4-FFF2-40B4-BE49-F238E27FC236}">
                <a16:creationId xmlns:a16="http://schemas.microsoft.com/office/drawing/2014/main" id="{EA84608E-BF85-1398-41C2-F6B1EBDEC019}"/>
              </a:ext>
            </a:extLst>
          </p:cNvPr>
          <p:cNvSpPr txBox="1"/>
          <p:nvPr/>
        </p:nvSpPr>
        <p:spPr>
          <a:xfrm>
            <a:off x="327465" y="1377127"/>
            <a:ext cx="5333200" cy="43840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00B3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267" dirty="0">
                <a:solidFill>
                  <a:srgbClr val="565A5C"/>
                </a:solidFill>
                <a:latin typeface="Avenir"/>
                <a:ea typeface="Avenir"/>
                <a:cs typeface="Avenir"/>
                <a:sym typeface="Avenir"/>
              </a:rPr>
              <a:t>ED MAT HCPCS code G2213: Initiation of medication for the treatment of opioid use disorder in the emergency department setting, including assessment, referral to ongoing care, and arranging access to supportive services. </a:t>
            </a:r>
            <a:endParaRPr sz="2267" dirty="0">
              <a:solidFill>
                <a:srgbClr val="565A5C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6" name="Google Shape;166;p28">
            <a:extLst>
              <a:ext uri="{FF2B5EF4-FFF2-40B4-BE49-F238E27FC236}">
                <a16:creationId xmlns:a16="http://schemas.microsoft.com/office/drawing/2014/main" id="{6D5176E6-23D6-195A-B4C1-D38B2D0340DB}"/>
              </a:ext>
            </a:extLst>
          </p:cNvPr>
          <p:cNvSpPr txBox="1"/>
          <p:nvPr/>
        </p:nvSpPr>
        <p:spPr>
          <a:xfrm>
            <a:off x="6355065" y="1377327"/>
            <a:ext cx="5333200" cy="4384000"/>
          </a:xfrm>
          <a:prstGeom prst="rect">
            <a:avLst/>
          </a:prstGeom>
          <a:solidFill>
            <a:srgbClr val="F3F3F3"/>
          </a:solidFill>
          <a:ln w="9525" cap="flat" cmpd="sng">
            <a:solidFill>
              <a:srgbClr val="00B3E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>
              <a:lnSpc>
                <a:spcPct val="115000"/>
              </a:lnSpc>
            </a:pPr>
            <a:r>
              <a:rPr lang="en" sz="2267">
                <a:solidFill>
                  <a:srgbClr val="565A5C"/>
                </a:solidFill>
                <a:latin typeface="Avenir"/>
                <a:ea typeface="Avenir"/>
                <a:cs typeface="Avenir"/>
                <a:sym typeface="Avenir"/>
              </a:rPr>
              <a:t>SBIRT code G0396: Alcohol and/or substance abuse structured screening and brief intervention services; 15 to 30 minutes </a:t>
            </a:r>
            <a:endParaRPr sz="2267">
              <a:solidFill>
                <a:srgbClr val="565A5C"/>
              </a:solidFill>
              <a:latin typeface="Avenir"/>
              <a:ea typeface="Avenir"/>
              <a:cs typeface="Avenir"/>
              <a:sym typeface="Avenir"/>
            </a:endParaRPr>
          </a:p>
          <a:p>
            <a:pPr>
              <a:lnSpc>
                <a:spcPct val="115000"/>
              </a:lnSpc>
            </a:pPr>
            <a:endParaRPr sz="2267">
              <a:solidFill>
                <a:srgbClr val="565A5C"/>
              </a:solidFill>
              <a:latin typeface="Avenir"/>
              <a:ea typeface="Avenir"/>
              <a:cs typeface="Avenir"/>
              <a:sym typeface="Avenir"/>
            </a:endParaRPr>
          </a:p>
          <a:p>
            <a:pPr>
              <a:lnSpc>
                <a:spcPct val="115000"/>
              </a:lnSpc>
            </a:pPr>
            <a:r>
              <a:rPr lang="en" sz="2267">
                <a:solidFill>
                  <a:srgbClr val="565A5C"/>
                </a:solidFill>
                <a:latin typeface="Avenir"/>
                <a:ea typeface="Avenir"/>
                <a:cs typeface="Avenir"/>
                <a:sym typeface="Avenir"/>
              </a:rPr>
              <a:t>Code G0397: Alcohol and/or substance abuse structured screening and brief intervention services; greater than 30 minutes </a:t>
            </a:r>
            <a:endParaRPr sz="2267">
              <a:solidFill>
                <a:srgbClr val="565A5C"/>
              </a:solidFill>
              <a:latin typeface="Avenir"/>
              <a:ea typeface="Avenir"/>
              <a:cs typeface="Avenir"/>
              <a:sym typeface="Avenir"/>
            </a:endParaRPr>
          </a:p>
          <a:p>
            <a:pPr>
              <a:lnSpc>
                <a:spcPct val="115000"/>
              </a:lnSpc>
            </a:pPr>
            <a:endParaRPr sz="2400">
              <a:solidFill>
                <a:srgbClr val="565A5C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7" name="Google Shape;167;p28">
            <a:extLst>
              <a:ext uri="{FF2B5EF4-FFF2-40B4-BE49-F238E27FC236}">
                <a16:creationId xmlns:a16="http://schemas.microsoft.com/office/drawing/2014/main" id="{319CE6DA-5BA3-106B-D689-FE5461182141}"/>
              </a:ext>
            </a:extLst>
          </p:cNvPr>
          <p:cNvSpPr txBox="1"/>
          <p:nvPr/>
        </p:nvSpPr>
        <p:spPr>
          <a:xfrm>
            <a:off x="9681232" y="5915227"/>
            <a:ext cx="2862000" cy="4308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200">
                <a:solidFill>
                  <a:schemeClr val="accent5"/>
                </a:solidFill>
                <a:latin typeface="Calibri"/>
                <a:ea typeface="Calibri"/>
                <a:cs typeface="Calibri"/>
                <a:sym typeface="Calibri"/>
              </a:rPr>
              <a:t>Slide courtesy of CA Bridge</a:t>
            </a:r>
            <a:endParaRPr sz="1200">
              <a:solidFill>
                <a:schemeClr val="accent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700235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2;p29">
            <a:extLst>
              <a:ext uri="{FF2B5EF4-FFF2-40B4-BE49-F238E27FC236}">
                <a16:creationId xmlns:a16="http://schemas.microsoft.com/office/drawing/2014/main" id="{A0D551B9-1936-9D0D-3BCD-221F401FE383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 dirty="0"/>
              <a:t>Metrics/Measures of Success</a:t>
            </a:r>
            <a:endParaRPr dirty="0"/>
          </a:p>
        </p:txBody>
      </p:sp>
      <p:sp>
        <p:nvSpPr>
          <p:cNvPr id="5" name="Google Shape;173;p29">
            <a:extLst>
              <a:ext uri="{FF2B5EF4-FFF2-40B4-BE49-F238E27FC236}">
                <a16:creationId xmlns:a16="http://schemas.microsoft.com/office/drawing/2014/main" id="{5B686135-64B7-4484-0EE6-C2890C203C68}"/>
              </a:ext>
            </a:extLst>
          </p:cNvPr>
          <p:cNvSpPr txBox="1">
            <a:spLocks/>
          </p:cNvSpPr>
          <p:nvPr/>
        </p:nvSpPr>
        <p:spPr>
          <a:xfrm>
            <a:off x="0" y="1521733"/>
            <a:ext cx="121060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24920">
              <a:buSzPts val="2600"/>
              <a:buFont typeface="Arial" panose="020B0604020202020204" pitchFamily="34" charset="0"/>
              <a:buAutoNum type="arabicPeriod"/>
            </a:pPr>
            <a:r>
              <a:rPr lang="en-US" sz="3467"/>
              <a:t>Bridge Show Rates</a:t>
            </a:r>
          </a:p>
          <a:p>
            <a:pPr indent="-524920">
              <a:buSzPts val="2600"/>
              <a:buFont typeface="Arial" panose="020B0604020202020204" pitchFamily="34" charset="0"/>
              <a:buAutoNum type="arabicPeriod"/>
            </a:pPr>
            <a:r>
              <a:rPr lang="en-US" sz="3467"/>
              <a:t>Patients seen and screened by SUNs </a:t>
            </a:r>
          </a:p>
          <a:p>
            <a:pPr indent="-524920">
              <a:buSzPts val="2600"/>
              <a:buFont typeface="Arial" panose="020B0604020202020204" pitchFamily="34" charset="0"/>
              <a:buAutoNum type="arabicPeriod"/>
            </a:pPr>
            <a:r>
              <a:rPr lang="en-US" sz="3467"/>
              <a:t>Referrals to residential treatment</a:t>
            </a:r>
          </a:p>
          <a:p>
            <a:pPr indent="-524920">
              <a:buSzPts val="2600"/>
              <a:buFont typeface="Arial" panose="020B0604020202020204" pitchFamily="34" charset="0"/>
              <a:buAutoNum type="arabicPeriod"/>
            </a:pPr>
            <a:r>
              <a:rPr lang="en-US" sz="3467"/>
              <a:t>ED encounters given Medication Assisted Treatement with a follow up</a:t>
            </a:r>
          </a:p>
          <a:p>
            <a:pPr indent="-524920">
              <a:buSzPts val="2600"/>
              <a:buFont typeface="Arial" panose="020B0604020202020204" pitchFamily="34" charset="0"/>
              <a:buAutoNum type="arabicPeriod"/>
            </a:pPr>
            <a:r>
              <a:rPr lang="en-US" sz="3467"/>
              <a:t>Patient reported satisfaction</a:t>
            </a:r>
          </a:p>
          <a:p>
            <a:pPr indent="-524920">
              <a:buSzPts val="2600"/>
              <a:buFont typeface="Arial" panose="020B0604020202020204" pitchFamily="34" charset="0"/>
              <a:buAutoNum type="arabicPeriod"/>
            </a:pPr>
            <a:r>
              <a:rPr lang="en-US" sz="3467"/>
              <a:t>Decreasing leaving against medical advice (AMA)</a:t>
            </a:r>
            <a:endParaRPr lang="en-US" sz="3467" dirty="0"/>
          </a:p>
        </p:txBody>
      </p:sp>
    </p:spTree>
    <p:extLst>
      <p:ext uri="{BB962C8B-B14F-4D97-AF65-F5344CB8AC3E}">
        <p14:creationId xmlns:p14="http://schemas.microsoft.com/office/powerpoint/2010/main" val="2238153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78;p30">
            <a:extLst>
              <a:ext uri="{FF2B5EF4-FFF2-40B4-BE49-F238E27FC236}">
                <a16:creationId xmlns:a16="http://schemas.microsoft.com/office/drawing/2014/main" id="{5BBC9ED0-C05A-A44A-0C4B-7691BA3DE8C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84546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 dirty="0"/>
              <a:t>Ongoing Education</a:t>
            </a:r>
            <a:endParaRPr dirty="0"/>
          </a:p>
          <a:p>
            <a:pPr algn="ctr"/>
            <a:endParaRPr dirty="0"/>
          </a:p>
        </p:txBody>
      </p:sp>
      <p:pic>
        <p:nvPicPr>
          <p:cNvPr id="5" name="Google Shape;179;p30">
            <a:extLst>
              <a:ext uri="{FF2B5EF4-FFF2-40B4-BE49-F238E27FC236}">
                <a16:creationId xmlns:a16="http://schemas.microsoft.com/office/drawing/2014/main" id="{02B36882-F99D-3909-EA21-479096C1524D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200631" y="881198"/>
            <a:ext cx="5482267" cy="54822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434880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84;p31">
            <a:extLst>
              <a:ext uri="{FF2B5EF4-FFF2-40B4-BE49-F238E27FC236}">
                <a16:creationId xmlns:a16="http://schemas.microsoft.com/office/drawing/2014/main" id="{5ED3A39B-DADF-FEED-3073-1D43B21284C1}"/>
              </a:ext>
            </a:extLst>
          </p:cNvPr>
          <p:cNvSpPr txBox="1">
            <a:spLocks/>
          </p:cNvSpPr>
          <p:nvPr/>
        </p:nvSpPr>
        <p:spPr>
          <a:xfrm>
            <a:off x="317551" y="146100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Transitions of Care</a:t>
            </a:r>
          </a:p>
        </p:txBody>
      </p:sp>
      <p:pic>
        <p:nvPicPr>
          <p:cNvPr id="5" name="Google Shape;185;p31">
            <a:extLst>
              <a:ext uri="{FF2B5EF4-FFF2-40B4-BE49-F238E27FC236}">
                <a16:creationId xmlns:a16="http://schemas.microsoft.com/office/drawing/2014/main" id="{77D373F8-C37A-8DB2-6499-20B4E85E5D0A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569465" y="848299"/>
            <a:ext cx="4948193" cy="531234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429187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0;p32">
            <a:extLst>
              <a:ext uri="{FF2B5EF4-FFF2-40B4-BE49-F238E27FC236}">
                <a16:creationId xmlns:a16="http://schemas.microsoft.com/office/drawing/2014/main" id="{CA9A6893-9692-4D30-C031-4E354676649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38482" y="238118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buSzPts val="990"/>
            </a:pPr>
            <a:r>
              <a:rPr lang="en" sz="4293"/>
              <a:t>Challenges</a:t>
            </a:r>
            <a:endParaRPr sz="4293"/>
          </a:p>
        </p:txBody>
      </p:sp>
      <p:pic>
        <p:nvPicPr>
          <p:cNvPr id="5" name="Google Shape;191;p32">
            <a:extLst>
              <a:ext uri="{FF2B5EF4-FFF2-40B4-BE49-F238E27FC236}">
                <a16:creationId xmlns:a16="http://schemas.microsoft.com/office/drawing/2014/main" id="{B7614491-68C5-1BA8-351A-FBA276A96B70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t="26161" b="14941"/>
          <a:stretch/>
        </p:blipFill>
        <p:spPr>
          <a:xfrm>
            <a:off x="1586429" y="1001718"/>
            <a:ext cx="8793253" cy="5321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1583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5B7DC7E5-DAFA-A1C6-7F01-95E79FCBF78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513255C-3B90-D436-C727-8BB41A1E43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Google Shape;67;p15">
            <a:extLst>
              <a:ext uri="{FF2B5EF4-FFF2-40B4-BE49-F238E27FC236}">
                <a16:creationId xmlns:a16="http://schemas.microsoft.com/office/drawing/2014/main" id="{4E28A85B-90E6-1B74-5267-72B58821BB4B}"/>
              </a:ext>
            </a:extLst>
          </p:cNvPr>
          <p:cNvSpPr txBox="1">
            <a:spLocks/>
          </p:cNvSpPr>
          <p:nvPr/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3103">
                <a:solidFill>
                  <a:schemeClr val="dk1"/>
                </a:solidFill>
              </a:rPr>
              <a:t>The contents do not represent the views of the Indian Health Service or the United States Government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107">
              <a:solidFill>
                <a:schemeClr val="dk1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3107"/>
              <a:t>This material is the result of work supported with resources and the use of facilities at the Whiteriver Indian Hospital, located in the Phoenix Area of the Indian Health Service.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3103">
              <a:solidFill>
                <a:schemeClr val="dk1"/>
              </a:solidFill>
            </a:endParaRPr>
          </a:p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3103">
                <a:solidFill>
                  <a:schemeClr val="dk1"/>
                </a:solidFill>
              </a:rPr>
              <a:t>I have no disclosures</a:t>
            </a:r>
            <a:endParaRPr lang="en-US" sz="3103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05961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6;p33">
            <a:extLst>
              <a:ext uri="{FF2B5EF4-FFF2-40B4-BE49-F238E27FC236}">
                <a16:creationId xmlns:a16="http://schemas.microsoft.com/office/drawing/2014/main" id="{16CD4AA0-5EAD-1898-4F6A-C6E5EFD3877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/>
              <a:t>Future Goals</a:t>
            </a:r>
            <a:endParaRPr/>
          </a:p>
        </p:txBody>
      </p:sp>
      <p:sp>
        <p:nvSpPr>
          <p:cNvPr id="5" name="Google Shape;197;p33">
            <a:extLst>
              <a:ext uri="{FF2B5EF4-FFF2-40B4-BE49-F238E27FC236}">
                <a16:creationId xmlns:a16="http://schemas.microsoft.com/office/drawing/2014/main" id="{751A4E72-87BB-4E09-CED3-7782A6E9DF4B}"/>
              </a:ext>
            </a:extLst>
          </p:cNvPr>
          <p:cNvSpPr txBox="1">
            <a:spLocks/>
          </p:cNvSpPr>
          <p:nvPr/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507987">
              <a:buSzPts val="2400"/>
              <a:buFont typeface="Arial" panose="020B0604020202020204" pitchFamily="34" charset="0"/>
              <a:buAutoNum type="arabicPeriod"/>
            </a:pPr>
            <a:r>
              <a:rPr lang="en-US" sz="3200"/>
              <a:t>Hire more SUNs</a:t>
            </a:r>
          </a:p>
          <a:p>
            <a:pPr indent="-507987">
              <a:buSzPts val="2400"/>
              <a:buFont typeface="Arial" panose="020B0604020202020204" pitchFamily="34" charset="0"/>
              <a:buAutoNum type="arabicPeriod"/>
            </a:pPr>
            <a:r>
              <a:rPr lang="en-US" sz="3200"/>
              <a:t>Dedicated Bridge clinic staff</a:t>
            </a:r>
          </a:p>
          <a:p>
            <a:pPr indent="-507987">
              <a:buSzPts val="2400"/>
              <a:buFont typeface="Arial" panose="020B0604020202020204" pitchFamily="34" charset="0"/>
              <a:buAutoNum type="arabicPeriod"/>
            </a:pPr>
            <a:r>
              <a:rPr lang="en-US" sz="3200"/>
              <a:t>Patient incentives</a:t>
            </a:r>
          </a:p>
          <a:p>
            <a:pPr indent="-507987">
              <a:buSzPts val="2400"/>
              <a:buFont typeface="Arial" panose="020B0604020202020204" pitchFamily="34" charset="0"/>
              <a:buAutoNum type="arabicPeriod"/>
            </a:pPr>
            <a:r>
              <a:rPr lang="en-US" sz="3200"/>
              <a:t>Contingency Management program</a:t>
            </a:r>
          </a:p>
          <a:p>
            <a:pPr indent="-507987">
              <a:buSzPts val="2400"/>
              <a:buFont typeface="Arial" panose="020B0604020202020204" pitchFamily="34" charset="0"/>
              <a:buAutoNum type="arabicPeriod"/>
            </a:pPr>
            <a:r>
              <a:rPr lang="en-US" sz="3200"/>
              <a:t>Increased collaboration with local recovery/638 programs</a:t>
            </a:r>
          </a:p>
          <a:p>
            <a:pPr indent="-507987">
              <a:buSzPts val="2400"/>
              <a:buFont typeface="Arial" panose="020B0604020202020204" pitchFamily="34" charset="0"/>
              <a:buAutoNum type="arabicPeriod"/>
            </a:pPr>
            <a:r>
              <a:rPr lang="en-US" sz="3200"/>
              <a:t>Increase clinic show rates</a:t>
            </a:r>
          </a:p>
          <a:p>
            <a:pPr indent="-507987">
              <a:buSzPts val="2400"/>
              <a:buFont typeface="Arial" panose="020B0604020202020204" pitchFamily="34" charset="0"/>
              <a:buAutoNum type="arabicPeriod"/>
            </a:pPr>
            <a:r>
              <a:rPr lang="en-US" sz="3200"/>
              <a:t>Improve outreach efforts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809906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2;p34">
            <a:extLst>
              <a:ext uri="{FF2B5EF4-FFF2-40B4-BE49-F238E27FC236}">
                <a16:creationId xmlns:a16="http://schemas.microsoft.com/office/drawing/2014/main" id="{B3F44A06-BC8D-8C92-C61D-6BA54E97E01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 dirty="0"/>
              <a:t>Questions?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29778495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91F14AB-56B2-5F7E-DB4E-37CC09F6D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</p:spPr>
        <p:txBody>
          <a:bodyPr>
            <a:normAutofit/>
          </a:bodyPr>
          <a:lstStyle/>
          <a:p>
            <a:pPr algn="ctr"/>
            <a:r>
              <a:rPr lang="en-US" dirty="0"/>
              <a:t>Image Credits</a:t>
            </a:r>
          </a:p>
        </p:txBody>
      </p:sp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7168B17F-9B53-4C4D-0E5A-FEF513B95496}"/>
              </a:ext>
            </a:extLst>
          </p:cNvPr>
          <p:cNvSpPr txBox="1">
            <a:spLocks/>
          </p:cNvSpPr>
          <p:nvPr/>
        </p:nvSpPr>
        <p:spPr>
          <a:xfrm>
            <a:off x="163397" y="1536633"/>
            <a:ext cx="11613003" cy="5150113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2396" indent="0">
              <a:buFont typeface="Arial" panose="020B0604020202020204" pitchFamily="34" charset="0"/>
              <a:buNone/>
            </a:pPr>
            <a:r>
              <a:rPr lang="en-US" sz="1867"/>
              <a:t>Slide 1: </a:t>
            </a:r>
            <a:r>
              <a:rPr lang="en-US" sz="1867">
                <a:hlinkClick r:id="rId2"/>
              </a:rPr>
              <a:t>https://www.ihs.gov/Phoenix/healthcarefacilities/whiteriver/</a:t>
            </a:r>
            <a:endParaRPr lang="en-US" sz="1867"/>
          </a:p>
          <a:p>
            <a:pPr marL="152396" indent="0">
              <a:buFont typeface="Arial" panose="020B0604020202020204" pitchFamily="34" charset="0"/>
              <a:buNone/>
            </a:pPr>
            <a:r>
              <a:rPr lang="en-US" sz="1867"/>
              <a:t>Slide 3: National Bridge Expansion Project; </a:t>
            </a:r>
            <a:r>
              <a:rPr lang="en-US" sz="1867">
                <a:hlinkClick r:id="rId3"/>
              </a:rPr>
              <a:t>https://bridgetotreatment.org/addiction-treatment/national-bridge/</a:t>
            </a:r>
            <a:endParaRPr lang="en-US" sz="1867"/>
          </a:p>
          <a:p>
            <a:pPr marL="152396" indent="0">
              <a:buFont typeface="Arial" panose="020B0604020202020204" pitchFamily="34" charset="0"/>
              <a:buNone/>
            </a:pPr>
            <a:r>
              <a:rPr lang="en-US" sz="1867"/>
              <a:t>Slide 4: CA Bridge; </a:t>
            </a:r>
            <a:r>
              <a:rPr lang="en-US" sz="1867">
                <a:hlinkClick r:id="rId4"/>
              </a:rPr>
              <a:t>https://bridgetotreatment.org/addiction-treatment/ca-bridge/</a:t>
            </a:r>
            <a:endParaRPr lang="en-US" sz="1867"/>
          </a:p>
          <a:p>
            <a:pPr marL="152396" indent="0">
              <a:buFont typeface="Arial" panose="020B0604020202020204" pitchFamily="34" charset="0"/>
              <a:buNone/>
            </a:pPr>
            <a:r>
              <a:rPr lang="en-US" sz="1867"/>
              <a:t>Slide 6: Open AI. (2025); Chat GPT (Nov 29 version). </a:t>
            </a:r>
            <a:r>
              <a:rPr lang="en-US" sz="1867">
                <a:hlinkClick r:id="rId5"/>
              </a:rPr>
              <a:t>https://chat.openai.com</a:t>
            </a:r>
            <a:endParaRPr lang="en-US" sz="1867"/>
          </a:p>
          <a:p>
            <a:pPr marL="152396" indent="0">
              <a:buFont typeface="Arial" panose="020B0604020202020204" pitchFamily="34" charset="0"/>
              <a:buNone/>
            </a:pPr>
            <a:r>
              <a:rPr lang="en-US" sz="1867"/>
              <a:t>Slide 7: National Bridge Expansion Project; </a:t>
            </a:r>
            <a:r>
              <a:rPr lang="en-US" sz="1867">
                <a:hlinkClick r:id="rId3"/>
              </a:rPr>
              <a:t>https://bridgetotreatment.org/addiction-treatment/national-bridge/</a:t>
            </a:r>
            <a:endParaRPr lang="en-US" sz="1867"/>
          </a:p>
          <a:p>
            <a:pPr marL="152396" indent="0">
              <a:buFont typeface="Arial" panose="020B0604020202020204" pitchFamily="34" charset="0"/>
              <a:buNone/>
            </a:pPr>
            <a:r>
              <a:rPr lang="en-US" sz="1867"/>
              <a:t>Slide 8: Open AI. (2025); Chat GPT (Nov 29 version). </a:t>
            </a:r>
            <a:r>
              <a:rPr lang="en-US" sz="1867">
                <a:hlinkClick r:id="rId5"/>
              </a:rPr>
              <a:t>https://chat.openai.com</a:t>
            </a:r>
            <a:endParaRPr lang="en-US" sz="1867"/>
          </a:p>
          <a:p>
            <a:pPr marL="152396" indent="0">
              <a:buFont typeface="Arial" panose="020B0604020202020204" pitchFamily="34" charset="0"/>
              <a:buNone/>
            </a:pPr>
            <a:r>
              <a:rPr lang="en-US" sz="1867"/>
              <a:t>Slide 9: 1: Open AI. (2025); Chat GPT (Nov 29 version). </a:t>
            </a:r>
            <a:r>
              <a:rPr lang="en-US" sz="1867">
                <a:hlinkClick r:id="rId5"/>
              </a:rPr>
              <a:t>https://chat.openai.com</a:t>
            </a:r>
            <a:r>
              <a:rPr lang="en-US" sz="1867"/>
              <a:t>, 2: National Bridge Expansion Project; </a:t>
            </a:r>
            <a:r>
              <a:rPr lang="en-US" sz="1867">
                <a:hlinkClick r:id="rId3"/>
              </a:rPr>
              <a:t>https://bridgetotreatment.org/addiction-treatment/national-bridge/</a:t>
            </a:r>
            <a:endParaRPr lang="en-US" sz="1867"/>
          </a:p>
          <a:p>
            <a:pPr marL="152396" indent="0">
              <a:buFont typeface="Arial" panose="020B0604020202020204" pitchFamily="34" charset="0"/>
              <a:buNone/>
            </a:pPr>
            <a:r>
              <a:rPr lang="en-US" sz="1867"/>
              <a:t>Slide 11: 1. </a:t>
            </a:r>
            <a:r>
              <a:rPr lang="en-US" sz="1867">
                <a:hlinkClick r:id="rId6"/>
              </a:rPr>
              <a:t>www.drugs.com</a:t>
            </a:r>
            <a:r>
              <a:rPr lang="en-US" sz="1867"/>
              <a:t>; 2. ACEP Now; </a:t>
            </a:r>
            <a:r>
              <a:rPr lang="en-US" sz="1867">
                <a:hlinkClick r:id="rId7"/>
              </a:rPr>
              <a:t>https://www.acepnow.com/article/prehospital-buprenorphine-is-a-powerful-tool-in-the-opioid-crisis-fight/</a:t>
            </a:r>
            <a:r>
              <a:rPr lang="en-US" sz="1867"/>
              <a:t>. 3. Arizona Prescription Drug Monitoring Program; </a:t>
            </a:r>
            <a:r>
              <a:rPr lang="en-US" sz="1867">
                <a:hlinkClick r:id="rId8"/>
              </a:rPr>
              <a:t>https://pharmacypmp.az.gov/</a:t>
            </a:r>
            <a:endParaRPr lang="en-US" sz="1867"/>
          </a:p>
          <a:p>
            <a:pPr marL="152396" indent="0">
              <a:buFont typeface="Arial" panose="020B0604020202020204" pitchFamily="34" charset="0"/>
              <a:buNone/>
            </a:pPr>
            <a:r>
              <a:rPr lang="en-US" sz="1867"/>
              <a:t>Slide 13: ACEP Now; </a:t>
            </a:r>
            <a:r>
              <a:rPr lang="en-US" sz="1867">
                <a:hlinkClick r:id="rId9"/>
              </a:rPr>
              <a:t>https://www.acepnow.com/article/one-way-you-can-help-patients-who-abuse-drugs/</a:t>
            </a:r>
            <a:endParaRPr lang="en-US" sz="1867"/>
          </a:p>
          <a:p>
            <a:pPr marL="152396" indent="0">
              <a:buFont typeface="Arial" panose="020B0604020202020204" pitchFamily="34" charset="0"/>
              <a:buNone/>
            </a:pPr>
            <a:r>
              <a:rPr lang="en-US" sz="1867"/>
              <a:t>Slide 17, 18, 19: Open AI. (2025); Chat GPT (Nov 29 version). </a:t>
            </a:r>
            <a:r>
              <a:rPr lang="en-US" sz="1867">
                <a:hlinkClick r:id="rId5"/>
              </a:rPr>
              <a:t>https://chat.openai.com</a:t>
            </a:r>
            <a:endParaRPr lang="en-US" sz="1867"/>
          </a:p>
          <a:p>
            <a:pPr marL="152396" indent="0">
              <a:buFont typeface="Arial" panose="020B0604020202020204" pitchFamily="34" charset="0"/>
              <a:buNone/>
            </a:pPr>
            <a:endParaRPr lang="en-US" sz="1867"/>
          </a:p>
          <a:p>
            <a:pPr marL="152396" indent="0">
              <a:buFont typeface="Arial" panose="020B0604020202020204" pitchFamily="34" charset="0"/>
              <a:buNone/>
            </a:pPr>
            <a:endParaRPr lang="en-US" sz="1867"/>
          </a:p>
          <a:p>
            <a:pPr marL="152396" indent="0">
              <a:buFont typeface="Arial" panose="020B0604020202020204" pitchFamily="34" charset="0"/>
              <a:buNone/>
            </a:pPr>
            <a:endParaRPr lang="en-US" sz="1867"/>
          </a:p>
          <a:p>
            <a:pPr marL="152396" indent="0">
              <a:buFont typeface="Arial" panose="020B0604020202020204" pitchFamily="34" charset="0"/>
              <a:buNone/>
            </a:pPr>
            <a:endParaRPr lang="en-US" sz="1867" dirty="0"/>
          </a:p>
        </p:txBody>
      </p:sp>
    </p:spTree>
    <p:extLst>
      <p:ext uri="{BB962C8B-B14F-4D97-AF65-F5344CB8AC3E}">
        <p14:creationId xmlns:p14="http://schemas.microsoft.com/office/powerpoint/2010/main" val="22381500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208;p35">
            <a:extLst>
              <a:ext uri="{FF2B5EF4-FFF2-40B4-BE49-F238E27FC236}">
                <a16:creationId xmlns:a16="http://schemas.microsoft.com/office/drawing/2014/main" id="{E67DBE21-75AD-CC90-ECC1-E6F53101A5F8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 dirty="0"/>
              <a:t>Citations</a:t>
            </a:r>
            <a:endParaRPr dirty="0"/>
          </a:p>
        </p:txBody>
      </p:sp>
      <p:sp>
        <p:nvSpPr>
          <p:cNvPr id="5" name="Google Shape;209;p35">
            <a:extLst>
              <a:ext uri="{FF2B5EF4-FFF2-40B4-BE49-F238E27FC236}">
                <a16:creationId xmlns:a16="http://schemas.microsoft.com/office/drawing/2014/main" id="{A114C35D-26C5-8A8D-C8ED-39DA5AEA9E4A}"/>
              </a:ext>
            </a:extLst>
          </p:cNvPr>
          <p:cNvSpPr txBox="1">
            <a:spLocks/>
          </p:cNvSpPr>
          <p:nvPr/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Clr>
                <a:schemeClr val="dk1"/>
              </a:buClr>
              <a:buSzPts val="1100"/>
              <a:buFont typeface="Arial" panose="020B0604020202020204" pitchFamily="34" charset="0"/>
              <a:buNone/>
            </a:pPr>
            <a:r>
              <a:rPr lang="en-US" sz="1467">
                <a:solidFill>
                  <a:srgbClr val="222222"/>
                </a:solidFill>
                <a:highlight>
                  <a:srgbClr val="FFFFFF"/>
                </a:highlight>
              </a:rPr>
              <a:t>Campbell, A., Rosen, A.D., Shoptaw, S.J. </a:t>
            </a:r>
            <a:r>
              <a:rPr lang="en-US" sz="1467" i="1">
                <a:solidFill>
                  <a:srgbClr val="222222"/>
                </a:solidFill>
                <a:highlight>
                  <a:srgbClr val="FFFFFF"/>
                </a:highlight>
              </a:rPr>
              <a:t>et al.</a:t>
            </a:r>
            <a:r>
              <a:rPr lang="en-US" sz="1467">
                <a:solidFill>
                  <a:srgbClr val="222222"/>
                </a:solidFill>
                <a:highlight>
                  <a:srgbClr val="FFFFFF"/>
                </a:highlight>
              </a:rPr>
              <a:t> Impact of Substance Use Navigators on Initiation of Treatment for Substance Use Disorders and 30-Day Unplanned Readmission. </a:t>
            </a:r>
            <a:r>
              <a:rPr lang="en-US" sz="1467" i="1">
                <a:solidFill>
                  <a:srgbClr val="222222"/>
                </a:solidFill>
                <a:highlight>
                  <a:srgbClr val="FFFFFF"/>
                </a:highlight>
              </a:rPr>
              <a:t>J GEN INTERN MED</a:t>
            </a:r>
            <a:r>
              <a:rPr lang="en-US" sz="1467">
                <a:solidFill>
                  <a:srgbClr val="222222"/>
                </a:solidFill>
                <a:highlight>
                  <a:srgbClr val="FFFFFF"/>
                </a:highlight>
              </a:rPr>
              <a:t> (2025). https://doi.org/10.1007/s11606-025-09902-y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0849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72;p16">
            <a:extLst>
              <a:ext uri="{FF2B5EF4-FFF2-40B4-BE49-F238E27FC236}">
                <a16:creationId xmlns:a16="http://schemas.microsoft.com/office/drawing/2014/main" id="{98DCC891-D1C4-21FD-EF87-A6CF5B0AF363}"/>
              </a:ext>
            </a:extLst>
          </p:cNvPr>
          <p:cNvSpPr txBox="1">
            <a:spLocks/>
          </p:cNvSpPr>
          <p:nvPr/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What is a Bridge Clinic?</a:t>
            </a:r>
          </a:p>
        </p:txBody>
      </p:sp>
      <p:sp>
        <p:nvSpPr>
          <p:cNvPr id="3" name="Google Shape;74;p16">
            <a:extLst>
              <a:ext uri="{FF2B5EF4-FFF2-40B4-BE49-F238E27FC236}">
                <a16:creationId xmlns:a16="http://schemas.microsoft.com/office/drawing/2014/main" id="{9C6980AD-B1AE-98C0-2478-08B8FFD9CAF1}"/>
              </a:ext>
            </a:extLst>
          </p:cNvPr>
          <p:cNvSpPr txBox="1"/>
          <p:nvPr/>
        </p:nvSpPr>
        <p:spPr>
          <a:xfrm>
            <a:off x="967633" y="4190967"/>
            <a:ext cx="2564000" cy="5128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en" sz="1733">
                <a:solidFill>
                  <a:schemeClr val="dk2"/>
                </a:solidFill>
              </a:rPr>
              <a:t>Low-Barrier Treatment</a:t>
            </a:r>
            <a:endParaRPr sz="1467">
              <a:solidFill>
                <a:schemeClr val="dk2"/>
              </a:solidFill>
            </a:endParaRPr>
          </a:p>
        </p:txBody>
      </p:sp>
      <p:sp>
        <p:nvSpPr>
          <p:cNvPr id="4" name="Google Shape;75;p16">
            <a:extLst>
              <a:ext uri="{FF2B5EF4-FFF2-40B4-BE49-F238E27FC236}">
                <a16:creationId xmlns:a16="http://schemas.microsoft.com/office/drawing/2014/main" id="{FBE951B3-E1EC-85F6-6615-89F687CC91E7}"/>
              </a:ext>
            </a:extLst>
          </p:cNvPr>
          <p:cNvSpPr txBox="1"/>
          <p:nvPr/>
        </p:nvSpPr>
        <p:spPr>
          <a:xfrm>
            <a:off x="7441967" y="4057567"/>
            <a:ext cx="2564000" cy="77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733">
                <a:solidFill>
                  <a:schemeClr val="dk2"/>
                </a:solidFill>
              </a:rPr>
              <a:t>Meeting Patients Where They are At</a:t>
            </a:r>
            <a:endParaRPr sz="1467">
              <a:solidFill>
                <a:schemeClr val="dk2"/>
              </a:solidFill>
            </a:endParaRPr>
          </a:p>
        </p:txBody>
      </p:sp>
      <p:sp>
        <p:nvSpPr>
          <p:cNvPr id="7" name="Google Shape;76;p16">
            <a:extLst>
              <a:ext uri="{FF2B5EF4-FFF2-40B4-BE49-F238E27FC236}">
                <a16:creationId xmlns:a16="http://schemas.microsoft.com/office/drawing/2014/main" id="{8F68732E-C7FE-427D-85BF-AD35BA54CBD9}"/>
              </a:ext>
            </a:extLst>
          </p:cNvPr>
          <p:cNvSpPr txBox="1"/>
          <p:nvPr/>
        </p:nvSpPr>
        <p:spPr>
          <a:xfrm>
            <a:off x="4455467" y="4057567"/>
            <a:ext cx="2564000" cy="779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" sz="1733">
                <a:solidFill>
                  <a:schemeClr val="dk2"/>
                </a:solidFill>
              </a:rPr>
              <a:t>Immediate Connection to Care  </a:t>
            </a:r>
            <a:endParaRPr sz="1467">
              <a:solidFill>
                <a:schemeClr val="dk2"/>
              </a:solidFill>
            </a:endParaRPr>
          </a:p>
        </p:txBody>
      </p:sp>
      <p:pic>
        <p:nvPicPr>
          <p:cNvPr id="8" name="Google Shape;77;p16">
            <a:extLst>
              <a:ext uri="{FF2B5EF4-FFF2-40B4-BE49-F238E27FC236}">
                <a16:creationId xmlns:a16="http://schemas.microsoft.com/office/drawing/2014/main" id="{EA04E408-7A6F-4126-7F19-EA7F9FF4627D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57412"/>
          <a:stretch/>
        </p:blipFill>
        <p:spPr>
          <a:xfrm>
            <a:off x="818667" y="2343117"/>
            <a:ext cx="2390600" cy="1828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78;p16">
            <a:extLst>
              <a:ext uri="{FF2B5EF4-FFF2-40B4-BE49-F238E27FC236}">
                <a16:creationId xmlns:a16="http://schemas.microsoft.com/office/drawing/2014/main" id="{EF2927E6-0320-AE70-54C5-50756E7405D5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287250" y="2444717"/>
            <a:ext cx="2578100" cy="1625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79;p16">
            <a:extLst>
              <a:ext uri="{FF2B5EF4-FFF2-40B4-BE49-F238E27FC236}">
                <a16:creationId xmlns:a16="http://schemas.microsoft.com/office/drawing/2014/main" id="{F4E48B0D-DB23-A22D-9005-B842926F866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9167" y="2406617"/>
            <a:ext cx="2336800" cy="17018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96334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B9FB7CE-D709-9C9E-3C76-6464F1885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84;p17">
            <a:extLst>
              <a:ext uri="{FF2B5EF4-FFF2-40B4-BE49-F238E27FC236}">
                <a16:creationId xmlns:a16="http://schemas.microsoft.com/office/drawing/2014/main" id="{D04F1195-6C08-2E6F-7BB4-515F29E68EC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0"/>
            <a:ext cx="10521108" cy="65352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392196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D52D45-1D8D-929D-D23B-13D4CFAB073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13273A7-053D-4925-EA1B-D8152C73E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oogle Shape;89;p18">
            <a:extLst>
              <a:ext uri="{FF2B5EF4-FFF2-40B4-BE49-F238E27FC236}">
                <a16:creationId xmlns:a16="http://schemas.microsoft.com/office/drawing/2014/main" id="{E1AEDC3B-EFFD-8657-4D30-CA310AA1DE83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r="2505" b="18253"/>
          <a:stretch/>
        </p:blipFill>
        <p:spPr>
          <a:xfrm>
            <a:off x="0" y="0"/>
            <a:ext cx="10377889" cy="63787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813776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95;p19">
            <a:extLst>
              <a:ext uri="{FF2B5EF4-FFF2-40B4-BE49-F238E27FC236}">
                <a16:creationId xmlns:a16="http://schemas.microsoft.com/office/drawing/2014/main" id="{8E779894-AF06-8A0F-048C-D73AA480BD22}"/>
              </a:ext>
            </a:extLst>
          </p:cNvPr>
          <p:cNvSpPr txBox="1">
            <a:spLocks/>
          </p:cNvSpPr>
          <p:nvPr/>
        </p:nvSpPr>
        <p:spPr>
          <a:xfrm>
            <a:off x="415600" y="1256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/>
              <a:t>Whiteriver Bridge Model and Philosophy</a:t>
            </a:r>
          </a:p>
        </p:txBody>
      </p:sp>
      <p:pic>
        <p:nvPicPr>
          <p:cNvPr id="5" name="Google Shape;96;p19">
            <a:extLst>
              <a:ext uri="{FF2B5EF4-FFF2-40B4-BE49-F238E27FC236}">
                <a16:creationId xmlns:a16="http://schemas.microsoft.com/office/drawing/2014/main" id="{4032422D-39F8-FFE7-A491-910FEA31B5E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3304" t="64024" r="2697" b="14449"/>
          <a:stretch/>
        </p:blipFill>
        <p:spPr>
          <a:xfrm>
            <a:off x="4708917" y="886913"/>
            <a:ext cx="2241635" cy="109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Google Shape;97;p19">
            <a:extLst>
              <a:ext uri="{FF2B5EF4-FFF2-40B4-BE49-F238E27FC236}">
                <a16:creationId xmlns:a16="http://schemas.microsoft.com/office/drawing/2014/main" id="{40EECA81-D9A0-7E5C-4CFB-2B7310A0F53A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024" t="9894" r="51760" b="66002"/>
          <a:stretch/>
        </p:blipFill>
        <p:spPr>
          <a:xfrm>
            <a:off x="609117" y="2543201"/>
            <a:ext cx="2354535" cy="12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98;p19">
            <a:extLst>
              <a:ext uri="{FF2B5EF4-FFF2-40B4-BE49-F238E27FC236}">
                <a16:creationId xmlns:a16="http://schemas.microsoft.com/office/drawing/2014/main" id="{D9C29573-6A59-470D-4F3A-FC0508EAAECC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59702" t="20723" r="1995" b="55174"/>
          <a:stretch/>
        </p:blipFill>
        <p:spPr>
          <a:xfrm>
            <a:off x="9208500" y="5360601"/>
            <a:ext cx="1951365" cy="122796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99;p19">
            <a:extLst>
              <a:ext uri="{FF2B5EF4-FFF2-40B4-BE49-F238E27FC236}">
                <a16:creationId xmlns:a16="http://schemas.microsoft.com/office/drawing/2014/main" id="{5731B072-0689-427B-7F85-A9ACB5579CD1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217" t="67062" r="53783" b="14261"/>
          <a:stretch/>
        </p:blipFill>
        <p:spPr>
          <a:xfrm>
            <a:off x="665567" y="5425134"/>
            <a:ext cx="2241635" cy="951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100;p19">
            <a:extLst>
              <a:ext uri="{FF2B5EF4-FFF2-40B4-BE49-F238E27FC236}">
                <a16:creationId xmlns:a16="http://schemas.microsoft.com/office/drawing/2014/main" id="{B1AE4FBE-F0A1-9215-90BC-C25C88B4CE99}"/>
              </a:ext>
            </a:extLst>
          </p:cNvPr>
          <p:cNvPicPr preferRelativeResize="0"/>
          <p:nvPr/>
        </p:nvPicPr>
        <p:blipFill rotWithShape="1">
          <a:blip r:embed="rId2">
            <a:alphaModFix/>
          </a:blip>
          <a:srcRect l="2505" t="39964" r="47479" b="38509"/>
          <a:stretch/>
        </p:blipFill>
        <p:spPr>
          <a:xfrm>
            <a:off x="8756933" y="2405200"/>
            <a:ext cx="2548067" cy="1096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101;p19">
            <a:extLst>
              <a:ext uri="{FF2B5EF4-FFF2-40B4-BE49-F238E27FC236}">
                <a16:creationId xmlns:a16="http://schemas.microsoft.com/office/drawing/2014/main" id="{B16C6AA1-DD7B-2FF1-0B1A-51137C2BBC42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2033" y="2031933"/>
            <a:ext cx="4780067" cy="478006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13228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106;p20" title="Screenshot 2025-11-29 at 10.54.54 AM.png">
            <a:extLst>
              <a:ext uri="{FF2B5EF4-FFF2-40B4-BE49-F238E27FC236}">
                <a16:creationId xmlns:a16="http://schemas.microsoft.com/office/drawing/2014/main" id="{1BC64B7E-6DD4-618E-58A1-F4891CC12B96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1619" y="310435"/>
            <a:ext cx="10302204" cy="56056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23218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1;p21">
            <a:extLst>
              <a:ext uri="{FF2B5EF4-FFF2-40B4-BE49-F238E27FC236}">
                <a16:creationId xmlns:a16="http://schemas.microsoft.com/office/drawing/2014/main" id="{49D73046-210A-8AAF-1CD2-A5DA5558B9AC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38567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0000"/>
          </a:bodyPr>
          <a:lstStyle/>
          <a:p>
            <a:pPr algn="ctr"/>
            <a:r>
              <a:rPr lang="en"/>
              <a:t>Referral Process</a:t>
            </a:r>
            <a:endParaRPr/>
          </a:p>
        </p:txBody>
      </p:sp>
      <p:pic>
        <p:nvPicPr>
          <p:cNvPr id="5" name="Google Shape;112;p21">
            <a:extLst>
              <a:ext uri="{FF2B5EF4-FFF2-40B4-BE49-F238E27FC236}">
                <a16:creationId xmlns:a16="http://schemas.microsoft.com/office/drawing/2014/main" id="{148B1ECF-C9AF-1EB1-48B5-1B5F7B22940F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96465" y="1441076"/>
            <a:ext cx="5109333" cy="477763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Google Shape;113;p21">
            <a:extLst>
              <a:ext uri="{FF2B5EF4-FFF2-40B4-BE49-F238E27FC236}">
                <a16:creationId xmlns:a16="http://schemas.microsoft.com/office/drawing/2014/main" id="{D677DD5A-5709-677D-B717-6CA2DE8D13F6}"/>
              </a:ext>
            </a:extLst>
          </p:cNvPr>
          <p:cNvSpPr txBox="1"/>
          <p:nvPr/>
        </p:nvSpPr>
        <p:spPr>
          <a:xfrm>
            <a:off x="-188681" y="569050"/>
            <a:ext cx="4745991" cy="85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609585" indent="-457189" algn="ctr">
              <a:buClr>
                <a:schemeClr val="dk2"/>
              </a:buClr>
              <a:buSzPts val="1800"/>
              <a:buAutoNum type="arabicPeriod"/>
            </a:pPr>
            <a:r>
              <a:rPr lang="en" sz="2400" dirty="0">
                <a:solidFill>
                  <a:schemeClr val="dk2"/>
                </a:solidFill>
              </a:rPr>
              <a:t>Electronic Health Record Referral</a:t>
            </a:r>
            <a:endParaRPr sz="2400" dirty="0">
              <a:solidFill>
                <a:schemeClr val="dk2"/>
              </a:solidFill>
            </a:endParaRPr>
          </a:p>
        </p:txBody>
      </p:sp>
      <p:sp>
        <p:nvSpPr>
          <p:cNvPr id="7" name="Google Shape;114;p21">
            <a:extLst>
              <a:ext uri="{FF2B5EF4-FFF2-40B4-BE49-F238E27FC236}">
                <a16:creationId xmlns:a16="http://schemas.microsoft.com/office/drawing/2014/main" id="{7CFEEF71-683D-5B8A-D94D-C1A15A98ECBC}"/>
              </a:ext>
            </a:extLst>
          </p:cNvPr>
          <p:cNvSpPr txBox="1"/>
          <p:nvPr/>
        </p:nvSpPr>
        <p:spPr>
          <a:xfrm>
            <a:off x="5625364" y="799265"/>
            <a:ext cx="4532400" cy="144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solidFill>
                  <a:schemeClr val="dk2"/>
                </a:solidFill>
              </a:rPr>
              <a:t>2. Substance Use Navigator (SUN)  Direct scheduling</a:t>
            </a:r>
            <a:endParaRPr sz="2400" dirty="0">
              <a:solidFill>
                <a:schemeClr val="dk2"/>
              </a:solidFill>
            </a:endParaRPr>
          </a:p>
        </p:txBody>
      </p:sp>
      <p:sp>
        <p:nvSpPr>
          <p:cNvPr id="8" name="Google Shape;115;p21">
            <a:extLst>
              <a:ext uri="{FF2B5EF4-FFF2-40B4-BE49-F238E27FC236}">
                <a16:creationId xmlns:a16="http://schemas.microsoft.com/office/drawing/2014/main" id="{F32D64CA-43CE-1504-21E4-93E17C47CDFB}"/>
              </a:ext>
            </a:extLst>
          </p:cNvPr>
          <p:cNvSpPr txBox="1"/>
          <p:nvPr/>
        </p:nvSpPr>
        <p:spPr>
          <a:xfrm>
            <a:off x="8833315" y="1870733"/>
            <a:ext cx="3934000" cy="16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/>
            <a:r>
              <a:rPr lang="en" sz="2400" dirty="0">
                <a:solidFill>
                  <a:schemeClr val="dk2"/>
                </a:solidFill>
              </a:rPr>
              <a:t>3. Walk-in</a:t>
            </a:r>
            <a:endParaRPr sz="2400" dirty="0">
              <a:solidFill>
                <a:schemeClr val="dk2"/>
              </a:solidFill>
            </a:endParaRPr>
          </a:p>
        </p:txBody>
      </p:sp>
      <p:pic>
        <p:nvPicPr>
          <p:cNvPr id="9" name="Google Shape;116;p21">
            <a:extLst>
              <a:ext uri="{FF2B5EF4-FFF2-40B4-BE49-F238E27FC236}">
                <a16:creationId xmlns:a16="http://schemas.microsoft.com/office/drawing/2014/main" id="{062E8BE4-1178-CD23-2B65-7B0FB8F6B03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15060" y="2578286"/>
            <a:ext cx="2794161" cy="419126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283118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21;p22">
            <a:extLst>
              <a:ext uri="{FF2B5EF4-FFF2-40B4-BE49-F238E27FC236}">
                <a16:creationId xmlns:a16="http://schemas.microsoft.com/office/drawing/2014/main" id="{094C7923-503C-B948-295D-147771D00A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15600" y="41745"/>
            <a:ext cx="11360800" cy="7636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Autofit/>
          </a:bodyPr>
          <a:lstStyle/>
          <a:p>
            <a:pPr algn="ctr">
              <a:buSzPts val="990"/>
            </a:pPr>
            <a:r>
              <a:rPr lang="en" sz="4160" dirty="0"/>
              <a:t>Staffing</a:t>
            </a:r>
            <a:endParaRPr sz="4160" dirty="0"/>
          </a:p>
        </p:txBody>
      </p:sp>
      <p:sp>
        <p:nvSpPr>
          <p:cNvPr id="5" name="Google Shape;122;p22">
            <a:extLst>
              <a:ext uri="{FF2B5EF4-FFF2-40B4-BE49-F238E27FC236}">
                <a16:creationId xmlns:a16="http://schemas.microsoft.com/office/drawing/2014/main" id="{0420E2A3-F700-F744-9138-4454E487DB26}"/>
              </a:ext>
            </a:extLst>
          </p:cNvPr>
          <p:cNvSpPr txBox="1">
            <a:spLocks/>
          </p:cNvSpPr>
          <p:nvPr/>
        </p:nvSpPr>
        <p:spPr>
          <a:xfrm>
            <a:off x="89467" y="894800"/>
            <a:ext cx="12001200" cy="5963200"/>
          </a:xfrm>
          <a:prstGeom prst="rect">
            <a:avLst/>
          </a:prstGeom>
        </p:spPr>
        <p:txBody>
          <a:bodyPr spcFirstLastPara="1" vert="horz" wrap="square" lIns="121900" tIns="121900" rIns="121900" bIns="121900" rtlCol="0" anchor="t" anchorCtr="0">
            <a:normAutofit fontScale="92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4133"/>
              <a:t>What do you need to run the clinic?</a:t>
            </a:r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US" sz="4000"/>
              <a:t>Education </a:t>
            </a:r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r>
              <a:rPr lang="en-US" u="sng">
                <a:solidFill>
                  <a:schemeClr val="hlink"/>
                </a:solidFill>
                <a:hlinkClick r:id="rId2"/>
              </a:rPr>
              <a:t>https://bridgetotreatment.org/tools/resources/</a:t>
            </a:r>
            <a:endParaRPr lang="en-US"/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spcBef>
                <a:spcPts val="1600"/>
              </a:spcBef>
              <a:buFont typeface="Arial" panose="020B0604020202020204" pitchFamily="34" charset="0"/>
              <a:buNone/>
            </a:pPr>
            <a:endParaRPr lang="en-US"/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sz="4000"/>
              <a:t>                                                                                              </a:t>
            </a:r>
          </a:p>
          <a:p>
            <a:pPr marL="0" indent="0">
              <a:spcBef>
                <a:spcPts val="1600"/>
              </a:spcBef>
              <a:spcAft>
                <a:spcPts val="1600"/>
              </a:spcAft>
              <a:buFont typeface="Arial" panose="020B0604020202020204" pitchFamily="34" charset="0"/>
              <a:buNone/>
            </a:pPr>
            <a:r>
              <a:rPr lang="en-US" sz="4000"/>
              <a:t>Consistency</a:t>
            </a:r>
            <a:r>
              <a:rPr lang="en-US"/>
              <a:t> </a:t>
            </a:r>
            <a:endParaRPr lang="en-US" dirty="0"/>
          </a:p>
        </p:txBody>
      </p:sp>
      <p:pic>
        <p:nvPicPr>
          <p:cNvPr id="6" name="Google Shape;123;p22" title="Screenshot 2025-11-29 at 10.27.07 AM.png">
            <a:extLst>
              <a:ext uri="{FF2B5EF4-FFF2-40B4-BE49-F238E27FC236}">
                <a16:creationId xmlns:a16="http://schemas.microsoft.com/office/drawing/2014/main" id="{038D0ACB-13FC-6BAC-1D0E-5B4EC6308B0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181" y="3358013"/>
            <a:ext cx="4393601" cy="24134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124;p22">
            <a:extLst>
              <a:ext uri="{FF2B5EF4-FFF2-40B4-BE49-F238E27FC236}">
                <a16:creationId xmlns:a16="http://schemas.microsoft.com/office/drawing/2014/main" id="{8F6A3B97-D8A6-02CC-D650-82E0AECFA759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3054" y="975714"/>
            <a:ext cx="2888933" cy="433339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1963891"/>
      </p:ext>
    </p:extLst>
  </p:cSld>
  <p:clrMapOvr>
    <a:masterClrMapping/>
  </p:clrMapOvr>
</p:sld>
</file>

<file path=ppt/theme/theme1.xml><?xml version="1.0" encoding="utf-8"?>
<a:theme xmlns:a="http://schemas.openxmlformats.org/drawingml/2006/main" name="IHS v2">
  <a:themeElements>
    <a:clrScheme name="IHS v2">
      <a:dk1>
        <a:srgbClr val="000000"/>
      </a:dk1>
      <a:lt1>
        <a:sysClr val="window" lastClr="FFFFFF"/>
      </a:lt1>
      <a:dk2>
        <a:srgbClr val="3B5529"/>
      </a:dk2>
      <a:lt2>
        <a:srgbClr val="CDDEEE"/>
      </a:lt2>
      <a:accent1>
        <a:srgbClr val="0F4C76"/>
      </a:accent1>
      <a:accent2>
        <a:srgbClr val="A1AE72"/>
      </a:accent2>
      <a:accent3>
        <a:srgbClr val="713E28"/>
      </a:accent3>
      <a:accent4>
        <a:srgbClr val="D4C566"/>
      </a:accent4>
      <a:accent5>
        <a:srgbClr val="D3A445"/>
      </a:accent5>
      <a:accent6>
        <a:srgbClr val="3B5529"/>
      </a:accent6>
      <a:hlink>
        <a:srgbClr val="0070C0"/>
      </a:hlink>
      <a:folHlink>
        <a:srgbClr val="8C8C8C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HS Template for Presentations_April-2025" id="{A233A0EE-3D86-8449-B757-170D132E701F}" vid="{B7EB8BDB-ACD9-E84E-BB8A-76F4C4DA819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206C046F7035E41A8A84A82CB334762" ma:contentTypeVersion="17" ma:contentTypeDescription="Create a new document." ma:contentTypeScope="" ma:versionID="6fa468fb6906dc44cbe3e2266ff52840">
  <xsd:schema xmlns:xsd="http://www.w3.org/2001/XMLSchema" xmlns:xs="http://www.w3.org/2001/XMLSchema" xmlns:p="http://schemas.microsoft.com/office/2006/metadata/properties" xmlns:ns2="5bc21fa3-ccbb-4a9d-997e-63ad3efcd67d" xmlns:ns3="b98e110e-c8b0-4e38-b6c6-c2289704d4a8" targetNamespace="http://schemas.microsoft.com/office/2006/metadata/properties" ma:root="true" ma:fieldsID="c9b702927d01d688312f4a9ae522c112" ns2:_="" ns3:_="">
    <xsd:import namespace="5bc21fa3-ccbb-4a9d-997e-63ad3efcd67d"/>
    <xsd:import namespace="b98e110e-c8b0-4e38-b6c6-c2289704d4a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ObjectDetectorVersion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bc21fa3-ccbb-4a9d-997e-63ad3efcd67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6" nillable="true" ma:taxonomy="true" ma:internalName="lcf76f155ced4ddcb4097134ff3c332f" ma:taxonomyFieldName="MediaServiceImageTags" ma:displayName="Image Tags" ma:readOnly="false" ma:fieldId="{5cf76f15-5ced-4ddc-b409-7134ff3c332f}" ma:taxonomyMulti="true" ma:sspId="e6e16c1e-28d8-4414-9b47-254ba86d224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1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98e110e-c8b0-4e38-b6c6-c2289704d4a8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7" nillable="true" ma:displayName="Taxonomy Catch All Column" ma:hidden="true" ma:list="{46bfae41-7b12-4fdb-bb12-40f7a39a708b}" ma:internalName="TaxCatchAll" ma:showField="CatchAllData" ma:web="b98e110e-c8b0-4e38-b6c6-c2289704d4a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5bc21fa3-ccbb-4a9d-997e-63ad3efcd67d">
      <Terms xmlns="http://schemas.microsoft.com/office/infopath/2007/PartnerControls"/>
    </lcf76f155ced4ddcb4097134ff3c332f>
    <TaxCatchAll xmlns="b98e110e-c8b0-4e38-b6c6-c2289704d4a8" xsi:nil="true"/>
  </documentManagement>
</p:properties>
</file>

<file path=customXml/itemProps1.xml><?xml version="1.0" encoding="utf-8"?>
<ds:datastoreItem xmlns:ds="http://schemas.openxmlformats.org/officeDocument/2006/customXml" ds:itemID="{4553B0F5-D91F-4D8F-9875-37146285654D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B183A5-72A5-49F4-9FE5-FCF719B03244}">
  <ds:schemaRefs>
    <ds:schemaRef ds:uri="5bc21fa3-ccbb-4a9d-997e-63ad3efcd67d"/>
    <ds:schemaRef ds:uri="b98e110e-c8b0-4e38-b6c6-c2289704d4a8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442BA395-7330-4826-ACC0-C500A001C101}">
  <ds:schemaRefs>
    <ds:schemaRef ds:uri="http://schemas.microsoft.com/office/2006/metadata/properties"/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b98e110e-c8b0-4e38-b6c6-c2289704d4a8"/>
    <ds:schemaRef ds:uri="5bc21fa3-ccbb-4a9d-997e-63ad3efcd67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40</TotalTime>
  <Words>683</Words>
  <Application>Microsoft Macintosh PowerPoint</Application>
  <PresentationFormat>Widescreen</PresentationFormat>
  <Paragraphs>78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8" baseType="lpstr">
      <vt:lpstr>Arial</vt:lpstr>
      <vt:lpstr>Avenir</vt:lpstr>
      <vt:lpstr>Calibri</vt:lpstr>
      <vt:lpstr>Calibri Light</vt:lpstr>
      <vt:lpstr>IHS v2</vt:lpstr>
      <vt:lpstr>Building a Bridge Clinic Joseph Mega, MD MPH Emergency and Addiction Medicine Physician Whiteriver Indian Health Service Hospital Whiteriver, Arizona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Referral Process</vt:lpstr>
      <vt:lpstr>Staffing</vt:lpstr>
      <vt:lpstr>What Happens at a Bridge Visit</vt:lpstr>
      <vt:lpstr>Pharmacy Role</vt:lpstr>
      <vt:lpstr>Bridge Evolution at Whiteriver </vt:lpstr>
      <vt:lpstr>Addition of Substance Use Navigators</vt:lpstr>
      <vt:lpstr>PowerPoint Presentation</vt:lpstr>
      <vt:lpstr>PowerPoint Presentation</vt:lpstr>
      <vt:lpstr>Metrics/Measures of Success</vt:lpstr>
      <vt:lpstr>Ongoing Education </vt:lpstr>
      <vt:lpstr>PowerPoint Presentation</vt:lpstr>
      <vt:lpstr>Challenges</vt:lpstr>
      <vt:lpstr>Future Goals</vt:lpstr>
      <vt:lpstr>Questions?</vt:lpstr>
      <vt:lpstr>Image Credits</vt:lpstr>
      <vt:lpstr>Citations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Marissa McDonald</dc:creator>
  <cp:lastModifiedBy>Cushman, Nicholas</cp:lastModifiedBy>
  <cp:revision>8</cp:revision>
  <dcterms:created xsi:type="dcterms:W3CDTF">2023-10-24T03:51:06Z</dcterms:created>
  <dcterms:modified xsi:type="dcterms:W3CDTF">2025-12-15T21:51:01Z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0x0101008206C046F7035E41A8A84A82CB334762</vt:lpwstr>
  </property>
  <property fmtid="{D5CDD505-2E9C-101B-9397-08002B2CF9AE}" pid="3" name="MediaServiceImageTags">
    <vt:lpwstr/>
  </property>
</Properties>
</file>