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2" r:id="rId5"/>
    <p:sldMasterId id="2147483683" r:id="rId6"/>
    <p:sldMasterId id="214748368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Audree Hal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9-02T14:16:29.089">
    <p:pos x="396" y="172"/>
    <p:text>@mareda.lewer@diatribe.org what else can I add here queen
_Assigned to mareda.lewer@diatribe.org_</p:text>
  </p:cm>
  <p:cm authorId="0" idx="2" dt="2024-09-02T14:14:45.125">
    <p:pos x="396" y="697"/>
    <p:text>Polonsky WH, Soriano EC, Fortmann AL. The Role of Retrospective Data Review in the Personal Use of Real-Time Continuous Glucose Monitoring: Perceived Impact on Quality of Life and Health Outcomes. Diabetes Technol Ther. 2022;24(7):492-501. doi:10.1089/dia.2021.0526</p:text>
  </p:cm>
  <p:cm authorId="0" idx="3" dt="2024-09-02T14:16:17.895">
    <p:pos x="396" y="797"/>
    <p:text>Volčanšek Š, Lunder M, Janež A. Acceptability of continuous glucose monitoring in elderly diabetes patients using multiple daily insulin injections. Diabetes Technol Ther. 2019; 21(10): 566-574.</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4-09-02T14:18:42.238">
    <p:pos x="396" y="708"/>
    <p:text>do we have specific data for indigenous populations? @mareda.lewer@diatribe.org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atribe.org/continuous-glucose-monitors-cgm"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atribe.org/continuous-glucose-monitors-cgm"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atribe.org/continuous-glucose-monitors-cgm"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e179d3f15b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2e179d3f15b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2e179d3f15b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e179d3f15b_0_510: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2e179d3f15b_0_5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g2e179d3f15b_0_5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e179d3f15b_0_518: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2e179d3f15b_0_5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2e179d3f15b_0_5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e179d3f15b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2e179d3f15b_0_2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A big part of that is time in range! </a:t>
            </a:r>
            <a:endParaRPr/>
          </a:p>
        </p:txBody>
      </p:sp>
      <p:sp>
        <p:nvSpPr>
          <p:cNvPr id="254" name="Google Shape;254;g2e179d3f15b_0_2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e179d3f15b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e179d3f15b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We recognize that not everyone is familiar with Time in range,  so a quick recap…. ALL of those numbers from the continuous glucose monitors – get channeled into something like this… You want to spend as much of your time as possible in the green range… as little as possible in the red…  and this information is available on your phone, computer,  - anywhere apps are available…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In 2019, an international panel of diabetes experts set these recommendation for people with type 1 and type 2 diabetes. These experts, with their research and knowledge determined that people with diabetes should be working towards </a:t>
            </a:r>
            <a:r>
              <a:rPr b="1" lang="en" sz="1200">
                <a:solidFill>
                  <a:schemeClr val="dk1"/>
                </a:solidFill>
                <a:latin typeface="Calibri"/>
                <a:ea typeface="Calibri"/>
                <a:cs typeface="Calibri"/>
                <a:sym typeface="Calibri"/>
              </a:rPr>
              <a:t>70% OR MORE of time spent in the green “IN RANGE” target and less then 4% of time spend BELOW Range (the red areas)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TIR is an actionable metric that captures the percent of time that someone’s glucose is between 70 and 180 mg/dl.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TIR, along with time below range (TBR) and time above range (TAR), as measured by a continuous glucose monitor (</a:t>
            </a:r>
            <a:r>
              <a:rPr lang="en" sz="1200" u="sng">
                <a:solidFill>
                  <a:srgbClr val="0000FF"/>
                </a:solidFill>
                <a:latin typeface="Calibri"/>
                <a:ea typeface="Calibri"/>
                <a:cs typeface="Calibri"/>
                <a:sym typeface="Calibri"/>
                <a:hlinkClick r:id="rId2">
                  <a:extLst>
                    <a:ext uri="{A12FA001-AC4F-418D-AE19-62706E023703}">
                      <ahyp:hlinkClr val="tx"/>
                    </a:ext>
                  </a:extLst>
                </a:hlinkClick>
              </a:rPr>
              <a:t>CGM</a:t>
            </a:r>
            <a:r>
              <a:rPr lang="en" sz="1200">
                <a:solidFill>
                  <a:schemeClr val="dk1"/>
                </a:solidFill>
                <a:latin typeface="Calibri"/>
                <a:ea typeface="Calibri"/>
                <a:cs typeface="Calibri"/>
                <a:sym typeface="Calibri"/>
              </a:rPr>
              <a:t>), shows daily fluctuations in glucose and the amount of time spent high or low across several days.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This information can be more useful and actionable than A1C, which only provides the average blood glucose and nothing about glucose variability.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Knowing TIR and TBR helps to focus necessary action on both the part of PWDs as well as they healthcare teams to improve glucose management – by giving them the power to make informed decisions.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61" name="Google Shape;261;g2e179d3f15b_0_2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e179d3f15b_0_219: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2e179d3f15b_0_2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1200">
                <a:solidFill>
                  <a:schemeClr val="dk1"/>
                </a:solidFill>
                <a:latin typeface="Calibri"/>
                <a:ea typeface="Calibri"/>
                <a:cs typeface="Calibri"/>
                <a:sym typeface="Calibri"/>
              </a:rPr>
              <a:t>And TIR fills in the gaps of the A1c… Because A1c isn’t perfect… </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75" name="Google Shape;275;g2e179d3f15b_0_2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e179d3f15b_0_287: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2e179d3f15b_0_2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TIR has multiple measurable benefits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TIR, along with time below range (TBR) and time above range (TAR), is typically measured by a continuous glucose monitor (</a:t>
            </a:r>
            <a:r>
              <a:rPr lang="en" sz="1200" u="sng">
                <a:solidFill>
                  <a:srgbClr val="0000FF"/>
                </a:solidFill>
                <a:latin typeface="Calibri"/>
                <a:ea typeface="Calibri"/>
                <a:cs typeface="Calibri"/>
                <a:sym typeface="Calibri"/>
                <a:hlinkClick r:id="rId2">
                  <a:extLst>
                    <a:ext uri="{A12FA001-AC4F-418D-AE19-62706E023703}">
                      <ahyp:hlinkClr val="tx"/>
                    </a:ext>
                  </a:extLst>
                </a:hlinkClick>
              </a:rPr>
              <a:t>CGM</a:t>
            </a:r>
            <a:r>
              <a:rPr lang="en" sz="1200">
                <a:solidFill>
                  <a:schemeClr val="dk1"/>
                </a:solidFill>
                <a:latin typeface="Calibri"/>
                <a:ea typeface="Calibri"/>
                <a:cs typeface="Calibri"/>
                <a:sym typeface="Calibri"/>
              </a:rPr>
              <a:t>), shows daily fluctuations in glucose and the amount of time spent high or low across several days.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TIR can and SHOULD be used by both patients and health care professionals to optimize outcomes.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I can tell you, I have left providers who didn’t understand, use or incorporate this data into my management. I don’t stab myself with metal every 10 days and wear this device because it completes my outfit. I wear to help me and my team understand what’s happening and where we can improve my management.</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81" name="Google Shape;281;g2e179d3f15b_0_28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e179d3f15b_0_427: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2e179d3f15b_0_4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g2e179d3f15b_0_4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fae44ed0ff_0_13: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fae44ed0ff_0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2fae44ed0ff_0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e179d3f15b_0_555: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2e179d3f15b_0_5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2e179d3f15b_0_5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e179d3f15b_0_5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e179d3f15b_0_5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A big part of that is time in range! </a:t>
            </a:r>
            <a:endParaRPr/>
          </a:p>
        </p:txBody>
      </p:sp>
      <p:sp>
        <p:nvSpPr>
          <p:cNvPr id="309" name="Google Shape;309;g2e179d3f15b_0_5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e179d3f15b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e179d3f15b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Intro - My name is Audree Hall and I’m the digital Campaign Manager for TIRC. While I’m not a doctor, I’ve lived with T1D for almost 16 years now—which makes me a bit of a lived expert! </a:t>
            </a:r>
            <a:endParaRPr/>
          </a:p>
        </p:txBody>
      </p:sp>
      <p:sp>
        <p:nvSpPr>
          <p:cNvPr id="187" name="Google Shape;187;g2e179d3f15b_0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e179d3f15b_0_533: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2e179d3f15b_0_5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2e179d3f15b_0_5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e179d3f15b_0_548: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2e179d3f15b_0_5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You can see on this chart that the AGP report shows that Jane is often seeing a post-meal spike after dinner, sometimes spiking all the way to 350. </a:t>
            </a:r>
            <a:endParaRPr/>
          </a:p>
        </p:txBody>
      </p:sp>
      <p:sp>
        <p:nvSpPr>
          <p:cNvPr id="323" name="Google Shape;323;g2e179d3f15b_0_5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e179d3f15b_0_540: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2e179d3f15b_0_5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g2e179d3f15b_0_5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e179d3f15b_0_562: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2e179d3f15b_0_5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Average glucose can be helpful bc even if you’re in range 80% of the time, you can see if you’re sitter closer tot he top or bottom of that range. GMI is helpful to compare to A1C. Glucose variability is huge—this can show you how high and low people are going, if they’re swinging and riding a rollercoaster. For example—my TIR was around 70% but I was spiking high and crashing low for short periods of time. Daily glucose profiles are great for pinpointing events—look at the “good” days and try to replicate</a:t>
            </a:r>
            <a:endParaRPr/>
          </a:p>
        </p:txBody>
      </p:sp>
      <p:sp>
        <p:nvSpPr>
          <p:cNvPr id="338" name="Google Shape;338;g2e179d3f15b_0_5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e179d3f15b_0_581: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2e179d3f15b_0_5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g2e179d3f15b_0_5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e179d3f15b_0_740: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2e179d3f15b_0_7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When talking to PWD about TIR, language matters! A big part of PWD and their fear/avoidance of looking at their blood sugar is because they don’t want it to define them. Time in range can take that pressure away. The ADA 2024 SOC says CGM is everyone!</a:t>
            </a:r>
            <a:endParaRPr/>
          </a:p>
        </p:txBody>
      </p:sp>
      <p:sp>
        <p:nvSpPr>
          <p:cNvPr id="352" name="Google Shape;352;g2e179d3f15b_0_7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fae44ed0ff_0_1: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2fae44ed0ff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TIR has multiple measurable benefits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TIR, along with time below range (TBR) and time above range (TAR), is typically measured by a continuous glucose monitor (</a:t>
            </a:r>
            <a:r>
              <a:rPr lang="en" sz="1200" u="sng">
                <a:solidFill>
                  <a:srgbClr val="0000FF"/>
                </a:solidFill>
                <a:latin typeface="Calibri"/>
                <a:ea typeface="Calibri"/>
                <a:cs typeface="Calibri"/>
                <a:sym typeface="Calibri"/>
                <a:hlinkClick r:id="rId2">
                  <a:extLst>
                    <a:ext uri="{A12FA001-AC4F-418D-AE19-62706E023703}">
                      <ahyp:hlinkClr val="tx"/>
                    </a:ext>
                  </a:extLst>
                </a:hlinkClick>
              </a:rPr>
              <a:t>CGM</a:t>
            </a:r>
            <a:r>
              <a:rPr lang="en" sz="1200">
                <a:solidFill>
                  <a:schemeClr val="dk1"/>
                </a:solidFill>
                <a:latin typeface="Calibri"/>
                <a:ea typeface="Calibri"/>
                <a:cs typeface="Calibri"/>
                <a:sym typeface="Calibri"/>
              </a:rPr>
              <a:t>), shows daily fluctuations in glucose and the amount of time spent high or low across several days.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TIR can and SHOULD be used by both patients and health care professionals to optimize outcomes.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I can tell you, I have left providers who didn’t understand, use or incorporate this data into my management. I don’t stab myself with metal every 10 days and wear this device because it completes my outfit. I wear to help me and my team understand what’s happening and where we can improve my management.</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60" name="Google Shape;360;g2fae44ed0ff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fae44ed0ff_0_20: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2fae44ed0ff_0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When talking to PWD about TIR, language matters! A big part of PWD and their fear/avoidance of looking at their blood sugar is because they don’t want it to define them. Time in range can take that pressure away. The ADA 2024 SOC says CGM is everyone!</a:t>
            </a:r>
            <a:endParaRPr/>
          </a:p>
        </p:txBody>
      </p:sp>
      <p:sp>
        <p:nvSpPr>
          <p:cNvPr id="367" name="Google Shape;367;g2fae44ed0ff_0_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e179d3f15b_0_747: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g2e179d3f15b_0_7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Before we get started, we need to lay the foundation of every conversation you have with a person in your care. Language matters. The first column is not empowering, it’s not exciting, and it puts all of the blame on the PWD. When people feel like they’re doing something wrong and are being judged, that leaves no room for excitement about what they could do. </a:t>
            </a:r>
            <a:endParaRPr/>
          </a:p>
        </p:txBody>
      </p:sp>
      <p:sp>
        <p:nvSpPr>
          <p:cNvPr id="375" name="Google Shape;375;g2e179d3f15b_0_7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e179d3f15b_0_755: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g2e179d3f15b_0_7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Most conversations around TIR center around these main talking points—these can be the basis for convincing PWD to try time in range. </a:t>
            </a:r>
            <a:endParaRPr/>
          </a:p>
        </p:txBody>
      </p:sp>
      <p:sp>
        <p:nvSpPr>
          <p:cNvPr id="384" name="Google Shape;384;g2e179d3f15b_0_7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e179d3f15b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2e179d3f15b_0_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Now, who is the TIRC? </a:t>
            </a:r>
            <a:endParaRPr/>
          </a:p>
        </p:txBody>
      </p:sp>
      <p:sp>
        <p:nvSpPr>
          <p:cNvPr id="194" name="Google Shape;194;g2e179d3f15b_0_1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e179d3f15b_0_762: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2e179d3f15b_0_7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Time in</a:t>
            </a:r>
            <a:endParaRPr sz="1200">
              <a:solidFill>
                <a:schemeClr val="dk1"/>
              </a:solidFill>
              <a:latin typeface="Times New Roman"/>
              <a:ea typeface="Times New Roman"/>
              <a:cs typeface="Times New Roman"/>
              <a:sym typeface="Times New Roman"/>
            </a:endParaRPr>
          </a:p>
        </p:txBody>
      </p:sp>
      <p:sp>
        <p:nvSpPr>
          <p:cNvPr id="392" name="Google Shape;392;g2e179d3f15b_0_7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e179d3f15b_0_768: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2e179d3f15b_0_7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 sz="1200">
                <a:solidFill>
                  <a:schemeClr val="dk1"/>
                </a:solidFill>
                <a:latin typeface="Times New Roman"/>
                <a:ea typeface="Times New Roman"/>
                <a:cs typeface="Times New Roman"/>
                <a:sym typeface="Times New Roman"/>
              </a:rPr>
              <a:t>CGM and time in range allows your HCP to see all of your glucose data over the past week, month, or 3 months = We can work together to identify what you’re doing when your glucose is in range and try to replicate it in scenarios where you find yourself out of range (time in range lets you focus on what they’re doing RIGHT.</a:t>
            </a:r>
            <a:endParaRPr sz="1200">
              <a:solidFill>
                <a:schemeClr val="dk1"/>
              </a:solidFill>
              <a:latin typeface="Times New Roman"/>
              <a:ea typeface="Times New Roman"/>
              <a:cs typeface="Times New Roman"/>
              <a:sym typeface="Times New Roman"/>
            </a:endParaRPr>
          </a:p>
        </p:txBody>
      </p:sp>
      <p:sp>
        <p:nvSpPr>
          <p:cNvPr id="399" name="Google Shape;399;g2e179d3f15b_0_7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e179d3f15b_0_774: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2e179d3f15b_0_7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 sz="1900">
                <a:solidFill>
                  <a:schemeClr val="dk1"/>
                </a:solidFill>
                <a:latin typeface="Calibri"/>
                <a:ea typeface="Calibri"/>
                <a:cs typeface="Calibri"/>
                <a:sym typeface="Calibri"/>
              </a:rPr>
              <a:t>The goal is to stay in range 70% of the day = We can tailor your time in range goal to what feels realistic and helpful for you. (Smaller, more accessible goals encourages people to meet them.) Pregnancy, older adults with hypo risk, etc. </a:t>
            </a:r>
            <a:endParaRPr sz="1200">
              <a:latin typeface="Times New Roman"/>
              <a:ea typeface="Times New Roman"/>
              <a:cs typeface="Times New Roman"/>
              <a:sym typeface="Times New Roman"/>
            </a:endParaRPr>
          </a:p>
        </p:txBody>
      </p:sp>
      <p:sp>
        <p:nvSpPr>
          <p:cNvPr id="406" name="Google Shape;406;g2e179d3f15b_0_7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e179d3f15b_0_781: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2e179d3f15b_0_7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 sz="1200">
                <a:solidFill>
                  <a:schemeClr val="dk1"/>
                </a:solidFill>
                <a:latin typeface="Times New Roman"/>
                <a:ea typeface="Times New Roman"/>
                <a:cs typeface="Times New Roman"/>
                <a:sym typeface="Times New Roman"/>
              </a:rPr>
              <a:t>Time in range tells you the percentage of each day you’re in range = Everyday is a new day when you use time in range. Instead of your A1C hanging over your head every 3 months, you can start each day fresh. 1 rough day—even a rough week, doesn’t define you.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414" name="Google Shape;414;g2e179d3f15b_0_7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e179d3f15b_0_789: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2e179d3f15b_0_7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 sz="1200">
                <a:solidFill>
                  <a:schemeClr val="dk1"/>
                </a:solidFill>
                <a:latin typeface="Times New Roman"/>
                <a:ea typeface="Times New Roman"/>
                <a:cs typeface="Times New Roman"/>
                <a:sym typeface="Times New Roman"/>
              </a:rPr>
              <a:t>Time in range can show fluctuations in your glucose levels due to hormones, etc. = It can be really frustrating when your glucose is going up and down and you have no idea why. Time in range can help you understand those patterns and figure out if you need to do something a little different during your period, etc.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423" name="Google Shape;423;g2e179d3f15b_0_78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e179d3f15b_0_795: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g2e179d3f15b_0_7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These are all things I have said in my head—and I guarantee you, things that other PWD have said, but aloud to you when they get their A1C results. Say you’re in the office, and someone says one of these to you. How would you talk to them about using time in range?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430" name="Google Shape;430;g2e179d3f15b_0_7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e179d3f15b_0_808: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2e179d3f15b_0_8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Most conversations around TIR center around these main talking points—these can be the basis for convincing PWD to try time in range. </a:t>
            </a:r>
            <a:endParaRPr/>
          </a:p>
        </p:txBody>
      </p:sp>
      <p:sp>
        <p:nvSpPr>
          <p:cNvPr id="438" name="Google Shape;438;g2e179d3f15b_0_8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e179d3f15b_0_1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e179d3f15b_0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e179d3f15b_0_1028: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2e179d3f15b_0_10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t/>
            </a:r>
            <a:endParaRPr sz="17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 sz="1700">
                <a:solidFill>
                  <a:schemeClr val="dk1"/>
                </a:solidFill>
                <a:latin typeface="Calibri"/>
                <a:ea typeface="Calibri"/>
                <a:cs typeface="Calibri"/>
                <a:sym typeface="Calibri"/>
              </a:rPr>
              <a:t>Timeinrange.org also has downloadable posters and information for people with diabetes that you can print and keep in your office. </a:t>
            </a:r>
            <a:endParaRPr/>
          </a:p>
        </p:txBody>
      </p:sp>
      <p:sp>
        <p:nvSpPr>
          <p:cNvPr id="455" name="Google Shape;455;g2e179d3f15b_0_10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e179d3f15b_0_1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e179d3f15b_0_1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e179d3f15b_0_121: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2e179d3f15b_0_1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The TIRC is a part of diaTribe</a:t>
            </a:r>
            <a:endParaRPr/>
          </a:p>
        </p:txBody>
      </p:sp>
      <p:sp>
        <p:nvSpPr>
          <p:cNvPr id="200" name="Google Shape;200;g2e179d3f15b_0_1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e179d3f15b_0_1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e179d3f15b_0_1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e179d3f15b_0_1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e179d3f15b_0_1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e179d3f15b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2e179d3f15b_0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2e179d3f15b_0_1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e179d3f15b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2e179d3f15b_0_1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The TIRC is made up of some seriously impressive groups in the diabetes space, etc etc </a:t>
            </a:r>
            <a:endParaRPr/>
          </a:p>
        </p:txBody>
      </p:sp>
      <p:sp>
        <p:nvSpPr>
          <p:cNvPr id="214" name="Google Shape;214;g2e179d3f15b_0_1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fae44ed0ff_0_7: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fae44ed0ff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2fae44ed0ff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e179d3f15b_0_498: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2e179d3f15b_0_4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2e179d3f15b_0_4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e179d3f15b_0_504:notes"/>
          <p:cNvSpPr/>
          <p:nvPr>
            <p:ph idx="2" type="sldImg"/>
          </p:nvPr>
        </p:nvSpPr>
        <p:spPr>
          <a:xfrm>
            <a:off x="381363"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2e179d3f15b_0_5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g2e179d3f15b_0_5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5"/>
            <a:ext cx="6858000" cy="179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 name="Google Shape;58;p14"/>
          <p:cNvSpPr txBox="1"/>
          <p:nvPr>
            <p:ph idx="1" type="subTitle"/>
          </p:nvPr>
        </p:nvSpPr>
        <p:spPr>
          <a:xfrm>
            <a:off x="1143000" y="2701535"/>
            <a:ext cx="6858000" cy="1241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750"/>
              </a:spcBef>
              <a:spcAft>
                <a:spcPts val="0"/>
              </a:spcAft>
              <a:buClr>
                <a:schemeClr val="dk1"/>
              </a:buClr>
              <a:buSzPts val="1800"/>
              <a:buNone/>
              <a:defRPr sz="1800"/>
            </a:lvl1pPr>
            <a:lvl2pPr lvl="1" rtl="0" algn="ctr">
              <a:lnSpc>
                <a:spcPct val="90000"/>
              </a:lnSpc>
              <a:spcBef>
                <a:spcPts val="375"/>
              </a:spcBef>
              <a:spcAft>
                <a:spcPts val="0"/>
              </a:spcAft>
              <a:buClr>
                <a:schemeClr val="dk1"/>
              </a:buClr>
              <a:buSzPts val="1500"/>
              <a:buNone/>
              <a:defRPr sz="1500"/>
            </a:lvl2pPr>
            <a:lvl3pPr lvl="2" rtl="0" algn="ctr">
              <a:lnSpc>
                <a:spcPct val="90000"/>
              </a:lnSpc>
              <a:spcBef>
                <a:spcPts val="375"/>
              </a:spcBef>
              <a:spcAft>
                <a:spcPts val="0"/>
              </a:spcAft>
              <a:buClr>
                <a:schemeClr val="dk1"/>
              </a:buClr>
              <a:buSzPts val="1350"/>
              <a:buNone/>
              <a:defRPr sz="1350"/>
            </a:lvl3pPr>
            <a:lvl4pPr lvl="3" rtl="0" algn="ctr">
              <a:lnSpc>
                <a:spcPct val="90000"/>
              </a:lnSpc>
              <a:spcBef>
                <a:spcPts val="375"/>
              </a:spcBef>
              <a:spcAft>
                <a:spcPts val="0"/>
              </a:spcAft>
              <a:buClr>
                <a:schemeClr val="dk1"/>
              </a:buClr>
              <a:buSzPts val="1200"/>
              <a:buNone/>
              <a:defRPr sz="1200"/>
            </a:lvl4pPr>
            <a:lvl5pPr lvl="4" rtl="0" algn="ctr">
              <a:lnSpc>
                <a:spcPct val="90000"/>
              </a:lnSpc>
              <a:spcBef>
                <a:spcPts val="375"/>
              </a:spcBef>
              <a:spcAft>
                <a:spcPts val="0"/>
              </a:spcAft>
              <a:buClr>
                <a:schemeClr val="dk1"/>
              </a:buClr>
              <a:buSzPts val="1200"/>
              <a:buNone/>
              <a:defRPr sz="1200"/>
            </a:lvl5pPr>
            <a:lvl6pPr lvl="5" rtl="0" algn="ctr">
              <a:lnSpc>
                <a:spcPct val="90000"/>
              </a:lnSpc>
              <a:spcBef>
                <a:spcPts val="375"/>
              </a:spcBef>
              <a:spcAft>
                <a:spcPts val="0"/>
              </a:spcAft>
              <a:buClr>
                <a:schemeClr val="dk1"/>
              </a:buClr>
              <a:buSzPts val="1200"/>
              <a:buNone/>
              <a:defRPr sz="1200"/>
            </a:lvl6pPr>
            <a:lvl7pPr lvl="6" rtl="0" algn="ctr">
              <a:lnSpc>
                <a:spcPct val="90000"/>
              </a:lnSpc>
              <a:spcBef>
                <a:spcPts val="375"/>
              </a:spcBef>
              <a:spcAft>
                <a:spcPts val="0"/>
              </a:spcAft>
              <a:buClr>
                <a:schemeClr val="dk1"/>
              </a:buClr>
              <a:buSzPts val="1200"/>
              <a:buNone/>
              <a:defRPr sz="1200"/>
            </a:lvl7pPr>
            <a:lvl8pPr lvl="7" rtl="0" algn="ctr">
              <a:lnSpc>
                <a:spcPct val="90000"/>
              </a:lnSpc>
              <a:spcBef>
                <a:spcPts val="375"/>
              </a:spcBef>
              <a:spcAft>
                <a:spcPts val="0"/>
              </a:spcAft>
              <a:buClr>
                <a:schemeClr val="dk1"/>
              </a:buClr>
              <a:buSzPts val="1200"/>
              <a:buNone/>
              <a:defRPr sz="1200"/>
            </a:lvl8pPr>
            <a:lvl9pPr lvl="8" rtl="0"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15"/>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1" name="Google Shape;61;p15"/>
          <p:cNvSpPr txBox="1"/>
          <p:nvPr>
            <p:ph idx="1" type="body"/>
          </p:nvPr>
        </p:nvSpPr>
        <p:spPr>
          <a:xfrm>
            <a:off x="628650" y="1369222"/>
            <a:ext cx="78867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62" name="Google Shape;62;p15"/>
          <p:cNvSpPr txBox="1"/>
          <p:nvPr>
            <p:ph idx="10" type="dt"/>
          </p:nvPr>
        </p:nvSpPr>
        <p:spPr>
          <a:xfrm>
            <a:off x="628650" y="4767275"/>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3" name="Google Shape;63;p15"/>
          <p:cNvSpPr txBox="1"/>
          <p:nvPr>
            <p:ph idx="11" type="ftr"/>
          </p:nvPr>
        </p:nvSpPr>
        <p:spPr>
          <a:xfrm>
            <a:off x="3028950" y="4767275"/>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4" name="Google Shape;64;p15"/>
          <p:cNvSpPr txBox="1"/>
          <p:nvPr>
            <p:ph idx="12" type="sldNum"/>
          </p:nvPr>
        </p:nvSpPr>
        <p:spPr>
          <a:xfrm>
            <a:off x="6457950" y="4767275"/>
            <a:ext cx="2057400" cy="273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6"/>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7" name="Google Shape;67;p16"/>
          <p:cNvSpPr txBox="1"/>
          <p:nvPr>
            <p:ph idx="10" type="dt"/>
          </p:nvPr>
        </p:nvSpPr>
        <p:spPr>
          <a:xfrm>
            <a:off x="628650" y="4767275"/>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8" name="Google Shape;68;p16"/>
          <p:cNvSpPr txBox="1"/>
          <p:nvPr>
            <p:ph idx="11" type="ftr"/>
          </p:nvPr>
        </p:nvSpPr>
        <p:spPr>
          <a:xfrm>
            <a:off x="3028950" y="4767275"/>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9" name="Google Shape;69;p16"/>
          <p:cNvSpPr txBox="1"/>
          <p:nvPr>
            <p:ph idx="12" type="sldNum"/>
          </p:nvPr>
        </p:nvSpPr>
        <p:spPr>
          <a:xfrm>
            <a:off x="6457950" y="4767275"/>
            <a:ext cx="2057400" cy="273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7"/>
          <p:cNvSpPr txBox="1"/>
          <p:nvPr>
            <p:ph type="title"/>
          </p:nvPr>
        </p:nvSpPr>
        <p:spPr>
          <a:xfrm>
            <a:off x="623888" y="1282307"/>
            <a:ext cx="7886700" cy="2139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p17"/>
          <p:cNvSpPr txBox="1"/>
          <p:nvPr>
            <p:ph idx="1" type="body"/>
          </p:nvPr>
        </p:nvSpPr>
        <p:spPr>
          <a:xfrm>
            <a:off x="623888" y="3442106"/>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rgbClr val="888888"/>
              </a:buClr>
              <a:buSzPts val="1800"/>
              <a:buNone/>
              <a:defRPr sz="1800">
                <a:solidFill>
                  <a:srgbClr val="888888"/>
                </a:solidFill>
              </a:defRPr>
            </a:lvl1pPr>
            <a:lvl2pPr indent="-228600" lvl="1" marL="914400" rtl="0" algn="l">
              <a:lnSpc>
                <a:spcPct val="90000"/>
              </a:lnSpc>
              <a:spcBef>
                <a:spcPts val="375"/>
              </a:spcBef>
              <a:spcAft>
                <a:spcPts val="0"/>
              </a:spcAft>
              <a:buClr>
                <a:srgbClr val="888888"/>
              </a:buClr>
              <a:buSzPts val="1500"/>
              <a:buNone/>
              <a:defRPr sz="1500">
                <a:solidFill>
                  <a:srgbClr val="888888"/>
                </a:solidFill>
              </a:defRPr>
            </a:lvl2pPr>
            <a:lvl3pPr indent="-228600" lvl="2" marL="1371600" rtl="0" algn="l">
              <a:lnSpc>
                <a:spcPct val="90000"/>
              </a:lnSpc>
              <a:spcBef>
                <a:spcPts val="375"/>
              </a:spcBef>
              <a:spcAft>
                <a:spcPts val="0"/>
              </a:spcAft>
              <a:buClr>
                <a:srgbClr val="888888"/>
              </a:buClr>
              <a:buSzPts val="1350"/>
              <a:buNone/>
              <a:defRPr sz="1350">
                <a:solidFill>
                  <a:srgbClr val="888888"/>
                </a:solidFill>
              </a:defRPr>
            </a:lvl3pPr>
            <a:lvl4pPr indent="-228600" lvl="3" marL="1828800" rtl="0" algn="l">
              <a:lnSpc>
                <a:spcPct val="90000"/>
              </a:lnSpc>
              <a:spcBef>
                <a:spcPts val="375"/>
              </a:spcBef>
              <a:spcAft>
                <a:spcPts val="0"/>
              </a:spcAft>
              <a:buClr>
                <a:srgbClr val="888888"/>
              </a:buClr>
              <a:buSzPts val="1200"/>
              <a:buNone/>
              <a:defRPr sz="1200">
                <a:solidFill>
                  <a:srgbClr val="888888"/>
                </a:solidFill>
              </a:defRPr>
            </a:lvl4pPr>
            <a:lvl5pPr indent="-228600" lvl="4" marL="2286000" rtl="0" algn="l">
              <a:lnSpc>
                <a:spcPct val="90000"/>
              </a:lnSpc>
              <a:spcBef>
                <a:spcPts val="375"/>
              </a:spcBef>
              <a:spcAft>
                <a:spcPts val="0"/>
              </a:spcAft>
              <a:buClr>
                <a:srgbClr val="888888"/>
              </a:buClr>
              <a:buSzPts val="1200"/>
              <a:buNone/>
              <a:defRPr sz="1200">
                <a:solidFill>
                  <a:srgbClr val="888888"/>
                </a:solidFill>
              </a:defRPr>
            </a:lvl5pPr>
            <a:lvl6pPr indent="-228600" lvl="5" marL="2743200" rtl="0" algn="l">
              <a:lnSpc>
                <a:spcPct val="90000"/>
              </a:lnSpc>
              <a:spcBef>
                <a:spcPts val="375"/>
              </a:spcBef>
              <a:spcAft>
                <a:spcPts val="0"/>
              </a:spcAft>
              <a:buClr>
                <a:srgbClr val="888888"/>
              </a:buClr>
              <a:buSzPts val="1200"/>
              <a:buNone/>
              <a:defRPr sz="1200">
                <a:solidFill>
                  <a:srgbClr val="888888"/>
                </a:solidFill>
              </a:defRPr>
            </a:lvl6pPr>
            <a:lvl7pPr indent="-228600" lvl="6" marL="3200400" rtl="0" algn="l">
              <a:lnSpc>
                <a:spcPct val="90000"/>
              </a:lnSpc>
              <a:spcBef>
                <a:spcPts val="375"/>
              </a:spcBef>
              <a:spcAft>
                <a:spcPts val="0"/>
              </a:spcAft>
              <a:buClr>
                <a:srgbClr val="888888"/>
              </a:buClr>
              <a:buSzPts val="1200"/>
              <a:buNone/>
              <a:defRPr sz="1200">
                <a:solidFill>
                  <a:srgbClr val="888888"/>
                </a:solidFill>
              </a:defRPr>
            </a:lvl7pPr>
            <a:lvl8pPr indent="-228600" lvl="7" marL="3657600" rtl="0" algn="l">
              <a:lnSpc>
                <a:spcPct val="90000"/>
              </a:lnSpc>
              <a:spcBef>
                <a:spcPts val="375"/>
              </a:spcBef>
              <a:spcAft>
                <a:spcPts val="0"/>
              </a:spcAft>
              <a:buClr>
                <a:srgbClr val="888888"/>
              </a:buClr>
              <a:buSzPts val="1200"/>
              <a:buNone/>
              <a:defRPr sz="1200">
                <a:solidFill>
                  <a:srgbClr val="888888"/>
                </a:solidFill>
              </a:defRPr>
            </a:lvl8pPr>
            <a:lvl9pPr indent="-228600" lvl="8" marL="4114800" rtl="0" algn="l">
              <a:lnSpc>
                <a:spcPct val="90000"/>
              </a:lnSpc>
              <a:spcBef>
                <a:spcPts val="375"/>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3" name="Shape 73"/>
        <p:cNvGrpSpPr/>
        <p:nvPr/>
      </p:nvGrpSpPr>
      <p:grpSpPr>
        <a:xfrm>
          <a:off x="0" y="0"/>
          <a:ext cx="0" cy="0"/>
          <a:chOff x="0" y="0"/>
          <a:chExt cx="0" cy="0"/>
        </a:xfrm>
      </p:grpSpPr>
      <p:sp>
        <p:nvSpPr>
          <p:cNvPr id="74" name="Google Shape;74;p18"/>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p18"/>
          <p:cNvSpPr txBox="1"/>
          <p:nvPr>
            <p:ph idx="1" type="body"/>
          </p:nvPr>
        </p:nvSpPr>
        <p:spPr>
          <a:xfrm>
            <a:off x="628650" y="1369222"/>
            <a:ext cx="38862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76" name="Google Shape;76;p18"/>
          <p:cNvSpPr txBox="1"/>
          <p:nvPr>
            <p:ph idx="2" type="body"/>
          </p:nvPr>
        </p:nvSpPr>
        <p:spPr>
          <a:xfrm>
            <a:off x="4629150" y="1369222"/>
            <a:ext cx="38862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 name="Shape 77"/>
        <p:cNvGrpSpPr/>
        <p:nvPr/>
      </p:nvGrpSpPr>
      <p:grpSpPr>
        <a:xfrm>
          <a:off x="0" y="0"/>
          <a:ext cx="0" cy="0"/>
          <a:chOff x="0" y="0"/>
          <a:chExt cx="0" cy="0"/>
        </a:xfrm>
      </p:grpSpPr>
      <p:sp>
        <p:nvSpPr>
          <p:cNvPr id="78" name="Google Shape;78;p19"/>
          <p:cNvSpPr txBox="1"/>
          <p:nvPr>
            <p:ph type="title"/>
          </p:nvPr>
        </p:nvSpPr>
        <p:spPr>
          <a:xfrm>
            <a:off x="629841" y="273845"/>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9" name="Google Shape;79;p19"/>
          <p:cNvSpPr txBox="1"/>
          <p:nvPr>
            <p:ph idx="1" type="body"/>
          </p:nvPr>
        </p:nvSpPr>
        <p:spPr>
          <a:xfrm>
            <a:off x="629842" y="1260876"/>
            <a:ext cx="3868200" cy="6180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1800"/>
              <a:buNone/>
              <a:defRPr b="1" sz="1800"/>
            </a:lvl1pPr>
            <a:lvl2pPr indent="-228600" lvl="1" marL="914400" rtl="0" algn="l">
              <a:lnSpc>
                <a:spcPct val="90000"/>
              </a:lnSpc>
              <a:spcBef>
                <a:spcPts val="375"/>
              </a:spcBef>
              <a:spcAft>
                <a:spcPts val="0"/>
              </a:spcAft>
              <a:buClr>
                <a:schemeClr val="dk1"/>
              </a:buClr>
              <a:buSzPts val="1500"/>
              <a:buNone/>
              <a:defRPr b="1" sz="1500"/>
            </a:lvl2pPr>
            <a:lvl3pPr indent="-228600" lvl="2" marL="1371600" rtl="0" algn="l">
              <a:lnSpc>
                <a:spcPct val="90000"/>
              </a:lnSpc>
              <a:spcBef>
                <a:spcPts val="375"/>
              </a:spcBef>
              <a:spcAft>
                <a:spcPts val="0"/>
              </a:spcAft>
              <a:buClr>
                <a:schemeClr val="dk1"/>
              </a:buClr>
              <a:buSzPts val="1350"/>
              <a:buNone/>
              <a:defRPr b="1" sz="1350"/>
            </a:lvl3pPr>
            <a:lvl4pPr indent="-228600" lvl="3" marL="1828800" rtl="0" algn="l">
              <a:lnSpc>
                <a:spcPct val="90000"/>
              </a:lnSpc>
              <a:spcBef>
                <a:spcPts val="375"/>
              </a:spcBef>
              <a:spcAft>
                <a:spcPts val="0"/>
              </a:spcAft>
              <a:buClr>
                <a:schemeClr val="dk1"/>
              </a:buClr>
              <a:buSzPts val="1200"/>
              <a:buNone/>
              <a:defRPr b="1" sz="1200"/>
            </a:lvl4pPr>
            <a:lvl5pPr indent="-228600" lvl="4" marL="2286000" rtl="0" algn="l">
              <a:lnSpc>
                <a:spcPct val="90000"/>
              </a:lnSpc>
              <a:spcBef>
                <a:spcPts val="375"/>
              </a:spcBef>
              <a:spcAft>
                <a:spcPts val="0"/>
              </a:spcAft>
              <a:buClr>
                <a:schemeClr val="dk1"/>
              </a:buClr>
              <a:buSzPts val="1200"/>
              <a:buNone/>
              <a:defRPr b="1" sz="1200"/>
            </a:lvl5pPr>
            <a:lvl6pPr indent="-228600" lvl="5" marL="2743200" rtl="0" algn="l">
              <a:lnSpc>
                <a:spcPct val="90000"/>
              </a:lnSpc>
              <a:spcBef>
                <a:spcPts val="375"/>
              </a:spcBef>
              <a:spcAft>
                <a:spcPts val="0"/>
              </a:spcAft>
              <a:buClr>
                <a:schemeClr val="dk1"/>
              </a:buClr>
              <a:buSzPts val="1200"/>
              <a:buNone/>
              <a:defRPr b="1" sz="1200"/>
            </a:lvl6pPr>
            <a:lvl7pPr indent="-228600" lvl="6" marL="3200400" rtl="0" algn="l">
              <a:lnSpc>
                <a:spcPct val="90000"/>
              </a:lnSpc>
              <a:spcBef>
                <a:spcPts val="375"/>
              </a:spcBef>
              <a:spcAft>
                <a:spcPts val="0"/>
              </a:spcAft>
              <a:buClr>
                <a:schemeClr val="dk1"/>
              </a:buClr>
              <a:buSzPts val="1200"/>
              <a:buNone/>
              <a:defRPr b="1" sz="1200"/>
            </a:lvl7pPr>
            <a:lvl8pPr indent="-228600" lvl="7" marL="3657600" rtl="0" algn="l">
              <a:lnSpc>
                <a:spcPct val="90000"/>
              </a:lnSpc>
              <a:spcBef>
                <a:spcPts val="375"/>
              </a:spcBef>
              <a:spcAft>
                <a:spcPts val="0"/>
              </a:spcAft>
              <a:buClr>
                <a:schemeClr val="dk1"/>
              </a:buClr>
              <a:buSzPts val="1200"/>
              <a:buNone/>
              <a:defRPr b="1" sz="1200"/>
            </a:lvl8pPr>
            <a:lvl9pPr indent="-228600" lvl="8" marL="4114800" rtl="0" algn="l">
              <a:lnSpc>
                <a:spcPct val="90000"/>
              </a:lnSpc>
              <a:spcBef>
                <a:spcPts val="375"/>
              </a:spcBef>
              <a:spcAft>
                <a:spcPts val="0"/>
              </a:spcAft>
              <a:buClr>
                <a:schemeClr val="dk1"/>
              </a:buClr>
              <a:buSzPts val="1200"/>
              <a:buNone/>
              <a:defRPr b="1" sz="1200"/>
            </a:lvl9pPr>
          </a:lstStyle>
          <a:p/>
        </p:txBody>
      </p:sp>
      <p:sp>
        <p:nvSpPr>
          <p:cNvPr id="80" name="Google Shape;80;p19"/>
          <p:cNvSpPr txBox="1"/>
          <p:nvPr>
            <p:ph idx="2" type="body"/>
          </p:nvPr>
        </p:nvSpPr>
        <p:spPr>
          <a:xfrm>
            <a:off x="629842" y="1878811"/>
            <a:ext cx="3868200" cy="2763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81" name="Google Shape;81;p19"/>
          <p:cNvSpPr txBox="1"/>
          <p:nvPr>
            <p:ph idx="3" type="body"/>
          </p:nvPr>
        </p:nvSpPr>
        <p:spPr>
          <a:xfrm>
            <a:off x="4629150" y="1260876"/>
            <a:ext cx="3887400" cy="6180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1800"/>
              <a:buNone/>
              <a:defRPr b="1" sz="1800"/>
            </a:lvl1pPr>
            <a:lvl2pPr indent="-228600" lvl="1" marL="914400" rtl="0" algn="l">
              <a:lnSpc>
                <a:spcPct val="90000"/>
              </a:lnSpc>
              <a:spcBef>
                <a:spcPts val="375"/>
              </a:spcBef>
              <a:spcAft>
                <a:spcPts val="0"/>
              </a:spcAft>
              <a:buClr>
                <a:schemeClr val="dk1"/>
              </a:buClr>
              <a:buSzPts val="1500"/>
              <a:buNone/>
              <a:defRPr b="1" sz="1500"/>
            </a:lvl2pPr>
            <a:lvl3pPr indent="-228600" lvl="2" marL="1371600" rtl="0" algn="l">
              <a:lnSpc>
                <a:spcPct val="90000"/>
              </a:lnSpc>
              <a:spcBef>
                <a:spcPts val="375"/>
              </a:spcBef>
              <a:spcAft>
                <a:spcPts val="0"/>
              </a:spcAft>
              <a:buClr>
                <a:schemeClr val="dk1"/>
              </a:buClr>
              <a:buSzPts val="1350"/>
              <a:buNone/>
              <a:defRPr b="1" sz="1350"/>
            </a:lvl3pPr>
            <a:lvl4pPr indent="-228600" lvl="3" marL="1828800" rtl="0" algn="l">
              <a:lnSpc>
                <a:spcPct val="90000"/>
              </a:lnSpc>
              <a:spcBef>
                <a:spcPts val="375"/>
              </a:spcBef>
              <a:spcAft>
                <a:spcPts val="0"/>
              </a:spcAft>
              <a:buClr>
                <a:schemeClr val="dk1"/>
              </a:buClr>
              <a:buSzPts val="1200"/>
              <a:buNone/>
              <a:defRPr b="1" sz="1200"/>
            </a:lvl4pPr>
            <a:lvl5pPr indent="-228600" lvl="4" marL="2286000" rtl="0" algn="l">
              <a:lnSpc>
                <a:spcPct val="90000"/>
              </a:lnSpc>
              <a:spcBef>
                <a:spcPts val="375"/>
              </a:spcBef>
              <a:spcAft>
                <a:spcPts val="0"/>
              </a:spcAft>
              <a:buClr>
                <a:schemeClr val="dk1"/>
              </a:buClr>
              <a:buSzPts val="1200"/>
              <a:buNone/>
              <a:defRPr b="1" sz="1200"/>
            </a:lvl5pPr>
            <a:lvl6pPr indent="-228600" lvl="5" marL="2743200" rtl="0" algn="l">
              <a:lnSpc>
                <a:spcPct val="90000"/>
              </a:lnSpc>
              <a:spcBef>
                <a:spcPts val="375"/>
              </a:spcBef>
              <a:spcAft>
                <a:spcPts val="0"/>
              </a:spcAft>
              <a:buClr>
                <a:schemeClr val="dk1"/>
              </a:buClr>
              <a:buSzPts val="1200"/>
              <a:buNone/>
              <a:defRPr b="1" sz="1200"/>
            </a:lvl6pPr>
            <a:lvl7pPr indent="-228600" lvl="6" marL="3200400" rtl="0" algn="l">
              <a:lnSpc>
                <a:spcPct val="90000"/>
              </a:lnSpc>
              <a:spcBef>
                <a:spcPts val="375"/>
              </a:spcBef>
              <a:spcAft>
                <a:spcPts val="0"/>
              </a:spcAft>
              <a:buClr>
                <a:schemeClr val="dk1"/>
              </a:buClr>
              <a:buSzPts val="1200"/>
              <a:buNone/>
              <a:defRPr b="1" sz="1200"/>
            </a:lvl7pPr>
            <a:lvl8pPr indent="-228600" lvl="7" marL="3657600" rtl="0" algn="l">
              <a:lnSpc>
                <a:spcPct val="90000"/>
              </a:lnSpc>
              <a:spcBef>
                <a:spcPts val="375"/>
              </a:spcBef>
              <a:spcAft>
                <a:spcPts val="0"/>
              </a:spcAft>
              <a:buClr>
                <a:schemeClr val="dk1"/>
              </a:buClr>
              <a:buSzPts val="1200"/>
              <a:buNone/>
              <a:defRPr b="1" sz="1200"/>
            </a:lvl8pPr>
            <a:lvl9pPr indent="-228600" lvl="8" marL="4114800" rtl="0" algn="l">
              <a:lnSpc>
                <a:spcPct val="90000"/>
              </a:lnSpc>
              <a:spcBef>
                <a:spcPts val="375"/>
              </a:spcBef>
              <a:spcAft>
                <a:spcPts val="0"/>
              </a:spcAft>
              <a:buClr>
                <a:schemeClr val="dk1"/>
              </a:buClr>
              <a:buSzPts val="1200"/>
              <a:buNone/>
              <a:defRPr b="1" sz="1200"/>
            </a:lvl9pPr>
          </a:lstStyle>
          <a:p/>
        </p:txBody>
      </p:sp>
      <p:sp>
        <p:nvSpPr>
          <p:cNvPr id="82" name="Google Shape;82;p19"/>
          <p:cNvSpPr txBox="1"/>
          <p:nvPr>
            <p:ph idx="4" type="body"/>
          </p:nvPr>
        </p:nvSpPr>
        <p:spPr>
          <a:xfrm>
            <a:off x="4629150" y="1878811"/>
            <a:ext cx="3887400" cy="2763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20"/>
          <p:cNvSpPr txBox="1"/>
          <p:nvPr>
            <p:ph idx="10" type="dt"/>
          </p:nvPr>
        </p:nvSpPr>
        <p:spPr>
          <a:xfrm>
            <a:off x="628650" y="4767275"/>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20"/>
          <p:cNvSpPr txBox="1"/>
          <p:nvPr>
            <p:ph idx="11" type="ftr"/>
          </p:nvPr>
        </p:nvSpPr>
        <p:spPr>
          <a:xfrm>
            <a:off x="3028950" y="4767275"/>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p20"/>
          <p:cNvSpPr txBox="1"/>
          <p:nvPr>
            <p:ph idx="12" type="sldNum"/>
          </p:nvPr>
        </p:nvSpPr>
        <p:spPr>
          <a:xfrm>
            <a:off x="6457950" y="4767275"/>
            <a:ext cx="2057400" cy="273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7" name="Shape 87"/>
        <p:cNvGrpSpPr/>
        <p:nvPr/>
      </p:nvGrpSpPr>
      <p:grpSpPr>
        <a:xfrm>
          <a:off x="0" y="0"/>
          <a:ext cx="0" cy="0"/>
          <a:chOff x="0" y="0"/>
          <a:chExt cx="0" cy="0"/>
        </a:xfrm>
      </p:grpSpPr>
      <p:sp>
        <p:nvSpPr>
          <p:cNvPr id="88" name="Google Shape;88;p21"/>
          <p:cNvSpPr txBox="1"/>
          <p:nvPr>
            <p:ph type="title"/>
          </p:nvPr>
        </p:nvSpPr>
        <p:spPr>
          <a:xfrm>
            <a:off x="629841" y="342901"/>
            <a:ext cx="2949300" cy="12000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p21"/>
          <p:cNvSpPr txBox="1"/>
          <p:nvPr>
            <p:ph idx="1" type="body"/>
          </p:nvPr>
        </p:nvSpPr>
        <p:spPr>
          <a:xfrm>
            <a:off x="3887391" y="740571"/>
            <a:ext cx="4629300" cy="3655200"/>
          </a:xfrm>
          <a:prstGeom prst="rect">
            <a:avLst/>
          </a:prstGeom>
          <a:noFill/>
          <a:ln>
            <a:noFill/>
          </a:ln>
        </p:spPr>
        <p:txBody>
          <a:bodyPr anchorCtr="0" anchor="t" bIns="45700" lIns="91425" spcFirstLastPara="1" rIns="91425" wrap="square" tIns="45700">
            <a:normAutofit/>
          </a:bodyPr>
          <a:lstStyle>
            <a:lvl1pPr indent="-381000" lvl="0" marL="457200" rtl="0" algn="l">
              <a:lnSpc>
                <a:spcPct val="90000"/>
              </a:lnSpc>
              <a:spcBef>
                <a:spcPts val="750"/>
              </a:spcBef>
              <a:spcAft>
                <a:spcPts val="0"/>
              </a:spcAft>
              <a:buClr>
                <a:schemeClr val="dk1"/>
              </a:buClr>
              <a:buSzPts val="2400"/>
              <a:buChar char="•"/>
              <a:defRPr sz="2400"/>
            </a:lvl1pPr>
            <a:lvl2pPr indent="-361950" lvl="1" marL="914400" rtl="0" algn="l">
              <a:lnSpc>
                <a:spcPct val="90000"/>
              </a:lnSpc>
              <a:spcBef>
                <a:spcPts val="375"/>
              </a:spcBef>
              <a:spcAft>
                <a:spcPts val="0"/>
              </a:spcAft>
              <a:buClr>
                <a:schemeClr val="dk1"/>
              </a:buClr>
              <a:buSzPts val="2100"/>
              <a:buChar char="•"/>
              <a:defRPr sz="2100"/>
            </a:lvl2pPr>
            <a:lvl3pPr indent="-342900" lvl="2" marL="1371600" rtl="0" algn="l">
              <a:lnSpc>
                <a:spcPct val="90000"/>
              </a:lnSpc>
              <a:spcBef>
                <a:spcPts val="375"/>
              </a:spcBef>
              <a:spcAft>
                <a:spcPts val="0"/>
              </a:spcAft>
              <a:buClr>
                <a:schemeClr val="dk1"/>
              </a:buClr>
              <a:buSzPts val="1800"/>
              <a:buChar char="•"/>
              <a:defRPr sz="1800"/>
            </a:lvl3pPr>
            <a:lvl4pPr indent="-323850" lvl="3" marL="1828800" rtl="0" algn="l">
              <a:lnSpc>
                <a:spcPct val="90000"/>
              </a:lnSpc>
              <a:spcBef>
                <a:spcPts val="375"/>
              </a:spcBef>
              <a:spcAft>
                <a:spcPts val="0"/>
              </a:spcAft>
              <a:buClr>
                <a:schemeClr val="dk1"/>
              </a:buClr>
              <a:buSzPts val="1500"/>
              <a:buChar char="•"/>
              <a:defRPr sz="1500"/>
            </a:lvl4pPr>
            <a:lvl5pPr indent="-323850" lvl="4" marL="2286000" rtl="0" algn="l">
              <a:lnSpc>
                <a:spcPct val="90000"/>
              </a:lnSpc>
              <a:spcBef>
                <a:spcPts val="375"/>
              </a:spcBef>
              <a:spcAft>
                <a:spcPts val="0"/>
              </a:spcAft>
              <a:buClr>
                <a:schemeClr val="dk1"/>
              </a:buClr>
              <a:buSzPts val="1500"/>
              <a:buChar char="•"/>
              <a:defRPr sz="1500"/>
            </a:lvl5pPr>
            <a:lvl6pPr indent="-323850" lvl="5" marL="2743200" rtl="0" algn="l">
              <a:lnSpc>
                <a:spcPct val="90000"/>
              </a:lnSpc>
              <a:spcBef>
                <a:spcPts val="375"/>
              </a:spcBef>
              <a:spcAft>
                <a:spcPts val="0"/>
              </a:spcAft>
              <a:buClr>
                <a:schemeClr val="dk1"/>
              </a:buClr>
              <a:buSzPts val="1500"/>
              <a:buChar char="•"/>
              <a:defRPr sz="1500"/>
            </a:lvl6pPr>
            <a:lvl7pPr indent="-323850" lvl="6" marL="3200400" rtl="0" algn="l">
              <a:lnSpc>
                <a:spcPct val="90000"/>
              </a:lnSpc>
              <a:spcBef>
                <a:spcPts val="375"/>
              </a:spcBef>
              <a:spcAft>
                <a:spcPts val="0"/>
              </a:spcAft>
              <a:buClr>
                <a:schemeClr val="dk1"/>
              </a:buClr>
              <a:buSzPts val="1500"/>
              <a:buChar char="•"/>
              <a:defRPr sz="1500"/>
            </a:lvl7pPr>
            <a:lvl8pPr indent="-323850" lvl="7" marL="3657600" rtl="0" algn="l">
              <a:lnSpc>
                <a:spcPct val="90000"/>
              </a:lnSpc>
              <a:spcBef>
                <a:spcPts val="375"/>
              </a:spcBef>
              <a:spcAft>
                <a:spcPts val="0"/>
              </a:spcAft>
              <a:buClr>
                <a:schemeClr val="dk1"/>
              </a:buClr>
              <a:buSzPts val="1500"/>
              <a:buChar char="•"/>
              <a:defRPr sz="1500"/>
            </a:lvl8pPr>
            <a:lvl9pPr indent="-323850" lvl="8" marL="4114800" rtl="0" algn="l">
              <a:lnSpc>
                <a:spcPct val="90000"/>
              </a:lnSpc>
              <a:spcBef>
                <a:spcPts val="375"/>
              </a:spcBef>
              <a:spcAft>
                <a:spcPts val="0"/>
              </a:spcAft>
              <a:buClr>
                <a:schemeClr val="dk1"/>
              </a:buClr>
              <a:buSzPts val="1500"/>
              <a:buChar char="•"/>
              <a:defRPr sz="1500"/>
            </a:lvl9pPr>
          </a:lstStyle>
          <a:p/>
        </p:txBody>
      </p:sp>
      <p:sp>
        <p:nvSpPr>
          <p:cNvPr id="90" name="Google Shape;90;p21"/>
          <p:cNvSpPr txBox="1"/>
          <p:nvPr>
            <p:ph idx="2" type="body"/>
          </p:nvPr>
        </p:nvSpPr>
        <p:spPr>
          <a:xfrm>
            <a:off x="629841" y="1543054"/>
            <a:ext cx="2949300" cy="2858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1200"/>
              <a:buNone/>
              <a:defRPr sz="1200"/>
            </a:lvl1pPr>
            <a:lvl2pPr indent="-228600" lvl="1" marL="914400" rtl="0" algn="l">
              <a:lnSpc>
                <a:spcPct val="90000"/>
              </a:lnSpc>
              <a:spcBef>
                <a:spcPts val="375"/>
              </a:spcBef>
              <a:spcAft>
                <a:spcPts val="0"/>
              </a:spcAft>
              <a:buClr>
                <a:schemeClr val="dk1"/>
              </a:buClr>
              <a:buSzPts val="1050"/>
              <a:buNone/>
              <a:defRPr sz="1050"/>
            </a:lvl2pPr>
            <a:lvl3pPr indent="-228600" lvl="2" marL="1371600" rtl="0" algn="l">
              <a:lnSpc>
                <a:spcPct val="90000"/>
              </a:lnSpc>
              <a:spcBef>
                <a:spcPts val="375"/>
              </a:spcBef>
              <a:spcAft>
                <a:spcPts val="0"/>
              </a:spcAft>
              <a:buClr>
                <a:schemeClr val="dk1"/>
              </a:buClr>
              <a:buSzPts val="900"/>
              <a:buNone/>
              <a:defRPr sz="900"/>
            </a:lvl3pPr>
            <a:lvl4pPr indent="-228600" lvl="3" marL="1828800" rtl="0" algn="l">
              <a:lnSpc>
                <a:spcPct val="90000"/>
              </a:lnSpc>
              <a:spcBef>
                <a:spcPts val="375"/>
              </a:spcBef>
              <a:spcAft>
                <a:spcPts val="0"/>
              </a:spcAft>
              <a:buClr>
                <a:schemeClr val="dk1"/>
              </a:buClr>
              <a:buSzPts val="750"/>
              <a:buNone/>
              <a:defRPr sz="750"/>
            </a:lvl4pPr>
            <a:lvl5pPr indent="-228600" lvl="4" marL="2286000" rtl="0" algn="l">
              <a:lnSpc>
                <a:spcPct val="90000"/>
              </a:lnSpc>
              <a:spcBef>
                <a:spcPts val="375"/>
              </a:spcBef>
              <a:spcAft>
                <a:spcPts val="0"/>
              </a:spcAft>
              <a:buClr>
                <a:schemeClr val="dk1"/>
              </a:buClr>
              <a:buSzPts val="750"/>
              <a:buNone/>
              <a:defRPr sz="750"/>
            </a:lvl5pPr>
            <a:lvl6pPr indent="-228600" lvl="5" marL="2743200" rtl="0" algn="l">
              <a:lnSpc>
                <a:spcPct val="90000"/>
              </a:lnSpc>
              <a:spcBef>
                <a:spcPts val="375"/>
              </a:spcBef>
              <a:spcAft>
                <a:spcPts val="0"/>
              </a:spcAft>
              <a:buClr>
                <a:schemeClr val="dk1"/>
              </a:buClr>
              <a:buSzPts val="750"/>
              <a:buNone/>
              <a:defRPr sz="750"/>
            </a:lvl6pPr>
            <a:lvl7pPr indent="-228600" lvl="6" marL="3200400" rtl="0" algn="l">
              <a:lnSpc>
                <a:spcPct val="90000"/>
              </a:lnSpc>
              <a:spcBef>
                <a:spcPts val="375"/>
              </a:spcBef>
              <a:spcAft>
                <a:spcPts val="0"/>
              </a:spcAft>
              <a:buClr>
                <a:schemeClr val="dk1"/>
              </a:buClr>
              <a:buSzPts val="750"/>
              <a:buNone/>
              <a:defRPr sz="750"/>
            </a:lvl7pPr>
            <a:lvl8pPr indent="-228600" lvl="7" marL="3657600" rtl="0" algn="l">
              <a:lnSpc>
                <a:spcPct val="90000"/>
              </a:lnSpc>
              <a:spcBef>
                <a:spcPts val="375"/>
              </a:spcBef>
              <a:spcAft>
                <a:spcPts val="0"/>
              </a:spcAft>
              <a:buClr>
                <a:schemeClr val="dk1"/>
              </a:buClr>
              <a:buSzPts val="750"/>
              <a:buNone/>
              <a:defRPr sz="750"/>
            </a:lvl8pPr>
            <a:lvl9pPr indent="-228600" lvl="8" marL="4114800" rtl="0" algn="l">
              <a:lnSpc>
                <a:spcPct val="90000"/>
              </a:lnSpc>
              <a:spcBef>
                <a:spcPts val="375"/>
              </a:spcBef>
              <a:spcAft>
                <a:spcPts val="0"/>
              </a:spcAft>
              <a:buClr>
                <a:schemeClr val="dk1"/>
              </a:buClr>
              <a:buSzPts val="750"/>
              <a:buNone/>
              <a:defRPr sz="750"/>
            </a:lvl9pPr>
          </a:lstStyle>
          <a:p/>
        </p:txBody>
      </p:sp>
      <p:sp>
        <p:nvSpPr>
          <p:cNvPr id="91" name="Google Shape;91;p21"/>
          <p:cNvSpPr txBox="1"/>
          <p:nvPr>
            <p:ph idx="10" type="dt"/>
          </p:nvPr>
        </p:nvSpPr>
        <p:spPr>
          <a:xfrm>
            <a:off x="628650" y="4767275"/>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2" name="Google Shape;92;p21"/>
          <p:cNvSpPr txBox="1"/>
          <p:nvPr>
            <p:ph idx="11" type="ftr"/>
          </p:nvPr>
        </p:nvSpPr>
        <p:spPr>
          <a:xfrm>
            <a:off x="3028950" y="4767275"/>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3" name="Google Shape;93;p21"/>
          <p:cNvSpPr txBox="1"/>
          <p:nvPr>
            <p:ph idx="12" type="sldNum"/>
          </p:nvPr>
        </p:nvSpPr>
        <p:spPr>
          <a:xfrm>
            <a:off x="6457950" y="4767275"/>
            <a:ext cx="2057400" cy="273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4" name="Shape 94"/>
        <p:cNvGrpSpPr/>
        <p:nvPr/>
      </p:nvGrpSpPr>
      <p:grpSpPr>
        <a:xfrm>
          <a:off x="0" y="0"/>
          <a:ext cx="0" cy="0"/>
          <a:chOff x="0" y="0"/>
          <a:chExt cx="0" cy="0"/>
        </a:xfrm>
      </p:grpSpPr>
      <p:sp>
        <p:nvSpPr>
          <p:cNvPr id="95" name="Google Shape;95;p22"/>
          <p:cNvSpPr txBox="1"/>
          <p:nvPr>
            <p:ph type="title"/>
          </p:nvPr>
        </p:nvSpPr>
        <p:spPr>
          <a:xfrm>
            <a:off x="629841" y="342901"/>
            <a:ext cx="2949300" cy="12000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p22"/>
          <p:cNvSpPr/>
          <p:nvPr>
            <p:ph idx="2" type="pic"/>
          </p:nvPr>
        </p:nvSpPr>
        <p:spPr>
          <a:xfrm>
            <a:off x="3887391" y="740571"/>
            <a:ext cx="4629300" cy="3655200"/>
          </a:xfrm>
          <a:prstGeom prst="rect">
            <a:avLst/>
          </a:prstGeom>
          <a:noFill/>
          <a:ln>
            <a:noFill/>
          </a:ln>
        </p:spPr>
      </p:sp>
      <p:sp>
        <p:nvSpPr>
          <p:cNvPr id="97" name="Google Shape;97;p22"/>
          <p:cNvSpPr txBox="1"/>
          <p:nvPr>
            <p:ph idx="1" type="body"/>
          </p:nvPr>
        </p:nvSpPr>
        <p:spPr>
          <a:xfrm>
            <a:off x="629841" y="1543054"/>
            <a:ext cx="2949300" cy="2858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1200"/>
              <a:buNone/>
              <a:defRPr sz="1200"/>
            </a:lvl1pPr>
            <a:lvl2pPr indent="-228600" lvl="1" marL="914400" rtl="0" algn="l">
              <a:lnSpc>
                <a:spcPct val="90000"/>
              </a:lnSpc>
              <a:spcBef>
                <a:spcPts val="375"/>
              </a:spcBef>
              <a:spcAft>
                <a:spcPts val="0"/>
              </a:spcAft>
              <a:buClr>
                <a:schemeClr val="dk1"/>
              </a:buClr>
              <a:buSzPts val="1050"/>
              <a:buNone/>
              <a:defRPr sz="1050"/>
            </a:lvl2pPr>
            <a:lvl3pPr indent="-228600" lvl="2" marL="1371600" rtl="0" algn="l">
              <a:lnSpc>
                <a:spcPct val="90000"/>
              </a:lnSpc>
              <a:spcBef>
                <a:spcPts val="375"/>
              </a:spcBef>
              <a:spcAft>
                <a:spcPts val="0"/>
              </a:spcAft>
              <a:buClr>
                <a:schemeClr val="dk1"/>
              </a:buClr>
              <a:buSzPts val="900"/>
              <a:buNone/>
              <a:defRPr sz="900"/>
            </a:lvl3pPr>
            <a:lvl4pPr indent="-228600" lvl="3" marL="1828800" rtl="0" algn="l">
              <a:lnSpc>
                <a:spcPct val="90000"/>
              </a:lnSpc>
              <a:spcBef>
                <a:spcPts val="375"/>
              </a:spcBef>
              <a:spcAft>
                <a:spcPts val="0"/>
              </a:spcAft>
              <a:buClr>
                <a:schemeClr val="dk1"/>
              </a:buClr>
              <a:buSzPts val="750"/>
              <a:buNone/>
              <a:defRPr sz="750"/>
            </a:lvl4pPr>
            <a:lvl5pPr indent="-228600" lvl="4" marL="2286000" rtl="0" algn="l">
              <a:lnSpc>
                <a:spcPct val="90000"/>
              </a:lnSpc>
              <a:spcBef>
                <a:spcPts val="375"/>
              </a:spcBef>
              <a:spcAft>
                <a:spcPts val="0"/>
              </a:spcAft>
              <a:buClr>
                <a:schemeClr val="dk1"/>
              </a:buClr>
              <a:buSzPts val="750"/>
              <a:buNone/>
              <a:defRPr sz="750"/>
            </a:lvl5pPr>
            <a:lvl6pPr indent="-228600" lvl="5" marL="2743200" rtl="0" algn="l">
              <a:lnSpc>
                <a:spcPct val="90000"/>
              </a:lnSpc>
              <a:spcBef>
                <a:spcPts val="375"/>
              </a:spcBef>
              <a:spcAft>
                <a:spcPts val="0"/>
              </a:spcAft>
              <a:buClr>
                <a:schemeClr val="dk1"/>
              </a:buClr>
              <a:buSzPts val="750"/>
              <a:buNone/>
              <a:defRPr sz="750"/>
            </a:lvl6pPr>
            <a:lvl7pPr indent="-228600" lvl="6" marL="3200400" rtl="0" algn="l">
              <a:lnSpc>
                <a:spcPct val="90000"/>
              </a:lnSpc>
              <a:spcBef>
                <a:spcPts val="375"/>
              </a:spcBef>
              <a:spcAft>
                <a:spcPts val="0"/>
              </a:spcAft>
              <a:buClr>
                <a:schemeClr val="dk1"/>
              </a:buClr>
              <a:buSzPts val="750"/>
              <a:buNone/>
              <a:defRPr sz="750"/>
            </a:lvl7pPr>
            <a:lvl8pPr indent="-228600" lvl="7" marL="3657600" rtl="0" algn="l">
              <a:lnSpc>
                <a:spcPct val="90000"/>
              </a:lnSpc>
              <a:spcBef>
                <a:spcPts val="375"/>
              </a:spcBef>
              <a:spcAft>
                <a:spcPts val="0"/>
              </a:spcAft>
              <a:buClr>
                <a:schemeClr val="dk1"/>
              </a:buClr>
              <a:buSzPts val="750"/>
              <a:buNone/>
              <a:defRPr sz="750"/>
            </a:lvl8pPr>
            <a:lvl9pPr indent="-228600" lvl="8" marL="4114800" rtl="0" algn="l">
              <a:lnSpc>
                <a:spcPct val="90000"/>
              </a:lnSpc>
              <a:spcBef>
                <a:spcPts val="375"/>
              </a:spcBef>
              <a:spcAft>
                <a:spcPts val="0"/>
              </a:spcAft>
              <a:buClr>
                <a:schemeClr val="dk1"/>
              </a:buClr>
              <a:buSzPts val="750"/>
              <a:buNone/>
              <a:defRPr sz="750"/>
            </a:lvl9pPr>
          </a:lstStyle>
          <a:p/>
        </p:txBody>
      </p:sp>
      <p:sp>
        <p:nvSpPr>
          <p:cNvPr id="98" name="Google Shape;98;p22"/>
          <p:cNvSpPr txBox="1"/>
          <p:nvPr>
            <p:ph idx="10" type="dt"/>
          </p:nvPr>
        </p:nvSpPr>
        <p:spPr>
          <a:xfrm>
            <a:off x="628650" y="4767275"/>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9" name="Google Shape;99;p22"/>
          <p:cNvSpPr txBox="1"/>
          <p:nvPr>
            <p:ph idx="11" type="ftr"/>
          </p:nvPr>
        </p:nvSpPr>
        <p:spPr>
          <a:xfrm>
            <a:off x="3028950" y="4767275"/>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0" name="Google Shape;100;p22"/>
          <p:cNvSpPr txBox="1"/>
          <p:nvPr>
            <p:ph idx="12" type="sldNum"/>
          </p:nvPr>
        </p:nvSpPr>
        <p:spPr>
          <a:xfrm>
            <a:off x="6457950" y="4767275"/>
            <a:ext cx="2057400" cy="273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1" name="Shape 101"/>
        <p:cNvGrpSpPr/>
        <p:nvPr/>
      </p:nvGrpSpPr>
      <p:grpSpPr>
        <a:xfrm>
          <a:off x="0" y="0"/>
          <a:ext cx="0" cy="0"/>
          <a:chOff x="0" y="0"/>
          <a:chExt cx="0" cy="0"/>
        </a:xfrm>
      </p:grpSpPr>
      <p:sp>
        <p:nvSpPr>
          <p:cNvPr id="102" name="Google Shape;102;p23"/>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3"/>
          <p:cNvSpPr txBox="1"/>
          <p:nvPr>
            <p:ph idx="1" type="body"/>
          </p:nvPr>
        </p:nvSpPr>
        <p:spPr>
          <a:xfrm rot="5400000">
            <a:off x="2940300" y="-942428"/>
            <a:ext cx="3263400" cy="78867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04" name="Google Shape;104;p23"/>
          <p:cNvSpPr txBox="1"/>
          <p:nvPr>
            <p:ph idx="10" type="dt"/>
          </p:nvPr>
        </p:nvSpPr>
        <p:spPr>
          <a:xfrm>
            <a:off x="628650" y="4767275"/>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5" name="Google Shape;105;p23"/>
          <p:cNvSpPr txBox="1"/>
          <p:nvPr>
            <p:ph idx="11" type="ftr"/>
          </p:nvPr>
        </p:nvSpPr>
        <p:spPr>
          <a:xfrm>
            <a:off x="3028950" y="4767275"/>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6" name="Google Shape;106;p23"/>
          <p:cNvSpPr txBox="1"/>
          <p:nvPr>
            <p:ph idx="12" type="sldNum"/>
          </p:nvPr>
        </p:nvSpPr>
        <p:spPr>
          <a:xfrm>
            <a:off x="6457950" y="4767275"/>
            <a:ext cx="2057400" cy="273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7" name="Shape 107"/>
        <p:cNvGrpSpPr/>
        <p:nvPr/>
      </p:nvGrpSpPr>
      <p:grpSpPr>
        <a:xfrm>
          <a:off x="0" y="0"/>
          <a:ext cx="0" cy="0"/>
          <a:chOff x="0" y="0"/>
          <a:chExt cx="0" cy="0"/>
        </a:xfrm>
      </p:grpSpPr>
      <p:sp>
        <p:nvSpPr>
          <p:cNvPr id="108" name="Google Shape;108;p24"/>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24"/>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10" name="Google Shape;110;p24"/>
          <p:cNvSpPr txBox="1"/>
          <p:nvPr>
            <p:ph idx="10" type="dt"/>
          </p:nvPr>
        </p:nvSpPr>
        <p:spPr>
          <a:xfrm>
            <a:off x="628650" y="4767275"/>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1" name="Google Shape;111;p24"/>
          <p:cNvSpPr txBox="1"/>
          <p:nvPr>
            <p:ph idx="11" type="ftr"/>
          </p:nvPr>
        </p:nvSpPr>
        <p:spPr>
          <a:xfrm>
            <a:off x="3028950" y="4767275"/>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2" name="Google Shape;112;p24"/>
          <p:cNvSpPr txBox="1"/>
          <p:nvPr>
            <p:ph idx="12" type="sldNum"/>
          </p:nvPr>
        </p:nvSpPr>
        <p:spPr>
          <a:xfrm>
            <a:off x="6457950" y="4767275"/>
            <a:ext cx="2057400" cy="273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3" name="Shape 113"/>
        <p:cNvGrpSpPr/>
        <p:nvPr/>
      </p:nvGrpSpPr>
      <p:grpSpPr>
        <a:xfrm>
          <a:off x="0" y="0"/>
          <a:ext cx="0" cy="0"/>
          <a:chOff x="0" y="0"/>
          <a:chExt cx="0" cy="0"/>
        </a:xfrm>
      </p:grpSpPr>
      <p:sp>
        <p:nvSpPr>
          <p:cNvPr id="114" name="Google Shape;114;p25"/>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1" name="Shape 121"/>
        <p:cNvGrpSpPr/>
        <p:nvPr/>
      </p:nvGrpSpPr>
      <p:grpSpPr>
        <a:xfrm>
          <a:off x="0" y="0"/>
          <a:ext cx="0" cy="0"/>
          <a:chOff x="0" y="0"/>
          <a:chExt cx="0" cy="0"/>
        </a:xfrm>
      </p:grpSpPr>
      <p:sp>
        <p:nvSpPr>
          <p:cNvPr id="122" name="Google Shape;122;p27"/>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4" name="Shape 124"/>
        <p:cNvGrpSpPr/>
        <p:nvPr/>
      </p:nvGrpSpPr>
      <p:grpSpPr>
        <a:xfrm>
          <a:off x="0" y="0"/>
          <a:ext cx="0" cy="0"/>
          <a:chOff x="0" y="0"/>
          <a:chExt cx="0" cy="0"/>
        </a:xfrm>
      </p:grpSpPr>
      <p:sp>
        <p:nvSpPr>
          <p:cNvPr id="125" name="Google Shape;125;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7" name="Google Shape;127;p28"/>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28" name="Google Shape;128;p28"/>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29" name="Google Shape;129;p28"/>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0" name="Shape 130"/>
        <p:cNvGrpSpPr/>
        <p:nvPr/>
      </p:nvGrpSpPr>
      <p:grpSpPr>
        <a:xfrm>
          <a:off x="0" y="0"/>
          <a:ext cx="0" cy="0"/>
          <a:chOff x="0" y="0"/>
          <a:chExt cx="0" cy="0"/>
        </a:xfrm>
      </p:grpSpPr>
      <p:sp>
        <p:nvSpPr>
          <p:cNvPr id="131" name="Google Shape;131;p29"/>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9"/>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3" name="Shape 133"/>
        <p:cNvGrpSpPr/>
        <p:nvPr/>
      </p:nvGrpSpPr>
      <p:grpSpPr>
        <a:xfrm>
          <a:off x="0" y="0"/>
          <a:ext cx="0" cy="0"/>
          <a:chOff x="0" y="0"/>
          <a:chExt cx="0" cy="0"/>
        </a:xfrm>
      </p:grpSpPr>
      <p:sp>
        <p:nvSpPr>
          <p:cNvPr id="134" name="Google Shape;134;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5" name="Google Shape;135;p3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6" name="Google Shape;136;p3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7" name="Shape 137"/>
        <p:cNvGrpSpPr/>
        <p:nvPr/>
      </p:nvGrpSpPr>
      <p:grpSpPr>
        <a:xfrm>
          <a:off x="0" y="0"/>
          <a:ext cx="0" cy="0"/>
          <a:chOff x="0" y="0"/>
          <a:chExt cx="0" cy="0"/>
        </a:xfrm>
      </p:grpSpPr>
      <p:sp>
        <p:nvSpPr>
          <p:cNvPr id="138" name="Google Shape;138;p3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3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40" name="Google Shape;140;p31"/>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1" name="Google Shape;141;p3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42" name="Google Shape;142;p31"/>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3" name="Shape 143"/>
        <p:cNvGrpSpPr/>
        <p:nvPr/>
      </p:nvGrpSpPr>
      <p:grpSpPr>
        <a:xfrm>
          <a:off x="0" y="0"/>
          <a:ext cx="0" cy="0"/>
          <a:chOff x="0" y="0"/>
          <a:chExt cx="0" cy="0"/>
        </a:xfrm>
      </p:grpSpPr>
      <p:sp>
        <p:nvSpPr>
          <p:cNvPr id="144" name="Google Shape;144;p3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5" name="Google Shape;145;p32"/>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46" name="Google Shape;146;p32"/>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47" name="Google Shape;147;p32"/>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33"/>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50" name="Google Shape;150;p33"/>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51" name="Google Shape;151;p33"/>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2" name="Shape 152"/>
        <p:cNvGrpSpPr/>
        <p:nvPr/>
      </p:nvGrpSpPr>
      <p:grpSpPr>
        <a:xfrm>
          <a:off x="0" y="0"/>
          <a:ext cx="0" cy="0"/>
          <a:chOff x="0" y="0"/>
          <a:chExt cx="0" cy="0"/>
        </a:xfrm>
      </p:grpSpPr>
      <p:sp>
        <p:nvSpPr>
          <p:cNvPr id="153" name="Google Shape;153;p3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4" name="Google Shape;154;p34"/>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55" name="Google Shape;155;p34"/>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56" name="Google Shape;156;p34"/>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57" name="Google Shape;157;p34"/>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58" name="Google Shape;158;p34"/>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9" name="Shape 159"/>
        <p:cNvGrpSpPr/>
        <p:nvPr/>
      </p:nvGrpSpPr>
      <p:grpSpPr>
        <a:xfrm>
          <a:off x="0" y="0"/>
          <a:ext cx="0" cy="0"/>
          <a:chOff x="0" y="0"/>
          <a:chExt cx="0" cy="0"/>
        </a:xfrm>
      </p:grpSpPr>
      <p:sp>
        <p:nvSpPr>
          <p:cNvPr id="160" name="Google Shape;160;p3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1" name="Google Shape;161;p35"/>
          <p:cNvSpPr/>
          <p:nvPr>
            <p:ph idx="2" type="pic"/>
          </p:nvPr>
        </p:nvSpPr>
        <p:spPr>
          <a:xfrm>
            <a:off x="3887391" y="740569"/>
            <a:ext cx="4629300" cy="3655200"/>
          </a:xfrm>
          <a:prstGeom prst="rect">
            <a:avLst/>
          </a:prstGeom>
          <a:noFill/>
          <a:ln>
            <a:noFill/>
          </a:ln>
        </p:spPr>
      </p:sp>
      <p:sp>
        <p:nvSpPr>
          <p:cNvPr id="162" name="Google Shape;162;p3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63" name="Google Shape;163;p35"/>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64" name="Google Shape;164;p35"/>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65" name="Google Shape;165;p35"/>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6" name="Shape 166"/>
        <p:cNvGrpSpPr/>
        <p:nvPr/>
      </p:nvGrpSpPr>
      <p:grpSpPr>
        <a:xfrm>
          <a:off x="0" y="0"/>
          <a:ext cx="0" cy="0"/>
          <a:chOff x="0" y="0"/>
          <a:chExt cx="0" cy="0"/>
        </a:xfrm>
      </p:grpSpPr>
      <p:sp>
        <p:nvSpPr>
          <p:cNvPr id="167" name="Google Shape;167;p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8" name="Google Shape;168;p36"/>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9" name="Google Shape;169;p36"/>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70" name="Google Shape;170;p36"/>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71" name="Google Shape;171;p3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2" name="Shape 172"/>
        <p:cNvGrpSpPr/>
        <p:nvPr/>
      </p:nvGrpSpPr>
      <p:grpSpPr>
        <a:xfrm>
          <a:off x="0" y="0"/>
          <a:ext cx="0" cy="0"/>
          <a:chOff x="0" y="0"/>
          <a:chExt cx="0" cy="0"/>
        </a:xfrm>
      </p:grpSpPr>
      <p:sp>
        <p:nvSpPr>
          <p:cNvPr id="173" name="Google Shape;173;p37"/>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4" name="Google Shape;174;p37"/>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 name="Google Shape;175;p37"/>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76" name="Google Shape;176;p37"/>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77" name="Google Shape;177;p37"/>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theme" Target="../theme/theme2.xml"/><Relationship Id="rId14" Type="http://schemas.openxmlformats.org/officeDocument/2006/relationships/slideLayout" Target="../slideLayouts/slideLayout2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22"/>
            <a:ext cx="7886700" cy="32634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pic>
        <p:nvPicPr>
          <p:cNvPr id="53" name="Google Shape;53;p13"/>
          <p:cNvPicPr preferRelativeResize="0"/>
          <p:nvPr/>
        </p:nvPicPr>
        <p:blipFill rotWithShape="1">
          <a:blip r:embed="rId1">
            <a:alphaModFix/>
          </a:blip>
          <a:srcRect b="94428" l="0" r="0" t="0"/>
          <a:stretch/>
        </p:blipFill>
        <p:spPr>
          <a:xfrm>
            <a:off x="515032" y="172642"/>
            <a:ext cx="8113936" cy="273842"/>
          </a:xfrm>
          <a:prstGeom prst="rect">
            <a:avLst/>
          </a:prstGeom>
          <a:noFill/>
          <a:ln>
            <a:noFill/>
          </a:ln>
        </p:spPr>
      </p:pic>
      <p:pic>
        <p:nvPicPr>
          <p:cNvPr id="54" name="Google Shape;54;p13"/>
          <p:cNvPicPr preferRelativeResize="0"/>
          <p:nvPr/>
        </p:nvPicPr>
        <p:blipFill rotWithShape="1">
          <a:blip r:embed="rId1">
            <a:alphaModFix/>
          </a:blip>
          <a:srcRect b="94428" l="0" r="0" t="0"/>
          <a:stretch/>
        </p:blipFill>
        <p:spPr>
          <a:xfrm>
            <a:off x="515031" y="4815241"/>
            <a:ext cx="8113936" cy="273842"/>
          </a:xfrm>
          <a:prstGeom prst="rect">
            <a:avLst/>
          </a:prstGeom>
          <a:noFill/>
          <a:ln>
            <a:noFill/>
          </a:ln>
        </p:spPr>
      </p:pic>
      <p:pic>
        <p:nvPicPr>
          <p:cNvPr id="55" name="Google Shape;55;p13"/>
          <p:cNvPicPr preferRelativeResize="0"/>
          <p:nvPr/>
        </p:nvPicPr>
        <p:blipFill rotWithShape="1">
          <a:blip r:embed="rId2">
            <a:alphaModFix/>
          </a:blip>
          <a:srcRect b="0" l="0" r="0" t="0"/>
          <a:stretch/>
        </p:blipFill>
        <p:spPr>
          <a:xfrm>
            <a:off x="7070953" y="4384833"/>
            <a:ext cx="1443065" cy="33915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7" name="Google Shape;117;p2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18" name="Google Shape;118;p26"/>
          <p:cNvPicPr preferRelativeResize="0"/>
          <p:nvPr/>
        </p:nvPicPr>
        <p:blipFill rotWithShape="1">
          <a:blip r:embed="rId1">
            <a:alphaModFix/>
          </a:blip>
          <a:srcRect b="94428" l="0" r="0" t="0"/>
          <a:stretch/>
        </p:blipFill>
        <p:spPr>
          <a:xfrm>
            <a:off x="515031" y="172641"/>
            <a:ext cx="8113936" cy="273846"/>
          </a:xfrm>
          <a:prstGeom prst="rect">
            <a:avLst/>
          </a:prstGeom>
          <a:noFill/>
          <a:ln>
            <a:noFill/>
          </a:ln>
        </p:spPr>
      </p:pic>
      <p:pic>
        <p:nvPicPr>
          <p:cNvPr id="119" name="Google Shape;119;p26"/>
          <p:cNvPicPr preferRelativeResize="0"/>
          <p:nvPr/>
        </p:nvPicPr>
        <p:blipFill rotWithShape="1">
          <a:blip r:embed="rId1">
            <a:alphaModFix/>
          </a:blip>
          <a:srcRect b="94428" l="0" r="0" t="0"/>
          <a:stretch/>
        </p:blipFill>
        <p:spPr>
          <a:xfrm>
            <a:off x="515030" y="4815228"/>
            <a:ext cx="8113936" cy="273846"/>
          </a:xfrm>
          <a:prstGeom prst="rect">
            <a:avLst/>
          </a:prstGeom>
          <a:noFill/>
          <a:ln>
            <a:noFill/>
          </a:ln>
        </p:spPr>
      </p:pic>
      <p:pic>
        <p:nvPicPr>
          <p:cNvPr id="120" name="Google Shape;120;p26"/>
          <p:cNvPicPr preferRelativeResize="0"/>
          <p:nvPr/>
        </p:nvPicPr>
        <p:blipFill rotWithShape="1">
          <a:blip r:embed="rId2">
            <a:alphaModFix/>
          </a:blip>
          <a:srcRect b="0" l="0" r="0" t="0"/>
          <a:stretch/>
        </p:blipFill>
        <p:spPr>
          <a:xfrm>
            <a:off x="7070954" y="4384821"/>
            <a:ext cx="1444398" cy="3391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hyperlink" Target="https://www.stelo.com/en-u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 Id="rId3" Type="http://schemas.openxmlformats.org/officeDocument/2006/relationships/hyperlink" Target="https://www.dstigmatize.org/resources/language-guid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15.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 Id="rId3"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hyperlink" Target="http://www.diatribe.org" TargetMode="External"/><Relationship Id="rId4" Type="http://schemas.openxmlformats.org/officeDocument/2006/relationships/hyperlink" Target="http://www.dstigmatize.org" TargetMode="External"/><Relationship Id="rId5" Type="http://schemas.openxmlformats.org/officeDocument/2006/relationships/hyperlink" Target="http://www.timeinrang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0" Type="http://schemas.openxmlformats.org/officeDocument/2006/relationships/hyperlink" Target="https://doi.org/10.2337/dc22-2189" TargetMode="External"/><Relationship Id="rId1" Type="http://schemas.openxmlformats.org/officeDocument/2006/relationships/slideLayout" Target="../slideLayouts/slideLayout29.xml"/><Relationship Id="rId2" Type="http://schemas.openxmlformats.org/officeDocument/2006/relationships/notesSlide" Target="../notesSlides/notesSlide41.xml"/><Relationship Id="rId3" Type="http://schemas.openxmlformats.org/officeDocument/2006/relationships/hyperlink" Target="https://doi.org/10.1089/dia.2023.0141" TargetMode="External"/><Relationship Id="rId4" Type="http://schemas.openxmlformats.org/officeDocument/2006/relationships/hyperlink" Target="https://doi.org/10.1210/clinem/dgac034" TargetMode="External"/><Relationship Id="rId9" Type="http://schemas.openxmlformats.org/officeDocument/2006/relationships/hyperlink" Target="https://doi.org/10.1007/s00125-024-06107-6" TargetMode="External"/><Relationship Id="rId5" Type="http://schemas.openxmlformats.org/officeDocument/2006/relationships/hyperlink" Target="https://doi.org/10.2337/ds20-0096" TargetMode="External"/><Relationship Id="rId6" Type="http://schemas.openxmlformats.org/officeDocument/2006/relationships/hyperlink" Target="https://doi.org/10.1016/j.jdiacomp.2020.107746" TargetMode="External"/><Relationship Id="rId7" Type="http://schemas.openxmlformats.org/officeDocument/2006/relationships/hyperlink" Target="https://doi.org/10.1089/dia.2020.0666" TargetMode="External"/><Relationship Id="rId8" Type="http://schemas.openxmlformats.org/officeDocument/2006/relationships/hyperlink" Target="https://doi.org/10.1089/dia.2021.052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8"/>
          <p:cNvSpPr txBox="1"/>
          <p:nvPr>
            <p:ph type="title"/>
          </p:nvPr>
        </p:nvSpPr>
        <p:spPr>
          <a:xfrm>
            <a:off x="670937" y="1131921"/>
            <a:ext cx="7879500" cy="21375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Calibri"/>
              <a:buNone/>
            </a:pPr>
            <a:r>
              <a:rPr lang="en"/>
              <a:t>Helping people with diabetes thrive with </a:t>
            </a:r>
            <a:endParaRPr/>
          </a:p>
          <a:p>
            <a:pPr indent="0" lvl="0" marL="0" rtl="0" algn="ctr">
              <a:lnSpc>
                <a:spcPct val="90000"/>
              </a:lnSpc>
              <a:spcBef>
                <a:spcPts val="0"/>
              </a:spcBef>
              <a:spcAft>
                <a:spcPts val="0"/>
              </a:spcAft>
              <a:buClr>
                <a:schemeClr val="dk1"/>
              </a:buClr>
              <a:buSzPts val="4500"/>
              <a:buFont typeface="Calibri"/>
              <a:buNone/>
            </a:pPr>
            <a:r>
              <a:rPr b="1" lang="en"/>
              <a:t>Time in Range</a:t>
            </a:r>
            <a:endParaRPr b="1"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7"/>
          <p:cNvSpPr txBox="1"/>
          <p:nvPr>
            <p:ph type="title"/>
          </p:nvPr>
        </p:nvSpPr>
        <p:spPr>
          <a:xfrm>
            <a:off x="604325" y="592300"/>
            <a:ext cx="6975300" cy="864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
              <a:t>What is an AGP report? </a:t>
            </a:r>
            <a:endParaRPr/>
          </a:p>
        </p:txBody>
      </p:sp>
      <p:sp>
        <p:nvSpPr>
          <p:cNvPr id="243" name="Google Shape;243;p47"/>
          <p:cNvSpPr txBox="1"/>
          <p:nvPr>
            <p:ph idx="4294967295" type="body"/>
          </p:nvPr>
        </p:nvSpPr>
        <p:spPr>
          <a:xfrm>
            <a:off x="628650" y="1456300"/>
            <a:ext cx="4770000" cy="2678100"/>
          </a:xfrm>
          <a:prstGeom prst="rect">
            <a:avLst/>
          </a:prstGeom>
          <a:noFill/>
          <a:ln>
            <a:noFill/>
          </a:ln>
        </p:spPr>
        <p:txBody>
          <a:bodyPr anchorCtr="0" anchor="t" bIns="34275" lIns="68575" spcFirstLastPara="1" rIns="68575" wrap="square" tIns="34275">
            <a:normAutofit/>
          </a:bodyPr>
          <a:lstStyle/>
          <a:p>
            <a:pPr indent="0" lvl="0" marL="0" rtl="0" algn="l">
              <a:lnSpc>
                <a:spcPct val="115000"/>
              </a:lnSpc>
              <a:spcBef>
                <a:spcPts val="0"/>
              </a:spcBef>
              <a:spcAft>
                <a:spcPts val="0"/>
              </a:spcAft>
              <a:buNone/>
            </a:pPr>
            <a:r>
              <a:rPr lang="en" sz="1600">
                <a:solidFill>
                  <a:srgbClr val="374151"/>
                </a:solidFill>
              </a:rPr>
              <a:t>An AGP report is a standardized, single-page report that includes glucose statistics like time in range, a summary glucose profile, and daily glucose graphs. It converts blood glucose readings from a CGM device into a detailed picture, allowing you to quickly visualize the time you spend above and below your target range.</a:t>
            </a:r>
            <a:endParaRPr sz="1600">
              <a:solidFill>
                <a:srgbClr val="374151"/>
              </a:solidFill>
            </a:endParaRPr>
          </a:p>
          <a:p>
            <a:pPr indent="0" lvl="0" marL="0" rtl="0" algn="l">
              <a:lnSpc>
                <a:spcPct val="115000"/>
              </a:lnSpc>
              <a:spcBef>
                <a:spcPts val="900"/>
              </a:spcBef>
              <a:spcAft>
                <a:spcPts val="900"/>
              </a:spcAft>
              <a:buNone/>
            </a:pPr>
            <a:r>
              <a:rPr lang="en" sz="1600">
                <a:solidFill>
                  <a:srgbClr val="374151"/>
                </a:solidFill>
              </a:rPr>
              <a:t> The report is based on at least seven days of CGM data, with 14 days of data (or more) considered ideal. </a:t>
            </a:r>
            <a:endParaRPr sz="2200"/>
          </a:p>
        </p:txBody>
      </p:sp>
      <p:pic>
        <p:nvPicPr>
          <p:cNvPr id="244" name="Google Shape;244;p47"/>
          <p:cNvPicPr preferRelativeResize="0"/>
          <p:nvPr/>
        </p:nvPicPr>
        <p:blipFill>
          <a:blip r:embed="rId3">
            <a:alphaModFix/>
          </a:blip>
          <a:stretch>
            <a:fillRect/>
          </a:stretch>
        </p:blipFill>
        <p:spPr>
          <a:xfrm>
            <a:off x="5504800" y="493000"/>
            <a:ext cx="3290748" cy="42573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8"/>
          <p:cNvSpPr txBox="1"/>
          <p:nvPr>
            <p:ph type="title"/>
          </p:nvPr>
        </p:nvSpPr>
        <p:spPr>
          <a:xfrm>
            <a:off x="1434225" y="1933675"/>
            <a:ext cx="6078000" cy="864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
              <a:t>What can the AGP report tell you?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9"/>
          <p:cNvSpPr txBox="1"/>
          <p:nvPr>
            <p:ph type="title"/>
          </p:nvPr>
        </p:nvSpPr>
        <p:spPr>
          <a:xfrm>
            <a:off x="368100" y="1978150"/>
            <a:ext cx="2984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Arial"/>
                <a:ea typeface="Arial"/>
                <a:cs typeface="Arial"/>
                <a:sym typeface="Arial"/>
              </a:rPr>
              <a:t>Time in Range</a:t>
            </a:r>
            <a:endParaRPr/>
          </a:p>
        </p:txBody>
      </p:sp>
      <p:pic>
        <p:nvPicPr>
          <p:cNvPr id="257" name="Google Shape;257;p49"/>
          <p:cNvPicPr preferRelativeResize="0"/>
          <p:nvPr/>
        </p:nvPicPr>
        <p:blipFill rotWithShape="1">
          <a:blip r:embed="rId3">
            <a:alphaModFix/>
          </a:blip>
          <a:srcRect b="61505" l="0" r="0" t="0"/>
          <a:stretch/>
        </p:blipFill>
        <p:spPr>
          <a:xfrm>
            <a:off x="3401025" y="1155775"/>
            <a:ext cx="5299001" cy="2638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50"/>
          <p:cNvSpPr txBox="1"/>
          <p:nvPr/>
        </p:nvSpPr>
        <p:spPr>
          <a:xfrm>
            <a:off x="628650" y="274098"/>
            <a:ext cx="8146800" cy="995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2800">
                <a:solidFill>
                  <a:srgbClr val="000000"/>
                </a:solidFill>
                <a:latin typeface="Calibri"/>
                <a:ea typeface="Calibri"/>
                <a:cs typeface="Calibri"/>
                <a:sym typeface="Calibri"/>
              </a:rPr>
              <a:t>Time in Range</a:t>
            </a:r>
            <a:endParaRPr sz="3300">
              <a:solidFill>
                <a:srgbClr val="000000"/>
              </a:solidFill>
              <a:latin typeface="Calibri"/>
              <a:ea typeface="Calibri"/>
              <a:cs typeface="Calibri"/>
              <a:sym typeface="Calibri"/>
            </a:endParaRPr>
          </a:p>
        </p:txBody>
      </p:sp>
      <p:grpSp>
        <p:nvGrpSpPr>
          <p:cNvPr id="264" name="Google Shape;264;p50"/>
          <p:cNvGrpSpPr/>
          <p:nvPr/>
        </p:nvGrpSpPr>
        <p:grpSpPr>
          <a:xfrm>
            <a:off x="3424989" y="415631"/>
            <a:ext cx="5003960" cy="4336485"/>
            <a:chOff x="5051425" y="1157287"/>
            <a:chExt cx="5122284" cy="5143500"/>
          </a:xfrm>
        </p:grpSpPr>
        <p:pic>
          <p:nvPicPr>
            <p:cNvPr id="265" name="Google Shape;265;p50"/>
            <p:cNvPicPr preferRelativeResize="0"/>
            <p:nvPr/>
          </p:nvPicPr>
          <p:blipFill rotWithShape="1">
            <a:blip r:embed="rId3">
              <a:alphaModFix/>
            </a:blip>
            <a:srcRect b="0" l="0" r="56356" t="0"/>
            <a:stretch/>
          </p:blipFill>
          <p:spPr>
            <a:xfrm>
              <a:off x="5051425" y="1157287"/>
              <a:ext cx="1635125" cy="5143500"/>
            </a:xfrm>
            <a:prstGeom prst="rect">
              <a:avLst/>
            </a:prstGeom>
            <a:noFill/>
            <a:ln>
              <a:noFill/>
            </a:ln>
          </p:spPr>
        </p:pic>
        <p:sp>
          <p:nvSpPr>
            <p:cNvPr id="266" name="Google Shape;266;p50"/>
            <p:cNvSpPr txBox="1"/>
            <p:nvPr/>
          </p:nvSpPr>
          <p:spPr>
            <a:xfrm>
              <a:off x="6657973" y="1357668"/>
              <a:ext cx="3329100" cy="36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Very High (&gt;250 mg/d</a:t>
              </a:r>
              <a:r>
                <a:rPr b="1" lang="en">
                  <a:latin typeface="Calibri"/>
                  <a:ea typeface="Calibri"/>
                  <a:cs typeface="Calibri"/>
                  <a:sym typeface="Calibri"/>
                </a:rPr>
                <a:t>L</a:t>
              </a:r>
              <a:r>
                <a:rPr b="1" i="0" lang="en" sz="14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67" name="Google Shape;267;p50"/>
            <p:cNvSpPr txBox="1"/>
            <p:nvPr/>
          </p:nvSpPr>
          <p:spPr>
            <a:xfrm>
              <a:off x="6686551" y="1864854"/>
              <a:ext cx="3329100" cy="36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High (181-250 mg/</a:t>
              </a:r>
              <a:r>
                <a:rPr b="1" i="0" lang="en" sz="1400" u="none" cap="none" strike="noStrike">
                  <a:solidFill>
                    <a:srgbClr val="000000"/>
                  </a:solidFill>
                  <a:latin typeface="Calibri"/>
                  <a:ea typeface="Calibri"/>
                  <a:cs typeface="Calibri"/>
                  <a:sym typeface="Calibri"/>
                </a:rPr>
                <a:t>dL</a:t>
              </a:r>
              <a:r>
                <a:rPr b="1" lang="en">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68" name="Google Shape;268;p50"/>
            <p:cNvSpPr txBox="1"/>
            <p:nvPr/>
          </p:nvSpPr>
          <p:spPr>
            <a:xfrm>
              <a:off x="6844609" y="3218518"/>
              <a:ext cx="33291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1900" u="none" cap="none" strike="noStrike">
                  <a:solidFill>
                    <a:srgbClr val="000000"/>
                  </a:solidFill>
                  <a:latin typeface="Calibri"/>
                  <a:ea typeface="Calibri"/>
                  <a:cs typeface="Calibri"/>
                  <a:sym typeface="Calibri"/>
                </a:rPr>
                <a:t>Target Range</a:t>
              </a:r>
              <a:endParaRPr b="0" i="0" sz="1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lang="en" sz="1900">
                  <a:latin typeface="Calibri"/>
                  <a:ea typeface="Calibri"/>
                  <a:cs typeface="Calibri"/>
                  <a:sym typeface="Calibri"/>
                </a:rPr>
                <a:t>70-180 mg/dL</a:t>
              </a:r>
              <a:endParaRPr b="0" i="0" sz="1300" u="none" cap="none" strike="noStrike">
                <a:solidFill>
                  <a:srgbClr val="000000"/>
                </a:solidFill>
                <a:latin typeface="Arial"/>
                <a:ea typeface="Arial"/>
                <a:cs typeface="Arial"/>
                <a:sym typeface="Arial"/>
              </a:endParaRPr>
            </a:p>
          </p:txBody>
        </p:sp>
        <p:sp>
          <p:nvSpPr>
            <p:cNvPr id="269" name="Google Shape;269;p50"/>
            <p:cNvSpPr txBox="1"/>
            <p:nvPr/>
          </p:nvSpPr>
          <p:spPr>
            <a:xfrm>
              <a:off x="6657973" y="5602123"/>
              <a:ext cx="3329100" cy="32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 sz="1200" u="none" cap="none" strike="noStrike">
                  <a:solidFill>
                    <a:srgbClr val="000000"/>
                  </a:solidFill>
                  <a:latin typeface="Calibri"/>
                  <a:ea typeface="Calibri"/>
                  <a:cs typeface="Calibri"/>
                  <a:sym typeface="Calibri"/>
                </a:rPr>
                <a:t>Low (54-69 mg/dL)</a:t>
              </a:r>
              <a:endParaRPr b="0" i="0" sz="1200" u="none" cap="none" strike="noStrike">
                <a:solidFill>
                  <a:srgbClr val="000000"/>
                </a:solidFill>
                <a:latin typeface="Arial"/>
                <a:ea typeface="Arial"/>
                <a:cs typeface="Arial"/>
                <a:sym typeface="Arial"/>
              </a:endParaRPr>
            </a:p>
          </p:txBody>
        </p:sp>
        <p:sp>
          <p:nvSpPr>
            <p:cNvPr id="270" name="Google Shape;270;p50"/>
            <p:cNvSpPr txBox="1"/>
            <p:nvPr/>
          </p:nvSpPr>
          <p:spPr>
            <a:xfrm>
              <a:off x="6655242" y="5864454"/>
              <a:ext cx="3329100" cy="32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 sz="1200" u="none" cap="none" strike="noStrike">
                  <a:solidFill>
                    <a:srgbClr val="000000"/>
                  </a:solidFill>
                  <a:latin typeface="Calibri"/>
                  <a:ea typeface="Calibri"/>
                  <a:cs typeface="Calibri"/>
                  <a:sym typeface="Calibri"/>
                </a:rPr>
                <a:t>Very Low (&lt; 54 mg/dL)</a:t>
              </a:r>
              <a:endParaRPr b="0" i="0" sz="1200" u="none" cap="none" strike="noStrike">
                <a:solidFill>
                  <a:srgbClr val="000000"/>
                </a:solidFill>
                <a:latin typeface="Arial"/>
                <a:ea typeface="Arial"/>
                <a:cs typeface="Arial"/>
                <a:sym typeface="Arial"/>
              </a:endParaRPr>
            </a:p>
          </p:txBody>
        </p:sp>
      </p:grpSp>
      <p:sp>
        <p:nvSpPr>
          <p:cNvPr id="271" name="Google Shape;271;p50"/>
          <p:cNvSpPr txBox="1"/>
          <p:nvPr/>
        </p:nvSpPr>
        <p:spPr>
          <a:xfrm>
            <a:off x="628650" y="2205282"/>
            <a:ext cx="2525100" cy="323100"/>
          </a:xfrm>
          <a:prstGeom prst="rect">
            <a:avLst/>
          </a:prstGeom>
          <a:solidFill>
            <a:srgbClr val="083056"/>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FFFFFF"/>
                </a:solidFill>
                <a:latin typeface="Calibri"/>
                <a:ea typeface="Calibri"/>
                <a:cs typeface="Calibri"/>
                <a:sym typeface="Calibri"/>
              </a:rPr>
              <a:t>Time in Ranges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51"/>
          <p:cNvPicPr preferRelativeResize="0"/>
          <p:nvPr/>
        </p:nvPicPr>
        <p:blipFill rotWithShape="1">
          <a:blip r:embed="rId3">
            <a:alphaModFix/>
          </a:blip>
          <a:srcRect b="20659" l="0" r="9428" t="4377"/>
          <a:stretch/>
        </p:blipFill>
        <p:spPr>
          <a:xfrm>
            <a:off x="556850" y="349274"/>
            <a:ext cx="6951575" cy="4444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2"/>
          <p:cNvSpPr txBox="1"/>
          <p:nvPr>
            <p:ph type="title"/>
          </p:nvPr>
        </p:nvSpPr>
        <p:spPr>
          <a:xfrm>
            <a:off x="628650" y="273591"/>
            <a:ext cx="7886700" cy="993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a:t>Measurable benefits of TIR</a:t>
            </a:r>
            <a:endParaRPr/>
          </a:p>
        </p:txBody>
      </p:sp>
      <p:sp>
        <p:nvSpPr>
          <p:cNvPr id="284" name="Google Shape;284;p52"/>
          <p:cNvSpPr txBox="1"/>
          <p:nvPr>
            <p:ph idx="1" type="body"/>
          </p:nvPr>
        </p:nvSpPr>
        <p:spPr>
          <a:xfrm>
            <a:off x="628650" y="1107300"/>
            <a:ext cx="7886700" cy="3157200"/>
          </a:xfrm>
          <a:prstGeom prst="rect">
            <a:avLst/>
          </a:prstGeom>
          <a:noFill/>
          <a:ln>
            <a:noFill/>
          </a:ln>
        </p:spPr>
        <p:txBody>
          <a:bodyPr anchorCtr="0" anchor="t" bIns="45700" lIns="91425" spcFirstLastPara="1" rIns="91425" wrap="square" tIns="45700">
            <a:normAutofit lnSpcReduction="20000"/>
          </a:bodyPr>
          <a:lstStyle/>
          <a:p>
            <a:pPr indent="0" lvl="0" marL="0" rtl="0" algn="l">
              <a:spcBef>
                <a:spcPts val="800"/>
              </a:spcBef>
              <a:spcAft>
                <a:spcPts val="0"/>
              </a:spcAft>
              <a:buNone/>
            </a:pPr>
            <a:r>
              <a:rPr b="1" lang="en" sz="1800"/>
              <a:t>Time in range and diabetes complications</a:t>
            </a:r>
            <a:r>
              <a:rPr lang="en" sz="1800"/>
              <a:t>: </a:t>
            </a:r>
            <a:endParaRPr sz="1800"/>
          </a:p>
          <a:p>
            <a:pPr indent="-298450" lvl="0" marL="457200" rtl="0" algn="l">
              <a:spcBef>
                <a:spcPts val="800"/>
              </a:spcBef>
              <a:spcAft>
                <a:spcPts val="0"/>
              </a:spcAft>
              <a:buSzPts val="1100"/>
              <a:buChar char="-"/>
            </a:pPr>
            <a:r>
              <a:rPr lang="en" sz="1800"/>
              <a:t>Research shows that TIR can be a more accurate indicator for risk of long-term diabetes complications</a:t>
            </a:r>
            <a:r>
              <a:rPr baseline="30000" lang="en" sz="1800"/>
              <a:t>1,2</a:t>
            </a:r>
            <a:endParaRPr baseline="30000" sz="1800"/>
          </a:p>
          <a:p>
            <a:pPr indent="0" lvl="0" marL="0" rtl="0" algn="l">
              <a:spcBef>
                <a:spcPts val="800"/>
              </a:spcBef>
              <a:spcAft>
                <a:spcPts val="0"/>
              </a:spcAft>
              <a:buNone/>
            </a:pPr>
            <a:r>
              <a:rPr b="1" lang="en" sz="1800"/>
              <a:t>Time in range and mental health</a:t>
            </a:r>
            <a:r>
              <a:rPr lang="en" sz="1800"/>
              <a:t>:</a:t>
            </a:r>
            <a:endParaRPr sz="1800"/>
          </a:p>
          <a:p>
            <a:pPr indent="-298450" lvl="0" marL="457200" rtl="0" algn="l">
              <a:spcBef>
                <a:spcPts val="800"/>
              </a:spcBef>
              <a:spcAft>
                <a:spcPts val="0"/>
              </a:spcAft>
              <a:buSzPts val="1100"/>
              <a:buChar char="-"/>
            </a:pPr>
            <a:r>
              <a:rPr lang="en" sz="1800"/>
              <a:t>Preliminary evidence</a:t>
            </a:r>
            <a:r>
              <a:rPr lang="en" sz="1800"/>
              <a:t> suggests increased TIR is associated with better mood; less anger and negative affect</a:t>
            </a:r>
            <a:r>
              <a:rPr baseline="30000" lang="en" sz="1800"/>
              <a:t>3,4</a:t>
            </a:r>
            <a:endParaRPr baseline="30000" sz="1800"/>
          </a:p>
          <a:p>
            <a:pPr indent="0" lvl="0" marL="0" rtl="0" algn="l">
              <a:spcBef>
                <a:spcPts val="800"/>
              </a:spcBef>
              <a:spcAft>
                <a:spcPts val="0"/>
              </a:spcAft>
              <a:buNone/>
            </a:pPr>
            <a:r>
              <a:rPr b="1" lang="en" sz="1800"/>
              <a:t>Time in range and quality of life</a:t>
            </a:r>
            <a:r>
              <a:rPr lang="en" sz="1800"/>
              <a:t>: </a:t>
            </a:r>
            <a:endParaRPr sz="1800"/>
          </a:p>
          <a:p>
            <a:pPr indent="-342900" lvl="0" marL="457200" rtl="0" algn="l">
              <a:spcBef>
                <a:spcPts val="800"/>
              </a:spcBef>
              <a:spcAft>
                <a:spcPts val="0"/>
              </a:spcAft>
              <a:buSzPts val="1800"/>
              <a:buChar char="-"/>
            </a:pPr>
            <a:r>
              <a:rPr lang="en" sz="1800"/>
              <a:t>Studies show using CGM and it’s metrics can help improve quality of life for people with diabetes</a:t>
            </a:r>
            <a:r>
              <a:rPr baseline="30000" lang="en" sz="1800"/>
              <a:t>5,6 </a:t>
            </a:r>
            <a:endParaRPr baseline="30000" sz="1800"/>
          </a:p>
          <a:p>
            <a:pPr indent="0" lvl="0" marL="0" rtl="0" algn="l">
              <a:spcBef>
                <a:spcPts val="800"/>
              </a:spcBef>
              <a:spcAft>
                <a:spcPts val="0"/>
              </a:spcAft>
              <a:buNone/>
            </a:pPr>
            <a:r>
              <a:rPr b="1" lang="en" sz="1800"/>
              <a:t>Time in range and glycemic control: </a:t>
            </a:r>
            <a:endParaRPr b="1" sz="1800"/>
          </a:p>
          <a:p>
            <a:pPr indent="-342900" lvl="0" marL="457200" rtl="0" algn="l">
              <a:spcBef>
                <a:spcPts val="800"/>
              </a:spcBef>
              <a:spcAft>
                <a:spcPts val="0"/>
              </a:spcAft>
              <a:buSzPts val="1800"/>
              <a:buChar char="-"/>
            </a:pPr>
            <a:r>
              <a:rPr lang="en" sz="1800"/>
              <a:t>Studies show that using a CGM and its metrics can actually lower A1C and improve glycemic control</a:t>
            </a:r>
            <a:r>
              <a:rPr baseline="30000" lang="en" sz="1800"/>
              <a:t>7–9</a:t>
            </a:r>
            <a:endParaRPr baseline="30000"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3"/>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
              <a:t>Standards of Care for Diabetes (ADA)</a:t>
            </a:r>
            <a:endParaRPr/>
          </a:p>
        </p:txBody>
      </p:sp>
      <p:sp>
        <p:nvSpPr>
          <p:cNvPr id="291" name="Google Shape;291;p53"/>
          <p:cNvSpPr txBox="1"/>
          <p:nvPr/>
        </p:nvSpPr>
        <p:spPr>
          <a:xfrm>
            <a:off x="822150" y="1271201"/>
            <a:ext cx="7886700" cy="26475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Calibri"/>
              <a:buAutoNum type="arabicPeriod"/>
            </a:pPr>
            <a:r>
              <a:rPr b="0" i="0" lang="en" sz="2200" u="none" cap="none" strike="noStrike">
                <a:solidFill>
                  <a:srgbClr val="000000"/>
                </a:solidFill>
                <a:latin typeface="Calibri"/>
                <a:ea typeface="Calibri"/>
                <a:cs typeface="Calibri"/>
                <a:sym typeface="Calibri"/>
              </a:rPr>
              <a:t>TIR is associated with the risk of microvascular complications and can be used for assessment of glycemic control.</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AutoNum type="arabicPeriod"/>
            </a:pPr>
            <a:r>
              <a:rPr b="0" i="0" lang="en" sz="2200" u="none" cap="none" strike="noStrike">
                <a:solidFill>
                  <a:srgbClr val="000000"/>
                </a:solidFill>
                <a:latin typeface="Calibri"/>
                <a:ea typeface="Calibri"/>
                <a:cs typeface="Calibri"/>
                <a:sym typeface="Calibri"/>
              </a:rPr>
              <a:t>Assess glycemic status using a 14-day </a:t>
            </a:r>
            <a:r>
              <a:rPr lang="en" sz="2200">
                <a:latin typeface="Calibri"/>
                <a:ea typeface="Calibri"/>
                <a:cs typeface="Calibri"/>
                <a:sym typeface="Calibri"/>
              </a:rPr>
              <a:t>CGM</a:t>
            </a:r>
            <a:r>
              <a:rPr b="0" i="0" lang="en" sz="2200" u="none" cap="none" strike="noStrike">
                <a:solidFill>
                  <a:srgbClr val="000000"/>
                </a:solidFill>
                <a:latin typeface="Calibri"/>
                <a:ea typeface="Calibri"/>
                <a:cs typeface="Calibri"/>
                <a:sym typeface="Calibri"/>
              </a:rPr>
              <a:t> assessment of </a:t>
            </a:r>
            <a:r>
              <a:rPr b="0" i="0" lang="en" sz="2200" u="none" cap="none" strike="noStrike">
                <a:solidFill>
                  <a:srgbClr val="000000"/>
                </a:solidFill>
                <a:latin typeface="Calibri"/>
                <a:ea typeface="Calibri"/>
                <a:cs typeface="Calibri"/>
                <a:sym typeface="Calibri"/>
              </a:rPr>
              <a:t>T</a:t>
            </a:r>
            <a:r>
              <a:rPr lang="en" sz="2200">
                <a:latin typeface="Calibri"/>
                <a:ea typeface="Calibri"/>
                <a:cs typeface="Calibri"/>
                <a:sym typeface="Calibri"/>
              </a:rPr>
              <a:t>IR </a:t>
            </a:r>
            <a:r>
              <a:rPr b="0" i="0" lang="en" sz="2200" u="none" cap="none" strike="noStrike">
                <a:solidFill>
                  <a:srgbClr val="000000"/>
                </a:solidFill>
                <a:latin typeface="Calibri"/>
                <a:ea typeface="Calibri"/>
                <a:cs typeface="Calibri"/>
                <a:sym typeface="Calibri"/>
              </a:rPr>
              <a:t>and GMI or A1c for use in clinical management and followed remotely</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AutoNum type="arabicPeriod"/>
            </a:pPr>
            <a:r>
              <a:rPr b="0" i="0" lang="en" sz="2200" u="none" cap="none" strike="noStrike">
                <a:solidFill>
                  <a:srgbClr val="000000"/>
                </a:solidFill>
                <a:latin typeface="Calibri"/>
                <a:ea typeface="Calibri"/>
                <a:cs typeface="Calibri"/>
                <a:sym typeface="Calibri"/>
              </a:rPr>
              <a:t>CGM should be offered for</a:t>
            </a:r>
            <a:r>
              <a:rPr lang="en" sz="2200">
                <a:latin typeface="Calibri"/>
                <a:ea typeface="Calibri"/>
                <a:cs typeface="Calibri"/>
                <a:sym typeface="Calibri"/>
              </a:rPr>
              <a:t> anyone with diabetes</a:t>
            </a:r>
            <a:r>
              <a:rPr b="0" i="0" lang="en" sz="2200" u="none" cap="none" strike="noStrike">
                <a:solidFill>
                  <a:srgbClr val="000000"/>
                </a:solidFill>
                <a:latin typeface="Calibri"/>
                <a:ea typeface="Calibri"/>
                <a:cs typeface="Calibri"/>
                <a:sym typeface="Calibri"/>
              </a:rPr>
              <a:t>.</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4"/>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
              <a:t>Dexcom Stelo and Abbott Rio</a:t>
            </a:r>
            <a:endParaRPr/>
          </a:p>
        </p:txBody>
      </p:sp>
      <p:sp>
        <p:nvSpPr>
          <p:cNvPr id="298" name="Google Shape;298;p54"/>
          <p:cNvSpPr txBox="1"/>
          <p:nvPr/>
        </p:nvSpPr>
        <p:spPr>
          <a:xfrm>
            <a:off x="628650" y="1086450"/>
            <a:ext cx="84030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sz="2200">
                <a:latin typeface="Calibri"/>
                <a:ea typeface="Calibri"/>
                <a:cs typeface="Calibri"/>
                <a:sym typeface="Calibri"/>
              </a:rPr>
              <a:t>CGMs have just become </a:t>
            </a:r>
            <a:r>
              <a:rPr i="1" lang="en" sz="2200">
                <a:latin typeface="Calibri"/>
                <a:ea typeface="Calibri"/>
                <a:cs typeface="Calibri"/>
                <a:sym typeface="Calibri"/>
              </a:rPr>
              <a:t>a lot</a:t>
            </a:r>
            <a:r>
              <a:rPr lang="en" sz="2200">
                <a:latin typeface="Calibri"/>
                <a:ea typeface="Calibri"/>
                <a:cs typeface="Calibri"/>
                <a:sym typeface="Calibri"/>
              </a:rPr>
              <a:t> more </a:t>
            </a:r>
            <a:r>
              <a:rPr lang="en" sz="2200">
                <a:latin typeface="Calibri"/>
                <a:ea typeface="Calibri"/>
                <a:cs typeface="Calibri"/>
                <a:sym typeface="Calibri"/>
              </a:rPr>
              <a:t>accessible</a:t>
            </a:r>
            <a:r>
              <a:rPr lang="en" sz="2200">
                <a:latin typeface="Calibri"/>
                <a:ea typeface="Calibri"/>
                <a:cs typeface="Calibri"/>
                <a:sym typeface="Calibri"/>
              </a:rPr>
              <a:t>. </a:t>
            </a:r>
            <a:endParaRPr sz="2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2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 sz="2200">
                <a:latin typeface="Calibri"/>
                <a:ea typeface="Calibri"/>
                <a:cs typeface="Calibri"/>
                <a:sym typeface="Calibri"/>
              </a:rPr>
              <a:t>Dexcom’s Stelo and Abbott’s Rio is are “OTC” CGM sensors designed for people with Type 2 diabetes not on insulin—</a:t>
            </a:r>
            <a:r>
              <a:rPr b="1" lang="en" sz="2200">
                <a:latin typeface="Calibri"/>
                <a:ea typeface="Calibri"/>
                <a:cs typeface="Calibri"/>
                <a:sym typeface="Calibri"/>
              </a:rPr>
              <a:t>no </a:t>
            </a:r>
            <a:r>
              <a:rPr b="1" lang="en" sz="2200">
                <a:latin typeface="Calibri"/>
                <a:ea typeface="Calibri"/>
                <a:cs typeface="Calibri"/>
                <a:sym typeface="Calibri"/>
              </a:rPr>
              <a:t>prescription</a:t>
            </a:r>
            <a:r>
              <a:rPr b="1" lang="en" sz="2200">
                <a:latin typeface="Calibri"/>
                <a:ea typeface="Calibri"/>
                <a:cs typeface="Calibri"/>
                <a:sym typeface="Calibri"/>
              </a:rPr>
              <a:t> or insurance required</a:t>
            </a:r>
            <a:r>
              <a:rPr lang="en" sz="2200">
                <a:latin typeface="Calibri"/>
                <a:ea typeface="Calibri"/>
                <a:cs typeface="Calibri"/>
                <a:sym typeface="Calibri"/>
              </a:rPr>
              <a:t>. </a:t>
            </a:r>
            <a:endParaRPr sz="2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2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 sz="2200">
                <a:latin typeface="Calibri"/>
                <a:ea typeface="Calibri"/>
                <a:cs typeface="Calibri"/>
                <a:sym typeface="Calibri"/>
              </a:rPr>
              <a:t>Stelo is $99 for a month supply, $89 if you get a monthly subscription at </a:t>
            </a:r>
            <a:r>
              <a:rPr lang="en" sz="2200" u="sng">
                <a:solidFill>
                  <a:schemeClr val="hlink"/>
                </a:solidFill>
                <a:latin typeface="Calibri"/>
                <a:ea typeface="Calibri"/>
                <a:cs typeface="Calibri"/>
                <a:sym typeface="Calibri"/>
                <a:hlinkClick r:id="rId3"/>
              </a:rPr>
              <a:t>https://www.stelo.com/en-us</a:t>
            </a:r>
            <a:r>
              <a:rPr lang="en" sz="2200">
                <a:latin typeface="Calibri"/>
                <a:ea typeface="Calibri"/>
                <a:cs typeface="Calibri"/>
                <a:sym typeface="Calibri"/>
              </a:rPr>
              <a:t>. </a:t>
            </a:r>
            <a:endParaRPr sz="2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2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 sz="2200">
                <a:latin typeface="Calibri"/>
                <a:ea typeface="Calibri"/>
                <a:cs typeface="Calibri"/>
                <a:sym typeface="Calibri"/>
              </a:rPr>
              <a:t>We expect Rio to come to market soon. </a:t>
            </a:r>
            <a:endParaRPr sz="22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5"/>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
              <a:t>How can you take action with time in range?</a:t>
            </a:r>
            <a:endParaRPr/>
          </a:p>
        </p:txBody>
      </p:sp>
      <p:sp>
        <p:nvSpPr>
          <p:cNvPr id="305" name="Google Shape;305;p55"/>
          <p:cNvSpPr txBox="1"/>
          <p:nvPr/>
        </p:nvSpPr>
        <p:spPr>
          <a:xfrm>
            <a:off x="682075" y="1184001"/>
            <a:ext cx="7886700" cy="366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2200">
                <a:latin typeface="Calibri"/>
                <a:ea typeface="Calibri"/>
                <a:cs typeface="Calibri"/>
                <a:sym typeface="Calibri"/>
              </a:rPr>
              <a:t>Time in range allows you to see the totality of a person’s diabetes management in one glance. You can see if they’re running high or low, and then dive deeper to make changes needed. </a:t>
            </a:r>
            <a:endParaRPr sz="2200">
              <a:latin typeface="Calibri"/>
              <a:ea typeface="Calibri"/>
              <a:cs typeface="Calibri"/>
              <a:sym typeface="Calibri"/>
            </a:endParaRPr>
          </a:p>
          <a:p>
            <a:pPr indent="0" lvl="0" marL="0" marR="0" rtl="0" algn="l">
              <a:lnSpc>
                <a:spcPct val="100000"/>
              </a:lnSpc>
              <a:spcBef>
                <a:spcPts val="0"/>
              </a:spcBef>
              <a:spcAft>
                <a:spcPts val="0"/>
              </a:spcAft>
              <a:buNone/>
            </a:pPr>
            <a:r>
              <a:t/>
            </a:r>
            <a:endParaRPr sz="2200">
              <a:latin typeface="Calibri"/>
              <a:ea typeface="Calibri"/>
              <a:cs typeface="Calibri"/>
              <a:sym typeface="Calibri"/>
            </a:endParaRPr>
          </a:p>
          <a:p>
            <a:pPr indent="0" lvl="0" marL="0" marR="0" rtl="0" algn="l">
              <a:lnSpc>
                <a:spcPct val="100000"/>
              </a:lnSpc>
              <a:spcBef>
                <a:spcPts val="0"/>
              </a:spcBef>
              <a:spcAft>
                <a:spcPts val="0"/>
              </a:spcAft>
              <a:buNone/>
            </a:pPr>
            <a:r>
              <a:rPr lang="en" sz="2200">
                <a:latin typeface="Calibri"/>
                <a:ea typeface="Calibri"/>
                <a:cs typeface="Calibri"/>
                <a:sym typeface="Calibri"/>
              </a:rPr>
              <a:t>Utilizing</a:t>
            </a:r>
            <a:r>
              <a:rPr lang="en" sz="2200">
                <a:latin typeface="Calibri"/>
                <a:ea typeface="Calibri"/>
                <a:cs typeface="Calibri"/>
                <a:sym typeface="Calibri"/>
              </a:rPr>
              <a:t> time in range gives you a data-driven starting place, saving time during appointments and </a:t>
            </a:r>
            <a:r>
              <a:rPr b="1" lang="en" sz="2200">
                <a:latin typeface="Calibri"/>
                <a:ea typeface="Calibri"/>
                <a:cs typeface="Calibri"/>
                <a:sym typeface="Calibri"/>
              </a:rPr>
              <a:t>helping you and those in your care feel more empowered. </a:t>
            </a:r>
            <a:endParaRPr b="1" sz="2200">
              <a:latin typeface="Calibri"/>
              <a:ea typeface="Calibri"/>
              <a:cs typeface="Calibri"/>
              <a:sym typeface="Calibri"/>
            </a:endParaRPr>
          </a:p>
          <a:p>
            <a:pPr indent="0" lvl="0" marL="0" marR="0" rtl="0" algn="l">
              <a:lnSpc>
                <a:spcPct val="100000"/>
              </a:lnSpc>
              <a:spcBef>
                <a:spcPts val="0"/>
              </a:spcBef>
              <a:spcAft>
                <a:spcPts val="0"/>
              </a:spcAft>
              <a:buNone/>
            </a:pPr>
            <a:r>
              <a:t/>
            </a:r>
            <a:endParaRPr b="1" sz="2200">
              <a:latin typeface="Calibri"/>
              <a:ea typeface="Calibri"/>
              <a:cs typeface="Calibri"/>
              <a:sym typeface="Calibri"/>
            </a:endParaRPr>
          </a:p>
          <a:p>
            <a:pPr indent="0" lvl="0" marL="0" marR="0" rtl="0" algn="l">
              <a:lnSpc>
                <a:spcPct val="100000"/>
              </a:lnSpc>
              <a:spcBef>
                <a:spcPts val="0"/>
              </a:spcBef>
              <a:spcAft>
                <a:spcPts val="0"/>
              </a:spcAft>
              <a:buNone/>
            </a:pPr>
            <a:r>
              <a:rPr b="1" lang="en" sz="2200">
                <a:latin typeface="Calibri"/>
                <a:ea typeface="Calibri"/>
                <a:cs typeface="Calibri"/>
                <a:sym typeface="Calibri"/>
              </a:rPr>
              <a:t>More empowerment = less diabetes distress.</a:t>
            </a:r>
            <a:endParaRPr b="1" sz="2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6"/>
          <p:cNvSpPr txBox="1"/>
          <p:nvPr>
            <p:ph type="title"/>
          </p:nvPr>
        </p:nvSpPr>
        <p:spPr>
          <a:xfrm>
            <a:off x="696200" y="1978150"/>
            <a:ext cx="24348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42424"/>
              <a:buNone/>
            </a:pPr>
            <a:r>
              <a:rPr lang="en">
                <a:latin typeface="Arial"/>
                <a:ea typeface="Arial"/>
                <a:cs typeface="Arial"/>
                <a:sym typeface="Arial"/>
              </a:rPr>
              <a:t>Ambulatory Glucose Profile </a:t>
            </a:r>
            <a:endParaRPr/>
          </a:p>
        </p:txBody>
      </p:sp>
      <p:pic>
        <p:nvPicPr>
          <p:cNvPr id="312" name="Google Shape;312;p56"/>
          <p:cNvPicPr preferRelativeResize="0"/>
          <p:nvPr/>
        </p:nvPicPr>
        <p:blipFill>
          <a:blip r:embed="rId3">
            <a:alphaModFix/>
          </a:blip>
          <a:stretch>
            <a:fillRect/>
          </a:stretch>
        </p:blipFill>
        <p:spPr>
          <a:xfrm>
            <a:off x="3196400" y="1116713"/>
            <a:ext cx="5486399" cy="27170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9"/>
          <p:cNvSpPr txBox="1"/>
          <p:nvPr>
            <p:ph type="title"/>
          </p:nvPr>
        </p:nvSpPr>
        <p:spPr>
          <a:xfrm>
            <a:off x="-62469" y="929272"/>
            <a:ext cx="3955800" cy="7683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Calibri"/>
              <a:buNone/>
            </a:pPr>
            <a:r>
              <a:rPr lang="en" sz="3600"/>
              <a:t>Audree Hall</a:t>
            </a:r>
            <a:endParaRPr sz="3600"/>
          </a:p>
        </p:txBody>
      </p:sp>
      <p:sp>
        <p:nvSpPr>
          <p:cNvPr id="190" name="Google Shape;190;p39"/>
          <p:cNvSpPr txBox="1"/>
          <p:nvPr>
            <p:ph type="title"/>
          </p:nvPr>
        </p:nvSpPr>
        <p:spPr>
          <a:xfrm>
            <a:off x="762678" y="1340498"/>
            <a:ext cx="5842200" cy="9804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4500"/>
              <a:buFont typeface="Calibri"/>
              <a:buNone/>
            </a:pPr>
            <a:r>
              <a:rPr lang="en" sz="2100"/>
              <a:t>Digital Campaign Manager,</a:t>
            </a:r>
            <a:endParaRPr sz="2100"/>
          </a:p>
          <a:p>
            <a:pPr indent="0" lvl="0" marL="0" rtl="0" algn="l">
              <a:lnSpc>
                <a:spcPct val="90000"/>
              </a:lnSpc>
              <a:spcBef>
                <a:spcPts val="0"/>
              </a:spcBef>
              <a:spcAft>
                <a:spcPts val="0"/>
              </a:spcAft>
              <a:buClr>
                <a:schemeClr val="dk1"/>
              </a:buClr>
              <a:buSzPts val="4500"/>
              <a:buFont typeface="Calibri"/>
              <a:buNone/>
            </a:pPr>
            <a:r>
              <a:rPr lang="en" sz="2100"/>
              <a:t>The Time in Range Coalition</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7"/>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
              <a:t>How to read the </a:t>
            </a:r>
            <a:r>
              <a:rPr lang="en"/>
              <a:t>AGP</a:t>
            </a:r>
            <a:r>
              <a:rPr lang="en"/>
              <a:t> </a:t>
            </a:r>
            <a:endParaRPr/>
          </a:p>
        </p:txBody>
      </p:sp>
      <p:sp>
        <p:nvSpPr>
          <p:cNvPr id="319" name="Google Shape;319;p57"/>
          <p:cNvSpPr txBox="1"/>
          <p:nvPr/>
        </p:nvSpPr>
        <p:spPr>
          <a:xfrm>
            <a:off x="628650" y="1000976"/>
            <a:ext cx="7886700" cy="44136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2700"/>
              </a:spcBef>
              <a:spcAft>
                <a:spcPts val="0"/>
              </a:spcAft>
              <a:buClr>
                <a:srgbClr val="374151"/>
              </a:buClr>
              <a:buSzPts val="1500"/>
              <a:buChar char="●"/>
            </a:pPr>
            <a:r>
              <a:rPr lang="en" sz="1500">
                <a:solidFill>
                  <a:srgbClr val="374151"/>
                </a:solidFill>
              </a:rPr>
              <a:t>Solid line: the median of all the readings. Half of your glucose values are above the middle line, and half are below.</a:t>
            </a:r>
            <a:endParaRPr sz="1500">
              <a:solidFill>
                <a:srgbClr val="374151"/>
              </a:solidFill>
            </a:endParaRPr>
          </a:p>
          <a:p>
            <a:pPr indent="-323850" lvl="0" marL="457200" rtl="0" algn="l">
              <a:lnSpc>
                <a:spcPct val="115000"/>
              </a:lnSpc>
              <a:spcBef>
                <a:spcPts val="0"/>
              </a:spcBef>
              <a:spcAft>
                <a:spcPts val="0"/>
              </a:spcAft>
              <a:buClr>
                <a:srgbClr val="374151"/>
              </a:buClr>
              <a:buSzPts val="1500"/>
              <a:buChar char="●"/>
            </a:pPr>
            <a:r>
              <a:rPr lang="en" sz="1500">
                <a:solidFill>
                  <a:srgbClr val="374151"/>
                </a:solidFill>
              </a:rPr>
              <a:t>Darker shading: 50% of your glucose values lie in this area</a:t>
            </a:r>
            <a:endParaRPr sz="1500">
              <a:solidFill>
                <a:srgbClr val="374151"/>
              </a:solidFill>
            </a:endParaRPr>
          </a:p>
          <a:p>
            <a:pPr indent="-323850" lvl="0" marL="457200" rtl="0" algn="l">
              <a:lnSpc>
                <a:spcPct val="115000"/>
              </a:lnSpc>
              <a:spcBef>
                <a:spcPts val="0"/>
              </a:spcBef>
              <a:spcAft>
                <a:spcPts val="0"/>
              </a:spcAft>
              <a:buClr>
                <a:srgbClr val="374151"/>
              </a:buClr>
              <a:buSzPts val="1500"/>
              <a:buChar char="●"/>
            </a:pPr>
            <a:r>
              <a:rPr lang="en" sz="1500">
                <a:solidFill>
                  <a:srgbClr val="374151"/>
                </a:solidFill>
              </a:rPr>
              <a:t>Lighter shading: 90% of your glucose values lie in this area</a:t>
            </a:r>
            <a:endParaRPr sz="1500">
              <a:solidFill>
                <a:srgbClr val="374151"/>
              </a:solidFill>
            </a:endParaRPr>
          </a:p>
          <a:p>
            <a:pPr indent="-323850" lvl="0" marL="457200" rtl="0" algn="l">
              <a:lnSpc>
                <a:spcPct val="115000"/>
              </a:lnSpc>
              <a:spcBef>
                <a:spcPts val="0"/>
              </a:spcBef>
              <a:spcAft>
                <a:spcPts val="0"/>
              </a:spcAft>
              <a:buClr>
                <a:srgbClr val="374151"/>
              </a:buClr>
              <a:buSzPts val="1500"/>
              <a:buChar char="●"/>
            </a:pPr>
            <a:r>
              <a:rPr lang="en" sz="1500">
                <a:solidFill>
                  <a:srgbClr val="374151"/>
                </a:solidFill>
              </a:rPr>
              <a:t>Green: this is the time spent in your target glucose range (usually between 70 and 180 mg/dL)</a:t>
            </a:r>
            <a:endParaRPr sz="1500">
              <a:solidFill>
                <a:srgbClr val="374151"/>
              </a:solidFill>
            </a:endParaRPr>
          </a:p>
          <a:p>
            <a:pPr indent="-323850" lvl="0" marL="457200" rtl="0" algn="l">
              <a:lnSpc>
                <a:spcPct val="115000"/>
              </a:lnSpc>
              <a:spcBef>
                <a:spcPts val="0"/>
              </a:spcBef>
              <a:spcAft>
                <a:spcPts val="0"/>
              </a:spcAft>
              <a:buClr>
                <a:srgbClr val="374151"/>
              </a:buClr>
              <a:buSzPts val="1500"/>
              <a:buChar char="●"/>
            </a:pPr>
            <a:r>
              <a:rPr lang="en" sz="1500">
                <a:solidFill>
                  <a:srgbClr val="374151"/>
                </a:solidFill>
              </a:rPr>
              <a:t>Yellow: this is the time spent in a high glucose range (between 180 and 250 mg/dL)</a:t>
            </a:r>
            <a:endParaRPr sz="1500">
              <a:solidFill>
                <a:srgbClr val="374151"/>
              </a:solidFill>
            </a:endParaRPr>
          </a:p>
          <a:p>
            <a:pPr indent="-323850" lvl="0" marL="457200" rtl="0" algn="l">
              <a:lnSpc>
                <a:spcPct val="115000"/>
              </a:lnSpc>
              <a:spcBef>
                <a:spcPts val="0"/>
              </a:spcBef>
              <a:spcAft>
                <a:spcPts val="0"/>
              </a:spcAft>
              <a:buClr>
                <a:srgbClr val="374151"/>
              </a:buClr>
              <a:buSzPts val="1500"/>
              <a:buChar char="●"/>
            </a:pPr>
            <a:r>
              <a:rPr lang="en" sz="1500">
                <a:solidFill>
                  <a:srgbClr val="374151"/>
                </a:solidFill>
              </a:rPr>
              <a:t>Orange: this area near the top of the graph is time spent in a very high glucose range (above 250 mg/dL)</a:t>
            </a:r>
            <a:endParaRPr sz="1500">
              <a:solidFill>
                <a:srgbClr val="374151"/>
              </a:solidFill>
            </a:endParaRPr>
          </a:p>
          <a:p>
            <a:pPr indent="-323850" lvl="0" marL="457200" rtl="0" algn="l">
              <a:lnSpc>
                <a:spcPct val="115000"/>
              </a:lnSpc>
              <a:spcBef>
                <a:spcPts val="0"/>
              </a:spcBef>
              <a:spcAft>
                <a:spcPts val="0"/>
              </a:spcAft>
              <a:buClr>
                <a:srgbClr val="374151"/>
              </a:buClr>
              <a:buSzPts val="1500"/>
              <a:buChar char="●"/>
            </a:pPr>
            <a:r>
              <a:rPr lang="en" sz="1500">
                <a:solidFill>
                  <a:srgbClr val="374151"/>
                </a:solidFill>
              </a:rPr>
              <a:t>Red: this area near the bottom is time spent in a low glucose range (between 70 and 54 mg/dL)</a:t>
            </a:r>
            <a:endParaRPr sz="1500">
              <a:solidFill>
                <a:srgbClr val="374151"/>
              </a:solidFill>
            </a:endParaRPr>
          </a:p>
          <a:p>
            <a:pPr indent="-323850" lvl="0" marL="457200" rtl="0" algn="l">
              <a:lnSpc>
                <a:spcPct val="115000"/>
              </a:lnSpc>
              <a:spcBef>
                <a:spcPts val="0"/>
              </a:spcBef>
              <a:spcAft>
                <a:spcPts val="0"/>
              </a:spcAft>
              <a:buClr>
                <a:srgbClr val="374151"/>
              </a:buClr>
              <a:buSzPts val="1500"/>
              <a:buChar char="●"/>
            </a:pPr>
            <a:r>
              <a:rPr lang="en" sz="1500">
                <a:solidFill>
                  <a:srgbClr val="374151"/>
                </a:solidFill>
              </a:rPr>
              <a:t>Dark red: this area at the bottom of the graph is time spent in a very low glucose range (below 54 mg/dL)</a:t>
            </a:r>
            <a:endParaRPr sz="2200">
              <a:latin typeface="Calibri"/>
              <a:ea typeface="Calibri"/>
              <a:cs typeface="Calibri"/>
              <a:sym typeface="Calibri"/>
            </a:endParaRPr>
          </a:p>
          <a:p>
            <a:pPr indent="0" lvl="0" marL="0" marR="0" rtl="0" algn="l">
              <a:lnSpc>
                <a:spcPct val="100000"/>
              </a:lnSpc>
              <a:spcBef>
                <a:spcPts val="27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8"/>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
              <a:t>What can the AGP identify? </a:t>
            </a:r>
            <a:endParaRPr/>
          </a:p>
        </p:txBody>
      </p:sp>
      <p:sp>
        <p:nvSpPr>
          <p:cNvPr id="326" name="Google Shape;326;p58"/>
          <p:cNvSpPr txBox="1"/>
          <p:nvPr/>
        </p:nvSpPr>
        <p:spPr>
          <a:xfrm>
            <a:off x="435650" y="1178700"/>
            <a:ext cx="3795300" cy="2786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2700"/>
              </a:spcBef>
              <a:spcAft>
                <a:spcPts val="0"/>
              </a:spcAft>
              <a:buNone/>
            </a:pPr>
            <a:r>
              <a:rPr b="1" lang="en" sz="2200">
                <a:solidFill>
                  <a:srgbClr val="374151"/>
                </a:solidFill>
                <a:latin typeface="Calibri"/>
                <a:ea typeface="Calibri"/>
                <a:cs typeface="Calibri"/>
                <a:sym typeface="Calibri"/>
              </a:rPr>
              <a:t>Patterns. </a:t>
            </a:r>
            <a:endParaRPr b="1" sz="2200">
              <a:solidFill>
                <a:srgbClr val="374151"/>
              </a:solidFill>
              <a:latin typeface="Calibri"/>
              <a:ea typeface="Calibri"/>
              <a:cs typeface="Calibri"/>
              <a:sym typeface="Calibri"/>
            </a:endParaRPr>
          </a:p>
          <a:p>
            <a:pPr indent="-368300" lvl="0" marL="457200" rtl="0" algn="l">
              <a:lnSpc>
                <a:spcPct val="100000"/>
              </a:lnSpc>
              <a:spcBef>
                <a:spcPts val="2700"/>
              </a:spcBef>
              <a:spcAft>
                <a:spcPts val="0"/>
              </a:spcAft>
              <a:buClr>
                <a:srgbClr val="374151"/>
              </a:buClr>
              <a:buSzPts val="2200"/>
              <a:buFont typeface="Calibri"/>
              <a:buChar char="-"/>
            </a:pPr>
            <a:r>
              <a:rPr lang="en" sz="2200">
                <a:solidFill>
                  <a:srgbClr val="374151"/>
                </a:solidFill>
                <a:latin typeface="Calibri"/>
                <a:ea typeface="Calibri"/>
                <a:cs typeface="Calibri"/>
                <a:sym typeface="Calibri"/>
              </a:rPr>
              <a:t>Patterns of hypo- and hyperglycemia </a:t>
            </a:r>
            <a:endParaRPr sz="2200">
              <a:solidFill>
                <a:srgbClr val="374151"/>
              </a:solidFill>
              <a:latin typeface="Calibri"/>
              <a:ea typeface="Calibri"/>
              <a:cs typeface="Calibri"/>
              <a:sym typeface="Calibri"/>
            </a:endParaRPr>
          </a:p>
          <a:p>
            <a:pPr indent="-368300" lvl="0" marL="457200" rtl="0" algn="l">
              <a:lnSpc>
                <a:spcPct val="100000"/>
              </a:lnSpc>
              <a:spcBef>
                <a:spcPts val="0"/>
              </a:spcBef>
              <a:spcAft>
                <a:spcPts val="0"/>
              </a:spcAft>
              <a:buClr>
                <a:srgbClr val="374151"/>
              </a:buClr>
              <a:buSzPts val="2200"/>
              <a:buFont typeface="Calibri"/>
              <a:buChar char="-"/>
            </a:pPr>
            <a:r>
              <a:rPr lang="en" sz="2200">
                <a:solidFill>
                  <a:srgbClr val="374151"/>
                </a:solidFill>
                <a:latin typeface="Calibri"/>
                <a:ea typeface="Calibri"/>
                <a:cs typeface="Calibri"/>
                <a:sym typeface="Calibri"/>
              </a:rPr>
              <a:t>Glucose variability </a:t>
            </a:r>
            <a:endParaRPr sz="2200">
              <a:solidFill>
                <a:srgbClr val="374151"/>
              </a:solidFill>
              <a:latin typeface="Calibri"/>
              <a:ea typeface="Calibri"/>
              <a:cs typeface="Calibri"/>
              <a:sym typeface="Calibri"/>
            </a:endParaRPr>
          </a:p>
          <a:p>
            <a:pPr indent="-368300" lvl="0" marL="457200" rtl="0" algn="l">
              <a:lnSpc>
                <a:spcPct val="100000"/>
              </a:lnSpc>
              <a:spcBef>
                <a:spcPts val="0"/>
              </a:spcBef>
              <a:spcAft>
                <a:spcPts val="0"/>
              </a:spcAft>
              <a:buClr>
                <a:srgbClr val="374151"/>
              </a:buClr>
              <a:buSzPts val="2200"/>
              <a:buFont typeface="Calibri"/>
              <a:buChar char="-"/>
            </a:pPr>
            <a:r>
              <a:rPr lang="en" sz="2200">
                <a:solidFill>
                  <a:srgbClr val="374151"/>
                </a:solidFill>
                <a:latin typeface="Calibri"/>
                <a:ea typeface="Calibri"/>
                <a:cs typeface="Calibri"/>
                <a:sym typeface="Calibri"/>
              </a:rPr>
              <a:t>Factors that affect glucose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27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327" name="Google Shape;327;p58"/>
          <p:cNvPicPr preferRelativeResize="0"/>
          <p:nvPr/>
        </p:nvPicPr>
        <p:blipFill>
          <a:blip r:embed="rId3">
            <a:alphaModFix/>
          </a:blip>
          <a:stretch>
            <a:fillRect/>
          </a:stretch>
        </p:blipFill>
        <p:spPr>
          <a:xfrm>
            <a:off x="4230950" y="1339720"/>
            <a:ext cx="4415250" cy="24640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9"/>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
              <a:t>How can you take action with the AGP?</a:t>
            </a:r>
            <a:endParaRPr/>
          </a:p>
        </p:txBody>
      </p:sp>
      <p:sp>
        <p:nvSpPr>
          <p:cNvPr id="334" name="Google Shape;334;p59"/>
          <p:cNvSpPr txBox="1"/>
          <p:nvPr/>
        </p:nvSpPr>
        <p:spPr>
          <a:xfrm>
            <a:off x="628650" y="1107125"/>
            <a:ext cx="7886700" cy="3801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2700"/>
              </a:spcBef>
              <a:spcAft>
                <a:spcPts val="0"/>
              </a:spcAft>
              <a:buNone/>
            </a:pPr>
            <a:r>
              <a:rPr lang="en" sz="2200">
                <a:solidFill>
                  <a:srgbClr val="374151"/>
                </a:solidFill>
                <a:latin typeface="Calibri"/>
                <a:ea typeface="Calibri"/>
                <a:cs typeface="Calibri"/>
                <a:sym typeface="Calibri"/>
              </a:rPr>
              <a:t>Review factors that affect AGP, look for patterns of low and high glucose levels on AGP, identity wide variability patterns, and use that data to make an action plan with those in your care.</a:t>
            </a:r>
            <a:endParaRPr sz="2200">
              <a:solidFill>
                <a:srgbClr val="374151"/>
              </a:solidFill>
              <a:latin typeface="Calibri"/>
              <a:ea typeface="Calibri"/>
              <a:cs typeface="Calibri"/>
              <a:sym typeface="Calibri"/>
            </a:endParaRPr>
          </a:p>
          <a:p>
            <a:pPr indent="0" lvl="0" marL="0" rtl="0" algn="l">
              <a:lnSpc>
                <a:spcPct val="100000"/>
              </a:lnSpc>
              <a:spcBef>
                <a:spcPts val="2700"/>
              </a:spcBef>
              <a:spcAft>
                <a:spcPts val="0"/>
              </a:spcAft>
              <a:buNone/>
            </a:pPr>
            <a:r>
              <a:rPr lang="en" sz="2200">
                <a:solidFill>
                  <a:srgbClr val="374151"/>
                </a:solidFill>
                <a:latin typeface="Calibri"/>
                <a:ea typeface="Calibri"/>
                <a:cs typeface="Calibri"/>
                <a:sym typeface="Calibri"/>
              </a:rPr>
              <a:t>For example, if we look back at Jane’s data, we can see she has a higher spike than wanted after dinner. You can work to make changes to insulin, exercise, or diet based on this diet—everyone’s management plan can be individualized based on their needs and what’s </a:t>
            </a:r>
            <a:r>
              <a:rPr lang="en" sz="2200">
                <a:solidFill>
                  <a:srgbClr val="374151"/>
                </a:solidFill>
                <a:latin typeface="Calibri"/>
                <a:ea typeface="Calibri"/>
                <a:cs typeface="Calibri"/>
                <a:sym typeface="Calibri"/>
              </a:rPr>
              <a:t>realistic</a:t>
            </a:r>
            <a:r>
              <a:rPr lang="en" sz="2200">
                <a:solidFill>
                  <a:srgbClr val="374151"/>
                </a:solidFill>
                <a:latin typeface="Calibri"/>
                <a:ea typeface="Calibri"/>
                <a:cs typeface="Calibri"/>
                <a:sym typeface="Calibri"/>
              </a:rPr>
              <a:t> to them. </a:t>
            </a:r>
            <a:endParaRPr sz="2200">
              <a:solidFill>
                <a:srgbClr val="374151"/>
              </a:solidFill>
              <a:latin typeface="Calibri"/>
              <a:ea typeface="Calibri"/>
              <a:cs typeface="Calibri"/>
              <a:sym typeface="Calibri"/>
            </a:endParaRPr>
          </a:p>
          <a:p>
            <a:pPr indent="0" lvl="0" marL="0" marR="0" rtl="0" algn="l">
              <a:lnSpc>
                <a:spcPct val="100000"/>
              </a:lnSpc>
              <a:spcBef>
                <a:spcPts val="27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0"/>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
              <a:t>Other AGP data:</a:t>
            </a:r>
            <a:endParaRPr/>
          </a:p>
        </p:txBody>
      </p:sp>
      <p:sp>
        <p:nvSpPr>
          <p:cNvPr id="341" name="Google Shape;341;p60"/>
          <p:cNvSpPr txBox="1"/>
          <p:nvPr/>
        </p:nvSpPr>
        <p:spPr>
          <a:xfrm>
            <a:off x="628650" y="974850"/>
            <a:ext cx="7886700" cy="31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Average glucose</a:t>
            </a:r>
            <a:r>
              <a:rPr lang="en"/>
              <a:t>: All glucose values added together, divided by number of readings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GMI (glucose management indicator)</a:t>
            </a:r>
            <a:r>
              <a:rPr lang="en"/>
              <a:t>: Calculated from average glucose for at least 12 days of data; is not the same as A1c, but can help </a:t>
            </a:r>
            <a:r>
              <a:rPr lang="en"/>
              <a:t>estimate your future lab A1c</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t>Glucose Variability</a:t>
            </a:r>
            <a:r>
              <a:rPr lang="en"/>
              <a:t>: How far apart (wide) glucose values are; ideally a low number equal to or less than 36% [percent coefficient of variation]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b="1" lang="en"/>
              <a:t>Daily Glucose Profiles</a:t>
            </a:r>
            <a:r>
              <a:rPr lang="en"/>
              <a:t>: Each box is a single day's glucose pattern</a:t>
            </a:r>
            <a:endParaRPr sz="1050">
              <a:solidFill>
                <a:srgbClr val="747474"/>
              </a:solidFill>
              <a:highlight>
                <a:srgbClr val="FFFFFF"/>
              </a:highlight>
            </a:endParaRPr>
          </a:p>
          <a:p>
            <a:pPr indent="0" lvl="0" marL="0" rtl="0" algn="l">
              <a:lnSpc>
                <a:spcPct val="100000"/>
              </a:lnSpc>
              <a:spcBef>
                <a:spcPts val="2700"/>
              </a:spcBef>
              <a:spcAft>
                <a:spcPts val="0"/>
              </a:spcAft>
              <a:buNone/>
            </a:pPr>
            <a:r>
              <a:t/>
            </a:r>
            <a:endParaRPr sz="1050">
              <a:solidFill>
                <a:srgbClr val="747474"/>
              </a:solidFill>
              <a:highlight>
                <a:srgbClr val="FFFFFF"/>
              </a:highlight>
            </a:endParaRPr>
          </a:p>
          <a:p>
            <a:pPr indent="0" lvl="0" marL="0" marR="0" rtl="0" algn="l">
              <a:lnSpc>
                <a:spcPct val="100000"/>
              </a:lnSpc>
              <a:spcBef>
                <a:spcPts val="27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342" name="Google Shape;342;p60"/>
          <p:cNvPicPr preferRelativeResize="0"/>
          <p:nvPr/>
        </p:nvPicPr>
        <p:blipFill>
          <a:blip r:embed="rId3">
            <a:alphaModFix/>
          </a:blip>
          <a:stretch>
            <a:fillRect/>
          </a:stretch>
        </p:blipFill>
        <p:spPr>
          <a:xfrm>
            <a:off x="689650" y="3171172"/>
            <a:ext cx="4721425" cy="1470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61"/>
          <p:cNvSpPr txBox="1"/>
          <p:nvPr>
            <p:ph type="title"/>
          </p:nvPr>
        </p:nvSpPr>
        <p:spPr>
          <a:xfrm>
            <a:off x="1434225" y="1933675"/>
            <a:ext cx="6078000" cy="864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54545"/>
              <a:buNone/>
            </a:pPr>
            <a:r>
              <a:rPr lang="en"/>
              <a:t>How does this help diabetes distress?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2"/>
          <p:cNvSpPr txBox="1"/>
          <p:nvPr>
            <p:ph type="title"/>
          </p:nvPr>
        </p:nvSpPr>
        <p:spPr>
          <a:xfrm>
            <a:off x="628650" y="273591"/>
            <a:ext cx="7886700" cy="993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a:t>A1C: The scarlet letter</a:t>
            </a:r>
            <a:endParaRPr/>
          </a:p>
        </p:txBody>
      </p:sp>
      <p:sp>
        <p:nvSpPr>
          <p:cNvPr id="355" name="Google Shape;355;p62"/>
          <p:cNvSpPr txBox="1"/>
          <p:nvPr>
            <p:ph idx="1" type="body"/>
          </p:nvPr>
        </p:nvSpPr>
        <p:spPr>
          <a:xfrm>
            <a:off x="628650" y="1268024"/>
            <a:ext cx="7886700" cy="2928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t/>
            </a:r>
            <a:endParaRPr/>
          </a:p>
          <a:p>
            <a:pPr indent="0" lvl="0" marL="0" rtl="0" algn="l">
              <a:lnSpc>
                <a:spcPct val="90000"/>
              </a:lnSpc>
              <a:spcBef>
                <a:spcPts val="750"/>
              </a:spcBef>
              <a:spcAft>
                <a:spcPts val="0"/>
              </a:spcAft>
              <a:buClr>
                <a:schemeClr val="dk1"/>
              </a:buClr>
              <a:buSzPts val="2100"/>
              <a:buNone/>
            </a:pPr>
            <a:r>
              <a:t/>
            </a:r>
            <a:endParaRPr/>
          </a:p>
        </p:txBody>
      </p:sp>
      <p:sp>
        <p:nvSpPr>
          <p:cNvPr id="356" name="Google Shape;356;p62"/>
          <p:cNvSpPr txBox="1"/>
          <p:nvPr>
            <p:ph idx="1" type="body"/>
          </p:nvPr>
        </p:nvSpPr>
        <p:spPr>
          <a:xfrm>
            <a:off x="628650" y="1124251"/>
            <a:ext cx="7886700" cy="3313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
              <a:t>How would you feel if you had to wear a sticker for 3 months straight that said “I did a bad job”?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b="1" lang="en"/>
              <a:t>That’s what A1C can feel like to people with diabetes. </a:t>
            </a:r>
            <a:endParaRPr b="1"/>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rPr lang="en"/>
              <a:t>When talking to people with diabetes about CGM and time in range, it’s important to keep this thought in mind. A combination of intentional language, a focus on the positive, accessible resources, and supportive staff can help you empower those in your care to thrive with time in range. </a:t>
            </a:r>
            <a:r>
              <a:rPr lang="en"/>
              <a:t>And most importantly—</a:t>
            </a:r>
            <a:r>
              <a:rPr b="1" lang="en"/>
              <a:t>leave your </a:t>
            </a:r>
            <a:endParaRPr b="1"/>
          </a:p>
          <a:p>
            <a:pPr indent="0" lvl="0" marL="0" rtl="0" algn="l">
              <a:lnSpc>
                <a:spcPct val="90000"/>
              </a:lnSpc>
              <a:spcBef>
                <a:spcPts val="0"/>
              </a:spcBef>
              <a:spcAft>
                <a:spcPts val="0"/>
              </a:spcAft>
              <a:buNone/>
            </a:pPr>
            <a:r>
              <a:rPr b="1" lang="en"/>
              <a:t>assumptions at the door</a:t>
            </a:r>
            <a:r>
              <a:rPr lang="en"/>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3"/>
          <p:cNvSpPr txBox="1"/>
          <p:nvPr>
            <p:ph type="title"/>
          </p:nvPr>
        </p:nvSpPr>
        <p:spPr>
          <a:xfrm>
            <a:off x="628650" y="273591"/>
            <a:ext cx="7886700" cy="993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a:t>CGM/TIR + diabetes distress</a:t>
            </a:r>
            <a:endParaRPr/>
          </a:p>
        </p:txBody>
      </p:sp>
      <p:sp>
        <p:nvSpPr>
          <p:cNvPr id="363" name="Google Shape;363;p63"/>
          <p:cNvSpPr txBox="1"/>
          <p:nvPr>
            <p:ph idx="1" type="body"/>
          </p:nvPr>
        </p:nvSpPr>
        <p:spPr>
          <a:xfrm>
            <a:off x="628650" y="1107300"/>
            <a:ext cx="7886700" cy="3157200"/>
          </a:xfrm>
          <a:prstGeom prst="rect">
            <a:avLst/>
          </a:prstGeom>
          <a:noFill/>
          <a:ln>
            <a:noFill/>
          </a:ln>
        </p:spPr>
        <p:txBody>
          <a:bodyPr anchorCtr="0" anchor="t" bIns="45700" lIns="91425" spcFirstLastPara="1" rIns="91425" wrap="square" tIns="45700">
            <a:normAutofit/>
          </a:bodyPr>
          <a:lstStyle/>
          <a:p>
            <a:pPr indent="0" lvl="0" marL="0" rtl="0" algn="l">
              <a:spcBef>
                <a:spcPts val="800"/>
              </a:spcBef>
              <a:spcAft>
                <a:spcPts val="0"/>
              </a:spcAft>
              <a:buNone/>
            </a:pPr>
            <a:r>
              <a:rPr lang="en"/>
              <a:t>Data has shown that </a:t>
            </a:r>
            <a:r>
              <a:rPr lang="en"/>
              <a:t>receiving</a:t>
            </a:r>
            <a:r>
              <a:rPr lang="en"/>
              <a:t> reviewing CGM reports including time in range can not only improve hypoglycemic confidence and overall well-being, </a:t>
            </a:r>
            <a:r>
              <a:rPr lang="en"/>
              <a:t>helped to improve A1C, </a:t>
            </a:r>
            <a:r>
              <a:rPr b="1" lang="en"/>
              <a:t>but it can reduce diabetes distress as well. </a:t>
            </a:r>
            <a:endParaRPr b="1"/>
          </a:p>
          <a:p>
            <a:pPr indent="0" lvl="0" marL="0" rtl="0" algn="l">
              <a:spcBef>
                <a:spcPts val="800"/>
              </a:spcBef>
              <a:spcAft>
                <a:spcPts val="0"/>
              </a:spcAft>
              <a:buNone/>
            </a:pPr>
            <a:r>
              <a:t/>
            </a:r>
            <a:endParaRPr b="1"/>
          </a:p>
          <a:p>
            <a:pPr indent="0" lvl="0" marL="0" rtl="0" algn="l">
              <a:spcBef>
                <a:spcPts val="800"/>
              </a:spcBef>
              <a:spcAft>
                <a:spcPts val="0"/>
              </a:spcAft>
              <a:buNone/>
            </a:pPr>
            <a:r>
              <a:rPr lang="en"/>
              <a:t>In elderly populations on multiple daily injections, the introduction of CGM</a:t>
            </a:r>
            <a:r>
              <a:rPr lang="en"/>
              <a:t> did not lead to additional diabetes distress</a:t>
            </a:r>
            <a:r>
              <a:rPr lang="en"/>
              <a:t>. </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4"/>
          <p:cNvSpPr txBox="1"/>
          <p:nvPr>
            <p:ph type="title"/>
          </p:nvPr>
        </p:nvSpPr>
        <p:spPr>
          <a:xfrm>
            <a:off x="628650" y="273591"/>
            <a:ext cx="7886700" cy="993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a:t>CGM/TIR + diabetes distress</a:t>
            </a:r>
            <a:endParaRPr/>
          </a:p>
        </p:txBody>
      </p:sp>
      <p:sp>
        <p:nvSpPr>
          <p:cNvPr id="370" name="Google Shape;370;p64"/>
          <p:cNvSpPr txBox="1"/>
          <p:nvPr>
            <p:ph idx="1" type="body"/>
          </p:nvPr>
        </p:nvSpPr>
        <p:spPr>
          <a:xfrm>
            <a:off x="628650" y="1268024"/>
            <a:ext cx="7886700" cy="2928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t/>
            </a:r>
            <a:endParaRPr/>
          </a:p>
          <a:p>
            <a:pPr indent="0" lvl="0" marL="0" rtl="0" algn="l">
              <a:lnSpc>
                <a:spcPct val="90000"/>
              </a:lnSpc>
              <a:spcBef>
                <a:spcPts val="750"/>
              </a:spcBef>
              <a:spcAft>
                <a:spcPts val="0"/>
              </a:spcAft>
              <a:buClr>
                <a:schemeClr val="dk1"/>
              </a:buClr>
              <a:buSzPts val="2100"/>
              <a:buNone/>
            </a:pPr>
            <a:r>
              <a:t/>
            </a:r>
            <a:endParaRPr/>
          </a:p>
        </p:txBody>
      </p:sp>
      <p:sp>
        <p:nvSpPr>
          <p:cNvPr id="371" name="Google Shape;371;p64"/>
          <p:cNvSpPr txBox="1"/>
          <p:nvPr>
            <p:ph idx="1" type="body"/>
          </p:nvPr>
        </p:nvSpPr>
        <p:spPr>
          <a:xfrm>
            <a:off x="628650" y="1124251"/>
            <a:ext cx="7886700" cy="3313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
              <a:t>While diabetes tech provides immense benefits, it can also be connected to diabetes distress.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
              <a:t>Burnout from constant monitoring, the thought of being “watched” and judged by HCPs, and and obsession with numbers that can lead to disordered eating are very real issues.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
              <a:t>CGM breaks are </a:t>
            </a:r>
            <a:r>
              <a:rPr b="1" lang="en"/>
              <a:t>OKAY</a:t>
            </a:r>
            <a:r>
              <a:rPr lang="en"/>
              <a:t>. Starting on a CGM for only 2 weeks a month can help ease the </a:t>
            </a:r>
            <a:r>
              <a:rPr lang="en"/>
              <a:t>transition</a:t>
            </a:r>
            <a:r>
              <a:rPr lang="en"/>
              <a:t> and start the process encouraging healthier behaviors.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5"/>
          <p:cNvSpPr txBox="1"/>
          <p:nvPr>
            <p:ph type="title"/>
          </p:nvPr>
        </p:nvSpPr>
        <p:spPr>
          <a:xfrm>
            <a:off x="628650" y="273591"/>
            <a:ext cx="7886700" cy="993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a:t>Language Matters</a:t>
            </a:r>
            <a:endParaRPr/>
          </a:p>
        </p:txBody>
      </p:sp>
      <p:sp>
        <p:nvSpPr>
          <p:cNvPr id="378" name="Google Shape;378;p65"/>
          <p:cNvSpPr txBox="1"/>
          <p:nvPr>
            <p:ph idx="1" type="body"/>
          </p:nvPr>
        </p:nvSpPr>
        <p:spPr>
          <a:xfrm>
            <a:off x="628650" y="1171525"/>
            <a:ext cx="3689100" cy="2928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750"/>
              </a:spcBef>
              <a:spcAft>
                <a:spcPts val="0"/>
              </a:spcAft>
              <a:buClr>
                <a:schemeClr val="dk1"/>
              </a:buClr>
              <a:buSzPts val="2100"/>
              <a:buNone/>
            </a:pPr>
            <a:r>
              <a:rPr lang="en"/>
              <a:t>Language around diabetes management to </a:t>
            </a:r>
            <a:r>
              <a:rPr b="1" lang="en"/>
              <a:t>avoid</a:t>
            </a:r>
            <a:r>
              <a:rPr lang="en"/>
              <a:t>:</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n" sz="1600">
                <a:latin typeface="Arial"/>
                <a:ea typeface="Arial"/>
                <a:cs typeface="Arial"/>
                <a:sym typeface="Arial"/>
              </a:rPr>
              <a:t>Discipline </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n" sz="1600">
                <a:latin typeface="Arial"/>
                <a:ea typeface="Arial"/>
                <a:cs typeface="Arial"/>
                <a:sym typeface="Arial"/>
              </a:rPr>
              <a:t>Regiment </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n" sz="1600">
                <a:latin typeface="Arial"/>
                <a:ea typeface="Arial"/>
                <a:cs typeface="Arial"/>
                <a:sym typeface="Arial"/>
              </a:rPr>
              <a:t>“Good” or “Bad” </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n" sz="1600">
                <a:latin typeface="Arial"/>
                <a:ea typeface="Arial"/>
                <a:cs typeface="Arial"/>
                <a:sym typeface="Arial"/>
              </a:rPr>
              <a:t>Compliance </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n" sz="1600">
                <a:latin typeface="Arial"/>
                <a:ea typeface="Arial"/>
                <a:cs typeface="Arial"/>
                <a:sym typeface="Arial"/>
              </a:rPr>
              <a:t>Control(led)</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n" sz="1600">
                <a:latin typeface="Arial"/>
                <a:ea typeface="Arial"/>
                <a:cs typeface="Arial"/>
                <a:sym typeface="Arial"/>
              </a:rPr>
              <a:t>Alarming</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n" sz="1600">
                <a:latin typeface="Arial"/>
                <a:ea typeface="Arial"/>
                <a:cs typeface="Arial"/>
                <a:sym typeface="Arial"/>
              </a:rPr>
              <a:t>Lifestyle change </a:t>
            </a:r>
            <a:endParaRPr sz="2600"/>
          </a:p>
        </p:txBody>
      </p:sp>
      <p:sp>
        <p:nvSpPr>
          <p:cNvPr id="379" name="Google Shape;379;p65"/>
          <p:cNvSpPr txBox="1"/>
          <p:nvPr>
            <p:ph idx="1" type="body"/>
          </p:nvPr>
        </p:nvSpPr>
        <p:spPr>
          <a:xfrm>
            <a:off x="4443200" y="1171525"/>
            <a:ext cx="3689100" cy="2928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750"/>
              </a:spcBef>
              <a:spcAft>
                <a:spcPts val="0"/>
              </a:spcAft>
              <a:buClr>
                <a:schemeClr val="dk1"/>
              </a:buClr>
              <a:buSzPts val="2100"/>
              <a:buNone/>
            </a:pPr>
            <a:r>
              <a:rPr lang="en"/>
              <a:t>Language around diabetes management to </a:t>
            </a:r>
            <a:r>
              <a:rPr b="1" lang="en"/>
              <a:t>include</a:t>
            </a:r>
            <a:r>
              <a:rPr lang="en"/>
              <a:t>:</a:t>
            </a:r>
            <a:endParaRPr/>
          </a:p>
          <a:p>
            <a:pPr indent="-330200" lvl="0" marL="457200" rtl="0" algn="l">
              <a:lnSpc>
                <a:spcPct val="115000"/>
              </a:lnSpc>
              <a:spcBef>
                <a:spcPts val="0"/>
              </a:spcBef>
              <a:spcAft>
                <a:spcPts val="0"/>
              </a:spcAft>
              <a:buSzPts val="1600"/>
              <a:buChar char="-"/>
            </a:pPr>
            <a:r>
              <a:rPr lang="en" sz="1600">
                <a:latin typeface="Arial"/>
                <a:ea typeface="Arial"/>
                <a:cs typeface="Arial"/>
                <a:sym typeface="Arial"/>
              </a:rPr>
              <a:t>Active, specific language (checking glucose, taking insulin)</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n" sz="1600">
                <a:latin typeface="Arial"/>
                <a:ea typeface="Arial"/>
                <a:cs typeface="Arial"/>
                <a:sym typeface="Arial"/>
              </a:rPr>
              <a:t>Management </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n" sz="1600">
                <a:latin typeface="Arial"/>
                <a:ea typeface="Arial"/>
                <a:cs typeface="Arial"/>
                <a:sym typeface="Arial"/>
              </a:rPr>
              <a:t>Above/below your range</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n" sz="1600">
                <a:latin typeface="Arial"/>
                <a:ea typeface="Arial"/>
                <a:cs typeface="Arial"/>
                <a:sym typeface="Arial"/>
              </a:rPr>
              <a:t>Personalization </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n" sz="1600">
                <a:latin typeface="Arial"/>
                <a:ea typeface="Arial"/>
                <a:cs typeface="Arial"/>
                <a:sym typeface="Arial"/>
              </a:rPr>
              <a:t>Optimizing/adjusting</a:t>
            </a:r>
            <a:endParaRPr sz="1600">
              <a:latin typeface="Arial"/>
              <a:ea typeface="Arial"/>
              <a:cs typeface="Arial"/>
              <a:sym typeface="Arial"/>
            </a:endParaRPr>
          </a:p>
          <a:p>
            <a:pPr indent="-330200" lvl="0" marL="457200" rtl="0" algn="l">
              <a:lnSpc>
                <a:spcPct val="115000"/>
              </a:lnSpc>
              <a:spcBef>
                <a:spcPts val="0"/>
              </a:spcBef>
              <a:spcAft>
                <a:spcPts val="0"/>
              </a:spcAft>
              <a:buSzPts val="1600"/>
              <a:buFont typeface="Arial"/>
              <a:buChar char="-"/>
            </a:pPr>
            <a:r>
              <a:rPr lang="en" sz="1600">
                <a:latin typeface="Arial"/>
                <a:ea typeface="Arial"/>
                <a:cs typeface="Arial"/>
                <a:sym typeface="Arial"/>
              </a:rPr>
              <a:t>Choices/decisions </a:t>
            </a:r>
            <a:endParaRPr sz="1600">
              <a:latin typeface="Arial"/>
              <a:ea typeface="Arial"/>
              <a:cs typeface="Arial"/>
              <a:sym typeface="Arial"/>
            </a:endParaRPr>
          </a:p>
        </p:txBody>
      </p:sp>
      <p:sp>
        <p:nvSpPr>
          <p:cNvPr id="380" name="Google Shape;380;p65"/>
          <p:cNvSpPr txBox="1"/>
          <p:nvPr/>
        </p:nvSpPr>
        <p:spPr>
          <a:xfrm>
            <a:off x="544700" y="4235525"/>
            <a:ext cx="6021600" cy="5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Check out dStigmatize’s language guide </a:t>
            </a:r>
            <a:r>
              <a:rPr lang="en" sz="2100" u="sng">
                <a:solidFill>
                  <a:schemeClr val="hlink"/>
                </a:solidFill>
                <a:latin typeface="Calibri"/>
                <a:ea typeface="Calibri"/>
                <a:cs typeface="Calibri"/>
                <a:sym typeface="Calibri"/>
                <a:hlinkClick r:id="rId3"/>
              </a:rPr>
              <a:t>here</a:t>
            </a:r>
            <a:r>
              <a:rPr lang="en"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6"/>
          <p:cNvSpPr txBox="1"/>
          <p:nvPr>
            <p:ph type="title"/>
          </p:nvPr>
        </p:nvSpPr>
        <p:spPr>
          <a:xfrm>
            <a:off x="628650" y="273591"/>
            <a:ext cx="7886700" cy="993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a:t>Talking points</a:t>
            </a:r>
            <a:endParaRPr/>
          </a:p>
        </p:txBody>
      </p:sp>
      <p:sp>
        <p:nvSpPr>
          <p:cNvPr id="387" name="Google Shape;387;p66"/>
          <p:cNvSpPr txBox="1"/>
          <p:nvPr>
            <p:ph idx="1" type="body"/>
          </p:nvPr>
        </p:nvSpPr>
        <p:spPr>
          <a:xfrm>
            <a:off x="628650" y="1268024"/>
            <a:ext cx="7886700" cy="2928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t/>
            </a:r>
            <a:endParaRPr/>
          </a:p>
          <a:p>
            <a:pPr indent="0" lvl="0" marL="0" rtl="0" algn="l">
              <a:lnSpc>
                <a:spcPct val="90000"/>
              </a:lnSpc>
              <a:spcBef>
                <a:spcPts val="750"/>
              </a:spcBef>
              <a:spcAft>
                <a:spcPts val="0"/>
              </a:spcAft>
              <a:buClr>
                <a:schemeClr val="dk1"/>
              </a:buClr>
              <a:buSzPts val="2100"/>
              <a:buNone/>
            </a:pPr>
            <a:r>
              <a:t/>
            </a:r>
            <a:endParaRPr/>
          </a:p>
        </p:txBody>
      </p:sp>
      <p:sp>
        <p:nvSpPr>
          <p:cNvPr id="388" name="Google Shape;388;p66"/>
          <p:cNvSpPr txBox="1"/>
          <p:nvPr>
            <p:ph idx="1" type="body"/>
          </p:nvPr>
        </p:nvSpPr>
        <p:spPr>
          <a:xfrm>
            <a:off x="628650" y="1124251"/>
            <a:ext cx="7886700" cy="3313800"/>
          </a:xfrm>
          <a:prstGeom prst="rect">
            <a:avLst/>
          </a:prstGeom>
          <a:noFill/>
          <a:ln>
            <a:noFill/>
          </a:ln>
        </p:spPr>
        <p:txBody>
          <a:bodyPr anchorCtr="0" anchor="t" bIns="45700" lIns="91425" spcFirstLastPara="1" rIns="91425" wrap="square" tIns="45700">
            <a:normAutofit/>
          </a:bodyPr>
          <a:lstStyle/>
          <a:p>
            <a:pPr indent="-317500" lvl="0" marL="457200" rtl="0" algn="l">
              <a:lnSpc>
                <a:spcPct val="90000"/>
              </a:lnSpc>
              <a:spcBef>
                <a:spcPts val="0"/>
              </a:spcBef>
              <a:spcAft>
                <a:spcPts val="0"/>
              </a:spcAft>
              <a:buSzPts val="1400"/>
              <a:buChar char="-"/>
            </a:pPr>
            <a:r>
              <a:rPr lang="en"/>
              <a:t>Time in range helps put the power in </a:t>
            </a:r>
            <a:r>
              <a:rPr b="1" lang="en"/>
              <a:t>your hands</a:t>
            </a:r>
            <a:r>
              <a:rPr lang="en"/>
              <a:t>. </a:t>
            </a:r>
            <a:endParaRPr/>
          </a:p>
          <a:p>
            <a:pPr indent="-317500" lvl="0" marL="457200" rtl="0" algn="l">
              <a:spcBef>
                <a:spcPts val="0"/>
              </a:spcBef>
              <a:spcAft>
                <a:spcPts val="0"/>
              </a:spcAft>
              <a:buSzPts val="1400"/>
              <a:buChar char="-"/>
            </a:pPr>
            <a:r>
              <a:rPr lang="en"/>
              <a:t>Time in range gives you the entire picture—A1C can’t tell you how different rituals, foods, hormones, or emotions affect you. </a:t>
            </a:r>
            <a:endParaRPr/>
          </a:p>
          <a:p>
            <a:pPr indent="-317500" lvl="0" marL="457200" rtl="0" algn="l">
              <a:lnSpc>
                <a:spcPct val="90000"/>
              </a:lnSpc>
              <a:spcBef>
                <a:spcPts val="0"/>
              </a:spcBef>
              <a:spcAft>
                <a:spcPts val="0"/>
              </a:spcAft>
              <a:buSzPts val="1400"/>
              <a:buChar char="-"/>
            </a:pPr>
            <a:r>
              <a:rPr lang="en"/>
              <a:t>Time in range can give you data to better </a:t>
            </a:r>
            <a:r>
              <a:rPr i="1" lang="en"/>
              <a:t>understand </a:t>
            </a:r>
            <a:r>
              <a:rPr lang="en"/>
              <a:t>your glucose —it can provide </a:t>
            </a:r>
            <a:r>
              <a:rPr b="1" lang="en"/>
              <a:t>less frustration and confusion</a:t>
            </a:r>
            <a:r>
              <a:rPr lang="en"/>
              <a:t>.</a:t>
            </a:r>
            <a:endParaRPr/>
          </a:p>
          <a:p>
            <a:pPr indent="-317500" lvl="0" marL="457200" rtl="0" algn="l">
              <a:lnSpc>
                <a:spcPct val="90000"/>
              </a:lnSpc>
              <a:spcBef>
                <a:spcPts val="0"/>
              </a:spcBef>
              <a:spcAft>
                <a:spcPts val="0"/>
              </a:spcAft>
              <a:buSzPts val="1400"/>
              <a:buChar char="-"/>
            </a:pPr>
            <a:r>
              <a:rPr lang="en"/>
              <a:t>Increasing t</a:t>
            </a:r>
            <a:r>
              <a:rPr lang="en"/>
              <a:t>ime in range</a:t>
            </a:r>
            <a:r>
              <a:rPr lang="en"/>
              <a:t> can improve sleep, decrease complications, and help you feel better </a:t>
            </a:r>
            <a:r>
              <a:rPr b="1" lang="en"/>
              <a:t>now</a:t>
            </a:r>
            <a:r>
              <a:rPr lang="en"/>
              <a:t>. Decreasing </a:t>
            </a:r>
            <a:r>
              <a:rPr lang="en"/>
              <a:t>complications</a:t>
            </a:r>
            <a:r>
              <a:rPr lang="en"/>
              <a:t> allow you to be there for your community for longer. </a:t>
            </a:r>
            <a:endParaRPr/>
          </a:p>
          <a:p>
            <a:pPr indent="-317500" lvl="0" marL="457200" rtl="0" algn="l">
              <a:lnSpc>
                <a:spcPct val="90000"/>
              </a:lnSpc>
              <a:spcBef>
                <a:spcPts val="0"/>
              </a:spcBef>
              <a:spcAft>
                <a:spcPts val="0"/>
              </a:spcAft>
              <a:buSzPts val="1400"/>
              <a:buChar char="-"/>
            </a:pPr>
            <a:r>
              <a:rPr lang="en"/>
              <a:t>A1C has actually shown to be less accurate for people of color with diabetes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0"/>
          <p:cNvSpPr txBox="1"/>
          <p:nvPr>
            <p:ph type="title"/>
          </p:nvPr>
        </p:nvSpPr>
        <p:spPr>
          <a:xfrm>
            <a:off x="1264512" y="601171"/>
            <a:ext cx="7879500" cy="21375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4500"/>
              <a:buFont typeface="Calibri"/>
              <a:buNone/>
            </a:pPr>
            <a:r>
              <a:rPr lang="en"/>
              <a:t>The Time in Range Coalition</a:t>
            </a:r>
            <a:endParaRPr sz="3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67"/>
          <p:cNvSpPr txBox="1"/>
          <p:nvPr>
            <p:ph type="title"/>
          </p:nvPr>
        </p:nvSpPr>
        <p:spPr>
          <a:xfrm>
            <a:off x="628650" y="273591"/>
            <a:ext cx="7886700" cy="993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a:t>Patterns and Positivity </a:t>
            </a:r>
            <a:endParaRPr/>
          </a:p>
        </p:txBody>
      </p:sp>
      <p:sp>
        <p:nvSpPr>
          <p:cNvPr id="395" name="Google Shape;395;p67"/>
          <p:cNvSpPr txBox="1"/>
          <p:nvPr/>
        </p:nvSpPr>
        <p:spPr>
          <a:xfrm>
            <a:off x="628650" y="1223550"/>
            <a:ext cx="7205400" cy="1708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2200">
                <a:solidFill>
                  <a:schemeClr val="dk1"/>
                </a:solidFill>
                <a:latin typeface="Calibri"/>
                <a:ea typeface="Calibri"/>
                <a:cs typeface="Calibri"/>
                <a:sym typeface="Calibri"/>
              </a:rPr>
              <a:t>Time in range can identify patterns and help give a more positive outlook to people living with diabetes through more data—but the thought of constantly being monitored can be stressful for people with diabetes. Here’s how you can frame some of the positives on time in range!</a:t>
            </a:r>
            <a:endParaRPr sz="24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8"/>
          <p:cNvSpPr txBox="1"/>
          <p:nvPr>
            <p:ph type="title"/>
          </p:nvPr>
        </p:nvSpPr>
        <p:spPr>
          <a:xfrm>
            <a:off x="628650" y="273591"/>
            <a:ext cx="7886700" cy="993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a:t>Patterns and Positivity </a:t>
            </a:r>
            <a:endParaRPr/>
          </a:p>
        </p:txBody>
      </p:sp>
      <p:pic>
        <p:nvPicPr>
          <p:cNvPr id="402" name="Google Shape;402;p68"/>
          <p:cNvPicPr preferRelativeResize="0"/>
          <p:nvPr/>
        </p:nvPicPr>
        <p:blipFill>
          <a:blip r:embed="rId3">
            <a:alphaModFix/>
          </a:blip>
          <a:stretch>
            <a:fillRect/>
          </a:stretch>
        </p:blipFill>
        <p:spPr>
          <a:xfrm>
            <a:off x="789300" y="1062216"/>
            <a:ext cx="4545316" cy="357180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9"/>
          <p:cNvSpPr txBox="1"/>
          <p:nvPr>
            <p:ph type="title"/>
          </p:nvPr>
        </p:nvSpPr>
        <p:spPr>
          <a:xfrm>
            <a:off x="628650" y="273591"/>
            <a:ext cx="7886700" cy="993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a:t>Patterns and Positivity </a:t>
            </a:r>
            <a:endParaRPr/>
          </a:p>
        </p:txBody>
      </p:sp>
      <p:pic>
        <p:nvPicPr>
          <p:cNvPr id="409" name="Google Shape;409;p69"/>
          <p:cNvPicPr preferRelativeResize="0"/>
          <p:nvPr/>
        </p:nvPicPr>
        <p:blipFill>
          <a:blip r:embed="rId3">
            <a:alphaModFix/>
          </a:blip>
          <a:stretch>
            <a:fillRect/>
          </a:stretch>
        </p:blipFill>
        <p:spPr>
          <a:xfrm>
            <a:off x="4829327" y="437489"/>
            <a:ext cx="2208174" cy="4268526"/>
          </a:xfrm>
          <a:prstGeom prst="rect">
            <a:avLst/>
          </a:prstGeom>
          <a:noFill/>
          <a:ln>
            <a:noFill/>
          </a:ln>
        </p:spPr>
      </p:pic>
      <p:sp>
        <p:nvSpPr>
          <p:cNvPr id="410" name="Google Shape;410;p69"/>
          <p:cNvSpPr txBox="1"/>
          <p:nvPr/>
        </p:nvSpPr>
        <p:spPr>
          <a:xfrm>
            <a:off x="969300" y="1736150"/>
            <a:ext cx="2895000" cy="19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The target range can differ depending on the person with diabetes. </a:t>
            </a:r>
            <a:endParaRPr sz="21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70"/>
          <p:cNvSpPr txBox="1"/>
          <p:nvPr>
            <p:ph type="title"/>
          </p:nvPr>
        </p:nvSpPr>
        <p:spPr>
          <a:xfrm>
            <a:off x="628650" y="273591"/>
            <a:ext cx="7886700" cy="993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a:t>Patterns and Positivity cont. </a:t>
            </a:r>
            <a:endParaRPr/>
          </a:p>
        </p:txBody>
      </p:sp>
      <p:pic>
        <p:nvPicPr>
          <p:cNvPr id="417" name="Google Shape;417;p70"/>
          <p:cNvPicPr preferRelativeResize="0"/>
          <p:nvPr/>
        </p:nvPicPr>
        <p:blipFill>
          <a:blip r:embed="rId3">
            <a:alphaModFix/>
          </a:blip>
          <a:stretch>
            <a:fillRect/>
          </a:stretch>
        </p:blipFill>
        <p:spPr>
          <a:xfrm>
            <a:off x="3483350" y="1100825"/>
            <a:ext cx="2683425" cy="3422226"/>
          </a:xfrm>
          <a:prstGeom prst="rect">
            <a:avLst/>
          </a:prstGeom>
          <a:noFill/>
          <a:ln cap="flat" cmpd="sng" w="9525">
            <a:solidFill>
              <a:schemeClr val="dk2"/>
            </a:solidFill>
            <a:prstDash val="solid"/>
            <a:round/>
            <a:headEnd len="sm" w="sm" type="none"/>
            <a:tailEnd len="sm" w="sm" type="none"/>
          </a:ln>
        </p:spPr>
      </p:pic>
      <p:pic>
        <p:nvPicPr>
          <p:cNvPr id="418" name="Google Shape;418;p70"/>
          <p:cNvPicPr preferRelativeResize="0"/>
          <p:nvPr/>
        </p:nvPicPr>
        <p:blipFill>
          <a:blip r:embed="rId4">
            <a:alphaModFix/>
          </a:blip>
          <a:stretch>
            <a:fillRect/>
          </a:stretch>
        </p:blipFill>
        <p:spPr>
          <a:xfrm>
            <a:off x="725150" y="1100825"/>
            <a:ext cx="2645622" cy="3422224"/>
          </a:xfrm>
          <a:prstGeom prst="rect">
            <a:avLst/>
          </a:prstGeom>
          <a:noFill/>
          <a:ln cap="flat" cmpd="sng" w="9525">
            <a:solidFill>
              <a:schemeClr val="dk2"/>
            </a:solidFill>
            <a:prstDash val="solid"/>
            <a:round/>
            <a:headEnd len="sm" w="sm" type="none"/>
            <a:tailEnd len="sm" w="sm" type="none"/>
          </a:ln>
        </p:spPr>
      </p:pic>
      <p:sp>
        <p:nvSpPr>
          <p:cNvPr id="419" name="Google Shape;419;p70"/>
          <p:cNvSpPr txBox="1"/>
          <p:nvPr/>
        </p:nvSpPr>
        <p:spPr>
          <a:xfrm>
            <a:off x="6546750" y="1100825"/>
            <a:ext cx="1968600" cy="210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1 day (or 2 days..or a week) doesn’t define you!</a:t>
            </a:r>
            <a:endParaRPr sz="21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71"/>
          <p:cNvSpPr txBox="1"/>
          <p:nvPr>
            <p:ph type="title"/>
          </p:nvPr>
        </p:nvSpPr>
        <p:spPr>
          <a:xfrm>
            <a:off x="628650" y="273591"/>
            <a:ext cx="7886700" cy="993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a:t>Patterns and Positivity cont. </a:t>
            </a:r>
            <a:endParaRPr/>
          </a:p>
        </p:txBody>
      </p:sp>
      <p:pic>
        <p:nvPicPr>
          <p:cNvPr id="426" name="Google Shape;426;p71"/>
          <p:cNvPicPr preferRelativeResize="0"/>
          <p:nvPr/>
        </p:nvPicPr>
        <p:blipFill>
          <a:blip r:embed="rId3">
            <a:alphaModFix/>
          </a:blip>
          <a:stretch>
            <a:fillRect/>
          </a:stretch>
        </p:blipFill>
        <p:spPr>
          <a:xfrm>
            <a:off x="773400" y="1091191"/>
            <a:ext cx="4935142" cy="357180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2"/>
          <p:cNvSpPr txBox="1"/>
          <p:nvPr>
            <p:ph type="title"/>
          </p:nvPr>
        </p:nvSpPr>
        <p:spPr>
          <a:xfrm>
            <a:off x="628650" y="273591"/>
            <a:ext cx="7886700" cy="993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a:t>Unraveling the mystery…</a:t>
            </a:r>
            <a:endParaRPr/>
          </a:p>
        </p:txBody>
      </p:sp>
      <p:sp>
        <p:nvSpPr>
          <p:cNvPr id="433" name="Google Shape;433;p72"/>
          <p:cNvSpPr txBox="1"/>
          <p:nvPr>
            <p:ph idx="1" type="body"/>
          </p:nvPr>
        </p:nvSpPr>
        <p:spPr>
          <a:xfrm>
            <a:off x="628650" y="1268024"/>
            <a:ext cx="7886700" cy="2928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t/>
            </a:r>
            <a:endParaRPr/>
          </a:p>
          <a:p>
            <a:pPr indent="0" lvl="0" marL="0" rtl="0" algn="l">
              <a:lnSpc>
                <a:spcPct val="90000"/>
              </a:lnSpc>
              <a:spcBef>
                <a:spcPts val="750"/>
              </a:spcBef>
              <a:spcAft>
                <a:spcPts val="0"/>
              </a:spcAft>
              <a:buClr>
                <a:schemeClr val="dk1"/>
              </a:buClr>
              <a:buSzPts val="2100"/>
              <a:buNone/>
            </a:pPr>
            <a:r>
              <a:t/>
            </a:r>
            <a:endParaRPr/>
          </a:p>
        </p:txBody>
      </p:sp>
      <p:sp>
        <p:nvSpPr>
          <p:cNvPr id="434" name="Google Shape;434;p72"/>
          <p:cNvSpPr txBox="1"/>
          <p:nvPr>
            <p:ph idx="1" type="body"/>
          </p:nvPr>
        </p:nvSpPr>
        <p:spPr>
          <a:xfrm>
            <a:off x="628650" y="1107300"/>
            <a:ext cx="7886700" cy="3359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 sz="1700"/>
              <a:t>“I’ve been having a lot of lows, but my A1C is still 7%. I guess I’m fine?”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“I feel like I’m riding a rollercoaster. I’m high and low all the time, but my A1C is fine, so I guess it’s not a problem”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“I am running higher than I’d like to, but my A1C isn’t that bad, so it’s probably fine”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How can you acknowledge these concerns while bringing up time in range?</a:t>
            </a:r>
            <a:endParaRPr b="1"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73"/>
          <p:cNvSpPr txBox="1"/>
          <p:nvPr>
            <p:ph type="title"/>
          </p:nvPr>
        </p:nvSpPr>
        <p:spPr>
          <a:xfrm>
            <a:off x="628650" y="273591"/>
            <a:ext cx="7886700" cy="993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a:t>Time in range goals </a:t>
            </a:r>
            <a:endParaRPr/>
          </a:p>
        </p:txBody>
      </p:sp>
      <p:sp>
        <p:nvSpPr>
          <p:cNvPr id="441" name="Google Shape;441;p73"/>
          <p:cNvSpPr txBox="1"/>
          <p:nvPr>
            <p:ph idx="1" type="body"/>
          </p:nvPr>
        </p:nvSpPr>
        <p:spPr>
          <a:xfrm>
            <a:off x="628650" y="1268024"/>
            <a:ext cx="7886700" cy="2928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t/>
            </a:r>
            <a:endParaRPr/>
          </a:p>
          <a:p>
            <a:pPr indent="0" lvl="0" marL="0" rtl="0" algn="l">
              <a:lnSpc>
                <a:spcPct val="90000"/>
              </a:lnSpc>
              <a:spcBef>
                <a:spcPts val="750"/>
              </a:spcBef>
              <a:spcAft>
                <a:spcPts val="0"/>
              </a:spcAft>
              <a:buClr>
                <a:schemeClr val="dk1"/>
              </a:buClr>
              <a:buSzPts val="2100"/>
              <a:buNone/>
            </a:pPr>
            <a:r>
              <a:t/>
            </a:r>
            <a:endParaRPr/>
          </a:p>
        </p:txBody>
      </p:sp>
      <p:sp>
        <p:nvSpPr>
          <p:cNvPr id="442" name="Google Shape;442;p73"/>
          <p:cNvSpPr txBox="1"/>
          <p:nvPr>
            <p:ph idx="1" type="body"/>
          </p:nvPr>
        </p:nvSpPr>
        <p:spPr>
          <a:xfrm>
            <a:off x="628650" y="1124250"/>
            <a:ext cx="7684500" cy="3522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 sz="1800"/>
              <a:t>While the suggested TIR goal is 70%, the beauty of time in range is its ability to be individualized to every person with diabetes. If a numerical goal isn’t empowering to someone in your care, try thinking about goals in a different way. It could look like…</a:t>
            </a:r>
            <a:endParaRPr sz="1800"/>
          </a:p>
          <a:p>
            <a:pPr indent="0" lvl="0" marL="0" rtl="0" algn="l">
              <a:lnSpc>
                <a:spcPct val="90000"/>
              </a:lnSpc>
              <a:spcBef>
                <a:spcPts val="0"/>
              </a:spcBef>
              <a:spcAft>
                <a:spcPts val="0"/>
              </a:spcAft>
              <a:buNone/>
            </a:pPr>
            <a:r>
              <a:t/>
            </a:r>
            <a:endParaRPr sz="1800"/>
          </a:p>
          <a:p>
            <a:pPr indent="-342900" lvl="0" marL="457200" rtl="0" algn="l">
              <a:lnSpc>
                <a:spcPct val="90000"/>
              </a:lnSpc>
              <a:spcBef>
                <a:spcPts val="0"/>
              </a:spcBef>
              <a:spcAft>
                <a:spcPts val="0"/>
              </a:spcAft>
              <a:buSzPts val="1800"/>
              <a:buChar char="•"/>
            </a:pPr>
            <a:r>
              <a:rPr lang="en" sz="1800"/>
              <a:t>Using time in range to honor your body and those who made it possible for you to be here</a:t>
            </a:r>
            <a:endParaRPr sz="1800"/>
          </a:p>
          <a:p>
            <a:pPr indent="-342900" lvl="0" marL="457200" rtl="0" algn="l">
              <a:lnSpc>
                <a:spcPct val="90000"/>
              </a:lnSpc>
              <a:spcBef>
                <a:spcPts val="0"/>
              </a:spcBef>
              <a:spcAft>
                <a:spcPts val="0"/>
              </a:spcAft>
              <a:buSzPts val="1800"/>
              <a:buChar char="•"/>
            </a:pPr>
            <a:r>
              <a:rPr lang="en" sz="1800"/>
              <a:t>Using time in range to figure out what food makes me spike or drop </a:t>
            </a:r>
            <a:endParaRPr sz="1800"/>
          </a:p>
          <a:p>
            <a:pPr indent="-342900" lvl="0" marL="457200" rtl="0" algn="l">
              <a:lnSpc>
                <a:spcPct val="90000"/>
              </a:lnSpc>
              <a:spcBef>
                <a:spcPts val="0"/>
              </a:spcBef>
              <a:spcAft>
                <a:spcPts val="0"/>
              </a:spcAft>
              <a:buSzPts val="1800"/>
              <a:buChar char="•"/>
            </a:pPr>
            <a:r>
              <a:rPr lang="en" sz="1800"/>
              <a:t>Using time in range to figure out what time of day it’s best for me exercise </a:t>
            </a:r>
            <a:endParaRPr sz="1800"/>
          </a:p>
          <a:p>
            <a:pPr indent="-342900" lvl="0" marL="457200" rtl="0" algn="l">
              <a:lnSpc>
                <a:spcPct val="90000"/>
              </a:lnSpc>
              <a:spcBef>
                <a:spcPts val="0"/>
              </a:spcBef>
              <a:spcAft>
                <a:spcPts val="0"/>
              </a:spcAft>
              <a:buSzPts val="1800"/>
              <a:buChar char="•"/>
            </a:pPr>
            <a:r>
              <a:rPr lang="en" sz="1800"/>
              <a:t>Using time in range to figure out how I should manage my diabetes while I’m on my period </a:t>
            </a:r>
            <a:endParaRPr sz="1800"/>
          </a:p>
          <a:p>
            <a:pPr indent="-342900" lvl="0" marL="457200" rtl="0" algn="l">
              <a:lnSpc>
                <a:spcPct val="90000"/>
              </a:lnSpc>
              <a:spcBef>
                <a:spcPts val="0"/>
              </a:spcBef>
              <a:spcAft>
                <a:spcPts val="0"/>
              </a:spcAft>
              <a:buSzPts val="1800"/>
              <a:buChar char="•"/>
            </a:pPr>
            <a:r>
              <a:rPr lang="en" sz="1800"/>
              <a:t>Using time in range to help me feel less stressed about where my glucose is going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p74"/>
          <p:cNvPicPr preferRelativeResize="0"/>
          <p:nvPr/>
        </p:nvPicPr>
        <p:blipFill rotWithShape="1">
          <a:blip r:embed="rId3">
            <a:alphaModFix/>
          </a:blip>
          <a:srcRect b="0" l="19814" r="8985" t="16770"/>
          <a:stretch/>
        </p:blipFill>
        <p:spPr>
          <a:xfrm>
            <a:off x="795575" y="587800"/>
            <a:ext cx="2499374" cy="1438051"/>
          </a:xfrm>
          <a:prstGeom prst="rect">
            <a:avLst/>
          </a:prstGeom>
          <a:noFill/>
          <a:ln cap="flat" cmpd="sng" w="9525">
            <a:solidFill>
              <a:schemeClr val="dk2"/>
            </a:solidFill>
            <a:prstDash val="solid"/>
            <a:round/>
            <a:headEnd len="sm" w="sm" type="none"/>
            <a:tailEnd len="sm" w="sm" type="none"/>
          </a:ln>
        </p:spPr>
      </p:pic>
      <p:pic>
        <p:nvPicPr>
          <p:cNvPr id="448" name="Google Shape;448;p74"/>
          <p:cNvPicPr preferRelativeResize="0"/>
          <p:nvPr/>
        </p:nvPicPr>
        <p:blipFill rotWithShape="1">
          <a:blip r:embed="rId4">
            <a:alphaModFix/>
          </a:blip>
          <a:srcRect b="0" l="2460" r="7082" t="0"/>
          <a:stretch/>
        </p:blipFill>
        <p:spPr>
          <a:xfrm>
            <a:off x="795575" y="1725375"/>
            <a:ext cx="2499376" cy="2658949"/>
          </a:xfrm>
          <a:prstGeom prst="rect">
            <a:avLst/>
          </a:prstGeom>
          <a:noFill/>
          <a:ln cap="flat" cmpd="sng" w="9525">
            <a:solidFill>
              <a:schemeClr val="dk2"/>
            </a:solidFill>
            <a:prstDash val="solid"/>
            <a:round/>
            <a:headEnd len="sm" w="sm" type="none"/>
            <a:tailEnd len="sm" w="sm" type="none"/>
          </a:ln>
        </p:spPr>
      </p:pic>
      <p:pic>
        <p:nvPicPr>
          <p:cNvPr id="449" name="Google Shape;449;p74"/>
          <p:cNvPicPr preferRelativeResize="0"/>
          <p:nvPr/>
        </p:nvPicPr>
        <p:blipFill rotWithShape="1">
          <a:blip r:embed="rId5">
            <a:alphaModFix/>
          </a:blip>
          <a:srcRect b="0" l="12620" r="3239" t="23675"/>
          <a:stretch/>
        </p:blipFill>
        <p:spPr>
          <a:xfrm>
            <a:off x="3401100" y="587798"/>
            <a:ext cx="2499374" cy="1234527"/>
          </a:xfrm>
          <a:prstGeom prst="rect">
            <a:avLst/>
          </a:prstGeom>
          <a:noFill/>
          <a:ln cap="flat" cmpd="sng" w="9525">
            <a:solidFill>
              <a:schemeClr val="dk2"/>
            </a:solidFill>
            <a:prstDash val="solid"/>
            <a:round/>
            <a:headEnd len="sm" w="sm" type="none"/>
            <a:tailEnd len="sm" w="sm" type="none"/>
          </a:ln>
        </p:spPr>
      </p:pic>
      <p:pic>
        <p:nvPicPr>
          <p:cNvPr id="450" name="Google Shape;450;p74"/>
          <p:cNvPicPr preferRelativeResize="0"/>
          <p:nvPr/>
        </p:nvPicPr>
        <p:blipFill rotWithShape="1">
          <a:blip r:embed="rId6">
            <a:alphaModFix/>
          </a:blip>
          <a:srcRect b="0" l="2262" r="3469" t="0"/>
          <a:stretch/>
        </p:blipFill>
        <p:spPr>
          <a:xfrm>
            <a:off x="3401100" y="1725375"/>
            <a:ext cx="2499376" cy="2658949"/>
          </a:xfrm>
          <a:prstGeom prst="rect">
            <a:avLst/>
          </a:prstGeom>
          <a:noFill/>
          <a:ln cap="flat" cmpd="sng" w="9525">
            <a:solidFill>
              <a:schemeClr val="dk2"/>
            </a:solidFill>
            <a:prstDash val="solid"/>
            <a:round/>
            <a:headEnd len="sm" w="sm" type="none"/>
            <a:tailEnd len="sm" w="sm" type="none"/>
          </a:ln>
        </p:spPr>
      </p:pic>
      <p:sp>
        <p:nvSpPr>
          <p:cNvPr id="451" name="Google Shape;451;p74"/>
          <p:cNvSpPr txBox="1"/>
          <p:nvPr>
            <p:ph type="title"/>
          </p:nvPr>
        </p:nvSpPr>
        <p:spPr>
          <a:xfrm>
            <a:off x="6006625" y="587800"/>
            <a:ext cx="2922900" cy="358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sz="3200"/>
              <a:t>Timeinrange.org</a:t>
            </a:r>
            <a:endParaRPr sz="3200"/>
          </a:p>
          <a:p>
            <a:pPr indent="0" lvl="0" marL="0" rtl="0" algn="l">
              <a:spcBef>
                <a:spcPts val="0"/>
              </a:spcBef>
              <a:spcAft>
                <a:spcPts val="0"/>
              </a:spcAft>
              <a:buNone/>
            </a:pPr>
            <a:r>
              <a:t/>
            </a:r>
            <a:endParaRPr sz="1300"/>
          </a:p>
          <a:p>
            <a:pPr indent="0" lvl="0" marL="0" rtl="0" algn="l">
              <a:spcBef>
                <a:spcPts val="0"/>
              </a:spcBef>
              <a:spcAft>
                <a:spcPts val="0"/>
              </a:spcAft>
              <a:buNone/>
            </a:pPr>
            <a:r>
              <a:rPr lang="en" sz="2077"/>
              <a:t>Resources for people with diabetes and healthcare professionals—including step by steps on how to integrate CGM into practice and workflow, latest research, and more. </a:t>
            </a:r>
            <a:endParaRPr sz="2077"/>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75"/>
          <p:cNvSpPr txBox="1"/>
          <p:nvPr>
            <p:ph type="title"/>
          </p:nvPr>
        </p:nvSpPr>
        <p:spPr>
          <a:xfrm>
            <a:off x="628650" y="273591"/>
            <a:ext cx="7886700" cy="993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a:t>How can timeinrange.org help? </a:t>
            </a:r>
            <a:endParaRPr/>
          </a:p>
        </p:txBody>
      </p:sp>
      <p:sp>
        <p:nvSpPr>
          <p:cNvPr id="458" name="Google Shape;458;p75"/>
          <p:cNvSpPr txBox="1"/>
          <p:nvPr>
            <p:ph idx="1" type="body"/>
          </p:nvPr>
        </p:nvSpPr>
        <p:spPr>
          <a:xfrm>
            <a:off x="628650" y="1107300"/>
            <a:ext cx="7886700" cy="3562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 sz="1700"/>
              <a:t>Timeinrange.org was created for people with diabetes by people with diabetes to help navigate each person’s individual time in range journey. Resources include: </a:t>
            </a:r>
            <a:endParaRPr sz="1700"/>
          </a:p>
          <a:p>
            <a:pPr indent="0" lvl="0" marL="0" rtl="0" algn="l">
              <a:lnSpc>
                <a:spcPct val="90000"/>
              </a:lnSpc>
              <a:spcBef>
                <a:spcPts val="0"/>
              </a:spcBef>
              <a:spcAft>
                <a:spcPts val="0"/>
              </a:spcAft>
              <a:buNone/>
            </a:pPr>
            <a:r>
              <a:t/>
            </a:r>
            <a:endParaRPr sz="1700"/>
          </a:p>
          <a:p>
            <a:pPr indent="-336550" lvl="0" marL="457200" rtl="0" algn="l">
              <a:lnSpc>
                <a:spcPct val="90000"/>
              </a:lnSpc>
              <a:spcBef>
                <a:spcPts val="0"/>
              </a:spcBef>
              <a:spcAft>
                <a:spcPts val="0"/>
              </a:spcAft>
              <a:buSzPts val="1700"/>
              <a:buChar char="•"/>
            </a:pPr>
            <a:r>
              <a:rPr lang="en" sz="1700"/>
              <a:t>Time in range basics </a:t>
            </a:r>
            <a:endParaRPr sz="1700"/>
          </a:p>
          <a:p>
            <a:pPr indent="-336550" lvl="0" marL="457200" rtl="0" algn="l">
              <a:lnSpc>
                <a:spcPct val="90000"/>
              </a:lnSpc>
              <a:spcBef>
                <a:spcPts val="0"/>
              </a:spcBef>
              <a:spcAft>
                <a:spcPts val="0"/>
              </a:spcAft>
              <a:buSzPts val="1700"/>
              <a:buChar char="•"/>
            </a:pPr>
            <a:r>
              <a:rPr lang="en" sz="1700"/>
              <a:t>Video and text testimonials from people living with diabetes</a:t>
            </a:r>
            <a:endParaRPr sz="1700"/>
          </a:p>
          <a:p>
            <a:pPr indent="-336550" lvl="0" marL="457200" rtl="0" algn="l">
              <a:lnSpc>
                <a:spcPct val="90000"/>
              </a:lnSpc>
              <a:spcBef>
                <a:spcPts val="0"/>
              </a:spcBef>
              <a:spcAft>
                <a:spcPts val="0"/>
              </a:spcAft>
              <a:buSzPts val="1700"/>
              <a:buChar char="•"/>
            </a:pPr>
            <a:r>
              <a:rPr lang="en" sz="1700"/>
              <a:t>Resources on how to get started—from CGM guides and FAQs to time in range app guides, it provides accessible , step-by-step guides</a:t>
            </a:r>
            <a:endParaRPr sz="1700"/>
          </a:p>
          <a:p>
            <a:pPr indent="-336550" lvl="0" marL="457200" rtl="0" algn="l">
              <a:lnSpc>
                <a:spcPct val="90000"/>
              </a:lnSpc>
              <a:spcBef>
                <a:spcPts val="0"/>
              </a:spcBef>
              <a:spcAft>
                <a:spcPts val="0"/>
              </a:spcAft>
              <a:buSzPts val="1700"/>
              <a:buChar char="•"/>
            </a:pPr>
            <a:r>
              <a:rPr lang="en" sz="1700"/>
              <a:t>Information on how time in range helps your overall health (kidney, mental health, etc.) </a:t>
            </a:r>
            <a:endParaRPr sz="1700"/>
          </a:p>
          <a:p>
            <a:pPr indent="-336550" lvl="0" marL="457200" rtl="0" algn="l">
              <a:lnSpc>
                <a:spcPct val="90000"/>
              </a:lnSpc>
              <a:spcBef>
                <a:spcPts val="0"/>
              </a:spcBef>
              <a:spcAft>
                <a:spcPts val="0"/>
              </a:spcAft>
              <a:buSzPts val="1700"/>
              <a:buChar char="•"/>
            </a:pPr>
            <a:r>
              <a:rPr lang="en" sz="1700"/>
              <a:t>Information for people who already use time in range—like how to increase your time in range, CGM tips and tricks, and more</a:t>
            </a:r>
            <a:endParaRPr sz="1700"/>
          </a:p>
          <a:p>
            <a:pPr indent="-336550" lvl="0" marL="457200" rtl="0" algn="l">
              <a:lnSpc>
                <a:spcPct val="90000"/>
              </a:lnSpc>
              <a:spcBef>
                <a:spcPts val="0"/>
              </a:spcBef>
              <a:spcAft>
                <a:spcPts val="0"/>
              </a:spcAft>
              <a:buSzPts val="1700"/>
              <a:buChar char="•"/>
            </a:pPr>
            <a:r>
              <a:rPr lang="en" sz="1700"/>
              <a:t>Diabetes tech self care kit….coming soon!</a:t>
            </a:r>
            <a:endParaRPr sz="17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6"/>
          <p:cNvSpPr txBox="1"/>
          <p:nvPr>
            <p:ph type="title"/>
          </p:nvPr>
        </p:nvSpPr>
        <p:spPr>
          <a:xfrm>
            <a:off x="3880725" y="1866125"/>
            <a:ext cx="18942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Q+A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1"/>
          <p:cNvSpPr txBox="1"/>
          <p:nvPr>
            <p:ph type="title"/>
          </p:nvPr>
        </p:nvSpPr>
        <p:spPr>
          <a:xfrm>
            <a:off x="628650" y="273591"/>
            <a:ext cx="7886700" cy="993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
              <a:t>The diaTribe Foundation</a:t>
            </a:r>
            <a:endParaRPr/>
          </a:p>
        </p:txBody>
      </p:sp>
      <p:sp>
        <p:nvSpPr>
          <p:cNvPr id="203" name="Google Shape;203;p41"/>
          <p:cNvSpPr txBox="1"/>
          <p:nvPr>
            <p:ph idx="1" type="body"/>
          </p:nvPr>
        </p:nvSpPr>
        <p:spPr>
          <a:xfrm>
            <a:off x="628650" y="1367956"/>
            <a:ext cx="7886700" cy="3260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750"/>
              </a:spcBef>
              <a:spcAft>
                <a:spcPts val="0"/>
              </a:spcAft>
              <a:buSzPts val="1800"/>
              <a:buNone/>
            </a:pPr>
            <a:r>
              <a:rPr lang="en" sz="2300"/>
              <a:t>Not for profit, founded by Kelly Close, that is dedicated to improving the lives of people with diabetes and advocating for action.</a:t>
            </a:r>
            <a:endParaRPr sz="2300"/>
          </a:p>
          <a:p>
            <a:pPr indent="-355600" lvl="0" marL="457200" rtl="0" algn="l">
              <a:lnSpc>
                <a:spcPct val="90000"/>
              </a:lnSpc>
              <a:spcBef>
                <a:spcPts val="750"/>
              </a:spcBef>
              <a:spcAft>
                <a:spcPts val="0"/>
              </a:spcAft>
              <a:buSzPts val="2000"/>
              <a:buAutoNum type="arabicPeriod"/>
            </a:pPr>
            <a:r>
              <a:rPr lang="en" sz="2300"/>
              <a:t>Learn - </a:t>
            </a:r>
            <a:r>
              <a:rPr lang="en" sz="2300" u="sng">
                <a:solidFill>
                  <a:schemeClr val="hlink"/>
                </a:solidFill>
                <a:hlinkClick r:id="rId3"/>
              </a:rPr>
              <a:t>www.diatribe.org</a:t>
            </a:r>
            <a:endParaRPr sz="2300"/>
          </a:p>
          <a:p>
            <a:pPr indent="-355600" lvl="0" marL="457200" rtl="0" algn="l">
              <a:lnSpc>
                <a:spcPct val="90000"/>
              </a:lnSpc>
              <a:spcBef>
                <a:spcPts val="0"/>
              </a:spcBef>
              <a:spcAft>
                <a:spcPts val="0"/>
              </a:spcAft>
              <a:buSzPts val="2000"/>
              <a:buAutoNum type="arabicPeriod"/>
            </a:pPr>
            <a:r>
              <a:rPr lang="en" sz="2300"/>
              <a:t>Stigma - </a:t>
            </a:r>
            <a:r>
              <a:rPr lang="en" sz="2300" u="sng">
                <a:solidFill>
                  <a:schemeClr val="hlink"/>
                </a:solidFill>
                <a:hlinkClick r:id="rId4"/>
              </a:rPr>
              <a:t>www.dstigmatize.org</a:t>
            </a:r>
            <a:r>
              <a:rPr lang="en" sz="2300"/>
              <a:t> </a:t>
            </a:r>
            <a:endParaRPr sz="2300"/>
          </a:p>
          <a:p>
            <a:pPr indent="-355600" lvl="0" marL="457200" rtl="0" algn="l">
              <a:lnSpc>
                <a:spcPct val="90000"/>
              </a:lnSpc>
              <a:spcBef>
                <a:spcPts val="0"/>
              </a:spcBef>
              <a:spcAft>
                <a:spcPts val="0"/>
              </a:spcAft>
              <a:buSzPts val="2000"/>
              <a:buAutoNum type="arabicPeriod"/>
            </a:pPr>
            <a:r>
              <a:rPr lang="en" sz="2300"/>
              <a:t>Time in Range - </a:t>
            </a:r>
            <a:r>
              <a:rPr lang="en" sz="2300" u="sng">
                <a:solidFill>
                  <a:schemeClr val="hlink"/>
                </a:solidFill>
                <a:hlinkClick r:id="rId5"/>
              </a:rPr>
              <a:t>www.TimeinRange.org</a:t>
            </a:r>
            <a:r>
              <a:rPr lang="en" sz="2300"/>
              <a:t> </a:t>
            </a:r>
            <a:endParaRPr sz="23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7"/>
          <p:cNvSpPr txBox="1"/>
          <p:nvPr>
            <p:ph type="title"/>
          </p:nvPr>
        </p:nvSpPr>
        <p:spPr>
          <a:xfrm>
            <a:off x="3468675" y="1866125"/>
            <a:ext cx="2306100" cy="10956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Thank you!</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7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References </a:t>
            </a:r>
            <a:endParaRPr/>
          </a:p>
        </p:txBody>
      </p:sp>
      <p:sp>
        <p:nvSpPr>
          <p:cNvPr id="474" name="Google Shape;474;p78"/>
          <p:cNvSpPr txBox="1"/>
          <p:nvPr/>
        </p:nvSpPr>
        <p:spPr>
          <a:xfrm>
            <a:off x="796875" y="1171400"/>
            <a:ext cx="7718400" cy="3697800"/>
          </a:xfrm>
          <a:prstGeom prst="rect">
            <a:avLst/>
          </a:prstGeom>
          <a:noFill/>
          <a:ln>
            <a:noFill/>
          </a:ln>
        </p:spPr>
        <p:txBody>
          <a:bodyPr anchorCtr="0" anchor="t" bIns="91425" lIns="91425" spcFirstLastPara="1" rIns="91425" wrap="square" tIns="91425">
            <a:noAutofit/>
          </a:bodyPr>
          <a:lstStyle/>
          <a:p>
            <a:pPr indent="-285750" lvl="0" marL="457200" marR="76200" rtl="0" algn="l">
              <a:lnSpc>
                <a:spcPct val="115000"/>
              </a:lnSpc>
              <a:spcBef>
                <a:spcPts val="0"/>
              </a:spcBef>
              <a:spcAft>
                <a:spcPts val="0"/>
              </a:spcAft>
              <a:buSzPts val="900"/>
              <a:buFont typeface="Calibri"/>
              <a:buAutoNum type="arabicPeriod"/>
            </a:pPr>
            <a:r>
              <a:rPr lang="en" sz="900">
                <a:solidFill>
                  <a:srgbClr val="222222"/>
                </a:solidFill>
                <a:highlight>
                  <a:srgbClr val="FFFFFF"/>
                </a:highlight>
                <a:latin typeface="Calibri"/>
                <a:ea typeface="Calibri"/>
                <a:cs typeface="Calibri"/>
                <a:sym typeface="Calibri"/>
              </a:rPr>
              <a:t>Beck RW. The Association of Time in Range and Diabetic Complications: The Evidence Is Strong. </a:t>
            </a:r>
            <a:r>
              <a:rPr i="1" lang="en" sz="900">
                <a:solidFill>
                  <a:srgbClr val="222222"/>
                </a:solidFill>
                <a:highlight>
                  <a:srgbClr val="FFFFFF"/>
                </a:highlight>
                <a:latin typeface="Calibri"/>
                <a:ea typeface="Calibri"/>
                <a:cs typeface="Calibri"/>
                <a:sym typeface="Calibri"/>
              </a:rPr>
              <a:t>Diabetes Technol Ther</a:t>
            </a:r>
            <a:r>
              <a:rPr lang="en" sz="900">
                <a:solidFill>
                  <a:srgbClr val="222222"/>
                </a:solidFill>
                <a:highlight>
                  <a:srgbClr val="FFFFFF"/>
                </a:highlight>
                <a:latin typeface="Calibri"/>
                <a:ea typeface="Calibri"/>
                <a:cs typeface="Calibri"/>
                <a:sym typeface="Calibri"/>
              </a:rPr>
              <a:t>. 2023;25(6):375-377. doi:</a:t>
            </a:r>
            <a:r>
              <a:rPr lang="en" sz="900" u="sng">
                <a:solidFill>
                  <a:srgbClr val="1155CC"/>
                </a:solidFill>
                <a:highlight>
                  <a:srgbClr val="FFFFFF"/>
                </a:highlight>
                <a:latin typeface="Calibri"/>
                <a:ea typeface="Calibri"/>
                <a:cs typeface="Calibri"/>
                <a:sym typeface="Calibri"/>
                <a:hlinkClick r:id="rId3">
                  <a:extLst>
                    <a:ext uri="{A12FA001-AC4F-418D-AE19-62706E023703}">
                      <ahyp:hlinkClr val="tx"/>
                    </a:ext>
                  </a:extLst>
                </a:hlinkClick>
              </a:rPr>
              <a:t>10.1089/dia.2023.0141</a:t>
            </a:r>
            <a:endParaRPr sz="900">
              <a:solidFill>
                <a:srgbClr val="222222"/>
              </a:solidFill>
              <a:highlight>
                <a:srgbClr val="FFFFFF"/>
              </a:highlight>
              <a:latin typeface="Calibri"/>
              <a:ea typeface="Calibri"/>
              <a:cs typeface="Calibri"/>
              <a:sym typeface="Calibri"/>
            </a:endParaRPr>
          </a:p>
          <a:p>
            <a:pPr indent="-285750" lvl="0" marL="457200" marR="76200" rtl="0" algn="l">
              <a:lnSpc>
                <a:spcPct val="115000"/>
              </a:lnSpc>
              <a:spcBef>
                <a:spcPts val="0"/>
              </a:spcBef>
              <a:spcAft>
                <a:spcPts val="0"/>
              </a:spcAft>
              <a:buClr>
                <a:schemeClr val="dk1"/>
              </a:buClr>
              <a:buSzPts val="900"/>
              <a:buFont typeface="Calibri"/>
              <a:buAutoNum type="arabicPeriod"/>
            </a:pPr>
            <a:r>
              <a:rPr lang="en" sz="900">
                <a:solidFill>
                  <a:srgbClr val="222222"/>
                </a:solidFill>
                <a:highlight>
                  <a:srgbClr val="FFFFFF"/>
                </a:highlight>
                <a:latin typeface="Calibri"/>
                <a:ea typeface="Calibri"/>
                <a:cs typeface="Calibri"/>
                <a:sym typeface="Calibri"/>
              </a:rPr>
              <a:t>Yapanis M, James S, Craig ME, O’Neal D, Ekinci EI. Complications of Diabetes and Metrics of Glycemic Management Derived From Continuous Glucose Monitoring. </a:t>
            </a:r>
            <a:r>
              <a:rPr i="1" lang="en" sz="900">
                <a:solidFill>
                  <a:srgbClr val="222222"/>
                </a:solidFill>
                <a:highlight>
                  <a:srgbClr val="FFFFFF"/>
                </a:highlight>
                <a:latin typeface="Calibri"/>
                <a:ea typeface="Calibri"/>
                <a:cs typeface="Calibri"/>
                <a:sym typeface="Calibri"/>
              </a:rPr>
              <a:t>J Clin Endocrinol Metab</a:t>
            </a:r>
            <a:r>
              <a:rPr lang="en" sz="900">
                <a:solidFill>
                  <a:srgbClr val="222222"/>
                </a:solidFill>
                <a:highlight>
                  <a:srgbClr val="FFFFFF"/>
                </a:highlight>
                <a:latin typeface="Calibri"/>
                <a:ea typeface="Calibri"/>
                <a:cs typeface="Calibri"/>
                <a:sym typeface="Calibri"/>
              </a:rPr>
              <a:t>. 2022;107(6):e2221-e2236. doi:</a:t>
            </a:r>
            <a:r>
              <a:rPr lang="en" sz="900" u="sng">
                <a:solidFill>
                  <a:srgbClr val="1155CC"/>
                </a:solidFill>
                <a:highlight>
                  <a:srgbClr val="FFFFFF"/>
                </a:highlight>
                <a:latin typeface="Calibri"/>
                <a:ea typeface="Calibri"/>
                <a:cs typeface="Calibri"/>
                <a:sym typeface="Calibri"/>
                <a:hlinkClick r:id="rId4">
                  <a:extLst>
                    <a:ext uri="{A12FA001-AC4F-418D-AE19-62706E023703}">
                      <ahyp:hlinkClr val="tx"/>
                    </a:ext>
                  </a:extLst>
                </a:hlinkClick>
              </a:rPr>
              <a:t>10.1210/clinem/dgac034</a:t>
            </a:r>
            <a:endParaRPr sz="900">
              <a:solidFill>
                <a:srgbClr val="222222"/>
              </a:solidFill>
              <a:highlight>
                <a:srgbClr val="FFFFFF"/>
              </a:highlight>
              <a:latin typeface="Calibri"/>
              <a:ea typeface="Calibri"/>
              <a:cs typeface="Calibri"/>
              <a:sym typeface="Calibri"/>
            </a:endParaRPr>
          </a:p>
          <a:p>
            <a:pPr indent="-285750" lvl="0" marL="457200" marR="76200" rtl="0" algn="l">
              <a:lnSpc>
                <a:spcPct val="115000"/>
              </a:lnSpc>
              <a:spcBef>
                <a:spcPts val="0"/>
              </a:spcBef>
              <a:spcAft>
                <a:spcPts val="0"/>
              </a:spcAft>
              <a:buClr>
                <a:schemeClr val="dk1"/>
              </a:buClr>
              <a:buSzPts val="900"/>
              <a:buFont typeface="Calibri"/>
              <a:buAutoNum type="arabicPeriod"/>
            </a:pPr>
            <a:r>
              <a:rPr lang="en" sz="900">
                <a:solidFill>
                  <a:srgbClr val="222222"/>
                </a:solidFill>
                <a:highlight>
                  <a:srgbClr val="FFFFFF"/>
                </a:highlight>
                <a:latin typeface="Calibri"/>
                <a:ea typeface="Calibri"/>
                <a:cs typeface="Calibri"/>
                <a:sym typeface="Calibri"/>
              </a:rPr>
              <a:t>Ehrmann D, Priesterroth L, Schmitt A, Kulzer B, Hermanns N. Associations of Time in Range and Other Continuous Glucose Monitoring-Derived Metrics With Well-Being and Patient-Reported Outcomes: Overview and Trends. </a:t>
            </a:r>
            <a:r>
              <a:rPr i="1" lang="en" sz="900">
                <a:solidFill>
                  <a:srgbClr val="222222"/>
                </a:solidFill>
                <a:highlight>
                  <a:srgbClr val="FFFFFF"/>
                </a:highlight>
                <a:latin typeface="Calibri"/>
                <a:ea typeface="Calibri"/>
                <a:cs typeface="Calibri"/>
                <a:sym typeface="Calibri"/>
              </a:rPr>
              <a:t>Diabetes Spectr</a:t>
            </a:r>
            <a:r>
              <a:rPr lang="en" sz="900">
                <a:solidFill>
                  <a:srgbClr val="222222"/>
                </a:solidFill>
                <a:highlight>
                  <a:srgbClr val="FFFFFF"/>
                </a:highlight>
                <a:latin typeface="Calibri"/>
                <a:ea typeface="Calibri"/>
                <a:cs typeface="Calibri"/>
                <a:sym typeface="Calibri"/>
              </a:rPr>
              <a:t>. 2021;34(2):149-155. doi:</a:t>
            </a:r>
            <a:r>
              <a:rPr lang="en" sz="900" u="sng">
                <a:solidFill>
                  <a:srgbClr val="1155CC"/>
                </a:solidFill>
                <a:highlight>
                  <a:srgbClr val="FFFFFF"/>
                </a:highlight>
                <a:latin typeface="Calibri"/>
                <a:ea typeface="Calibri"/>
                <a:cs typeface="Calibri"/>
                <a:sym typeface="Calibri"/>
                <a:hlinkClick r:id="rId5">
                  <a:extLst>
                    <a:ext uri="{A12FA001-AC4F-418D-AE19-62706E023703}">
                      <ahyp:hlinkClr val="tx"/>
                    </a:ext>
                  </a:extLst>
                </a:hlinkClick>
              </a:rPr>
              <a:t>10.2337/ds20-0096</a:t>
            </a:r>
            <a:endParaRPr sz="900" u="sng">
              <a:solidFill>
                <a:srgbClr val="1155CC"/>
              </a:solidFill>
              <a:highlight>
                <a:srgbClr val="FFFFFF"/>
              </a:highlight>
              <a:latin typeface="Calibri"/>
              <a:ea typeface="Calibri"/>
              <a:cs typeface="Calibri"/>
              <a:sym typeface="Calibri"/>
            </a:endParaRPr>
          </a:p>
          <a:p>
            <a:pPr indent="-285750" lvl="0" marL="457200" marR="76200" rtl="0" algn="l">
              <a:lnSpc>
                <a:spcPct val="115000"/>
              </a:lnSpc>
              <a:spcBef>
                <a:spcPts val="0"/>
              </a:spcBef>
              <a:spcAft>
                <a:spcPts val="0"/>
              </a:spcAft>
              <a:buClr>
                <a:schemeClr val="dk1"/>
              </a:buClr>
              <a:buSzPts val="900"/>
              <a:buFont typeface="Calibri"/>
              <a:buAutoNum type="arabicPeriod"/>
            </a:pPr>
            <a:r>
              <a:rPr lang="en" sz="900">
                <a:solidFill>
                  <a:srgbClr val="222222"/>
                </a:solidFill>
                <a:highlight>
                  <a:srgbClr val="FFFFFF"/>
                </a:highlight>
                <a:latin typeface="Calibri"/>
                <a:ea typeface="Calibri"/>
                <a:cs typeface="Calibri"/>
                <a:sym typeface="Calibri"/>
              </a:rPr>
              <a:t>Polonsky WH, Fortmann AL. The influence of time in range on daily mood in adults with type 1 diabetes. </a:t>
            </a:r>
            <a:r>
              <a:rPr i="1" lang="en" sz="900">
                <a:solidFill>
                  <a:srgbClr val="222222"/>
                </a:solidFill>
                <a:highlight>
                  <a:srgbClr val="FFFFFF"/>
                </a:highlight>
                <a:latin typeface="Calibri"/>
                <a:ea typeface="Calibri"/>
                <a:cs typeface="Calibri"/>
                <a:sym typeface="Calibri"/>
              </a:rPr>
              <a:t>Journal of Diabetes and its Complications</a:t>
            </a:r>
            <a:r>
              <a:rPr lang="en" sz="900">
                <a:solidFill>
                  <a:srgbClr val="222222"/>
                </a:solidFill>
                <a:highlight>
                  <a:srgbClr val="FFFFFF"/>
                </a:highlight>
                <a:latin typeface="Calibri"/>
                <a:ea typeface="Calibri"/>
                <a:cs typeface="Calibri"/>
                <a:sym typeface="Calibri"/>
              </a:rPr>
              <a:t>. 2020;34(12):107746. doi:</a:t>
            </a:r>
            <a:r>
              <a:rPr lang="en" sz="900" u="sng">
                <a:solidFill>
                  <a:srgbClr val="1155CC"/>
                </a:solidFill>
                <a:highlight>
                  <a:srgbClr val="FFFFFF"/>
                </a:highlight>
                <a:latin typeface="Calibri"/>
                <a:ea typeface="Calibri"/>
                <a:cs typeface="Calibri"/>
                <a:sym typeface="Calibri"/>
                <a:hlinkClick r:id="rId6">
                  <a:extLst>
                    <a:ext uri="{A12FA001-AC4F-418D-AE19-62706E023703}">
                      <ahyp:hlinkClr val="tx"/>
                    </a:ext>
                  </a:extLst>
                </a:hlinkClick>
              </a:rPr>
              <a:t>10.1016/j.jdiacomp.2020.107746</a:t>
            </a:r>
            <a:endParaRPr sz="900">
              <a:solidFill>
                <a:srgbClr val="222222"/>
              </a:solidFill>
              <a:highlight>
                <a:srgbClr val="FFFFFF"/>
              </a:highlight>
              <a:latin typeface="Calibri"/>
              <a:ea typeface="Calibri"/>
              <a:cs typeface="Calibri"/>
              <a:sym typeface="Calibri"/>
            </a:endParaRPr>
          </a:p>
          <a:p>
            <a:pPr indent="-285750" lvl="0" marL="457200" marR="76200" rtl="0" algn="l">
              <a:lnSpc>
                <a:spcPct val="115000"/>
              </a:lnSpc>
              <a:spcBef>
                <a:spcPts val="0"/>
              </a:spcBef>
              <a:spcAft>
                <a:spcPts val="0"/>
              </a:spcAft>
              <a:buClr>
                <a:schemeClr val="dk1"/>
              </a:buClr>
              <a:buSzPts val="900"/>
              <a:buFont typeface="Calibri"/>
              <a:buAutoNum type="arabicPeriod"/>
            </a:pPr>
            <a:r>
              <a:rPr lang="en" sz="900">
                <a:solidFill>
                  <a:srgbClr val="222222"/>
                </a:solidFill>
                <a:highlight>
                  <a:srgbClr val="FFFFFF"/>
                </a:highlight>
                <a:latin typeface="Calibri"/>
                <a:ea typeface="Calibri"/>
                <a:cs typeface="Calibri"/>
                <a:sym typeface="Calibri"/>
              </a:rPr>
              <a:t>Gilbert TR, Noar A, Blalock O, Polonsky WH. Change in Hemoglobin A1c and Quality of Life with Real-Time Continuous Glucose Monitoring Use by People with Insulin-Treated Diabetes in the Landmark Study. </a:t>
            </a:r>
            <a:r>
              <a:rPr i="1" lang="en" sz="900">
                <a:solidFill>
                  <a:srgbClr val="222222"/>
                </a:solidFill>
                <a:highlight>
                  <a:srgbClr val="FFFFFF"/>
                </a:highlight>
                <a:latin typeface="Calibri"/>
                <a:ea typeface="Calibri"/>
                <a:cs typeface="Calibri"/>
                <a:sym typeface="Calibri"/>
              </a:rPr>
              <a:t>Diabetes Technol Ther</a:t>
            </a:r>
            <a:r>
              <a:rPr lang="en" sz="900">
                <a:solidFill>
                  <a:srgbClr val="222222"/>
                </a:solidFill>
                <a:highlight>
                  <a:srgbClr val="FFFFFF"/>
                </a:highlight>
                <a:latin typeface="Calibri"/>
                <a:ea typeface="Calibri"/>
                <a:cs typeface="Calibri"/>
                <a:sym typeface="Calibri"/>
              </a:rPr>
              <a:t>. 2021;23(S1):S35-S39. doi:</a:t>
            </a:r>
            <a:r>
              <a:rPr lang="en" sz="900" u="sng">
                <a:solidFill>
                  <a:srgbClr val="1155CC"/>
                </a:solidFill>
                <a:highlight>
                  <a:srgbClr val="FFFFFF"/>
                </a:highlight>
                <a:latin typeface="Calibri"/>
                <a:ea typeface="Calibri"/>
                <a:cs typeface="Calibri"/>
                <a:sym typeface="Calibri"/>
                <a:hlinkClick r:id="rId7">
                  <a:extLst>
                    <a:ext uri="{A12FA001-AC4F-418D-AE19-62706E023703}">
                      <ahyp:hlinkClr val="tx"/>
                    </a:ext>
                  </a:extLst>
                </a:hlinkClick>
              </a:rPr>
              <a:t>10.1089/dia.2020.0666</a:t>
            </a:r>
            <a:endParaRPr sz="900">
              <a:solidFill>
                <a:srgbClr val="222222"/>
              </a:solidFill>
              <a:highlight>
                <a:srgbClr val="FFFFFF"/>
              </a:highlight>
              <a:latin typeface="Calibri"/>
              <a:ea typeface="Calibri"/>
              <a:cs typeface="Calibri"/>
              <a:sym typeface="Calibri"/>
            </a:endParaRPr>
          </a:p>
          <a:p>
            <a:pPr indent="-285750" lvl="0" marL="457200" marR="76200" rtl="0" algn="l">
              <a:lnSpc>
                <a:spcPct val="115000"/>
              </a:lnSpc>
              <a:spcBef>
                <a:spcPts val="0"/>
              </a:spcBef>
              <a:spcAft>
                <a:spcPts val="0"/>
              </a:spcAft>
              <a:buClr>
                <a:srgbClr val="222222"/>
              </a:buClr>
              <a:buSzPts val="900"/>
              <a:buFont typeface="Calibri"/>
              <a:buAutoNum type="arabicPeriod"/>
            </a:pPr>
            <a:r>
              <a:rPr lang="en" sz="900">
                <a:solidFill>
                  <a:srgbClr val="222222"/>
                </a:solidFill>
                <a:highlight>
                  <a:srgbClr val="FFFFFF"/>
                </a:highlight>
                <a:latin typeface="Calibri"/>
                <a:ea typeface="Calibri"/>
                <a:cs typeface="Calibri"/>
                <a:sym typeface="Calibri"/>
              </a:rPr>
              <a:t>Polonsky WH, Soriano EC, Fortmann AL. The Role of Retrospective Data Review in the Personal Use of Real-Time Continuous Glucose Monitoring: Perceived Impact on Quality of Life and Health Outcomes. </a:t>
            </a:r>
            <a:r>
              <a:rPr i="1" lang="en" sz="900">
                <a:solidFill>
                  <a:srgbClr val="222222"/>
                </a:solidFill>
                <a:highlight>
                  <a:srgbClr val="FFFFFF"/>
                </a:highlight>
                <a:latin typeface="Calibri"/>
                <a:ea typeface="Calibri"/>
                <a:cs typeface="Calibri"/>
                <a:sym typeface="Calibri"/>
              </a:rPr>
              <a:t>Diabetes Technol Ther</a:t>
            </a:r>
            <a:r>
              <a:rPr lang="en" sz="900">
                <a:solidFill>
                  <a:srgbClr val="222222"/>
                </a:solidFill>
                <a:highlight>
                  <a:srgbClr val="FFFFFF"/>
                </a:highlight>
                <a:latin typeface="Calibri"/>
                <a:ea typeface="Calibri"/>
                <a:cs typeface="Calibri"/>
                <a:sym typeface="Calibri"/>
              </a:rPr>
              <a:t>. 2022;24(7):492-501. doi:</a:t>
            </a:r>
            <a:r>
              <a:rPr lang="en" sz="900" u="sng">
                <a:solidFill>
                  <a:srgbClr val="1155CC"/>
                </a:solidFill>
                <a:highlight>
                  <a:srgbClr val="FFFFFF"/>
                </a:highlight>
                <a:latin typeface="Calibri"/>
                <a:ea typeface="Calibri"/>
                <a:cs typeface="Calibri"/>
                <a:sym typeface="Calibri"/>
                <a:hlinkClick r:id="rId8">
                  <a:extLst>
                    <a:ext uri="{A12FA001-AC4F-418D-AE19-62706E023703}">
                      <ahyp:hlinkClr val="tx"/>
                    </a:ext>
                  </a:extLst>
                </a:hlinkClick>
              </a:rPr>
              <a:t>10.1089/dia.2021.0526</a:t>
            </a:r>
            <a:endParaRPr sz="900">
              <a:solidFill>
                <a:srgbClr val="222222"/>
              </a:solidFill>
              <a:highlight>
                <a:srgbClr val="FFFFFF"/>
              </a:highlight>
              <a:latin typeface="Calibri"/>
              <a:ea typeface="Calibri"/>
              <a:cs typeface="Calibri"/>
              <a:sym typeface="Calibri"/>
            </a:endParaRPr>
          </a:p>
          <a:p>
            <a:pPr indent="-285750" lvl="0" marL="457200" marR="76200" rtl="0" algn="l">
              <a:lnSpc>
                <a:spcPct val="115000"/>
              </a:lnSpc>
              <a:spcBef>
                <a:spcPts val="0"/>
              </a:spcBef>
              <a:spcAft>
                <a:spcPts val="0"/>
              </a:spcAft>
              <a:buSzPts val="900"/>
              <a:buFont typeface="Calibri"/>
              <a:buAutoNum type="arabicPeriod"/>
            </a:pPr>
            <a:r>
              <a:rPr lang="en" sz="900">
                <a:solidFill>
                  <a:srgbClr val="222222"/>
                </a:solidFill>
                <a:highlight>
                  <a:srgbClr val="FFFFFF"/>
                </a:highlight>
                <a:latin typeface="Calibri"/>
                <a:ea typeface="Calibri"/>
                <a:cs typeface="Calibri"/>
                <a:sym typeface="Calibri"/>
              </a:rPr>
              <a:t>Maiorino MI, Signoriello S, Maio A, et al. Effects of Continuous Glucose Monitoring on Metrics of Glycemic Control in Diabetes: A Systematic Review With Meta-analysis of Randomized Controlled Trials. Diabetes Care. 2020;43(5):1146-1156. doi:10.2337/dc19-1459</a:t>
            </a:r>
            <a:endParaRPr sz="900">
              <a:solidFill>
                <a:srgbClr val="222222"/>
              </a:solidFill>
              <a:highlight>
                <a:srgbClr val="FFFFFF"/>
              </a:highlight>
              <a:latin typeface="Calibri"/>
              <a:ea typeface="Calibri"/>
              <a:cs typeface="Calibri"/>
              <a:sym typeface="Calibri"/>
            </a:endParaRPr>
          </a:p>
          <a:p>
            <a:pPr indent="-285750" lvl="0" marL="457200" marR="76200" rtl="0" algn="l">
              <a:lnSpc>
                <a:spcPct val="115000"/>
              </a:lnSpc>
              <a:spcBef>
                <a:spcPts val="0"/>
              </a:spcBef>
              <a:spcAft>
                <a:spcPts val="0"/>
              </a:spcAft>
              <a:buSzPts val="900"/>
              <a:buFont typeface="Calibri"/>
              <a:buAutoNum type="arabicPeriod"/>
            </a:pPr>
            <a:r>
              <a:rPr lang="en" sz="900">
                <a:solidFill>
                  <a:srgbClr val="222222"/>
                </a:solidFill>
                <a:highlight>
                  <a:srgbClr val="FFFFFF"/>
                </a:highlight>
                <a:latin typeface="Calibri"/>
                <a:ea typeface="Calibri"/>
                <a:cs typeface="Calibri"/>
                <a:sym typeface="Calibri"/>
              </a:rPr>
              <a:t>Jancev M, Vissers TACM, Visseren FLJ, et al. Continuous glucose monitoring in adults with type 2 diabetes: a systematic review and meta-analysis. </a:t>
            </a:r>
            <a:r>
              <a:rPr i="1" lang="en" sz="900">
                <a:solidFill>
                  <a:srgbClr val="222222"/>
                </a:solidFill>
                <a:highlight>
                  <a:srgbClr val="FFFFFF"/>
                </a:highlight>
                <a:latin typeface="Calibri"/>
                <a:ea typeface="Calibri"/>
                <a:cs typeface="Calibri"/>
                <a:sym typeface="Calibri"/>
              </a:rPr>
              <a:t>Diabetologia</a:t>
            </a:r>
            <a:r>
              <a:rPr lang="en" sz="900">
                <a:solidFill>
                  <a:srgbClr val="222222"/>
                </a:solidFill>
                <a:highlight>
                  <a:srgbClr val="FFFFFF"/>
                </a:highlight>
                <a:latin typeface="Calibri"/>
                <a:ea typeface="Calibri"/>
                <a:cs typeface="Calibri"/>
                <a:sym typeface="Calibri"/>
              </a:rPr>
              <a:t>. 2024;67(5):798-810. doi:</a:t>
            </a:r>
            <a:r>
              <a:rPr lang="en" sz="900" u="sng">
                <a:solidFill>
                  <a:srgbClr val="1155CC"/>
                </a:solidFill>
                <a:highlight>
                  <a:srgbClr val="FFFFFF"/>
                </a:highlight>
                <a:latin typeface="Calibri"/>
                <a:ea typeface="Calibri"/>
                <a:cs typeface="Calibri"/>
                <a:sym typeface="Calibri"/>
                <a:hlinkClick r:id="rId9">
                  <a:extLst>
                    <a:ext uri="{A12FA001-AC4F-418D-AE19-62706E023703}">
                      <ahyp:hlinkClr val="tx"/>
                    </a:ext>
                  </a:extLst>
                </a:hlinkClick>
              </a:rPr>
              <a:t>10.1007/s00125-024-06107-6</a:t>
            </a:r>
            <a:endParaRPr sz="900">
              <a:solidFill>
                <a:srgbClr val="222222"/>
              </a:solidFill>
              <a:highlight>
                <a:srgbClr val="FFFFFF"/>
              </a:highlight>
              <a:latin typeface="Calibri"/>
              <a:ea typeface="Calibri"/>
              <a:cs typeface="Calibri"/>
              <a:sym typeface="Calibri"/>
            </a:endParaRPr>
          </a:p>
          <a:p>
            <a:pPr indent="-285750" lvl="0" marL="457200" marR="76200" rtl="0" algn="l">
              <a:lnSpc>
                <a:spcPct val="115000"/>
              </a:lnSpc>
              <a:spcBef>
                <a:spcPts val="0"/>
              </a:spcBef>
              <a:spcAft>
                <a:spcPts val="0"/>
              </a:spcAft>
              <a:buClr>
                <a:schemeClr val="dk1"/>
              </a:buClr>
              <a:buSzPts val="900"/>
              <a:buFont typeface="Calibri"/>
              <a:buAutoNum type="arabicPeriod"/>
            </a:pPr>
            <a:r>
              <a:rPr lang="en" sz="900">
                <a:solidFill>
                  <a:srgbClr val="222222"/>
                </a:solidFill>
                <a:highlight>
                  <a:srgbClr val="FFFFFF"/>
                </a:highlight>
                <a:latin typeface="Calibri"/>
                <a:ea typeface="Calibri"/>
                <a:cs typeface="Calibri"/>
                <a:sym typeface="Calibri"/>
              </a:rPr>
              <a:t>Reaven PD, Newell M, Rivas S, Zhou X, Norman GJ, Zhou JJ. Initiation of Continuous Glucose Monitoring Is Linked to Improved Glycemic Control and Fewer Clinical Events in Type 1 and Type 2 Diabetes in the Veterans Health Administration. </a:t>
            </a:r>
            <a:r>
              <a:rPr i="1" lang="en" sz="900">
                <a:solidFill>
                  <a:srgbClr val="222222"/>
                </a:solidFill>
                <a:highlight>
                  <a:srgbClr val="FFFFFF"/>
                </a:highlight>
                <a:latin typeface="Calibri"/>
                <a:ea typeface="Calibri"/>
                <a:cs typeface="Calibri"/>
                <a:sym typeface="Calibri"/>
              </a:rPr>
              <a:t>Diabetes Care</a:t>
            </a:r>
            <a:r>
              <a:rPr lang="en" sz="900">
                <a:solidFill>
                  <a:srgbClr val="222222"/>
                </a:solidFill>
                <a:highlight>
                  <a:srgbClr val="FFFFFF"/>
                </a:highlight>
                <a:latin typeface="Calibri"/>
                <a:ea typeface="Calibri"/>
                <a:cs typeface="Calibri"/>
                <a:sym typeface="Calibri"/>
              </a:rPr>
              <a:t>. 2023;46(4):854-863. doi:</a:t>
            </a:r>
            <a:r>
              <a:rPr lang="en" sz="900" u="sng">
                <a:solidFill>
                  <a:srgbClr val="1155CC"/>
                </a:solidFill>
                <a:highlight>
                  <a:srgbClr val="FFFFFF"/>
                </a:highlight>
                <a:latin typeface="Calibri"/>
                <a:ea typeface="Calibri"/>
                <a:cs typeface="Calibri"/>
                <a:sym typeface="Calibri"/>
                <a:hlinkClick r:id="rId10">
                  <a:extLst>
                    <a:ext uri="{A12FA001-AC4F-418D-AE19-62706E023703}">
                      <ahyp:hlinkClr val="tx"/>
                    </a:ext>
                  </a:extLst>
                </a:hlinkClick>
              </a:rPr>
              <a:t>10.2337/dc22-2189</a:t>
            </a:r>
            <a:endParaRPr sz="900">
              <a:solidFill>
                <a:srgbClr val="222222"/>
              </a:solidFill>
              <a:highlight>
                <a:srgbClr val="FFFFFF"/>
              </a:highlight>
              <a:latin typeface="Calibri"/>
              <a:ea typeface="Calibri"/>
              <a:cs typeface="Calibri"/>
              <a:sym typeface="Calibri"/>
            </a:endParaRPr>
          </a:p>
          <a:p>
            <a:pPr indent="0" lvl="0" marL="0" rtl="0" algn="l">
              <a:spcBef>
                <a:spcPts val="110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2"/>
          <p:cNvSpPr txBox="1"/>
          <p:nvPr>
            <p:ph type="title"/>
          </p:nvPr>
        </p:nvSpPr>
        <p:spPr>
          <a:xfrm>
            <a:off x="628650" y="273844"/>
            <a:ext cx="80505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Arial"/>
                <a:ea typeface="Arial"/>
                <a:cs typeface="Arial"/>
                <a:sym typeface="Arial"/>
              </a:rPr>
              <a:t>Time in Range Coalition </a:t>
            </a:r>
            <a:endParaRPr/>
          </a:p>
        </p:txBody>
      </p:sp>
      <p:sp>
        <p:nvSpPr>
          <p:cNvPr id="210" name="Google Shape;210;p42"/>
          <p:cNvSpPr txBox="1"/>
          <p:nvPr>
            <p:ph idx="1" type="body"/>
          </p:nvPr>
        </p:nvSpPr>
        <p:spPr>
          <a:xfrm>
            <a:off x="628650" y="1268050"/>
            <a:ext cx="7886700" cy="3364800"/>
          </a:xfrm>
          <a:prstGeom prst="rect">
            <a:avLst/>
          </a:prstGeom>
          <a:noFill/>
          <a:ln>
            <a:noFill/>
          </a:ln>
        </p:spPr>
        <p:txBody>
          <a:bodyPr anchorCtr="0" anchor="t" bIns="34275" lIns="68575" spcFirstLastPara="1" rIns="68575" wrap="square" tIns="34275">
            <a:normAutofit/>
          </a:bodyPr>
          <a:lstStyle/>
          <a:p>
            <a:pPr indent="0" lvl="0" marL="0" rtl="0" algn="l">
              <a:lnSpc>
                <a:spcPct val="115000"/>
              </a:lnSpc>
              <a:spcBef>
                <a:spcPts val="0"/>
              </a:spcBef>
              <a:spcAft>
                <a:spcPts val="0"/>
              </a:spcAft>
              <a:buSzPts val="1400"/>
              <a:buNone/>
            </a:pPr>
            <a:r>
              <a:rPr lang="en" sz="2100"/>
              <a:t>The Time in Range Coalition is an effort to engage the diabetes ecosystem, including </a:t>
            </a:r>
            <a:r>
              <a:rPr b="1" lang="en" sz="2100"/>
              <a:t>nonprofits, professional societies, industry, and patient advocates</a:t>
            </a:r>
            <a:r>
              <a:rPr lang="en" sz="2100"/>
              <a:t>, to drive awareness and adoption of time in range (TIR), as well as time above range (TAR) and time below range (TBR), as the primary glucose metric for daily management, complemented by HbA1c, in diabetes care as critical tools to improve the care of people with diabetes. </a:t>
            </a:r>
            <a:endParaRPr sz="2100"/>
          </a:p>
          <a:p>
            <a:pPr indent="0" lvl="0" marL="1028700" rtl="0" algn="l">
              <a:lnSpc>
                <a:spcPct val="115000"/>
              </a:lnSpc>
              <a:spcBef>
                <a:spcPts val="0"/>
              </a:spcBef>
              <a:spcAft>
                <a:spcPts val="900"/>
              </a:spcAft>
              <a:buSzPts val="1400"/>
              <a:buNone/>
            </a:pPr>
            <a:r>
              <a:t/>
            </a:r>
            <a:endParaRPr b="1" sz="900">
              <a:solidFill>
                <a:srgbClr val="323A45"/>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43"/>
          <p:cNvPicPr preferRelativeResize="0"/>
          <p:nvPr/>
        </p:nvPicPr>
        <p:blipFill>
          <a:blip r:embed="rId3">
            <a:alphaModFix/>
          </a:blip>
          <a:stretch>
            <a:fillRect/>
          </a:stretch>
        </p:blipFill>
        <p:spPr>
          <a:xfrm>
            <a:off x="879475" y="412075"/>
            <a:ext cx="7678848" cy="43193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4"/>
          <p:cNvSpPr txBox="1"/>
          <p:nvPr>
            <p:ph type="title"/>
          </p:nvPr>
        </p:nvSpPr>
        <p:spPr>
          <a:xfrm>
            <a:off x="563100" y="486100"/>
            <a:ext cx="40089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
              <a:t>Before we start…</a:t>
            </a:r>
            <a:endParaRPr/>
          </a:p>
        </p:txBody>
      </p:sp>
      <p:sp>
        <p:nvSpPr>
          <p:cNvPr id="223" name="Google Shape;223;p44"/>
          <p:cNvSpPr txBox="1"/>
          <p:nvPr>
            <p:ph idx="4294967295" type="body"/>
          </p:nvPr>
        </p:nvSpPr>
        <p:spPr>
          <a:xfrm>
            <a:off x="628650" y="1456300"/>
            <a:ext cx="7971000" cy="2678100"/>
          </a:xfrm>
          <a:prstGeom prst="rect">
            <a:avLst/>
          </a:prstGeom>
          <a:noFill/>
          <a:ln>
            <a:noFill/>
          </a:ln>
        </p:spPr>
        <p:txBody>
          <a:bodyPr anchorCtr="0" anchor="t" bIns="34275" lIns="68575" spcFirstLastPara="1" rIns="68575" wrap="square" tIns="34275">
            <a:normAutofit/>
          </a:bodyPr>
          <a:lstStyle/>
          <a:p>
            <a:pPr indent="0" lvl="0" marL="0" rtl="0" algn="l">
              <a:spcBef>
                <a:spcPts val="750"/>
              </a:spcBef>
              <a:spcAft>
                <a:spcPts val="0"/>
              </a:spcAft>
              <a:buNone/>
            </a:pPr>
            <a:r>
              <a:rPr b="1" lang="en"/>
              <a:t>Please keep this in mind.</a:t>
            </a:r>
            <a:r>
              <a:rPr lang="en"/>
              <a:t> “Resistance” to care has foundational reasons. Indigenous peoples have gone through generations of trauma from outsiders. Patience, understanding, and a change is perspective is vital when introducing diabetes technology. </a:t>
            </a:r>
            <a:endParaRPr/>
          </a:p>
          <a:p>
            <a:pPr indent="0" lvl="0" marL="0" rtl="0" algn="l">
              <a:spcBef>
                <a:spcPts val="750"/>
              </a:spcBef>
              <a:spcAft>
                <a:spcPts val="0"/>
              </a:spcAft>
              <a:buNone/>
            </a:pPr>
            <a:r>
              <a:t/>
            </a:r>
            <a:endParaRPr/>
          </a:p>
          <a:p>
            <a:pPr indent="0" lvl="0" marL="0" rtl="0" algn="l">
              <a:spcBef>
                <a:spcPts val="750"/>
              </a:spcBef>
              <a:spcAft>
                <a:spcPts val="0"/>
              </a:spcAft>
              <a:buNone/>
            </a:pPr>
            <a:r>
              <a:rPr b="1" lang="en"/>
              <a:t>Taking care of yourself and your body is honoring those who have allowed you to be here. Diabetes care is a ritual in itself. </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5"/>
          <p:cNvSpPr txBox="1"/>
          <p:nvPr>
            <p:ph type="title"/>
          </p:nvPr>
        </p:nvSpPr>
        <p:spPr>
          <a:xfrm>
            <a:off x="3180900" y="1779275"/>
            <a:ext cx="27822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
              <a:t>CGM Metrics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6"/>
          <p:cNvSpPr txBox="1"/>
          <p:nvPr>
            <p:ph type="title"/>
          </p:nvPr>
        </p:nvSpPr>
        <p:spPr>
          <a:xfrm>
            <a:off x="604325" y="592300"/>
            <a:ext cx="6975300" cy="864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
              <a:t>What glucose metrics can CGMs offer?</a:t>
            </a:r>
            <a:endParaRPr/>
          </a:p>
        </p:txBody>
      </p:sp>
      <p:sp>
        <p:nvSpPr>
          <p:cNvPr id="236" name="Google Shape;236;p46"/>
          <p:cNvSpPr txBox="1"/>
          <p:nvPr>
            <p:ph idx="4294967295" type="body"/>
          </p:nvPr>
        </p:nvSpPr>
        <p:spPr>
          <a:xfrm>
            <a:off x="628650" y="1456300"/>
            <a:ext cx="7886700" cy="2678100"/>
          </a:xfrm>
          <a:prstGeom prst="rect">
            <a:avLst/>
          </a:prstGeom>
          <a:noFill/>
          <a:ln>
            <a:noFill/>
          </a:ln>
        </p:spPr>
        <p:txBody>
          <a:bodyPr anchorCtr="0" anchor="t" bIns="34275" lIns="68575" spcFirstLastPara="1" rIns="68575" wrap="square" tIns="34275">
            <a:normAutofit/>
          </a:bodyPr>
          <a:lstStyle/>
          <a:p>
            <a:pPr indent="-361950" lvl="0" marL="457200" rtl="0" algn="l">
              <a:lnSpc>
                <a:spcPct val="115000"/>
              </a:lnSpc>
              <a:spcBef>
                <a:spcPts val="0"/>
              </a:spcBef>
              <a:spcAft>
                <a:spcPts val="0"/>
              </a:spcAft>
              <a:buSzPts val="2100"/>
              <a:buChar char="•"/>
            </a:pPr>
            <a:r>
              <a:rPr b="1" lang="en"/>
              <a:t>Time in range </a:t>
            </a:r>
            <a:endParaRPr b="1"/>
          </a:p>
          <a:p>
            <a:pPr indent="-361950" lvl="0" marL="457200" rtl="0" algn="l">
              <a:lnSpc>
                <a:spcPct val="115000"/>
              </a:lnSpc>
              <a:spcBef>
                <a:spcPts val="0"/>
              </a:spcBef>
              <a:spcAft>
                <a:spcPts val="0"/>
              </a:spcAft>
              <a:buSzPts val="2100"/>
              <a:buChar char="•"/>
            </a:pPr>
            <a:r>
              <a:rPr lang="en"/>
              <a:t>Average Glucose </a:t>
            </a:r>
            <a:endParaRPr/>
          </a:p>
          <a:p>
            <a:pPr indent="-361950" lvl="0" marL="457200" rtl="0" algn="l">
              <a:lnSpc>
                <a:spcPct val="115000"/>
              </a:lnSpc>
              <a:spcBef>
                <a:spcPts val="0"/>
              </a:spcBef>
              <a:spcAft>
                <a:spcPts val="0"/>
              </a:spcAft>
              <a:buSzPts val="2100"/>
              <a:buChar char="•"/>
            </a:pPr>
            <a:r>
              <a:rPr lang="en"/>
              <a:t>Standard Deviation </a:t>
            </a:r>
            <a:endParaRPr/>
          </a:p>
          <a:p>
            <a:pPr indent="-361950" lvl="0" marL="457200" rtl="0" algn="l">
              <a:lnSpc>
                <a:spcPct val="115000"/>
              </a:lnSpc>
              <a:spcBef>
                <a:spcPts val="0"/>
              </a:spcBef>
              <a:spcAft>
                <a:spcPts val="0"/>
              </a:spcAft>
              <a:buSzPts val="2100"/>
              <a:buChar char="•"/>
            </a:pPr>
            <a:r>
              <a:rPr lang="en"/>
              <a:t>GMI </a:t>
            </a:r>
            <a:endParaRPr/>
          </a:p>
          <a:p>
            <a:pPr indent="-361950" lvl="0" marL="457200" rtl="0" algn="l">
              <a:lnSpc>
                <a:spcPct val="115000"/>
              </a:lnSpc>
              <a:spcBef>
                <a:spcPts val="0"/>
              </a:spcBef>
              <a:spcAft>
                <a:spcPts val="0"/>
              </a:spcAft>
              <a:buSzPts val="2100"/>
              <a:buChar char="•"/>
            </a:pPr>
            <a:r>
              <a:rPr lang="en"/>
              <a:t>Patterns </a:t>
            </a:r>
            <a:endParaRPr/>
          </a:p>
          <a:p>
            <a:pPr indent="-361950" lvl="0" marL="457200" rtl="0" algn="l">
              <a:lnSpc>
                <a:spcPct val="115000"/>
              </a:lnSpc>
              <a:spcBef>
                <a:spcPts val="0"/>
              </a:spcBef>
              <a:spcAft>
                <a:spcPts val="0"/>
              </a:spcAft>
              <a:buSzPts val="2100"/>
              <a:buChar char="•"/>
            </a:pPr>
            <a:r>
              <a:rPr b="1" lang="en"/>
              <a:t>AGP Report </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RC deck">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RC deck">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