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8" r:id="rId4"/>
  </p:sldMasterIdLst>
  <p:notesMasterIdLst>
    <p:notesMasterId r:id="rId52"/>
  </p:notesMasterIdLst>
  <p:sldIdLst>
    <p:sldId id="1053" r:id="rId5"/>
    <p:sldId id="257" r:id="rId6"/>
    <p:sldId id="1007" r:id="rId7"/>
    <p:sldId id="918" r:id="rId8"/>
    <p:sldId id="896" r:id="rId9"/>
    <p:sldId id="1159" r:id="rId10"/>
    <p:sldId id="1160" r:id="rId11"/>
    <p:sldId id="2647" r:id="rId12"/>
    <p:sldId id="453" r:id="rId13"/>
    <p:sldId id="1135" r:id="rId14"/>
    <p:sldId id="269" r:id="rId15"/>
    <p:sldId id="1134" r:id="rId16"/>
    <p:sldId id="304" r:id="rId17"/>
    <p:sldId id="1054" r:id="rId18"/>
    <p:sldId id="272" r:id="rId19"/>
    <p:sldId id="915" r:id="rId20"/>
    <p:sldId id="274" r:id="rId21"/>
    <p:sldId id="914" r:id="rId22"/>
    <p:sldId id="966" r:id="rId23"/>
    <p:sldId id="913" r:id="rId24"/>
    <p:sldId id="1136" r:id="rId25"/>
    <p:sldId id="1137" r:id="rId26"/>
    <p:sldId id="940" r:id="rId27"/>
    <p:sldId id="1139" r:id="rId28"/>
    <p:sldId id="916" r:id="rId29"/>
    <p:sldId id="305" r:id="rId30"/>
    <p:sldId id="1140" r:id="rId31"/>
    <p:sldId id="1141" r:id="rId32"/>
    <p:sldId id="919" r:id="rId33"/>
    <p:sldId id="925" r:id="rId34"/>
    <p:sldId id="853" r:id="rId35"/>
    <p:sldId id="921" r:id="rId36"/>
    <p:sldId id="922" r:id="rId37"/>
    <p:sldId id="974" r:id="rId38"/>
    <p:sldId id="1138" r:id="rId39"/>
    <p:sldId id="1142" r:id="rId40"/>
    <p:sldId id="973" r:id="rId41"/>
    <p:sldId id="291" r:id="rId42"/>
    <p:sldId id="299" r:id="rId43"/>
    <p:sldId id="300" r:id="rId44"/>
    <p:sldId id="301" r:id="rId45"/>
    <p:sldId id="1143" r:id="rId46"/>
    <p:sldId id="288" r:id="rId47"/>
    <p:sldId id="289" r:id="rId48"/>
    <p:sldId id="1144" r:id="rId49"/>
    <p:sldId id="1145" r:id="rId50"/>
    <p:sldId id="86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B158D-0A4F-4D00-B7B8-713D72691783}" v="11" dt="2024-03-13T16:41:33.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132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lsea Kimura" userId="5a4fb1d3-bd0a-4be4-8214-9a912b2cfaf0" providerId="ADAL" clId="{45CB158D-0A4F-4D00-B7B8-713D72691783}"/>
    <pc:docChg chg="undo custSel addSld delSld modSld">
      <pc:chgData name="Chelsea Kimura" userId="5a4fb1d3-bd0a-4be4-8214-9a912b2cfaf0" providerId="ADAL" clId="{45CB158D-0A4F-4D00-B7B8-713D72691783}" dt="2024-03-13T16:42:18.725" v="126" actId="1076"/>
      <pc:docMkLst>
        <pc:docMk/>
      </pc:docMkLst>
      <pc:sldChg chg="addSp delSp modSp mod">
        <pc:chgData name="Chelsea Kimura" userId="5a4fb1d3-bd0a-4be4-8214-9a912b2cfaf0" providerId="ADAL" clId="{45CB158D-0A4F-4D00-B7B8-713D72691783}" dt="2024-03-13T16:31:42.255" v="52" actId="20577"/>
        <pc:sldMkLst>
          <pc:docMk/>
          <pc:sldMk cId="0" sldId="259"/>
        </pc:sldMkLst>
        <pc:spChg chg="del">
          <ac:chgData name="Chelsea Kimura" userId="5a4fb1d3-bd0a-4be4-8214-9a912b2cfaf0" providerId="ADAL" clId="{45CB158D-0A4F-4D00-B7B8-713D72691783}" dt="2024-03-13T16:31:33.078" v="27" actId="478"/>
          <ac:spMkLst>
            <pc:docMk/>
            <pc:sldMk cId="0" sldId="259"/>
            <ac:spMk id="3" creationId="{42A4853F-754C-AC25-F4F0-AB90FE836635}"/>
          </ac:spMkLst>
        </pc:spChg>
        <pc:spChg chg="add mod">
          <ac:chgData name="Chelsea Kimura" userId="5a4fb1d3-bd0a-4be4-8214-9a912b2cfaf0" providerId="ADAL" clId="{45CB158D-0A4F-4D00-B7B8-713D72691783}" dt="2024-03-13T16:31:42.255" v="52" actId="20577"/>
          <ac:spMkLst>
            <pc:docMk/>
            <pc:sldMk cId="0" sldId="259"/>
            <ac:spMk id="4" creationId="{FE1C8AD8-9132-F77C-F4F2-AA82DAB5E26F}"/>
          </ac:spMkLst>
        </pc:spChg>
      </pc:sldChg>
      <pc:sldChg chg="delSp modSp add mod">
        <pc:chgData name="Chelsea Kimura" userId="5a4fb1d3-bd0a-4be4-8214-9a912b2cfaf0" providerId="ADAL" clId="{45CB158D-0A4F-4D00-B7B8-713D72691783}" dt="2024-03-13T16:34:52.110" v="66" actId="1076"/>
        <pc:sldMkLst>
          <pc:docMk/>
          <pc:sldMk cId="3242392751" sldId="454"/>
        </pc:sldMkLst>
        <pc:spChg chg="del">
          <ac:chgData name="Chelsea Kimura" userId="5a4fb1d3-bd0a-4be4-8214-9a912b2cfaf0" providerId="ADAL" clId="{45CB158D-0A4F-4D00-B7B8-713D72691783}" dt="2024-03-13T16:34:44.688" v="64" actId="478"/>
          <ac:spMkLst>
            <pc:docMk/>
            <pc:sldMk cId="3242392751" sldId="454"/>
            <ac:spMk id="6" creationId="{8D06C8DE-74D2-4F6E-8292-FB93CA4EEF6A}"/>
          </ac:spMkLst>
        </pc:spChg>
        <pc:spChg chg="mod">
          <ac:chgData name="Chelsea Kimura" userId="5a4fb1d3-bd0a-4be4-8214-9a912b2cfaf0" providerId="ADAL" clId="{45CB158D-0A4F-4D00-B7B8-713D72691783}" dt="2024-03-13T16:34:01.352" v="57" actId="207"/>
          <ac:spMkLst>
            <pc:docMk/>
            <pc:sldMk cId="3242392751" sldId="454"/>
            <ac:spMk id="8" creationId="{501F85C7-89A3-47D8-B3E2-D715164275A8}"/>
          </ac:spMkLst>
        </pc:spChg>
        <pc:spChg chg="mod">
          <ac:chgData name="Chelsea Kimura" userId="5a4fb1d3-bd0a-4be4-8214-9a912b2cfaf0" providerId="ADAL" clId="{45CB158D-0A4F-4D00-B7B8-713D72691783}" dt="2024-03-13T16:34:09.456" v="61" actId="207"/>
          <ac:spMkLst>
            <pc:docMk/>
            <pc:sldMk cId="3242392751" sldId="454"/>
            <ac:spMk id="9" creationId="{C3EABDD5-FF0E-4FB9-B0C4-44004E87D02D}"/>
          </ac:spMkLst>
        </pc:spChg>
        <pc:spChg chg="mod">
          <ac:chgData name="Chelsea Kimura" userId="5a4fb1d3-bd0a-4be4-8214-9a912b2cfaf0" providerId="ADAL" clId="{45CB158D-0A4F-4D00-B7B8-713D72691783}" dt="2024-03-13T16:34:02.823" v="58" actId="207"/>
          <ac:spMkLst>
            <pc:docMk/>
            <pc:sldMk cId="3242392751" sldId="454"/>
            <ac:spMk id="11" creationId="{B1602FCD-3395-47DD-98C0-94B482D91648}"/>
          </ac:spMkLst>
        </pc:spChg>
        <pc:spChg chg="mod">
          <ac:chgData name="Chelsea Kimura" userId="5a4fb1d3-bd0a-4be4-8214-9a912b2cfaf0" providerId="ADAL" clId="{45CB158D-0A4F-4D00-B7B8-713D72691783}" dt="2024-03-13T16:34:07.118" v="60" actId="207"/>
          <ac:spMkLst>
            <pc:docMk/>
            <pc:sldMk cId="3242392751" sldId="454"/>
            <ac:spMk id="14" creationId="{1316CA8B-6767-6332-9B7B-27B46D4B852C}"/>
          </ac:spMkLst>
        </pc:spChg>
        <pc:spChg chg="mod">
          <ac:chgData name="Chelsea Kimura" userId="5a4fb1d3-bd0a-4be4-8214-9a912b2cfaf0" providerId="ADAL" clId="{45CB158D-0A4F-4D00-B7B8-713D72691783}" dt="2024-03-13T16:33:58.642" v="56" actId="207"/>
          <ac:spMkLst>
            <pc:docMk/>
            <pc:sldMk cId="3242392751" sldId="454"/>
            <ac:spMk id="15" creationId="{A0DE6667-DF5D-0748-D479-84DA16E2070A}"/>
          </ac:spMkLst>
        </pc:spChg>
        <pc:spChg chg="mod">
          <ac:chgData name="Chelsea Kimura" userId="5a4fb1d3-bd0a-4be4-8214-9a912b2cfaf0" providerId="ADAL" clId="{45CB158D-0A4F-4D00-B7B8-713D72691783}" dt="2024-03-13T16:34:21.945" v="63" actId="207"/>
          <ac:spMkLst>
            <pc:docMk/>
            <pc:sldMk cId="3242392751" sldId="454"/>
            <ac:spMk id="17" creationId="{C39B7F31-8824-0937-98AD-F47334F708C6}"/>
          </ac:spMkLst>
        </pc:spChg>
        <pc:graphicFrameChg chg="mod modGraphic">
          <ac:chgData name="Chelsea Kimura" userId="5a4fb1d3-bd0a-4be4-8214-9a912b2cfaf0" providerId="ADAL" clId="{45CB158D-0A4F-4D00-B7B8-713D72691783}" dt="2024-03-13T16:34:52.110" v="66" actId="1076"/>
          <ac:graphicFrameMkLst>
            <pc:docMk/>
            <pc:sldMk cId="3242392751" sldId="454"/>
            <ac:graphicFrameMk id="5" creationId="{A07AD207-7D75-4FE9-82AA-D04658B7B4EE}"/>
          </ac:graphicFrameMkLst>
        </pc:graphicFrameChg>
      </pc:sldChg>
      <pc:sldChg chg="addSp delSp modSp mod">
        <pc:chgData name="Chelsea Kimura" userId="5a4fb1d3-bd0a-4be4-8214-9a912b2cfaf0" providerId="ADAL" clId="{45CB158D-0A4F-4D00-B7B8-713D72691783}" dt="2024-03-13T16:30:51.534" v="26" actId="313"/>
        <pc:sldMkLst>
          <pc:docMk/>
          <pc:sldMk cId="0" sldId="1146"/>
        </pc:sldMkLst>
        <pc:spChg chg="del">
          <ac:chgData name="Chelsea Kimura" userId="5a4fb1d3-bd0a-4be4-8214-9a912b2cfaf0" providerId="ADAL" clId="{45CB158D-0A4F-4D00-B7B8-713D72691783}" dt="2024-03-13T16:30:36.377" v="0" actId="478"/>
          <ac:spMkLst>
            <pc:docMk/>
            <pc:sldMk cId="0" sldId="1146"/>
            <ac:spMk id="2" creationId="{E78ED7A2-4024-4A12-77C3-3B4EC3067CC9}"/>
          </ac:spMkLst>
        </pc:spChg>
        <pc:spChg chg="add mod">
          <ac:chgData name="Chelsea Kimura" userId="5a4fb1d3-bd0a-4be4-8214-9a912b2cfaf0" providerId="ADAL" clId="{45CB158D-0A4F-4D00-B7B8-713D72691783}" dt="2024-03-13T16:30:51.534" v="26" actId="313"/>
          <ac:spMkLst>
            <pc:docMk/>
            <pc:sldMk cId="0" sldId="1146"/>
            <ac:spMk id="5" creationId="{A1F35E8C-4FE6-8C6D-C05A-B0163DA8E322}"/>
          </ac:spMkLst>
        </pc:spChg>
        <pc:spChg chg="add mod">
          <ac:chgData name="Chelsea Kimura" userId="5a4fb1d3-bd0a-4be4-8214-9a912b2cfaf0" providerId="ADAL" clId="{45CB158D-0A4F-4D00-B7B8-713D72691783}" dt="2024-03-13T16:30:39.803" v="4"/>
          <ac:spMkLst>
            <pc:docMk/>
            <pc:sldMk cId="0" sldId="1146"/>
            <ac:spMk id="6" creationId="{0A40CA59-4313-334A-231B-FC3F5F595BC7}"/>
          </ac:spMkLst>
        </pc:spChg>
      </pc:sldChg>
      <pc:sldChg chg="new del">
        <pc:chgData name="Chelsea Kimura" userId="5a4fb1d3-bd0a-4be4-8214-9a912b2cfaf0" providerId="ADAL" clId="{45CB158D-0A4F-4D00-B7B8-713D72691783}" dt="2024-03-13T16:33:49.857" v="55" actId="2696"/>
        <pc:sldMkLst>
          <pc:docMk/>
          <pc:sldMk cId="420520988" sldId="1147"/>
        </pc:sldMkLst>
      </pc:sldChg>
      <pc:sldChg chg="modSp mod">
        <pc:chgData name="Chelsea Kimura" userId="5a4fb1d3-bd0a-4be4-8214-9a912b2cfaf0" providerId="ADAL" clId="{45CB158D-0A4F-4D00-B7B8-713D72691783}" dt="2024-03-13T16:35:23.809" v="72" actId="207"/>
        <pc:sldMkLst>
          <pc:docMk/>
          <pc:sldMk cId="1005535801" sldId="2606"/>
        </pc:sldMkLst>
        <pc:spChg chg="mod">
          <ac:chgData name="Chelsea Kimura" userId="5a4fb1d3-bd0a-4be4-8214-9a912b2cfaf0" providerId="ADAL" clId="{45CB158D-0A4F-4D00-B7B8-713D72691783}" dt="2024-03-13T16:35:17.572" v="70" actId="207"/>
          <ac:spMkLst>
            <pc:docMk/>
            <pc:sldMk cId="1005535801" sldId="2606"/>
            <ac:spMk id="3" creationId="{BBBE965A-7546-4BC5-9140-371983B51731}"/>
          </ac:spMkLst>
        </pc:spChg>
        <pc:spChg chg="mod">
          <ac:chgData name="Chelsea Kimura" userId="5a4fb1d3-bd0a-4be4-8214-9a912b2cfaf0" providerId="ADAL" clId="{45CB158D-0A4F-4D00-B7B8-713D72691783}" dt="2024-03-13T16:35:20.002" v="71" actId="207"/>
          <ac:spMkLst>
            <pc:docMk/>
            <pc:sldMk cId="1005535801" sldId="2606"/>
            <ac:spMk id="10" creationId="{5322EFF6-D426-824D-CCF4-3D3842B02866}"/>
          </ac:spMkLst>
        </pc:spChg>
        <pc:spChg chg="mod">
          <ac:chgData name="Chelsea Kimura" userId="5a4fb1d3-bd0a-4be4-8214-9a912b2cfaf0" providerId="ADAL" clId="{45CB158D-0A4F-4D00-B7B8-713D72691783}" dt="2024-03-13T16:35:13.062" v="68" actId="207"/>
          <ac:spMkLst>
            <pc:docMk/>
            <pc:sldMk cId="1005535801" sldId="2606"/>
            <ac:spMk id="12" creationId="{6ED3844B-8EAE-487E-9DCD-423BEFBCC8F7}"/>
          </ac:spMkLst>
        </pc:spChg>
        <pc:spChg chg="mod">
          <ac:chgData name="Chelsea Kimura" userId="5a4fb1d3-bd0a-4be4-8214-9a912b2cfaf0" providerId="ADAL" clId="{45CB158D-0A4F-4D00-B7B8-713D72691783}" dt="2024-03-13T16:35:10.908" v="67" actId="207"/>
          <ac:spMkLst>
            <pc:docMk/>
            <pc:sldMk cId="1005535801" sldId="2606"/>
            <ac:spMk id="14" creationId="{A0FCB249-E0EA-C512-D4E8-D0EA844A87A7}"/>
          </ac:spMkLst>
        </pc:spChg>
        <pc:spChg chg="mod">
          <ac:chgData name="Chelsea Kimura" userId="5a4fb1d3-bd0a-4be4-8214-9a912b2cfaf0" providerId="ADAL" clId="{45CB158D-0A4F-4D00-B7B8-713D72691783}" dt="2024-03-13T16:35:23.809" v="72" actId="207"/>
          <ac:spMkLst>
            <pc:docMk/>
            <pc:sldMk cId="1005535801" sldId="2606"/>
            <ac:spMk id="15" creationId="{D3DC447B-AD0D-413A-411F-C47C02CA3247}"/>
          </ac:spMkLst>
        </pc:spChg>
      </pc:sldChg>
      <pc:sldChg chg="delSp modSp mod">
        <pc:chgData name="Chelsea Kimura" userId="5a4fb1d3-bd0a-4be4-8214-9a912b2cfaf0" providerId="ADAL" clId="{45CB158D-0A4F-4D00-B7B8-713D72691783}" dt="2024-03-13T16:36:12.272" v="82" actId="1076"/>
        <pc:sldMkLst>
          <pc:docMk/>
          <pc:sldMk cId="185773567" sldId="2608"/>
        </pc:sldMkLst>
        <pc:spChg chg="del">
          <ac:chgData name="Chelsea Kimura" userId="5a4fb1d3-bd0a-4be4-8214-9a912b2cfaf0" providerId="ADAL" clId="{45CB158D-0A4F-4D00-B7B8-713D72691783}" dt="2024-03-13T16:35:42.562" v="73" actId="478"/>
          <ac:spMkLst>
            <pc:docMk/>
            <pc:sldMk cId="185773567" sldId="2608"/>
            <ac:spMk id="2" creationId="{6E7C9C63-C0B5-5913-6B91-9627C2C040F4}"/>
          </ac:spMkLst>
        </pc:spChg>
        <pc:spChg chg="mod">
          <ac:chgData name="Chelsea Kimura" userId="5a4fb1d3-bd0a-4be4-8214-9a912b2cfaf0" providerId="ADAL" clId="{45CB158D-0A4F-4D00-B7B8-713D72691783}" dt="2024-03-13T16:36:12.272" v="82" actId="1076"/>
          <ac:spMkLst>
            <pc:docMk/>
            <pc:sldMk cId="185773567" sldId="2608"/>
            <ac:spMk id="5" creationId="{940425DD-0DF1-6933-4B3E-0C6130702CD1}"/>
          </ac:spMkLst>
        </pc:spChg>
        <pc:spChg chg="mod">
          <ac:chgData name="Chelsea Kimura" userId="5a4fb1d3-bd0a-4be4-8214-9a912b2cfaf0" providerId="ADAL" clId="{45CB158D-0A4F-4D00-B7B8-713D72691783}" dt="2024-03-13T16:36:05.886" v="80" actId="14100"/>
          <ac:spMkLst>
            <pc:docMk/>
            <pc:sldMk cId="185773567" sldId="2608"/>
            <ac:spMk id="7" creationId="{026EF250-BD05-F610-74B9-9235625DF5E3}"/>
          </ac:spMkLst>
        </pc:spChg>
      </pc:sldChg>
      <pc:sldChg chg="addSp delSp modSp add mod">
        <pc:chgData name="Chelsea Kimura" userId="5a4fb1d3-bd0a-4be4-8214-9a912b2cfaf0" providerId="ADAL" clId="{45CB158D-0A4F-4D00-B7B8-713D72691783}" dt="2024-03-13T16:42:18.725" v="126" actId="1076"/>
        <pc:sldMkLst>
          <pc:docMk/>
          <pc:sldMk cId="4103742446" sldId="2609"/>
        </pc:sldMkLst>
        <pc:spChg chg="mod">
          <ac:chgData name="Chelsea Kimura" userId="5a4fb1d3-bd0a-4be4-8214-9a912b2cfaf0" providerId="ADAL" clId="{45CB158D-0A4F-4D00-B7B8-713D72691783}" dt="2024-03-13T16:40:33.406" v="84" actId="122"/>
          <ac:spMkLst>
            <pc:docMk/>
            <pc:sldMk cId="4103742446" sldId="2609"/>
            <ac:spMk id="2" creationId="{F0118A41-C6A3-F663-4535-BCE80ACA2386}"/>
          </ac:spMkLst>
        </pc:spChg>
        <pc:spChg chg="mod">
          <ac:chgData name="Chelsea Kimura" userId="5a4fb1d3-bd0a-4be4-8214-9a912b2cfaf0" providerId="ADAL" clId="{45CB158D-0A4F-4D00-B7B8-713D72691783}" dt="2024-03-13T16:42:16.365" v="125" actId="1076"/>
          <ac:spMkLst>
            <pc:docMk/>
            <pc:sldMk cId="4103742446" sldId="2609"/>
            <ac:spMk id="8" creationId="{99EAAAB5-AC74-DA0F-48D2-A04318F0CB44}"/>
          </ac:spMkLst>
        </pc:spChg>
        <pc:spChg chg="del mod">
          <ac:chgData name="Chelsea Kimura" userId="5a4fb1d3-bd0a-4be4-8214-9a912b2cfaf0" providerId="ADAL" clId="{45CB158D-0A4F-4D00-B7B8-713D72691783}" dt="2024-03-13T16:41:36.744" v="89" actId="478"/>
          <ac:spMkLst>
            <pc:docMk/>
            <pc:sldMk cId="4103742446" sldId="2609"/>
            <ac:spMk id="9" creationId="{E4D1BE91-A5CF-E141-B956-F0E6FB1B5546}"/>
          </ac:spMkLst>
        </pc:spChg>
        <pc:spChg chg="mod">
          <ac:chgData name="Chelsea Kimura" userId="5a4fb1d3-bd0a-4be4-8214-9a912b2cfaf0" providerId="ADAL" clId="{45CB158D-0A4F-4D00-B7B8-713D72691783}" dt="2024-03-13T16:42:09.733" v="123" actId="207"/>
          <ac:spMkLst>
            <pc:docMk/>
            <pc:sldMk cId="4103742446" sldId="2609"/>
            <ac:spMk id="10" creationId="{E38615C2-BE81-FD5C-2896-B5239DC7222F}"/>
          </ac:spMkLst>
        </pc:spChg>
        <pc:spChg chg="mod">
          <ac:chgData name="Chelsea Kimura" userId="5a4fb1d3-bd0a-4be4-8214-9a912b2cfaf0" providerId="ADAL" clId="{45CB158D-0A4F-4D00-B7B8-713D72691783}" dt="2024-03-13T16:42:04.188" v="122" actId="1076"/>
          <ac:spMkLst>
            <pc:docMk/>
            <pc:sldMk cId="4103742446" sldId="2609"/>
            <ac:spMk id="11" creationId="{274DCBD1-276B-4249-4C5B-C68E3FD60166}"/>
          </ac:spMkLst>
        </pc:spChg>
        <pc:picChg chg="add mod">
          <ac:chgData name="Chelsea Kimura" userId="5a4fb1d3-bd0a-4be4-8214-9a912b2cfaf0" providerId="ADAL" clId="{45CB158D-0A4F-4D00-B7B8-713D72691783}" dt="2024-03-13T16:42:18.725" v="126" actId="1076"/>
          <ac:picMkLst>
            <pc:docMk/>
            <pc:sldMk cId="4103742446" sldId="2609"/>
            <ac:picMk id="5" creationId="{908CC69B-5552-E4D9-3D70-0FDCDCA93C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FFC51-FCDD-4852-9A4F-34D60C0085A0}"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140CA-3DB6-4C8F-A6A1-0EE360AF9DC8}" type="slidenum">
              <a:rPr lang="en-US" smtClean="0"/>
              <a:t>‹#›</a:t>
            </a:fld>
            <a:endParaRPr lang="en-US"/>
          </a:p>
        </p:txBody>
      </p:sp>
    </p:spTree>
    <p:extLst>
      <p:ext uri="{BB962C8B-B14F-4D97-AF65-F5344CB8AC3E}">
        <p14:creationId xmlns:p14="http://schemas.microsoft.com/office/powerpoint/2010/main" val="377763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dirty="0"/>
          </a:p>
        </p:txBody>
      </p:sp>
      <p:sp>
        <p:nvSpPr>
          <p:cNvPr id="81" name="Google Shape;81;p1:notes"/>
          <p:cNvSpPr>
            <a:spLocks noGrp="1" noRot="1" noChangeAspect="1"/>
          </p:cNvSpPr>
          <p:nvPr>
            <p:ph type="sldImg" idx="2"/>
          </p:nvPr>
        </p:nvSpPr>
        <p:spPr>
          <a:xfrm>
            <a:off x="3429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5" name="Google Shape;7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SPEAKER NOTES</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Despite a reduction in opioid prescribing, opioid overdose deaths continue to rise. In 2020, an average of 44 people in the U.S, died per day from an overdose involving opioids. Prescription opioids were involved in 18% of all opioid overdose deaths that year, which is a 16% increase from 2019-2020 (CDC: https://www.cdc.gov/drugoverdose/deaths/prescription/maps.html). As of 2020, there are still pockets of the U.S. where prescribed opioids are influencing the number of deaths (CDC, 2021. </a:t>
            </a:r>
            <a:r>
              <a:rPr lang="en-US" i="1" baseline="0" dirty="0"/>
              <a:t>U.S. Opioid Dispensing Rate Map. </a:t>
            </a:r>
            <a:r>
              <a:rPr lang="en-US" i="0" baseline="0" dirty="0"/>
              <a:t>Retrieved from https://www.cdc.gov/drugoverdose/rxrate-maps/index.html).</a:t>
            </a:r>
            <a:r>
              <a:rPr lang="en-US" baseline="0" dirty="0"/>
              <a:t> In other words, we are not done with this problem. States with prescriptions dispensed at 64.1 to 82.9 per 100 persons are Kentucky, Tennessee, Arkansas, Mississippi, Louisiana, and Alabama (CDC). [Speaker to note: If you are in any of these states, be sensitive to the audience, as they are all personally and professionally impacted by prescription opioid overdose deaths. We are not using education as a means to “call out” states, but want to help the audience with tools to help reduce these rates.]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Let’s walk through this histogram. The blue bars on the top show the number of overdose deaths in the U.S. from 2010 to 2020. The purple bars on the bottom show the number of opioid prescriptions in the U.S. over the same period. While the prescribing level has gone down, the number of overdose deaths has continued to rise at an alarming rate. The next slide will help explain why.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 additional important point to make here: </a:t>
            </a:r>
            <a:r>
              <a:rPr lang="en-US" sz="1200" dirty="0">
                <a:latin typeface="Open Sans" panose="020B0606030504020204" pitchFamily="34" charset="0"/>
                <a:ea typeface="Open Sans" panose="020B0606030504020204" pitchFamily="34" charset="0"/>
                <a:cs typeface="Open Sans" panose="020B0606030504020204" pitchFamily="34" charset="0"/>
              </a:rPr>
              <a:t>Opioid use disorder has a strong relationship with suicide as compared with other SUDs.</a:t>
            </a:r>
            <a:r>
              <a:rPr lang="en-US" sz="1200" baseline="0" dirty="0">
                <a:latin typeface="Open Sans" panose="020B0606030504020204" pitchFamily="34" charset="0"/>
                <a:ea typeface="Open Sans" panose="020B0606030504020204" pitchFamily="34" charset="0"/>
                <a:cs typeface="Open Sans" panose="020B0606030504020204" pitchFamily="34" charset="0"/>
              </a:rPr>
              <a:t> </a:t>
            </a:r>
            <a:r>
              <a:rPr lang="en-US" baseline="0" dirty="0"/>
              <a:t>Reference: </a:t>
            </a:r>
            <a:r>
              <a:rPr lang="en-US" baseline="0" dirty="0" err="1"/>
              <a:t>Bohnert</a:t>
            </a:r>
            <a:r>
              <a:rPr lang="en-US" baseline="0" dirty="0"/>
              <a:t>, A., &amp; </a:t>
            </a:r>
            <a:r>
              <a:rPr lang="en-US" baseline="0" dirty="0" err="1"/>
              <a:t>Ilgen</a:t>
            </a:r>
            <a:r>
              <a:rPr lang="en-US" baseline="0" dirty="0"/>
              <a:t>, M. Understanding Links among Opioid Use, Overdose, and Suicide. </a:t>
            </a:r>
            <a:r>
              <a:rPr lang="en-US" i="1" baseline="0" dirty="0"/>
              <a:t>NEJM</a:t>
            </a:r>
            <a:r>
              <a:rPr lang="en-US" baseline="0" dirty="0"/>
              <a:t> 2019; 380:71-79. </a:t>
            </a:r>
            <a:r>
              <a:rPr lang="en-US" sz="1200" kern="1200" dirty="0" err="1">
                <a:solidFill>
                  <a:schemeClr val="tx1"/>
                </a:solidFill>
                <a:effectLst/>
                <a:latin typeface="+mn-lt"/>
                <a:ea typeface="+mn-ea"/>
                <a:cs typeface="+mn-cs"/>
              </a:rPr>
              <a:t>doi</a:t>
            </a:r>
            <a:r>
              <a:rPr lang="hr-HR" sz="1200" kern="1200" dirty="0">
                <a:solidFill>
                  <a:schemeClr val="tx1"/>
                </a:solidFill>
                <a:effectLst/>
                <a:latin typeface="+mn-lt"/>
                <a:ea typeface="+mn-ea"/>
                <a:cs typeface="+mn-cs"/>
              </a:rPr>
              <a:t>: 10.1056/NEJMra1802148</a:t>
            </a:r>
          </a:p>
          <a:p>
            <a:pPr marL="0" marR="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r-HR" sz="1200" b="1" kern="1200" dirty="0" err="1">
                <a:solidFill>
                  <a:schemeClr val="tx1"/>
                </a:solidFill>
                <a:effectLst/>
                <a:latin typeface="+mn-lt"/>
                <a:ea typeface="+mn-ea"/>
                <a:cs typeface="+mn-cs"/>
              </a:rPr>
              <a:t>References</a:t>
            </a:r>
            <a:r>
              <a:rPr lang="hr-HR"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Demidenko, M, Dobscha, S</a:t>
            </a:r>
            <a:r>
              <a:rPr lang="en-US" sz="1200" kern="1200" dirty="0">
                <a:solidFill>
                  <a:schemeClr val="tx1"/>
                </a:solidFill>
                <a:effectLst/>
                <a:latin typeface="+mn-lt"/>
                <a:ea typeface="+mn-ea"/>
                <a:cs typeface="+mn-cs"/>
              </a:rPr>
              <a:t>,</a:t>
            </a:r>
            <a:r>
              <a:rPr lang="hr-HR" sz="1200" kern="1200" dirty="0">
                <a:solidFill>
                  <a:schemeClr val="tx1"/>
                </a:solidFill>
                <a:effectLst/>
                <a:latin typeface="+mn-lt"/>
                <a:ea typeface="+mn-ea"/>
                <a:cs typeface="+mn-cs"/>
              </a:rPr>
              <a:t> Morasco, B,</a:t>
            </a:r>
            <a:r>
              <a:rPr lang="hr-HR" sz="1200" kern="1200" baseline="0" dirty="0">
                <a:solidFill>
                  <a:schemeClr val="tx1"/>
                </a:solidFill>
                <a:effectLst/>
                <a:latin typeface="+mn-lt"/>
                <a:ea typeface="+mn-ea"/>
                <a:cs typeface="+mn-cs"/>
              </a:rPr>
              <a:t> Meath, T, Ilgen, M, </a:t>
            </a:r>
            <a:r>
              <a:rPr lang="en-US" sz="1200" kern="1200" baseline="0" dirty="0">
                <a:solidFill>
                  <a:schemeClr val="tx1"/>
                </a:solidFill>
                <a:effectLst/>
                <a:latin typeface="+mn-lt"/>
                <a:ea typeface="+mn-ea"/>
                <a:cs typeface="+mn-cs"/>
              </a:rPr>
              <a:t>&amp; </a:t>
            </a:r>
            <a:r>
              <a:rPr lang="hr-HR" sz="1200" kern="1200" baseline="0" dirty="0">
                <a:solidFill>
                  <a:schemeClr val="tx1"/>
                </a:solidFill>
                <a:effectLst/>
                <a:latin typeface="+mn-lt"/>
                <a:ea typeface="+mn-ea"/>
                <a:cs typeface="+mn-cs"/>
              </a:rPr>
              <a:t>Lovejoy, T. Suicidal </a:t>
            </a:r>
            <a:r>
              <a:rPr lang="en-US" sz="1200" kern="1200" baseline="0" dirty="0" err="1">
                <a:solidFill>
                  <a:schemeClr val="tx1"/>
                </a:solidFill>
                <a:effectLst/>
                <a:latin typeface="+mn-lt"/>
                <a:ea typeface="+mn-ea"/>
                <a:cs typeface="+mn-cs"/>
              </a:rPr>
              <a:t>i</a:t>
            </a:r>
            <a:r>
              <a:rPr lang="hr-HR" sz="1200" kern="1200" baseline="0" dirty="0">
                <a:solidFill>
                  <a:schemeClr val="tx1"/>
                </a:solidFill>
                <a:effectLst/>
                <a:latin typeface="+mn-lt"/>
                <a:ea typeface="+mn-ea"/>
                <a:cs typeface="+mn-cs"/>
              </a:rPr>
              <a:t>deation and suicidal self-directed violence following clinician-initiated prescription opioid discontinuation among long-term opioid users. </a:t>
            </a:r>
            <a:r>
              <a:rPr lang="hr-HR" sz="1200" i="1" kern="1200" baseline="0" dirty="0">
                <a:solidFill>
                  <a:schemeClr val="tx1"/>
                </a:solidFill>
                <a:effectLst/>
                <a:latin typeface="+mn-lt"/>
                <a:ea typeface="+mn-ea"/>
                <a:cs typeface="+mn-cs"/>
              </a:rPr>
              <a:t>General </a:t>
            </a:r>
            <a:r>
              <a:rPr lang="hr-HR" sz="1200" i="1" kern="1200" baseline="0" dirty="0" err="1">
                <a:solidFill>
                  <a:schemeClr val="tx1"/>
                </a:solidFill>
                <a:effectLst/>
                <a:latin typeface="+mn-lt"/>
                <a:ea typeface="+mn-ea"/>
                <a:cs typeface="+mn-cs"/>
              </a:rPr>
              <a:t>Hospital</a:t>
            </a:r>
            <a:r>
              <a:rPr lang="hr-HR" sz="1200" i="1" kern="1200" baseline="0" dirty="0">
                <a:solidFill>
                  <a:schemeClr val="tx1"/>
                </a:solidFill>
                <a:effectLst/>
                <a:latin typeface="+mn-lt"/>
                <a:ea typeface="+mn-ea"/>
                <a:cs typeface="+mn-cs"/>
              </a:rPr>
              <a:t> </a:t>
            </a:r>
            <a:r>
              <a:rPr lang="hr-HR" sz="1200" i="1" kern="1200" baseline="0" dirty="0" err="1">
                <a:solidFill>
                  <a:schemeClr val="tx1"/>
                </a:solidFill>
                <a:effectLst/>
                <a:latin typeface="+mn-lt"/>
                <a:ea typeface="+mn-ea"/>
                <a:cs typeface="+mn-cs"/>
              </a:rPr>
              <a:t>Psychiatry</a:t>
            </a:r>
            <a:r>
              <a:rPr lang="en-US" sz="1200" i="1" kern="1200" baseline="0" dirty="0">
                <a:solidFill>
                  <a:schemeClr val="tx1"/>
                </a:solidFill>
                <a:effectLst/>
                <a:latin typeface="+mn-lt"/>
                <a:ea typeface="+mn-ea"/>
                <a:cs typeface="+mn-cs"/>
              </a:rPr>
              <a:t>.</a:t>
            </a:r>
            <a:r>
              <a:rPr lang="hr-HR" sz="1200" i="1" kern="1200" baseline="0" dirty="0">
                <a:solidFill>
                  <a:schemeClr val="tx1"/>
                </a:solidFill>
                <a:effectLst/>
                <a:latin typeface="+mn-lt"/>
                <a:ea typeface="+mn-ea"/>
                <a:cs typeface="+mn-cs"/>
              </a:rPr>
              <a:t> </a:t>
            </a:r>
            <a:r>
              <a:rPr lang="hr-HR" sz="1200" kern="1200" baseline="0" dirty="0">
                <a:solidFill>
                  <a:schemeClr val="tx1"/>
                </a:solidFill>
                <a:effectLst/>
                <a:latin typeface="+mn-lt"/>
                <a:ea typeface="+mn-ea"/>
                <a:cs typeface="+mn-cs"/>
              </a:rPr>
              <a:t>47 (2017) 29-35. </a:t>
            </a:r>
            <a:r>
              <a:rPr lang="en-US" sz="1200" kern="1200" baseline="0" dirty="0">
                <a:solidFill>
                  <a:schemeClr val="tx1"/>
                </a:solidFill>
                <a:effectLst/>
                <a:latin typeface="+mn-lt"/>
                <a:ea typeface="+mn-ea"/>
                <a:cs typeface="+mn-cs"/>
              </a:rPr>
              <a:t>https://www.ncbi.nlm.nih.gov/pubmed/28807135. Among patients with a substance use disorder and matched controls, there are high rates of suicide ideation and self-directed violence following opioid discontinuation, suggesting that these “high-risk” patients may require close monitoring and risk prevention.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a:solidFill>
                  <a:schemeClr val="tx1"/>
                </a:solidFill>
                <a:effectLst/>
                <a:latin typeface="+mn-lt"/>
                <a:ea typeface="+mn-ea"/>
                <a:cs typeface="+mn-cs"/>
              </a:rPr>
              <a:t>Bohnert</a:t>
            </a:r>
            <a:r>
              <a:rPr lang="en-US" sz="1200" kern="1200" baseline="0" dirty="0">
                <a:solidFill>
                  <a:schemeClr val="tx1"/>
                </a:solidFill>
                <a:effectLst/>
                <a:latin typeface="+mn-lt"/>
                <a:ea typeface="+mn-ea"/>
                <a:cs typeface="+mn-cs"/>
              </a:rPr>
              <a:t>, A, </a:t>
            </a:r>
            <a:r>
              <a:rPr lang="en-US" sz="1200" kern="1200" baseline="0" dirty="0" err="1">
                <a:solidFill>
                  <a:schemeClr val="tx1"/>
                </a:solidFill>
                <a:effectLst/>
                <a:latin typeface="+mn-lt"/>
                <a:ea typeface="+mn-ea"/>
                <a:cs typeface="+mn-cs"/>
              </a:rPr>
              <a:t>Ilgen</a:t>
            </a:r>
            <a:r>
              <a:rPr lang="en-US" sz="1200" kern="1200" baseline="0" dirty="0">
                <a:solidFill>
                  <a:schemeClr val="tx1"/>
                </a:solidFill>
                <a:effectLst/>
                <a:latin typeface="+mn-lt"/>
                <a:ea typeface="+mn-ea"/>
                <a:cs typeface="+mn-cs"/>
              </a:rPr>
              <a:t>, M, </a:t>
            </a:r>
            <a:r>
              <a:rPr lang="en-US" sz="1200" kern="1200" baseline="0" dirty="0" err="1">
                <a:solidFill>
                  <a:schemeClr val="tx1"/>
                </a:solidFill>
                <a:effectLst/>
                <a:latin typeface="+mn-lt"/>
                <a:ea typeface="+mn-ea"/>
                <a:cs typeface="+mn-cs"/>
              </a:rPr>
              <a:t>Louzon</a:t>
            </a:r>
            <a:r>
              <a:rPr lang="en-US" sz="1200" kern="1200" baseline="0" dirty="0">
                <a:solidFill>
                  <a:schemeClr val="tx1"/>
                </a:solidFill>
                <a:effectLst/>
                <a:latin typeface="+mn-lt"/>
                <a:ea typeface="+mn-ea"/>
                <a:cs typeface="+mn-cs"/>
              </a:rPr>
              <a:t>, S, McCarthy, J, &amp; Katz, I. Substance use disorders and the risk of suicide mortality among men and women in the US Veterans Health Administration. </a:t>
            </a:r>
            <a:r>
              <a:rPr lang="en-US" sz="1200" i="1" kern="1200" baseline="0" dirty="0">
                <a:solidFill>
                  <a:schemeClr val="tx1"/>
                </a:solidFill>
                <a:effectLst/>
                <a:latin typeface="+mn-lt"/>
                <a:ea typeface="+mn-ea"/>
                <a:cs typeface="+mn-cs"/>
              </a:rPr>
              <a:t>Society for the Study of Addiction</a:t>
            </a:r>
            <a:r>
              <a:rPr lang="en-US" sz="1200" kern="1200" baseline="0" dirty="0">
                <a:solidFill>
                  <a:schemeClr val="tx1"/>
                </a:solidFill>
                <a:effectLst/>
                <a:latin typeface="+mn-lt"/>
                <a:ea typeface="+mn-ea"/>
                <a:cs typeface="+mn-cs"/>
              </a:rPr>
              <a:t>. 16 March 2017. </a:t>
            </a:r>
            <a:r>
              <a:rPr lang="cs-CZ" sz="1200" kern="1200" dirty="0">
                <a:solidFill>
                  <a:schemeClr val="tx1"/>
                </a:solidFill>
                <a:effectLst/>
                <a:latin typeface="+mn-lt"/>
                <a:ea typeface="+mn-ea"/>
                <a:cs typeface="+mn-cs"/>
              </a:rPr>
              <a:t>doi:</a:t>
            </a:r>
            <a:r>
              <a:rPr lang="en-US" sz="1200"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10.1111/add.13774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Oquendo, M, &amp; Volkow, N. Suicide: A silent contributor to opioid-overdose deaths. </a:t>
            </a:r>
            <a:r>
              <a:rPr lang="en-US" sz="1200" i="1" kern="1200" baseline="0" dirty="0">
                <a:solidFill>
                  <a:schemeClr val="tx1"/>
                </a:solidFill>
                <a:effectLst/>
                <a:latin typeface="+mn-lt"/>
                <a:ea typeface="+mn-ea"/>
                <a:cs typeface="+mn-cs"/>
              </a:rPr>
              <a:t>NEJM.</a:t>
            </a:r>
            <a:r>
              <a:rPr lang="en-US" sz="1200" kern="1200" baseline="0" dirty="0">
                <a:solidFill>
                  <a:schemeClr val="tx1"/>
                </a:solidFill>
                <a:effectLst/>
                <a:latin typeface="+mn-lt"/>
                <a:ea typeface="+mn-ea"/>
                <a:cs typeface="+mn-cs"/>
              </a:rPr>
              <a:t> 26 April 2018; 378:1567-1569. </a:t>
            </a:r>
            <a:r>
              <a:rPr lang="pt-BR" sz="1200" kern="1200" dirty="0">
                <a:solidFill>
                  <a:schemeClr val="tx1"/>
                </a:solidFill>
                <a:effectLst/>
                <a:latin typeface="+mn-lt"/>
                <a:ea typeface="+mn-ea"/>
                <a:cs typeface="+mn-cs"/>
              </a:rPr>
              <a:t>doi: 10.1056/NEJMp1801417</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percentage of opioid overdose deaths that were suicides is not well documented. But an OUD more than doubled the risk of suicide among women and increased the risk among men by 30%. It is important to screen for suicide risk in patients treated for chronic pain.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126822-BAEE-407A-8772-2FF22255D6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287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2" name="Google Shape;65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8" name="Google Shape;8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B87F0-8834-9CBD-AB18-6372A81B7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174E4C-B33D-4DE0-5BDC-864D9DC4C8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8EB957-C88E-662C-474D-7E756DE6850A}"/>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5" name="Footer Placeholder 4">
            <a:extLst>
              <a:ext uri="{FF2B5EF4-FFF2-40B4-BE49-F238E27FC236}">
                <a16:creationId xmlns:a16="http://schemas.microsoft.com/office/drawing/2014/main" id="{ADC8F807-40EC-A2B2-D04F-50FA6A5D5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946F7-E75D-C5AB-2C9A-3D364112353F}"/>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786559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B1FE-6A01-885F-1380-72DB70BEAA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FEF492-D880-92A4-9BB1-2C7A02433A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AC35-85F0-0296-7C0B-E0CD94442315}"/>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5" name="Footer Placeholder 4">
            <a:extLst>
              <a:ext uri="{FF2B5EF4-FFF2-40B4-BE49-F238E27FC236}">
                <a16:creationId xmlns:a16="http://schemas.microsoft.com/office/drawing/2014/main" id="{0D8AB6E1-F206-2737-B2A4-CD65B3C5E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AD3651-339A-4CBF-8C5C-5EF143931C16}"/>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178787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7FA9C-618B-9D39-6B45-4295964ECD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932E35-965A-B51A-9A0E-F1613C4FF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E26F4-860B-8F45-D335-BA7982E38A55}"/>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5" name="Footer Placeholder 4">
            <a:extLst>
              <a:ext uri="{FF2B5EF4-FFF2-40B4-BE49-F238E27FC236}">
                <a16:creationId xmlns:a16="http://schemas.microsoft.com/office/drawing/2014/main" id="{E0E6485C-DC36-F76C-1CC4-4E55C2B86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310D8-0013-AAC9-B967-2F09E24C6696}"/>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319371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
        <p:cNvGrpSpPr/>
        <p:nvPr/>
      </p:nvGrpSpPr>
      <p:grpSpPr>
        <a:xfrm>
          <a:off x="0" y="0"/>
          <a:ext cx="0" cy="0"/>
          <a:chOff x="0" y="0"/>
          <a:chExt cx="0" cy="0"/>
        </a:xfrm>
      </p:grpSpPr>
      <p:sp>
        <p:nvSpPr>
          <p:cNvPr id="15" name="Google Shape;15;p13"/>
          <p:cNvSpPr/>
          <p:nvPr/>
        </p:nvSpPr>
        <p:spPr>
          <a:xfrm>
            <a:off x="0" y="1"/>
            <a:ext cx="12192000" cy="435849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3"/>
          <p:cNvSpPr txBox="1">
            <a:spLocks noGrp="1"/>
          </p:cNvSpPr>
          <p:nvPr>
            <p:ph type="ctrTitle"/>
          </p:nvPr>
        </p:nvSpPr>
        <p:spPr>
          <a:xfrm>
            <a:off x="914400" y="559624"/>
            <a:ext cx="10363200" cy="147002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800"/>
              <a:buFont typeface="Montserrat"/>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828800" y="2277691"/>
            <a:ext cx="8534400" cy="93780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200"/>
              </a:spcBef>
              <a:spcAft>
                <a:spcPts val="0"/>
              </a:spcAft>
              <a:buSzPts val="2520"/>
              <a:buNone/>
              <a:defRPr>
                <a:solidFill>
                  <a:srgbClr val="E6C46D"/>
                </a:solidFill>
              </a:defRPr>
            </a:lvl1pPr>
            <a:lvl2pPr lvl="1" algn="ctr">
              <a:lnSpc>
                <a:spcPct val="100000"/>
              </a:lnSpc>
              <a:spcBef>
                <a:spcPts val="600"/>
              </a:spcBef>
              <a:spcAft>
                <a:spcPts val="0"/>
              </a:spcAft>
              <a:buSzPts val="2400"/>
              <a:buNone/>
              <a:defRPr>
                <a:solidFill>
                  <a:srgbClr val="888888"/>
                </a:solidFill>
              </a:defRPr>
            </a:lvl2pPr>
            <a:lvl3pPr lvl="2" algn="ctr">
              <a:lnSpc>
                <a:spcPct val="100000"/>
              </a:lnSpc>
              <a:spcBef>
                <a:spcPts val="600"/>
              </a:spcBef>
              <a:spcAft>
                <a:spcPts val="0"/>
              </a:spcAft>
              <a:buSzPts val="2400"/>
              <a:buNone/>
              <a:defRPr>
                <a:solidFill>
                  <a:srgbClr val="888888"/>
                </a:solidFill>
              </a:defRPr>
            </a:lvl3pPr>
            <a:lvl4pPr lvl="3" algn="ctr">
              <a:lnSpc>
                <a:spcPct val="100000"/>
              </a:lnSpc>
              <a:spcBef>
                <a:spcPts val="600"/>
              </a:spcBef>
              <a:spcAft>
                <a:spcPts val="0"/>
              </a:spcAft>
              <a:buSzPts val="2000"/>
              <a:buNone/>
              <a:defRPr>
                <a:solidFill>
                  <a:srgbClr val="888888"/>
                </a:solidFill>
              </a:defRPr>
            </a:lvl4pPr>
            <a:lvl5pPr lvl="4" algn="ctr">
              <a:lnSpc>
                <a:spcPct val="100000"/>
              </a:lnSpc>
              <a:spcBef>
                <a:spcPts val="600"/>
              </a:spcBef>
              <a:spcAft>
                <a:spcPts val="0"/>
              </a:spcAft>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8" name="Google Shape;18;p13" descr="A picture containing text, clipart&#10;&#10;Description automatically generated"/>
          <p:cNvPicPr preferRelativeResize="0"/>
          <p:nvPr/>
        </p:nvPicPr>
        <p:blipFill rotWithShape="1">
          <a:blip r:embed="rId2">
            <a:alphaModFix/>
          </a:blip>
          <a:srcRect/>
          <a:stretch/>
        </p:blipFill>
        <p:spPr>
          <a:xfrm>
            <a:off x="3716954" y="4811698"/>
            <a:ext cx="4758092" cy="1695703"/>
          </a:xfrm>
          <a:prstGeom prst="rect">
            <a:avLst/>
          </a:prstGeom>
          <a:noFill/>
          <a:ln>
            <a:noFill/>
          </a:ln>
        </p:spPr>
      </p:pic>
    </p:spTree>
    <p:extLst>
      <p:ext uri="{BB962C8B-B14F-4D97-AF65-F5344CB8AC3E}">
        <p14:creationId xmlns:p14="http://schemas.microsoft.com/office/powerpoint/2010/main" val="86987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9"/>
        <p:cNvGrpSpPr/>
        <p:nvPr/>
      </p:nvGrpSpPr>
      <p:grpSpPr>
        <a:xfrm>
          <a:off x="0" y="0"/>
          <a:ext cx="0" cy="0"/>
          <a:chOff x="0" y="0"/>
          <a:chExt cx="0" cy="0"/>
        </a:xfrm>
      </p:grpSpPr>
      <p:sp>
        <p:nvSpPr>
          <p:cNvPr id="20" name="Google Shape;20;p14"/>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lvl="0" indent="-331470" algn="l">
              <a:lnSpc>
                <a:spcPct val="100000"/>
              </a:lnSpc>
              <a:spcBef>
                <a:spcPts val="1200"/>
              </a:spcBef>
              <a:spcAft>
                <a:spcPts val="0"/>
              </a:spcAft>
              <a:buSzPts val="162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49184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20"/>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100"/>
              <a:buFont typeface="Montserrat"/>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body" idx="1"/>
          </p:nvPr>
        </p:nvSpPr>
        <p:spPr>
          <a:xfrm>
            <a:off x="609600" y="1765300"/>
            <a:ext cx="5386917"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20"/>
          <p:cNvSpPr txBox="1">
            <a:spLocks noGrp="1"/>
          </p:cNvSpPr>
          <p:nvPr>
            <p:ph type="body" idx="2"/>
          </p:nvPr>
        </p:nvSpPr>
        <p:spPr>
          <a:xfrm>
            <a:off x="609600" y="2405063"/>
            <a:ext cx="5386917"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20"/>
          <p:cNvSpPr txBox="1">
            <a:spLocks noGrp="1"/>
          </p:cNvSpPr>
          <p:nvPr>
            <p:ph type="body" idx="3"/>
          </p:nvPr>
        </p:nvSpPr>
        <p:spPr>
          <a:xfrm>
            <a:off x="6193368" y="1765300"/>
            <a:ext cx="5389033" cy="639762"/>
          </a:xfrm>
          <a:prstGeom prst="rect">
            <a:avLst/>
          </a:prstGeom>
          <a:solidFill>
            <a:schemeClr val="accent2"/>
          </a:solidFill>
          <a:ln>
            <a:noFill/>
          </a:ln>
        </p:spPr>
        <p:txBody>
          <a:bodyPr spcFirstLastPara="1" wrap="square" lIns="91425" tIns="0" rIns="91425" bIns="45700" anchor="ctr" anchorCtr="1">
            <a:noAutofit/>
          </a:bodyPr>
          <a:lstStyle>
            <a:lvl1pPr marL="457200" lvl="0" indent="-228600" algn="ctr">
              <a:lnSpc>
                <a:spcPct val="90000"/>
              </a:lnSpc>
              <a:spcBef>
                <a:spcPts val="1200"/>
              </a:spcBef>
              <a:spcAft>
                <a:spcPts val="0"/>
              </a:spcAft>
              <a:buSzPts val="2160"/>
              <a:buNone/>
              <a:defRPr sz="2400" b="0">
                <a:solidFill>
                  <a:srgbClr val="FFFFFF"/>
                </a:solidFill>
                <a:latin typeface="Source Sans Pro"/>
                <a:ea typeface="Source Sans Pro"/>
                <a:cs typeface="Source Sans Pro"/>
                <a:sym typeface="Source Sans Pro"/>
              </a:defRPr>
            </a:lvl1pPr>
            <a:lvl2pPr marL="914400" lvl="1" indent="-228600" algn="l">
              <a:lnSpc>
                <a:spcPct val="100000"/>
              </a:lnSpc>
              <a:spcBef>
                <a:spcPts val="600"/>
              </a:spcBef>
              <a:spcAft>
                <a:spcPts val="0"/>
              </a:spcAft>
              <a:buSzPts val="20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20"/>
          <p:cNvSpPr txBox="1">
            <a:spLocks noGrp="1"/>
          </p:cNvSpPr>
          <p:nvPr>
            <p:ph type="body" idx="4"/>
          </p:nvPr>
        </p:nvSpPr>
        <p:spPr>
          <a:xfrm>
            <a:off x="6193368" y="2405063"/>
            <a:ext cx="5389033" cy="3703767"/>
          </a:xfrm>
          <a:prstGeom prst="rect">
            <a:avLst/>
          </a:prstGeom>
          <a:noFill/>
          <a:ln>
            <a:noFill/>
          </a:ln>
        </p:spPr>
        <p:txBody>
          <a:bodyPr spcFirstLastPara="1" wrap="square" lIns="91425" tIns="45700" rIns="91425" bIns="45700" anchor="t" anchorCtr="0">
            <a:normAutofit/>
          </a:bodyPr>
          <a:lstStyle>
            <a:lvl1pPr marL="457200" lvl="0" indent="-365760" algn="l">
              <a:lnSpc>
                <a:spcPct val="100000"/>
              </a:lnSpc>
              <a:spcBef>
                <a:spcPts val="1200"/>
              </a:spcBef>
              <a:spcAft>
                <a:spcPts val="0"/>
              </a:spcAft>
              <a:buSzPts val="2160"/>
              <a:buChar char="✧"/>
              <a:defRPr sz="2400"/>
            </a:lvl1pPr>
            <a:lvl2pPr marL="914400" lvl="1" indent="-355600" algn="l">
              <a:lnSpc>
                <a:spcPct val="100000"/>
              </a:lnSpc>
              <a:spcBef>
                <a:spcPts val="600"/>
              </a:spcBef>
              <a:spcAft>
                <a:spcPts val="0"/>
              </a:spcAft>
              <a:buSzPts val="2000"/>
              <a:buChar char="–"/>
              <a:defRPr sz="2000"/>
            </a:lvl2pPr>
            <a:lvl3pPr marL="1371600" lvl="2" indent="-342900" algn="l">
              <a:lnSpc>
                <a:spcPct val="100000"/>
              </a:lnSpc>
              <a:spcBef>
                <a:spcPts val="600"/>
              </a:spcBef>
              <a:spcAft>
                <a:spcPts val="0"/>
              </a:spcAft>
              <a:buSzPts val="1800"/>
              <a:buChar char="•"/>
              <a:defRPr sz="1800"/>
            </a:lvl3pPr>
            <a:lvl4pPr marL="1828800" lvl="3" indent="-330200" algn="l">
              <a:lnSpc>
                <a:spcPct val="100000"/>
              </a:lnSpc>
              <a:spcBef>
                <a:spcPts val="600"/>
              </a:spcBef>
              <a:spcAft>
                <a:spcPts val="0"/>
              </a:spcAft>
              <a:buSzPts val="1600"/>
              <a:buChar char="–"/>
              <a:defRPr sz="1600"/>
            </a:lvl4pPr>
            <a:lvl5pPr marL="2286000" lvl="4" indent="-330200" algn="l">
              <a:lnSpc>
                <a:spcPct val="100000"/>
              </a:lnSpc>
              <a:spcBef>
                <a:spcPts val="600"/>
              </a:spcBef>
              <a:spcAft>
                <a:spcPts val="0"/>
              </a:spcAft>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759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6135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0342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1"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3"/>
            <a:ext cx="3209008" cy="5166659"/>
          </a:xfrm>
        </p:spPr>
        <p:txBody>
          <a:bodyPr anchor="b"/>
          <a:lstStyle>
            <a:lvl1pPr>
              <a:defRPr spc="-15"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2"/>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2"/>
            <a:ext cx="6599239" cy="2296083"/>
          </a:xfrm>
        </p:spPr>
        <p:txBody>
          <a:bodyPr>
            <a:normAutofit/>
          </a:bodyPr>
          <a:lstStyle>
            <a:lvl1pPr marL="257175" indent="-257175">
              <a:buFont typeface="Arial" panose="020B0604020202020204" pitchFamily="34" charset="0"/>
              <a:buChar char="•"/>
              <a:defRPr sz="15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2"/>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2"/>
            <a:ext cx="630936" cy="365125"/>
          </a:xfrm>
        </p:spPr>
        <p:txBody>
          <a:bodyPr/>
          <a:lstStyle/>
          <a:p>
            <a:pPr defTabSz="685800">
              <a:defRPr/>
            </a:pPr>
            <a:fld id="{244D815C-8BF3-4ECF-A945-A2A7C2983AF9}" type="slidenum">
              <a:rPr lang="en-US" smtClean="0">
                <a:solidFill>
                  <a:prstClr val="black"/>
                </a:solidFill>
              </a:rPr>
              <a:pPr defTabSz="685800">
                <a:defRPr/>
              </a:pPr>
              <a:t>‹#›</a:t>
            </a:fld>
            <a:endParaRPr lang="en-US" dirty="0">
              <a:solidFill>
                <a:prstClr val="black"/>
              </a:solidFill>
            </a:endParaRPr>
          </a:p>
        </p:txBody>
      </p:sp>
    </p:spTree>
    <p:extLst>
      <p:ext uri="{BB962C8B-B14F-4D97-AF65-F5344CB8AC3E}">
        <p14:creationId xmlns:p14="http://schemas.microsoft.com/office/powerpoint/2010/main" val="57180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1550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19963" y="2633034"/>
            <a:ext cx="7080805" cy="1362075"/>
          </a:xfrm>
          <a:noFill/>
        </p:spPr>
        <p:txBody>
          <a:bodyPr tIns="0" anchor="ctr" anchorCtr="0"/>
          <a:lstStyle>
            <a:lvl1pPr algn="l">
              <a:defRPr sz="3300" b="1" cap="none">
                <a:solidFill>
                  <a:schemeClr val="accent1"/>
                </a:solidFill>
              </a:defRPr>
            </a:lvl1pPr>
          </a:lstStyle>
          <a:p>
            <a:r>
              <a:rPr lang="en-US" dirty="0"/>
              <a:t>Click to Edit Master Title Style</a:t>
            </a:r>
          </a:p>
        </p:txBody>
      </p:sp>
      <p:grpSp>
        <p:nvGrpSpPr>
          <p:cNvPr id="4" name="Group 3"/>
          <p:cNvGrpSpPr/>
          <p:nvPr userDrawn="1"/>
        </p:nvGrpSpPr>
        <p:grpSpPr>
          <a:xfrm>
            <a:off x="-5105676" y="-63500"/>
            <a:ext cx="927100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137168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7E9F9-4252-8254-F91F-D3992DF8F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44A70-7E15-669A-3E38-8FB1057E88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B98916-75D5-EA5F-85FB-23635F949398}"/>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5" name="Footer Placeholder 4">
            <a:extLst>
              <a:ext uri="{FF2B5EF4-FFF2-40B4-BE49-F238E27FC236}">
                <a16:creationId xmlns:a16="http://schemas.microsoft.com/office/drawing/2014/main" id="{EC1F78E7-659F-DD5B-F810-740AFD45FD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879F0-B06C-8CAE-DACF-F8121B83A565}"/>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237034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C6A703B-E0E2-432A-8D0E-67CA4837643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3605601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A703B-E0E2-432A-8D0E-67CA4837643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3297187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6A703B-E0E2-432A-8D0E-67CA4837643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1751815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628804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6A703B-E0E2-432A-8D0E-67CA4837643F}"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12182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6A703B-E0E2-432A-8D0E-67CA4837643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2240647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6A703B-E0E2-432A-8D0E-67CA4837643F}"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398686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2861363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770189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254651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1D78-DE79-CB73-8768-04A3002792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A9914C-825E-CF10-5431-E58ED569A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EA21F7-734F-4ED1-5F64-0BC058C205BD}"/>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5" name="Footer Placeholder 4">
            <a:extLst>
              <a:ext uri="{FF2B5EF4-FFF2-40B4-BE49-F238E27FC236}">
                <a16:creationId xmlns:a16="http://schemas.microsoft.com/office/drawing/2014/main" id="{7C0B7412-97A4-8922-1FB2-64EA777ED0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4C88A-F02F-76BD-E9DC-0F82BA7FDDE0}"/>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26744670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296388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74466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6A703B-E0E2-432A-8D0E-67CA4837643F}"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2397619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6A703B-E0E2-432A-8D0E-67CA4837643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41289977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6A703B-E0E2-432A-8D0E-67CA4837643F}"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3307857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A703B-E0E2-432A-8D0E-67CA4837643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3132742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6A703B-E0E2-432A-8D0E-67CA4837643F}"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F672E-6C16-470C-9D7F-C8C3CC70018C}" type="slidenum">
              <a:rPr lang="en-US" smtClean="0"/>
              <a:t>‹#›</a:t>
            </a:fld>
            <a:endParaRPr lang="en-US"/>
          </a:p>
        </p:txBody>
      </p:sp>
    </p:spTree>
    <p:extLst>
      <p:ext uri="{BB962C8B-B14F-4D97-AF65-F5344CB8AC3E}">
        <p14:creationId xmlns:p14="http://schemas.microsoft.com/office/powerpoint/2010/main" val="366879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1_Section Header">
  <p:cSld name="1_Section Header">
    <p:spTree>
      <p:nvGrpSpPr>
        <p:cNvPr id="1" name="Shape 188"/>
        <p:cNvGrpSpPr/>
        <p:nvPr/>
      </p:nvGrpSpPr>
      <p:grpSpPr>
        <a:xfrm>
          <a:off x="0" y="0"/>
          <a:ext cx="0" cy="0"/>
          <a:chOff x="0" y="0"/>
          <a:chExt cx="0" cy="0"/>
        </a:xfrm>
      </p:grpSpPr>
      <p:sp>
        <p:nvSpPr>
          <p:cNvPr id="189" name="Google Shape;189;p127"/>
          <p:cNvSpPr txBox="1">
            <a:spLocks noGrp="1"/>
          </p:cNvSpPr>
          <p:nvPr>
            <p:ph type="title"/>
          </p:nvPr>
        </p:nvSpPr>
        <p:spPr>
          <a:xfrm>
            <a:off x="4519962" y="2633032"/>
            <a:ext cx="7080805" cy="1362075"/>
          </a:xfrm>
          <a:prstGeom prst="rect">
            <a:avLst/>
          </a:prstGeom>
          <a:noFill/>
          <a:ln>
            <a:noFill/>
          </a:ln>
        </p:spPr>
        <p:txBody>
          <a:bodyPr spcFirstLastPara="1" wrap="square" lIns="91425" tIns="0" rIns="91425" bIns="45700" anchor="ctr" anchorCtr="0">
            <a:normAutofit/>
          </a:bodyPr>
          <a:lstStyle>
            <a:lvl1pPr lvl="0" algn="l">
              <a:lnSpc>
                <a:spcPct val="90000"/>
              </a:lnSpc>
              <a:spcBef>
                <a:spcPts val="0"/>
              </a:spcBef>
              <a:spcAft>
                <a:spcPts val="0"/>
              </a:spcAft>
              <a:buClr>
                <a:schemeClr val="accent1"/>
              </a:buClr>
              <a:buSzPts val="4400"/>
              <a:buFont typeface="Corbel"/>
              <a:buNone/>
              <a:defRPr sz="4400" b="1" cap="none">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0" name="Google Shape;190;p127"/>
          <p:cNvGrpSpPr/>
          <p:nvPr/>
        </p:nvGrpSpPr>
        <p:grpSpPr>
          <a:xfrm>
            <a:off x="-5105676" y="-63500"/>
            <a:ext cx="9271000" cy="6953250"/>
            <a:chOff x="457200" y="6184851"/>
            <a:chExt cx="558024" cy="558024"/>
          </a:xfrm>
        </p:grpSpPr>
        <p:sp>
          <p:nvSpPr>
            <p:cNvPr id="191" name="Google Shape;191;p127"/>
            <p:cNvSpPr/>
            <p:nvPr/>
          </p:nvSpPr>
          <p:spPr>
            <a:xfrm>
              <a:off x="457200" y="6184851"/>
              <a:ext cx="558024" cy="558024"/>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192" name="Google Shape;192;p127" descr="STR_TA Circle.png"/>
            <p:cNvPicPr preferRelativeResize="0"/>
            <p:nvPr/>
          </p:nvPicPr>
          <p:blipFill rotWithShape="1">
            <a:blip r:embed="rId2">
              <a:alphaModFix/>
            </a:blip>
            <a:srcRect/>
            <a:stretch/>
          </p:blipFill>
          <p:spPr>
            <a:xfrm>
              <a:off x="468526" y="6196068"/>
              <a:ext cx="535372" cy="535590"/>
            </a:xfrm>
            <a:prstGeom prst="rect">
              <a:avLst/>
            </a:prstGeom>
            <a:noFill/>
            <a:ln>
              <a:noFill/>
            </a:ln>
          </p:spPr>
        </p:pic>
      </p:grpSp>
    </p:spTree>
    <p:extLst>
      <p:ext uri="{BB962C8B-B14F-4D97-AF65-F5344CB8AC3E}">
        <p14:creationId xmlns:p14="http://schemas.microsoft.com/office/powerpoint/2010/main" val="3234793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6A7B274-85F5-4FC0-92DA-07B016BD21F3}" type="datetimeFigureOut">
              <a:rPr lang="en-US" smtClean="0"/>
              <a:t>8/26/2024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37786397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7B274-85F5-4FC0-92DA-07B016BD21F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29569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07C9-4873-26B1-CCBD-443A73A1DF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500502-DABA-3955-D76B-7B8F28EC0B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C54027-D277-DE96-7E42-FAD072D19D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183060-7DDE-C126-A0AD-4F40E2C028ED}"/>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6" name="Footer Placeholder 5">
            <a:extLst>
              <a:ext uri="{FF2B5EF4-FFF2-40B4-BE49-F238E27FC236}">
                <a16:creationId xmlns:a16="http://schemas.microsoft.com/office/drawing/2014/main" id="{67211F2E-69E7-D3A3-AA68-E9108D601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5079A-104C-029E-D98F-038469D71A85}"/>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16939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A7B274-85F5-4FC0-92DA-07B016BD21F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4728507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0375737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A7B274-85F5-4FC0-92DA-07B016BD21F3}" type="datetimeFigureOut">
              <a:rPr lang="en-US" smtClean="0"/>
              <a:t>8/26/2024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701944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A7B274-85F5-4FC0-92DA-07B016BD21F3}"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2580240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7B274-85F5-4FC0-92DA-07B016BD21F3}" type="datetimeFigureOut">
              <a:rPr lang="en-US" smtClean="0"/>
              <a:t>8/26/2024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30943183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557428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3009555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683726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932058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7310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8103-FC1A-6D04-41AC-9004B52C56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E8F2A-1DC5-3AB1-FD00-2D3101D572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020C4-B09F-0174-DA9D-A82094814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06B19C-9611-6C8F-670A-12BA8B365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E881C-0DB9-D87F-C712-CCD91424A4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8E437A-C3A6-A22A-CF9D-ED8CBC99A985}"/>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8" name="Footer Placeholder 7">
            <a:extLst>
              <a:ext uri="{FF2B5EF4-FFF2-40B4-BE49-F238E27FC236}">
                <a16:creationId xmlns:a16="http://schemas.microsoft.com/office/drawing/2014/main" id="{D0BF2FC0-EB8E-2812-EEDF-F8C23911A2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37D734-B9ED-AB47-2395-8BD049C64A06}"/>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3110755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A7B274-85F5-4FC0-92DA-07B016BD21F3}" type="datetimeFigureOut">
              <a:rPr lang="en-US" smtClean="0"/>
              <a:t>8/26/2024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5086420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6A7B274-85F5-4FC0-92DA-07B016BD21F3}"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2674429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6A7B274-85F5-4FC0-92DA-07B016BD21F3}" type="datetimeFigureOut">
              <a:rPr lang="en-US" smtClean="0"/>
              <a:t>8/26/2024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2155539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7B274-85F5-4FC0-92DA-07B016BD21F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12511280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A7B274-85F5-4FC0-92DA-07B016BD21F3}" type="datetimeFigureOut">
              <a:rPr lang="en-US" smtClean="0"/>
              <a:t>8/26/2024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E2401-DF87-49B4-ADF0-57BDBA1CE241}" type="slidenum">
              <a:rPr lang="en-US" smtClean="0"/>
              <a:t>‹#›</a:t>
            </a:fld>
            <a:endParaRPr lang="en-US"/>
          </a:p>
        </p:txBody>
      </p:sp>
    </p:spTree>
    <p:extLst>
      <p:ext uri="{BB962C8B-B14F-4D97-AF65-F5344CB8AC3E}">
        <p14:creationId xmlns:p14="http://schemas.microsoft.com/office/powerpoint/2010/main" val="3553377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26194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413821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18629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58766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1491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919A-EEF7-B403-F512-2F71D4B983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B33D67-3598-275C-DDB7-A57FD6D03B95}"/>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4" name="Footer Placeholder 3">
            <a:extLst>
              <a:ext uri="{FF2B5EF4-FFF2-40B4-BE49-F238E27FC236}">
                <a16:creationId xmlns:a16="http://schemas.microsoft.com/office/drawing/2014/main" id="{E7498D2D-C657-E426-641B-31F82D08F8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C40ECC-11A1-A795-4345-C58C1065C3DF}"/>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38860181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907406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711200" y="228601"/>
            <a:ext cx="10871200" cy="921413"/>
          </a:xfrm>
          <a:prstGeom prst="rect">
            <a:avLst/>
          </a:prstGeom>
        </p:spPr>
        <p:txBody>
          <a:bodyPr vert="horz" lIns="91440" tIns="45720" rIns="91440" bIns="45720" rtlCol="0" anchor="ctr">
            <a:normAutofit/>
          </a:bodyPr>
          <a:lstStyle>
            <a:lvl1pPr>
              <a:defRPr b="1">
                <a:latin typeface="Arial" panose="020B0604020202020204" pitchFamily="34" charset="0"/>
                <a:ea typeface="Open Sans"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45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DA8B4-85DB-C453-EE7E-8286B2AD57A8}"/>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3" name="Footer Placeholder 2">
            <a:extLst>
              <a:ext uri="{FF2B5EF4-FFF2-40B4-BE49-F238E27FC236}">
                <a16:creationId xmlns:a16="http://schemas.microsoft.com/office/drawing/2014/main" id="{A850BB1B-3BCC-2823-8618-D541E6546B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16A4CB-B797-2EAA-F190-04C98B6A4B3F}"/>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300596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01F5D-70AF-8D45-1AAD-C821145DB1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FA61B9-F2CB-28D1-D897-023F76D90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24C175-8E00-E824-90DF-DBBB30E06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11CD80-FD09-FD71-2EBF-0D0451A77528}"/>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6" name="Footer Placeholder 5">
            <a:extLst>
              <a:ext uri="{FF2B5EF4-FFF2-40B4-BE49-F238E27FC236}">
                <a16:creationId xmlns:a16="http://schemas.microsoft.com/office/drawing/2014/main" id="{74F325CD-EFA4-D31D-7B10-C76E1147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BF6A5-9622-C7A6-BC12-BD6FFBF3A513}"/>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3500178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C5F4F-D644-8624-391F-E3E645532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4D0451-F288-A9C6-066B-300AC370D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4EC462-5F8F-7DD9-6086-D8FB11E5E0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B5D06-5C56-4D8D-488E-C2DB7A04E423}"/>
              </a:ext>
            </a:extLst>
          </p:cNvPr>
          <p:cNvSpPr>
            <a:spLocks noGrp="1"/>
          </p:cNvSpPr>
          <p:nvPr>
            <p:ph type="dt" sz="half" idx="10"/>
          </p:nvPr>
        </p:nvSpPr>
        <p:spPr/>
        <p:txBody>
          <a:bodyPr/>
          <a:lstStyle/>
          <a:p>
            <a:fld id="{601C32B5-0C08-4E4E-AF57-ECACEDEC4FC8}" type="datetimeFigureOut">
              <a:rPr lang="en-US" smtClean="0"/>
              <a:t>8/26/2024</a:t>
            </a:fld>
            <a:endParaRPr lang="en-US"/>
          </a:p>
        </p:txBody>
      </p:sp>
      <p:sp>
        <p:nvSpPr>
          <p:cNvPr id="6" name="Footer Placeholder 5">
            <a:extLst>
              <a:ext uri="{FF2B5EF4-FFF2-40B4-BE49-F238E27FC236}">
                <a16:creationId xmlns:a16="http://schemas.microsoft.com/office/drawing/2014/main" id="{2BEB07BC-571B-8C3C-EA82-ED297F33F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E1C5B5-3DE2-70BD-FB26-88B6A42BDDAB}"/>
              </a:ext>
            </a:extLst>
          </p:cNvPr>
          <p:cNvSpPr>
            <a:spLocks noGrp="1"/>
          </p:cNvSpPr>
          <p:nvPr>
            <p:ph type="sldNum" sz="quarter" idx="12"/>
          </p:nvPr>
        </p:nvSpPr>
        <p:spPr/>
        <p:txBody>
          <a:bodyPr/>
          <a:lstStyle/>
          <a:p>
            <a:fld id="{950CADAD-5129-43C0-89D3-56A123689EAC}" type="slidenum">
              <a:rPr lang="en-US" smtClean="0"/>
              <a:t>‹#›</a:t>
            </a:fld>
            <a:endParaRPr lang="en-US"/>
          </a:p>
        </p:txBody>
      </p:sp>
    </p:spTree>
    <p:extLst>
      <p:ext uri="{BB962C8B-B14F-4D97-AF65-F5344CB8AC3E}">
        <p14:creationId xmlns:p14="http://schemas.microsoft.com/office/powerpoint/2010/main" val="151944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image" Target="../media/image4.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6.png"/><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A5493-8F3B-350D-8B4B-46F2D6637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6475BA-6C95-0B75-C001-9776FB12A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D4A2D-0924-08CC-6BAE-FE88000B39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32B5-0C08-4E4E-AF57-ECACEDEC4FC8}" type="datetimeFigureOut">
              <a:rPr lang="en-US" smtClean="0"/>
              <a:t>8/26/2024</a:t>
            </a:fld>
            <a:endParaRPr lang="en-US"/>
          </a:p>
        </p:txBody>
      </p:sp>
      <p:sp>
        <p:nvSpPr>
          <p:cNvPr id="5" name="Footer Placeholder 4">
            <a:extLst>
              <a:ext uri="{FF2B5EF4-FFF2-40B4-BE49-F238E27FC236}">
                <a16:creationId xmlns:a16="http://schemas.microsoft.com/office/drawing/2014/main" id="{43B15442-43F1-7B6C-7F79-5EF564263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8FCE3F-600B-4A93-49EF-F196C89BA6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CADAD-5129-43C0-89D3-56A123689EAC}" type="slidenum">
              <a:rPr lang="en-US" smtClean="0"/>
              <a:t>‹#›</a:t>
            </a:fld>
            <a:endParaRPr lang="en-US"/>
          </a:p>
        </p:txBody>
      </p:sp>
    </p:spTree>
    <p:extLst>
      <p:ext uri="{BB962C8B-B14F-4D97-AF65-F5344CB8AC3E}">
        <p14:creationId xmlns:p14="http://schemas.microsoft.com/office/powerpoint/2010/main" val="3047045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0" y="1"/>
            <a:ext cx="12192000" cy="1448485"/>
          </a:xfrm>
          <a:prstGeom prst="rect">
            <a:avLst/>
          </a:prstGeom>
          <a:solidFill>
            <a:schemeClr val="dk2"/>
          </a:solid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4100"/>
              <a:buFont typeface="Montserrat"/>
              <a:buNone/>
              <a:defRPr sz="4100" b="1"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09600" y="1679403"/>
            <a:ext cx="10972800" cy="4446760"/>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100000"/>
              </a:lnSpc>
              <a:spcBef>
                <a:spcPts val="1200"/>
              </a:spcBef>
              <a:spcAft>
                <a:spcPts val="0"/>
              </a:spcAft>
              <a:buClr>
                <a:schemeClr val="accent2"/>
              </a:buClr>
              <a:buSzPts val="2520"/>
              <a:buFont typeface="Noto Sans Symbols"/>
              <a:buChar char="✧"/>
              <a:defRPr sz="2800" b="0" i="0" u="none" strike="noStrike" cap="none">
                <a:solidFill>
                  <a:schemeClr val="dk1"/>
                </a:solidFill>
                <a:latin typeface="Source Sans Pro"/>
                <a:ea typeface="Source Sans Pro"/>
                <a:cs typeface="Source Sans Pro"/>
                <a:sym typeface="Source Sans Pro"/>
              </a:defRPr>
            </a:lvl1pPr>
            <a:lvl2pPr marL="914400" marR="0" lvl="1"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2pPr>
            <a:lvl3pPr marL="1371600" marR="0" lvl="2" indent="-381000" algn="l" rtl="0">
              <a:lnSpc>
                <a:spcPct val="100000"/>
              </a:lnSpc>
              <a:spcBef>
                <a:spcPts val="600"/>
              </a:spcBef>
              <a:spcAft>
                <a:spcPts val="0"/>
              </a:spcAft>
              <a:buClr>
                <a:schemeClr val="accent2"/>
              </a:buClr>
              <a:buSzPts val="2400"/>
              <a:buFont typeface="Arial"/>
              <a:buChar char="•"/>
              <a:defRPr sz="2400" b="0" i="0" u="none" strike="noStrike" cap="none">
                <a:solidFill>
                  <a:schemeClr val="dk1"/>
                </a:solidFill>
                <a:latin typeface="Source Sans Pro"/>
                <a:ea typeface="Source Sans Pro"/>
                <a:cs typeface="Source Sans Pro"/>
                <a:sym typeface="Source Sans Pro"/>
              </a:defRPr>
            </a:lvl3pPr>
            <a:lvl4pPr marL="1828800" marR="0" lvl="3"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4pPr>
            <a:lvl5pPr marL="2286000" marR="0" lvl="4" indent="-355600" algn="l" rtl="0">
              <a:lnSpc>
                <a:spcPct val="100000"/>
              </a:lnSpc>
              <a:spcBef>
                <a:spcPts val="600"/>
              </a:spcBef>
              <a:spcAft>
                <a:spcPts val="0"/>
              </a:spcAft>
              <a:buClr>
                <a:schemeClr val="accent2"/>
              </a:buClr>
              <a:buSzPts val="2000"/>
              <a:buFont typeface="Arial"/>
              <a:buChar char="»"/>
              <a:defRPr sz="20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Montserrat"/>
                <a:ea typeface="Montserrat"/>
                <a:cs typeface="Montserrat"/>
                <a:sym typeface="Montserrat"/>
              </a:defRPr>
            </a:lvl9pPr>
          </a:lstStyle>
          <a:p>
            <a:fld id="{00000000-1234-1234-1234-123412341234}" type="slidenum">
              <a:rPr lang="en-US" smtClean="0"/>
              <a:pPr/>
              <a:t>‹#›</a:t>
            </a:fld>
            <a:endParaRPr lang="en-US"/>
          </a:p>
        </p:txBody>
      </p:sp>
      <p:pic>
        <p:nvPicPr>
          <p:cNvPr id="13" name="Google Shape;13;p12" descr="STR_TA_Logo.jpg"/>
          <p:cNvPicPr preferRelativeResize="0"/>
          <p:nvPr/>
        </p:nvPicPr>
        <p:blipFill rotWithShape="1">
          <a:blip r:embed="rId10">
            <a:alphaModFix/>
          </a:blip>
          <a:srcRect l="2851" t="8784" r="67033" b="8380"/>
          <a:stretch/>
        </p:blipFill>
        <p:spPr>
          <a:xfrm>
            <a:off x="609600" y="6259329"/>
            <a:ext cx="619077" cy="472642"/>
          </a:xfrm>
          <a:prstGeom prst="rect">
            <a:avLst/>
          </a:prstGeom>
          <a:noFill/>
          <a:ln>
            <a:noFill/>
          </a:ln>
        </p:spPr>
      </p:pic>
    </p:spTree>
    <p:extLst>
      <p:ext uri="{BB962C8B-B14F-4D97-AF65-F5344CB8AC3E}">
        <p14:creationId xmlns:p14="http://schemas.microsoft.com/office/powerpoint/2010/main" val="9422456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C6A703B-E0E2-432A-8D0E-67CA4837643F}" type="datetimeFigureOut">
              <a:rPr lang="en-US" smtClean="0"/>
              <a:t>8/26/2024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EF672E-6C16-470C-9D7F-C8C3CC70018C}" type="slidenum">
              <a:rPr lang="en-US" smtClean="0"/>
              <a:t>‹#›</a:t>
            </a:fld>
            <a:endParaRPr lang="en-US"/>
          </a:p>
        </p:txBody>
      </p:sp>
    </p:spTree>
    <p:extLst>
      <p:ext uri="{BB962C8B-B14F-4D97-AF65-F5344CB8AC3E}">
        <p14:creationId xmlns:p14="http://schemas.microsoft.com/office/powerpoint/2010/main" val="1671964766"/>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713" r:id="rId18"/>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6">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6A7B274-85F5-4FC0-92DA-07B016BD21F3}" type="datetimeFigureOut">
              <a:rPr lang="en-US" smtClean="0"/>
              <a:t>8/26/2024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9E2401-DF87-49B4-ADF0-57BDBA1CE241}" type="slidenum">
              <a:rPr lang="en-US" smtClean="0"/>
              <a:t>‹#›</a:t>
            </a:fld>
            <a:endParaRPr lang="en-US"/>
          </a:p>
        </p:txBody>
      </p:sp>
    </p:spTree>
    <p:extLst>
      <p:ext uri="{BB962C8B-B14F-4D97-AF65-F5344CB8AC3E}">
        <p14:creationId xmlns:p14="http://schemas.microsoft.com/office/powerpoint/2010/main" val="1356806921"/>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39.xml"/><Relationship Id="rId4" Type="http://schemas.openxmlformats.org/officeDocument/2006/relationships/hyperlink" Target="https://www.healthquality.va.gov/guidelines/Pain/cot/VADoDOpioidsCPGProviderSummary.pdf"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hhs.gov/opioids/sites/default/files/2019-10/Dosage_Reduction_Discontinuation.pdf" TargetMode="Externa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link.springer.com/article/10.1007/s40122-019-00143-6" TargetMode="External"/><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5" Type="http://schemas.openxmlformats.org/officeDocument/2006/relationships/hyperlink" Target="https://doi.org/10.1111/pme.12520" TargetMode="Externa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hyperlink" Target="https://www.tandfonline.com/doi/pdf/10.2147/JPR.S231948" TargetMode="External"/><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 Id="rId4" Type="http://schemas.openxmlformats.org/officeDocument/2006/relationships/hyperlink" Target="https://www.tandfonline.com/doi/pdf/10.2147/JPR.S231948"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https://www.accessdata.fda.gov/drugsatfda_docs/label/2014/021306s015s019lbl.pdf" TargetMode="External"/><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hyperlink" Target="https://www.dovepress.com/benefit-risk-analysis-of-buprenorphine-for-pain-management-peer-reviewed-fulltext-article-JPR" TargetMode="External"/><Relationship Id="rId2" Type="http://schemas.openxmlformats.org/officeDocument/2006/relationships/hyperlink" Target="https://www.ncbi.nlm.nih.gov/pmc/articles/PMC8567798/" TargetMode="External"/><Relationship Id="rId1" Type="http://schemas.openxmlformats.org/officeDocument/2006/relationships/slideLayout" Target="../slideLayouts/slideLayout21.xml"/><Relationship Id="rId5" Type="http://schemas.openxmlformats.org/officeDocument/2006/relationships/hyperlink" Target="https://ce.mayo.edu/pain-medicine/content/pain-management-webinar-series-2024-buprenorphine-treatment-chronic-pain" TargetMode="External"/><Relationship Id="rId4" Type="http://schemas.openxmlformats.org/officeDocument/2006/relationships/hyperlink" Target="https://wmc.wa.gov/buprenorphine-oud-and-chronic-pain"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www.ama-assn.org/delivering-care/overdose-epidemic/physicians-progress-toward-ending-nation-s-drug-overdose-epidemic"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https://onlinelibrary.wiley.com/doi/10.1111/add.16616?asam.org=" TargetMode="External"/><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5" name="Google Shape;85;p1"/>
          <p:cNvSpPr txBox="1"/>
          <p:nvPr/>
        </p:nvSpPr>
        <p:spPr>
          <a:xfrm>
            <a:off x="2895600" y="5529513"/>
            <a:ext cx="6400800" cy="1152009"/>
          </a:xfrm>
          <a:prstGeom prst="rect">
            <a:avLst/>
          </a:prstGeom>
          <a:noFill/>
          <a:ln>
            <a:noFill/>
          </a:ln>
        </p:spPr>
        <p:txBody>
          <a:bodyPr spcFirstLastPara="1" wrap="square" lIns="91425" tIns="45700" rIns="91425" bIns="45700" anchor="t" anchorCtr="0">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rgbClr val="FFFFFF"/>
                </a:solidFill>
                <a:latin typeface="Calibri" panose="020F0502020204030204"/>
              </a:rPr>
              <a:t>Anchorage </a:t>
            </a:r>
            <a:r>
              <a:rPr lang="en-US" sz="2400" dirty="0" err="1">
                <a:solidFill>
                  <a:srgbClr val="FFFFFF"/>
                </a:solidFill>
                <a:latin typeface="Calibri" panose="020F0502020204030204"/>
              </a:rPr>
              <a:t>Syndemic</a:t>
            </a:r>
            <a:r>
              <a:rPr lang="en-US" sz="2400" dirty="0">
                <a:solidFill>
                  <a:srgbClr val="FFFFFF"/>
                </a:solidFill>
                <a:latin typeface="Calibri" panose="020F0502020204030204"/>
              </a:rPr>
              <a:t> Training, September </a:t>
            </a: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2024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Sarah Spencer, DO, FASAM</a:t>
            </a:r>
          </a:p>
        </p:txBody>
      </p:sp>
      <p:sp>
        <p:nvSpPr>
          <p:cNvPr id="3" name="Title 2">
            <a:extLst>
              <a:ext uri="{FF2B5EF4-FFF2-40B4-BE49-F238E27FC236}">
                <a16:creationId xmlns:a16="http://schemas.microsoft.com/office/drawing/2014/main" id="{68802CF2-C0B5-5482-AE13-7CCA6BBCF3AE}"/>
              </a:ext>
            </a:extLst>
          </p:cNvPr>
          <p:cNvSpPr>
            <a:spLocks noGrp="1"/>
          </p:cNvSpPr>
          <p:nvPr>
            <p:ph type="ctrTitle"/>
          </p:nvPr>
        </p:nvSpPr>
        <p:spPr>
          <a:xfrm>
            <a:off x="2226658" y="4708768"/>
            <a:ext cx="9144000" cy="1641490"/>
          </a:xfrm>
        </p:spPr>
        <p:txBody>
          <a:bodyPr>
            <a:normAutofit/>
          </a:bodyPr>
          <a:lstStyle/>
          <a:p>
            <a:r>
              <a:rPr lang="en-US" sz="5300" dirty="0"/>
              <a:t>Prescribing Buprenorphine for Chronic Pain</a:t>
            </a:r>
            <a:endParaRPr lang="en-US" dirty="0"/>
          </a:p>
        </p:txBody>
      </p:sp>
      <p:pic>
        <p:nvPicPr>
          <p:cNvPr id="4" name="Picture 3">
            <a:extLst>
              <a:ext uri="{FF2B5EF4-FFF2-40B4-BE49-F238E27FC236}">
                <a16:creationId xmlns:a16="http://schemas.microsoft.com/office/drawing/2014/main" id="{C3564079-0EDA-D8A9-61F9-AF85E201D887}"/>
              </a:ext>
            </a:extLst>
          </p:cNvPr>
          <p:cNvPicPr>
            <a:picLocks noChangeAspect="1"/>
          </p:cNvPicPr>
          <p:nvPr/>
        </p:nvPicPr>
        <p:blipFill>
          <a:blip r:embed="rId3"/>
          <a:stretch>
            <a:fillRect/>
          </a:stretch>
        </p:blipFill>
        <p:spPr>
          <a:xfrm>
            <a:off x="4145756" y="456716"/>
            <a:ext cx="3900488" cy="3900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78E-3036-257A-3D82-BAA607405FC8}"/>
              </a:ext>
            </a:extLst>
          </p:cNvPr>
          <p:cNvSpPr>
            <a:spLocks noGrp="1"/>
          </p:cNvSpPr>
          <p:nvPr>
            <p:ph type="title"/>
          </p:nvPr>
        </p:nvSpPr>
        <p:spPr/>
        <p:txBody>
          <a:bodyPr/>
          <a:lstStyle/>
          <a:p>
            <a:r>
              <a:rPr lang="en-US" b="1" dirty="0"/>
              <a:t>CDC 2023 Opioid Guidelines</a:t>
            </a:r>
          </a:p>
        </p:txBody>
      </p:sp>
      <p:sp>
        <p:nvSpPr>
          <p:cNvPr id="3" name="Content Placeholder 2">
            <a:extLst>
              <a:ext uri="{FF2B5EF4-FFF2-40B4-BE49-F238E27FC236}">
                <a16:creationId xmlns:a16="http://schemas.microsoft.com/office/drawing/2014/main" id="{00862EC3-94C4-B282-5EE7-17BD23F90AE5}"/>
              </a:ext>
            </a:extLst>
          </p:cNvPr>
          <p:cNvSpPr>
            <a:spLocks noGrp="1"/>
          </p:cNvSpPr>
          <p:nvPr>
            <p:ph type="body" idx="1"/>
          </p:nvPr>
        </p:nvSpPr>
        <p:spPr/>
        <p:txBody>
          <a:bodyPr/>
          <a:lstStyle/>
          <a:p>
            <a:pPr marL="0" indent="0">
              <a:buNone/>
            </a:pPr>
            <a:r>
              <a:rPr lang="en-US" dirty="0"/>
              <a:t>Under Recommendation #5</a:t>
            </a:r>
          </a:p>
          <a:p>
            <a:pPr marL="0" indent="0">
              <a:buNone/>
            </a:pPr>
            <a:r>
              <a:rPr lang="en-US" b="0" i="0" dirty="0">
                <a:solidFill>
                  <a:srgbClr val="000000"/>
                </a:solidFill>
                <a:effectLst/>
                <a:latin typeface="Open Sans" panose="020B0606030504020204" pitchFamily="34" charset="0"/>
              </a:rPr>
              <a:t>“Emerging evidence suggests that </a:t>
            </a:r>
            <a:r>
              <a:rPr lang="en-US" b="0" i="0" dirty="0">
                <a:solidFill>
                  <a:srgbClr val="000000"/>
                </a:solidFill>
                <a:effectLst/>
                <a:highlight>
                  <a:srgbClr val="FFFF00"/>
                </a:highlight>
                <a:latin typeface="Open Sans" panose="020B0606030504020204" pitchFamily="34" charset="0"/>
              </a:rPr>
              <a:t>patients for whom risks of continued high-dose opioid use outweigh benefits but who are unable to taper and who do not meet criteria for opioid use disorder might benefit from transition to buprenorphine</a:t>
            </a:r>
            <a:r>
              <a:rPr lang="en-US" b="0" i="0" dirty="0">
                <a:solidFill>
                  <a:srgbClr val="000000"/>
                </a:solidFill>
                <a:effectLst/>
                <a:latin typeface="Open Sans" panose="020B0606030504020204" pitchFamily="34" charset="0"/>
              </a:rPr>
              <a:t>. Buprenorphine is a partial agonist opioid that can treat pain and opioid use disorder and has other properties that might be helpful, including less respiratory depression and overdose risk than other opioids”</a:t>
            </a:r>
            <a:endParaRPr lang="en-US" dirty="0"/>
          </a:p>
        </p:txBody>
      </p:sp>
    </p:spTree>
    <p:extLst>
      <p:ext uri="{BB962C8B-B14F-4D97-AF65-F5344CB8AC3E}">
        <p14:creationId xmlns:p14="http://schemas.microsoft.com/office/powerpoint/2010/main" val="84855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70A5-32EB-E7B6-97C6-95471F034CD4}"/>
              </a:ext>
            </a:extLst>
          </p:cNvPr>
          <p:cNvSpPr>
            <a:spLocks noGrp="1"/>
          </p:cNvSpPr>
          <p:nvPr>
            <p:ph type="title"/>
          </p:nvPr>
        </p:nvSpPr>
        <p:spPr/>
        <p:txBody>
          <a:bodyPr>
            <a:normAutofit/>
          </a:bodyPr>
          <a:lstStyle/>
          <a:p>
            <a:r>
              <a:rPr lang="en-US" sz="3100" i="0" dirty="0">
                <a:effectLst/>
                <a:latin typeface="Open Sans Medium"/>
              </a:rPr>
              <a:t>Management of Opioid Misuse That Does Not Meet Criteria for Opioid Use Disorder (Recommendation 12)</a:t>
            </a:r>
            <a:endParaRPr lang="en-US" sz="3100" dirty="0"/>
          </a:p>
        </p:txBody>
      </p:sp>
      <p:sp>
        <p:nvSpPr>
          <p:cNvPr id="3" name="Content Placeholder 2">
            <a:extLst>
              <a:ext uri="{FF2B5EF4-FFF2-40B4-BE49-F238E27FC236}">
                <a16:creationId xmlns:a16="http://schemas.microsoft.com/office/drawing/2014/main" id="{D9B28E6A-1FDE-19BB-F8D2-42B8B152097C}"/>
              </a:ext>
            </a:extLst>
          </p:cNvPr>
          <p:cNvSpPr>
            <a:spLocks noGrp="1"/>
          </p:cNvSpPr>
          <p:nvPr>
            <p:ph type="body" idx="1"/>
          </p:nvPr>
        </p:nvSpPr>
        <p:spPr>
          <a:xfrm>
            <a:off x="609600" y="1679402"/>
            <a:ext cx="10972800" cy="4943339"/>
          </a:xfrm>
        </p:spPr>
        <p:txBody>
          <a:bodyPr anchor="ctr">
            <a:normAutofit fontScale="62500" lnSpcReduction="20000"/>
          </a:bodyPr>
          <a:lstStyle/>
          <a:p>
            <a:pPr marL="0" indent="0">
              <a:lnSpc>
                <a:spcPct val="110000"/>
              </a:lnSpc>
              <a:buNone/>
            </a:pPr>
            <a:r>
              <a:rPr lang="en-US" sz="3400" b="0" i="0" dirty="0">
                <a:solidFill>
                  <a:schemeClr val="bg1"/>
                </a:solidFill>
                <a:effectLst/>
                <a:latin typeface="Open Sans" panose="020B0606030504020204" pitchFamily="34" charset="0"/>
              </a:rPr>
              <a:t>Clinicians can have challenges distinguishing between opioid misuse behaviors without opioid use disorder and mild or moderate opioid use disorder (</a:t>
            </a:r>
            <a:r>
              <a:rPr lang="en-US" sz="3400" b="0" i="1" dirty="0">
                <a:solidFill>
                  <a:schemeClr val="bg1"/>
                </a:solidFill>
                <a:effectLst/>
                <a:latin typeface="Open Sans" panose="020B0606030504020204" pitchFamily="34" charset="0"/>
              </a:rPr>
              <a:t>352</a:t>
            </a:r>
            <a:r>
              <a:rPr lang="en-US" sz="3400" b="0" i="0" dirty="0">
                <a:solidFill>
                  <a:schemeClr val="bg1"/>
                </a:solidFill>
                <a:effectLst/>
                <a:latin typeface="Open Sans" panose="020B0606030504020204" pitchFamily="34" charset="0"/>
              </a:rPr>
              <a:t>). For patients with opioid misuse that does not meet criteria for opioid use disorder (e.g., taking opioids in larger amounts than intended without meeting other criteria for opioid use disorder), clinicians should reassess the patient’s pain, ensure that therapies for pain management have been optimized (see Recommendation 2), discuss with patients, and carefully weigh benefits and risks of continuing opioids at the current dosage (see Recommendation 5). For patients who choose to but are unable to taper, clinicians can reassess for opioid use disorder and offer buprenorphine treatment or refer for buprenorphine or methadone treatment if criteria for opioid use disorder are met. </a:t>
            </a:r>
            <a:r>
              <a:rPr lang="en-US" sz="3400" b="1" i="0" dirty="0">
                <a:solidFill>
                  <a:srgbClr val="FFFF00"/>
                </a:solidFill>
                <a:effectLst/>
                <a:latin typeface="Open Sans" panose="020B0606030504020204" pitchFamily="34" charset="0"/>
              </a:rPr>
              <a:t>Even without a diagnosis of opioid use disorder, transitioning to buprenorphine for pain also can be considered because of reduced risk for overdose with buprenorphine compared with risk associated with full agonist opioids </a:t>
            </a:r>
            <a:r>
              <a:rPr lang="en-US" sz="3400" b="0" i="0" dirty="0">
                <a:solidFill>
                  <a:schemeClr val="bg1"/>
                </a:solidFill>
                <a:effectLst/>
                <a:latin typeface="Open Sans" panose="020B0606030504020204" pitchFamily="34" charset="0"/>
              </a:rPr>
              <a:t>(see Recommendation 5).</a:t>
            </a:r>
          </a:p>
          <a:p>
            <a:pPr>
              <a:lnSpc>
                <a:spcPct val="110000"/>
              </a:lnSpc>
            </a:pPr>
            <a:endParaRPr lang="en-US" sz="1400" dirty="0"/>
          </a:p>
        </p:txBody>
      </p:sp>
    </p:spTree>
    <p:extLst>
      <p:ext uri="{BB962C8B-B14F-4D97-AF65-F5344CB8AC3E}">
        <p14:creationId xmlns:p14="http://schemas.microsoft.com/office/powerpoint/2010/main" val="319896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3" name="Group 12">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4" name="Group 13">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6"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27"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8"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9"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0"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1"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2"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3"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4"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5"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6"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7"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US"/>
              </a:p>
            </p:txBody>
          </p:sp>
          <p:sp>
            <p:nvSpPr>
              <p:cNvPr id="38"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39"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0"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1"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2"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sp>
            <p:nvSpPr>
              <p:cNvPr id="43"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4"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5"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6"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7"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8"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49"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0"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1"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52"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grpSp>
        <p:grpSp>
          <p:nvGrpSpPr>
            <p:cNvPr id="15" name="Group 14">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6"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7"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8"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19"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0"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1"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2"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3"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4"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a:lstStyle/>
              <a:p>
                <a:endParaRPr lang="en-US"/>
              </a:p>
            </p:txBody>
          </p:sp>
          <p:sp>
            <p:nvSpPr>
              <p:cNvPr id="25"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txBody>
              <a:bodyPr/>
              <a:lstStyle/>
              <a:p>
                <a:endParaRPr lang="en-US"/>
              </a:p>
            </p:txBody>
          </p:sp>
        </p:grpSp>
      </p:grpSp>
      <p:pic>
        <p:nvPicPr>
          <p:cNvPr id="54"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98D27651-CCAC-CD84-BE60-A083B892C8D6}"/>
              </a:ext>
            </a:extLst>
          </p:cNvPr>
          <p:cNvSpPr>
            <a:spLocks noGrp="1"/>
          </p:cNvSpPr>
          <p:nvPr>
            <p:ph type="title"/>
          </p:nvPr>
        </p:nvSpPr>
        <p:spPr>
          <a:xfrm>
            <a:off x="5128643" y="618518"/>
            <a:ext cx="6188402" cy="1478570"/>
          </a:xfrm>
        </p:spPr>
        <p:txBody>
          <a:bodyPr>
            <a:normAutofit/>
          </a:bodyPr>
          <a:lstStyle/>
          <a:p>
            <a:r>
              <a:rPr lang="en-US" b="1" dirty="0">
                <a:solidFill>
                  <a:srgbClr val="FFFFFF"/>
                </a:solidFill>
              </a:rPr>
              <a:t>VA 2022 Guidelines</a:t>
            </a:r>
          </a:p>
        </p:txBody>
      </p:sp>
      <p:sp useBgFill="1">
        <p:nvSpPr>
          <p:cNvPr id="56"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4" name="Content Placeholder 3">
            <a:extLst>
              <a:ext uri="{FF2B5EF4-FFF2-40B4-BE49-F238E27FC236}">
                <a16:creationId xmlns:a16="http://schemas.microsoft.com/office/drawing/2014/main" id="{93F7DD6B-E938-04E1-D2C2-6D803D04776A}"/>
              </a:ext>
            </a:extLst>
          </p:cNvPr>
          <p:cNvPicPr>
            <a:picLocks noChangeAspect="1"/>
          </p:cNvPicPr>
          <p:nvPr/>
        </p:nvPicPr>
        <p:blipFill>
          <a:blip r:embed="rId3"/>
          <a:stretch>
            <a:fillRect/>
          </a:stretch>
        </p:blipFill>
        <p:spPr>
          <a:xfrm>
            <a:off x="1126617" y="1449157"/>
            <a:ext cx="3178638" cy="3954225"/>
          </a:xfrm>
          <a:prstGeom prst="rect">
            <a:avLst/>
          </a:prstGeom>
        </p:spPr>
      </p:pic>
      <p:sp>
        <p:nvSpPr>
          <p:cNvPr id="8" name="Content Placeholder 7">
            <a:extLst>
              <a:ext uri="{FF2B5EF4-FFF2-40B4-BE49-F238E27FC236}">
                <a16:creationId xmlns:a16="http://schemas.microsoft.com/office/drawing/2014/main" id="{39270840-B139-6968-B439-1AF3CE881777}"/>
              </a:ext>
            </a:extLst>
          </p:cNvPr>
          <p:cNvSpPr>
            <a:spLocks noGrp="1"/>
          </p:cNvSpPr>
          <p:nvPr>
            <p:ph idx="1"/>
          </p:nvPr>
        </p:nvSpPr>
        <p:spPr>
          <a:xfrm>
            <a:off x="5128643" y="2249487"/>
            <a:ext cx="6188402" cy="3541714"/>
          </a:xfrm>
        </p:spPr>
        <p:txBody>
          <a:bodyPr>
            <a:normAutofit lnSpcReduction="10000"/>
          </a:bodyPr>
          <a:lstStyle/>
          <a:p>
            <a:pPr marL="0" indent="0">
              <a:buNone/>
            </a:pPr>
            <a:r>
              <a:rPr lang="en-US" sz="3200" b="1" dirty="0">
                <a:solidFill>
                  <a:srgbClr val="FFFFFF"/>
                </a:solidFill>
              </a:rPr>
              <a:t>For patients receiving daily opioids for the treatment of chronic pain, </a:t>
            </a:r>
            <a:r>
              <a:rPr lang="en-US" sz="3200" b="1" dirty="0">
                <a:solidFill>
                  <a:srgbClr val="FFFF00"/>
                </a:solidFill>
              </a:rPr>
              <a:t>we suggest the use of buprenorphine instead of full agonist opioids </a:t>
            </a:r>
            <a:r>
              <a:rPr lang="en-US" sz="3200" b="1" dirty="0">
                <a:solidFill>
                  <a:srgbClr val="FFFFFF"/>
                </a:solidFill>
              </a:rPr>
              <a:t>due to lower risk of overdose and misuse.</a:t>
            </a:r>
          </a:p>
        </p:txBody>
      </p:sp>
      <p:sp>
        <p:nvSpPr>
          <p:cNvPr id="6" name="TextBox 5">
            <a:extLst>
              <a:ext uri="{FF2B5EF4-FFF2-40B4-BE49-F238E27FC236}">
                <a16:creationId xmlns:a16="http://schemas.microsoft.com/office/drawing/2014/main" id="{8F771339-F931-4C72-D513-6F334E3BD0CB}"/>
              </a:ext>
            </a:extLst>
          </p:cNvPr>
          <p:cNvSpPr txBox="1"/>
          <p:nvPr/>
        </p:nvSpPr>
        <p:spPr>
          <a:xfrm>
            <a:off x="1745763" y="6401594"/>
            <a:ext cx="929082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hlinkClick r:id="rId4">
                  <a:extLst>
                    <a:ext uri="{A12FA001-AC4F-418D-AE19-62706E023703}">
                      <ahyp:hlinkClr xmlns:ahyp="http://schemas.microsoft.com/office/drawing/2018/hyperlinkcolor" val="tx"/>
                    </a:ext>
                  </a:extLst>
                </a:hlinkClick>
              </a:rPr>
              <a:t>https://www.healthquality.va.gov/guidelines/Pain/cot/VADoDOpioidsCPGProviderSummary.pdf</a:t>
            </a: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rPr>
              <a:t> </a:t>
            </a:r>
          </a:p>
        </p:txBody>
      </p:sp>
    </p:spTree>
    <p:extLst>
      <p:ext uri="{BB962C8B-B14F-4D97-AF65-F5344CB8AC3E}">
        <p14:creationId xmlns:p14="http://schemas.microsoft.com/office/powerpoint/2010/main" val="304760210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760159-DCA9-40E7-9252-9EC92F99487F}"/>
              </a:ext>
            </a:extLst>
          </p:cNvPr>
          <p:cNvSpPr/>
          <p:nvPr/>
        </p:nvSpPr>
        <p:spPr>
          <a:xfrm>
            <a:off x="1005156" y="834501"/>
            <a:ext cx="10416619" cy="452431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5"/>
                </a:solidFill>
                <a:effectLst/>
                <a:uLnTx/>
                <a:uFillTx/>
                <a:latin typeface="Tw Cen MT" panose="020B0602020104020603"/>
                <a:ea typeface="+mn-ea"/>
                <a:cs typeface="+mn-cs"/>
              </a:rPr>
              <a:t>Buprenorphine for Pain = Risk Reduction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Buprenorphine can be used for chronic noncancer pain and could be preferable to other options in patients with higher risks of toxicity (</a:t>
            </a:r>
            <a:r>
              <a:rPr kumimoji="0" lang="en-US" sz="3200" b="0" i="0" u="none" strike="noStrike" kern="1200" cap="none" spc="0" normalizeH="0" baseline="0" noProof="0" dirty="0" err="1">
                <a:ln>
                  <a:noFill/>
                </a:ln>
                <a:solidFill>
                  <a:prstClr val="white"/>
                </a:solidFill>
                <a:effectLst/>
                <a:uLnTx/>
                <a:uFillTx/>
                <a:latin typeface="Tw Cen MT" panose="020B0602020104020603"/>
                <a:ea typeface="+mn-ea"/>
                <a:cs typeface="+mn-cs"/>
              </a:rPr>
              <a:t>eg</a:t>
            </a: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 elderly patients, patients with COPD, OSA, CVD, renal and hepatic dysfunction)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rPr>
              <a:t>Strongly consider transitioning patients on chronic full opioid agonists to buprenorphine to reduce opioid related risks</a:t>
            </a:r>
          </a:p>
        </p:txBody>
      </p:sp>
      <p:sp>
        <p:nvSpPr>
          <p:cNvPr id="4" name="TextBox 3">
            <a:extLst>
              <a:ext uri="{FF2B5EF4-FFF2-40B4-BE49-F238E27FC236}">
                <a16:creationId xmlns:a16="http://schemas.microsoft.com/office/drawing/2014/main" id="{0A91369C-318E-4F0B-96B5-049B3D9CE65E}"/>
              </a:ext>
            </a:extLst>
          </p:cNvPr>
          <p:cNvSpPr txBox="1"/>
          <p:nvPr/>
        </p:nvSpPr>
        <p:spPr>
          <a:xfrm>
            <a:off x="1442545" y="6488668"/>
            <a:ext cx="915188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hlinkClick r:id="rId2"/>
              </a:rPr>
              <a:t>https://www.hhs.gov/opioids/sites/default/files/2019-10/Dosage_Reduction_Discontinuation.pdf</a:t>
            </a: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39866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F0617D-BA39-43C6-8364-C67CD22F36E9}"/>
              </a:ext>
            </a:extLst>
          </p:cNvPr>
          <p:cNvSpPr/>
          <p:nvPr/>
        </p:nvSpPr>
        <p:spPr>
          <a:xfrm>
            <a:off x="1444447" y="58846"/>
            <a:ext cx="9996257" cy="674030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accent5"/>
                </a:solidFill>
                <a:effectLst/>
                <a:uLnTx/>
                <a:uFillTx/>
                <a:latin typeface="Tw Cen MT" panose="020B0602020104020603"/>
                <a:ea typeface="+mn-ea"/>
                <a:cs typeface="+mn-cs"/>
              </a:rPr>
              <a:t>Which patients on chronic opioid therapy may benefit from being transitioned to buprenorphine?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Patients who find that protracted opioid withdrawal symptoms/pain are unbearable when attempting an opioid taper</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Patients at high risk for opioid/sedative related morbidity or mortality on their current pharmacotherapy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Patients with opioid induced hyperalgesia??? Or other current opioid induced side effects (depression, cognitive impairment, somnolence)</a:t>
            </a: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571500" marR="0" lvl="0" indent="-5715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Patients with opioid use disorder </a:t>
            </a:r>
            <a:endParaRPr kumimoji="0" lang="en-US" sz="14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81712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654" name="Google Shape;654;p17"/>
          <p:cNvPicPr preferRelativeResize="0"/>
          <p:nvPr/>
        </p:nvPicPr>
        <p:blipFill rotWithShape="1">
          <a:blip r:embed="rId3">
            <a:alphaModFix/>
          </a:blip>
          <a:srcRect/>
          <a:stretch/>
        </p:blipFill>
        <p:spPr>
          <a:xfrm>
            <a:off x="1042869" y="1429984"/>
            <a:ext cx="4731397" cy="3998031"/>
          </a:xfrm>
          <a:prstGeom prst="rect">
            <a:avLst/>
          </a:prstGeom>
          <a:noFill/>
          <a:ln w="190500" cap="flat" cmpd="thinThick">
            <a:solidFill>
              <a:srgbClr val="FFFFFF"/>
            </a:solidFill>
            <a:prstDash val="solid"/>
            <a:round/>
            <a:headEnd type="none" w="sm" len="sm"/>
            <a:tailEnd type="none" w="sm" len="sm"/>
          </a:ln>
        </p:spPr>
      </p:pic>
      <p:pic>
        <p:nvPicPr>
          <p:cNvPr id="655" name="Google Shape;655;p17"/>
          <p:cNvPicPr preferRelativeResize="0"/>
          <p:nvPr/>
        </p:nvPicPr>
        <p:blipFill rotWithShape="1">
          <a:blip r:embed="rId4">
            <a:alphaModFix/>
          </a:blip>
          <a:srcRect l="6847" t="3521" r="4797" b="4606"/>
          <a:stretch/>
        </p:blipFill>
        <p:spPr>
          <a:xfrm>
            <a:off x="6417733" y="1584100"/>
            <a:ext cx="4731397" cy="3689800"/>
          </a:xfrm>
          <a:prstGeom prst="rect">
            <a:avLst/>
          </a:prstGeom>
          <a:noFill/>
          <a:ln w="190500" cap="flat" cmpd="thinThick">
            <a:solidFill>
              <a:srgbClr val="FFFFFF"/>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939861-A744-4216-8AB3-85020ABCDAC7}"/>
              </a:ext>
            </a:extLst>
          </p:cNvPr>
          <p:cNvPicPr>
            <a:picLocks noChangeAspect="1"/>
          </p:cNvPicPr>
          <p:nvPr/>
        </p:nvPicPr>
        <p:blipFill>
          <a:blip r:embed="rId2"/>
          <a:stretch>
            <a:fillRect/>
          </a:stretch>
        </p:blipFill>
        <p:spPr>
          <a:xfrm>
            <a:off x="643467" y="1302513"/>
            <a:ext cx="10905066" cy="4252974"/>
          </a:xfrm>
          <a:prstGeom prst="rect">
            <a:avLst/>
          </a:prstGeom>
        </p:spPr>
      </p:pic>
      <p:sp>
        <p:nvSpPr>
          <p:cNvPr id="3" name="TextBox 2">
            <a:extLst>
              <a:ext uri="{FF2B5EF4-FFF2-40B4-BE49-F238E27FC236}">
                <a16:creationId xmlns:a16="http://schemas.microsoft.com/office/drawing/2014/main" id="{B5F95D25-3D75-4F82-B1E6-BE5F018B3431}"/>
              </a:ext>
            </a:extLst>
          </p:cNvPr>
          <p:cNvSpPr txBox="1"/>
          <p:nvPr/>
        </p:nvSpPr>
        <p:spPr>
          <a:xfrm>
            <a:off x="4107766" y="4768948"/>
            <a:ext cx="4431323" cy="707886"/>
          </a:xfrm>
          <a:prstGeom prst="rect">
            <a:avLst/>
          </a:prstGeom>
          <a:noFill/>
          <a:ln>
            <a:solidFill>
              <a:schemeClr val="bg1"/>
            </a:solidFill>
          </a:ln>
        </p:spPr>
        <p:txBody>
          <a:bodyPr wrap="square" rtlCol="0">
            <a:spAutoFit/>
          </a:bodyPr>
          <a:lstStyle/>
          <a:p>
            <a:pPr algn="ctr"/>
            <a:r>
              <a:rPr lang="en-US" sz="2000" dirty="0">
                <a:solidFill>
                  <a:schemeClr val="bg1"/>
                </a:solidFill>
              </a:rPr>
              <a:t>Antagonist effect at the Kappa receptor likely related to antidepressant effect</a:t>
            </a:r>
          </a:p>
        </p:txBody>
      </p:sp>
      <p:sp>
        <p:nvSpPr>
          <p:cNvPr id="5" name="TextBox 4">
            <a:extLst>
              <a:ext uri="{FF2B5EF4-FFF2-40B4-BE49-F238E27FC236}">
                <a16:creationId xmlns:a16="http://schemas.microsoft.com/office/drawing/2014/main" id="{E10016F1-4476-8162-BB47-125150F8F158}"/>
              </a:ext>
            </a:extLst>
          </p:cNvPr>
          <p:cNvSpPr txBox="1"/>
          <p:nvPr/>
        </p:nvSpPr>
        <p:spPr>
          <a:xfrm>
            <a:off x="5454013" y="6291593"/>
            <a:ext cx="6094520" cy="369332"/>
          </a:xfrm>
          <a:prstGeom prst="rect">
            <a:avLst/>
          </a:prstGeom>
          <a:noFill/>
        </p:spPr>
        <p:txBody>
          <a:bodyPr wrap="square">
            <a:spAutoFit/>
          </a:bodyPr>
          <a:lstStyle/>
          <a:p>
            <a:r>
              <a:rPr lang="en-US" dirty="0">
                <a:hlinkClick r:id="rId3"/>
              </a:rPr>
              <a:t>https://link.springer.com/article/10.1007/s40122-019-00143-6</a:t>
            </a:r>
            <a:r>
              <a:rPr lang="en-US" dirty="0"/>
              <a:t> </a:t>
            </a:r>
          </a:p>
        </p:txBody>
      </p:sp>
    </p:spTree>
    <p:extLst>
      <p:ext uri="{BB962C8B-B14F-4D97-AF65-F5344CB8AC3E}">
        <p14:creationId xmlns:p14="http://schemas.microsoft.com/office/powerpoint/2010/main" val="1816436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19"/>
          <p:cNvPicPr preferRelativeResize="0"/>
          <p:nvPr/>
        </p:nvPicPr>
        <p:blipFill rotWithShape="1">
          <a:blip r:embed="rId3">
            <a:alphaModFix/>
          </a:blip>
          <a:srcRect/>
          <a:stretch/>
        </p:blipFill>
        <p:spPr>
          <a:xfrm>
            <a:off x="1519311" y="-3517"/>
            <a:ext cx="9148690" cy="6861517"/>
          </a:xfrm>
          <a:prstGeom prst="rect">
            <a:avLst/>
          </a:prstGeom>
          <a:noFill/>
          <a:ln>
            <a:noFill/>
          </a:ln>
        </p:spPr>
      </p:pic>
      <p:sp>
        <p:nvSpPr>
          <p:cNvPr id="667" name="Google Shape;667;p19"/>
          <p:cNvSpPr txBox="1"/>
          <p:nvPr/>
        </p:nvSpPr>
        <p:spPr>
          <a:xfrm>
            <a:off x="7631289" y="2404533"/>
            <a:ext cx="4560711" cy="830997"/>
          </a:xfrm>
          <a:prstGeom prst="rect">
            <a:avLst/>
          </a:prstGeom>
          <a:solidFill>
            <a:srgbClr val="E9F6F9"/>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Twentieth Century"/>
              <a:buNone/>
            </a:pPr>
            <a:r>
              <a:rPr lang="en-US" sz="2400" b="1" i="0" u="none" strike="noStrike" cap="none" dirty="0">
                <a:solidFill>
                  <a:srgbClr val="000000"/>
                </a:solidFill>
                <a:latin typeface="Twentieth Century"/>
                <a:ea typeface="Twentieth Century"/>
                <a:cs typeface="Twentieth Century"/>
                <a:sym typeface="Twentieth Century"/>
              </a:rPr>
              <a:t>Minimal respiratory depression</a:t>
            </a:r>
            <a:endParaRPr dirty="0"/>
          </a:p>
          <a:p>
            <a:pPr marL="0" marR="0" lvl="0" indent="0" algn="ctr" rtl="0">
              <a:lnSpc>
                <a:spcPct val="100000"/>
              </a:lnSpc>
              <a:spcBef>
                <a:spcPts val="0"/>
              </a:spcBef>
              <a:spcAft>
                <a:spcPts val="0"/>
              </a:spcAft>
              <a:buClr>
                <a:srgbClr val="000000"/>
              </a:buClr>
              <a:buSzPts val="2400"/>
              <a:buFont typeface="Twentieth Century"/>
              <a:buNone/>
            </a:pPr>
            <a:r>
              <a:rPr lang="en-US" sz="2400" b="1" i="0" u="none" strike="noStrike" cap="none" dirty="0">
                <a:solidFill>
                  <a:srgbClr val="000000"/>
                </a:solidFill>
                <a:latin typeface="Twentieth Century"/>
                <a:ea typeface="Twentieth Century"/>
                <a:cs typeface="Twentieth Century"/>
                <a:sym typeface="Twentieth Century"/>
              </a:rPr>
              <a:t>even in opioid naïve patients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40D41-EC82-44D4-9C3A-C475B6C8D7DB}"/>
              </a:ext>
            </a:extLst>
          </p:cNvPr>
          <p:cNvPicPr>
            <a:picLocks noChangeAspect="1"/>
          </p:cNvPicPr>
          <p:nvPr/>
        </p:nvPicPr>
        <p:blipFill>
          <a:blip r:embed="rId2"/>
          <a:stretch>
            <a:fillRect/>
          </a:stretch>
        </p:blipFill>
        <p:spPr>
          <a:xfrm>
            <a:off x="1250674" y="0"/>
            <a:ext cx="9690652" cy="6858000"/>
          </a:xfrm>
          <a:prstGeom prst="rect">
            <a:avLst/>
          </a:prstGeom>
        </p:spPr>
      </p:pic>
    </p:spTree>
    <p:extLst>
      <p:ext uri="{BB962C8B-B14F-4D97-AF65-F5344CB8AC3E}">
        <p14:creationId xmlns:p14="http://schemas.microsoft.com/office/powerpoint/2010/main" val="1161081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D323E7-ECD6-4965-A874-DF4EB324AB7C}"/>
              </a:ext>
            </a:extLst>
          </p:cNvPr>
          <p:cNvPicPr>
            <a:picLocks noChangeAspect="1"/>
          </p:cNvPicPr>
          <p:nvPr/>
        </p:nvPicPr>
        <p:blipFill rotWithShape="1">
          <a:blip r:embed="rId2"/>
          <a:srcRect l="11" r="3546" b="1"/>
          <a:stretch/>
        </p:blipFill>
        <p:spPr>
          <a:xfrm>
            <a:off x="20" y="10"/>
            <a:ext cx="12191980" cy="6857990"/>
          </a:xfrm>
          <a:prstGeom prst="rect">
            <a:avLst/>
          </a:prstGeom>
        </p:spPr>
      </p:pic>
    </p:spTree>
    <p:extLst>
      <p:ext uri="{BB962C8B-B14F-4D97-AF65-F5344CB8AC3E}">
        <p14:creationId xmlns:p14="http://schemas.microsoft.com/office/powerpoint/2010/main" val="26826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7BD7-7CB4-F4B3-00F0-14648F71B4EE}"/>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B1C7A77E-8153-3276-54BB-0BF0A1401027}"/>
              </a:ext>
            </a:extLst>
          </p:cNvPr>
          <p:cNvSpPr>
            <a:spLocks noGrp="1"/>
          </p:cNvSpPr>
          <p:nvPr>
            <p:ph type="body" idx="1"/>
          </p:nvPr>
        </p:nvSpPr>
        <p:spPr/>
        <p:txBody>
          <a:bodyPr/>
          <a:lstStyle/>
          <a:p>
            <a:r>
              <a:rPr lang="en-US" dirty="0">
                <a:effectLst/>
                <a:latin typeface="Calibri" panose="020F0502020204030204" pitchFamily="34" charset="0"/>
                <a:ea typeface="Calibri" panose="020F0502020204030204" pitchFamily="34" charset="0"/>
                <a:cs typeface="Times New Roman" panose="02020603050405020304" pitchFamily="18" charset="0"/>
              </a:rPr>
              <a:t>Identify patients with chronic pain that could benefit from switching from chronic full opioid agonist therapy to buprenorphine </a:t>
            </a:r>
          </a:p>
          <a:p>
            <a:r>
              <a:rPr lang="en-US" dirty="0"/>
              <a:t>Explore dosing and formulation options for buprenorphine for pain, including off label use</a:t>
            </a:r>
          </a:p>
          <a:p>
            <a:r>
              <a:rPr lang="en-US" dirty="0"/>
              <a:t>Review initiation strategies for SL buprenorphine</a:t>
            </a:r>
          </a:p>
          <a:p>
            <a:endParaRPr lang="en-US" dirty="0"/>
          </a:p>
          <a:p>
            <a:endParaRPr lang="en-US" dirty="0"/>
          </a:p>
        </p:txBody>
      </p:sp>
    </p:spTree>
    <p:extLst>
      <p:ext uri="{BB962C8B-B14F-4D97-AF65-F5344CB8AC3E}">
        <p14:creationId xmlns:p14="http://schemas.microsoft.com/office/powerpoint/2010/main" val="247295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BFC0-40E1-4019-BAB5-74761BD190DC}"/>
              </a:ext>
            </a:extLst>
          </p:cNvPr>
          <p:cNvPicPr>
            <a:picLocks noChangeAspect="1"/>
          </p:cNvPicPr>
          <p:nvPr/>
        </p:nvPicPr>
        <p:blipFill rotWithShape="1">
          <a:blip r:embed="rId2"/>
          <a:srcRect l="8124" t="39178" r="8864" b="19181"/>
          <a:stretch/>
        </p:blipFill>
        <p:spPr>
          <a:xfrm>
            <a:off x="4736593" y="0"/>
            <a:ext cx="3968482" cy="4308031"/>
          </a:xfrm>
          <a:prstGeom prst="rect">
            <a:avLst/>
          </a:prstGeom>
        </p:spPr>
      </p:pic>
      <p:pic>
        <p:nvPicPr>
          <p:cNvPr id="4" name="Picture 3">
            <a:extLst>
              <a:ext uri="{FF2B5EF4-FFF2-40B4-BE49-F238E27FC236}">
                <a16:creationId xmlns:a16="http://schemas.microsoft.com/office/drawing/2014/main" id="{D01D39E2-55EF-4B76-BDC9-C61563C50BD4}"/>
              </a:ext>
            </a:extLst>
          </p:cNvPr>
          <p:cNvPicPr>
            <a:picLocks noChangeAspect="1"/>
          </p:cNvPicPr>
          <p:nvPr/>
        </p:nvPicPr>
        <p:blipFill>
          <a:blip r:embed="rId3"/>
          <a:stretch>
            <a:fillRect/>
          </a:stretch>
        </p:blipFill>
        <p:spPr>
          <a:xfrm>
            <a:off x="0" y="0"/>
            <a:ext cx="4736593" cy="6858000"/>
          </a:xfrm>
          <a:prstGeom prst="rect">
            <a:avLst/>
          </a:prstGeom>
        </p:spPr>
      </p:pic>
      <p:pic>
        <p:nvPicPr>
          <p:cNvPr id="2" name="Picture 1">
            <a:extLst>
              <a:ext uri="{FF2B5EF4-FFF2-40B4-BE49-F238E27FC236}">
                <a16:creationId xmlns:a16="http://schemas.microsoft.com/office/drawing/2014/main" id="{4675CA95-8280-4E59-9F29-B8DCB445B736}"/>
              </a:ext>
            </a:extLst>
          </p:cNvPr>
          <p:cNvPicPr>
            <a:picLocks noChangeAspect="1"/>
          </p:cNvPicPr>
          <p:nvPr/>
        </p:nvPicPr>
        <p:blipFill>
          <a:blip r:embed="rId4"/>
          <a:stretch>
            <a:fillRect/>
          </a:stretch>
        </p:blipFill>
        <p:spPr>
          <a:xfrm>
            <a:off x="6096000" y="3045837"/>
            <a:ext cx="6096000" cy="3812163"/>
          </a:xfrm>
          <a:prstGeom prst="rect">
            <a:avLst/>
          </a:prstGeom>
        </p:spPr>
      </p:pic>
    </p:spTree>
    <p:extLst>
      <p:ext uri="{BB962C8B-B14F-4D97-AF65-F5344CB8AC3E}">
        <p14:creationId xmlns:p14="http://schemas.microsoft.com/office/powerpoint/2010/main" val="303526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A77935-DB11-C69E-69AE-E389C3E7F0EC}"/>
              </a:ext>
            </a:extLst>
          </p:cNvPr>
          <p:cNvPicPr>
            <a:picLocks noChangeAspect="1"/>
          </p:cNvPicPr>
          <p:nvPr/>
        </p:nvPicPr>
        <p:blipFill>
          <a:blip r:embed="rId2"/>
          <a:stretch>
            <a:fillRect/>
          </a:stretch>
        </p:blipFill>
        <p:spPr>
          <a:xfrm>
            <a:off x="1881187" y="166687"/>
            <a:ext cx="8429625" cy="6524625"/>
          </a:xfrm>
          <a:prstGeom prst="rect">
            <a:avLst/>
          </a:prstGeom>
        </p:spPr>
      </p:pic>
    </p:spTree>
    <p:extLst>
      <p:ext uri="{BB962C8B-B14F-4D97-AF65-F5344CB8AC3E}">
        <p14:creationId xmlns:p14="http://schemas.microsoft.com/office/powerpoint/2010/main" val="335640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DEE7E9-1FF8-4A7D-0DC6-296E5C69792B}"/>
              </a:ext>
            </a:extLst>
          </p:cNvPr>
          <p:cNvPicPr>
            <a:picLocks noChangeAspect="1"/>
          </p:cNvPicPr>
          <p:nvPr/>
        </p:nvPicPr>
        <p:blipFill>
          <a:blip r:embed="rId2"/>
          <a:stretch>
            <a:fillRect/>
          </a:stretch>
        </p:blipFill>
        <p:spPr>
          <a:xfrm>
            <a:off x="2479109" y="0"/>
            <a:ext cx="7233781" cy="6858000"/>
          </a:xfrm>
          <a:prstGeom prst="rect">
            <a:avLst/>
          </a:prstGeom>
        </p:spPr>
      </p:pic>
    </p:spTree>
    <p:extLst>
      <p:ext uri="{BB962C8B-B14F-4D97-AF65-F5344CB8AC3E}">
        <p14:creationId xmlns:p14="http://schemas.microsoft.com/office/powerpoint/2010/main" val="4264266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E5BBEA-17CF-4144-9FCE-A4BAE21D298B}"/>
              </a:ext>
            </a:extLst>
          </p:cNvPr>
          <p:cNvPicPr>
            <a:picLocks noChangeAspect="1"/>
          </p:cNvPicPr>
          <p:nvPr/>
        </p:nvPicPr>
        <p:blipFill>
          <a:blip r:embed="rId2"/>
          <a:stretch>
            <a:fillRect/>
          </a:stretch>
        </p:blipFill>
        <p:spPr>
          <a:xfrm>
            <a:off x="1042869" y="1559335"/>
            <a:ext cx="4731397" cy="3739330"/>
          </a:xfrm>
          <a:prstGeom prst="rect">
            <a:avLst/>
          </a:prstGeom>
          <a:ln w="190500" cap="flat" cmpd="thinThick">
            <a:solidFill>
              <a:srgbClr val="FFFFFF"/>
            </a:solidFill>
            <a:prstDash val="solid"/>
            <a:round/>
          </a:ln>
        </p:spPr>
      </p:pic>
      <p:pic>
        <p:nvPicPr>
          <p:cNvPr id="3" name="Picture 2">
            <a:extLst>
              <a:ext uri="{FF2B5EF4-FFF2-40B4-BE49-F238E27FC236}">
                <a16:creationId xmlns:a16="http://schemas.microsoft.com/office/drawing/2014/main" id="{8C135488-AF1D-4DF1-ACDD-112EFEF1ADC8}"/>
              </a:ext>
            </a:extLst>
          </p:cNvPr>
          <p:cNvPicPr>
            <a:picLocks noChangeAspect="1"/>
          </p:cNvPicPr>
          <p:nvPr/>
        </p:nvPicPr>
        <p:blipFill>
          <a:blip r:embed="rId3"/>
          <a:stretch>
            <a:fillRect/>
          </a:stretch>
        </p:blipFill>
        <p:spPr>
          <a:xfrm>
            <a:off x="6417733" y="1625520"/>
            <a:ext cx="4731397" cy="3606959"/>
          </a:xfrm>
          <a:prstGeom prst="rect">
            <a:avLst/>
          </a:prstGeom>
          <a:ln w="190500" cap="flat" cmpd="thinThick">
            <a:solidFill>
              <a:srgbClr val="FFFFFF"/>
            </a:solidFill>
            <a:prstDash val="solid"/>
            <a:round/>
          </a:ln>
        </p:spPr>
      </p:pic>
      <p:pic>
        <p:nvPicPr>
          <p:cNvPr id="9" name="Picture 8">
            <a:extLst>
              <a:ext uri="{FF2B5EF4-FFF2-40B4-BE49-F238E27FC236}">
                <a16:creationId xmlns:a16="http://schemas.microsoft.com/office/drawing/2014/main" id="{D7B4A972-B0ED-4C5C-80FF-F305FEA55C5C}"/>
              </a:ext>
            </a:extLst>
          </p:cNvPr>
          <p:cNvPicPr>
            <a:picLocks noChangeAspect="1"/>
          </p:cNvPicPr>
          <p:nvPr/>
        </p:nvPicPr>
        <p:blipFill>
          <a:blip r:embed="rId4"/>
          <a:stretch>
            <a:fillRect/>
          </a:stretch>
        </p:blipFill>
        <p:spPr>
          <a:xfrm>
            <a:off x="6532301" y="4992287"/>
            <a:ext cx="1676634" cy="295316"/>
          </a:xfrm>
          <a:prstGeom prst="rect">
            <a:avLst/>
          </a:prstGeom>
        </p:spPr>
      </p:pic>
      <p:sp>
        <p:nvSpPr>
          <p:cNvPr id="4" name="TextBox 3">
            <a:extLst>
              <a:ext uri="{FF2B5EF4-FFF2-40B4-BE49-F238E27FC236}">
                <a16:creationId xmlns:a16="http://schemas.microsoft.com/office/drawing/2014/main" id="{B49666E4-5188-0C69-B815-13295D913EE4}"/>
              </a:ext>
            </a:extLst>
          </p:cNvPr>
          <p:cNvSpPr txBox="1"/>
          <p:nvPr/>
        </p:nvSpPr>
        <p:spPr>
          <a:xfrm>
            <a:off x="241684" y="5505678"/>
            <a:ext cx="11914909" cy="1015663"/>
          </a:xfrm>
          <a:prstGeom prst="rect">
            <a:avLst/>
          </a:prstGeom>
          <a:noFill/>
        </p:spPr>
        <p:txBody>
          <a:bodyPr wrap="square">
            <a:spAutoFit/>
          </a:bodyPr>
          <a:lstStyle/>
          <a:p>
            <a:pPr algn="ctr"/>
            <a:r>
              <a:rPr lang="en-US" sz="2000" b="1" dirty="0"/>
              <a:t>35 patients, </a:t>
            </a:r>
            <a:r>
              <a:rPr lang="en-US" sz="2000" b="1" dirty="0" err="1"/>
              <a:t>ave</a:t>
            </a:r>
            <a:r>
              <a:rPr lang="en-US" sz="2000" b="1" dirty="0"/>
              <a:t> 550 MME, converted to 2–20 mg (mean 8 mg) of buprenorphine, followed for 6 months.</a:t>
            </a:r>
          </a:p>
          <a:p>
            <a:pPr algn="ctr"/>
            <a:r>
              <a:rPr lang="en-US" sz="2000" b="1" dirty="0"/>
              <a:t> </a:t>
            </a:r>
          </a:p>
          <a:p>
            <a:pPr algn="ctr"/>
            <a:r>
              <a:rPr lang="en-US" sz="2000" b="1" dirty="0"/>
              <a:t> Patients converting off higher opioid doses enjoyed a greater average improvement in quality of life score.</a:t>
            </a:r>
          </a:p>
        </p:txBody>
      </p:sp>
      <p:sp>
        <p:nvSpPr>
          <p:cNvPr id="8" name="TextBox 7">
            <a:extLst>
              <a:ext uri="{FF2B5EF4-FFF2-40B4-BE49-F238E27FC236}">
                <a16:creationId xmlns:a16="http://schemas.microsoft.com/office/drawing/2014/main" id="{0BA7C3EE-42DA-A263-2A04-FAECAAA6CC08}"/>
              </a:ext>
            </a:extLst>
          </p:cNvPr>
          <p:cNvSpPr txBox="1"/>
          <p:nvPr/>
        </p:nvSpPr>
        <p:spPr>
          <a:xfrm>
            <a:off x="8913109" y="6521341"/>
            <a:ext cx="3398981" cy="307777"/>
          </a:xfrm>
          <a:prstGeom prst="rect">
            <a:avLst/>
          </a:prstGeom>
          <a:noFill/>
        </p:spPr>
        <p:txBody>
          <a:bodyPr wrap="square">
            <a:spAutoFit/>
          </a:bodyPr>
          <a:lstStyle/>
          <a:p>
            <a:r>
              <a:rPr lang="en-US" sz="1400" dirty="0">
                <a:hlinkClick r:id="rId5"/>
              </a:rPr>
              <a:t>https://doi.org/10.1111/pme.12520</a:t>
            </a:r>
            <a:r>
              <a:rPr lang="en-US" sz="1400" dirty="0"/>
              <a:t> </a:t>
            </a:r>
          </a:p>
        </p:txBody>
      </p:sp>
      <p:sp>
        <p:nvSpPr>
          <p:cNvPr id="6" name="TextBox 5">
            <a:extLst>
              <a:ext uri="{FF2B5EF4-FFF2-40B4-BE49-F238E27FC236}">
                <a16:creationId xmlns:a16="http://schemas.microsoft.com/office/drawing/2014/main" id="{BE4624EE-7207-02CD-7679-D8D8A7E838C8}"/>
              </a:ext>
            </a:extLst>
          </p:cNvPr>
          <p:cNvSpPr txBox="1"/>
          <p:nvPr/>
        </p:nvSpPr>
        <p:spPr>
          <a:xfrm>
            <a:off x="541537" y="140931"/>
            <a:ext cx="11532093" cy="1200329"/>
          </a:xfrm>
          <a:prstGeom prst="rect">
            <a:avLst/>
          </a:prstGeom>
          <a:noFill/>
        </p:spPr>
        <p:txBody>
          <a:bodyPr wrap="square">
            <a:spAutoFit/>
          </a:bodyPr>
          <a:lstStyle/>
          <a:p>
            <a:pPr algn="ctr"/>
            <a:r>
              <a:rPr lang="en-US" sz="2400" b="1" i="0" dirty="0">
                <a:effectLst/>
                <a:latin typeface="Merriweather" panose="00000500000000000000" pitchFamily="2" charset="0"/>
              </a:rPr>
              <a:t>Conversion from high-dose full-opioid agonists to SLBUP</a:t>
            </a:r>
          </a:p>
          <a:p>
            <a:pPr algn="ctr"/>
            <a:r>
              <a:rPr lang="en-US" sz="2400" b="1" i="0" dirty="0">
                <a:effectLst/>
                <a:latin typeface="Merriweather" panose="00000500000000000000" pitchFamily="2" charset="0"/>
              </a:rPr>
              <a:t>reduces pain scores and improves quality of life </a:t>
            </a:r>
          </a:p>
          <a:p>
            <a:pPr algn="ctr"/>
            <a:r>
              <a:rPr lang="en-US" sz="2400" b="1" i="0" dirty="0">
                <a:effectLst/>
                <a:latin typeface="Merriweather" panose="00000500000000000000" pitchFamily="2" charset="0"/>
              </a:rPr>
              <a:t>for chronic pain patients</a:t>
            </a:r>
          </a:p>
        </p:txBody>
      </p:sp>
    </p:spTree>
    <p:extLst>
      <p:ext uri="{BB962C8B-B14F-4D97-AF65-F5344CB8AC3E}">
        <p14:creationId xmlns:p14="http://schemas.microsoft.com/office/powerpoint/2010/main" val="235001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358BF-25C9-BB47-AE9C-5CF34509D3A7}"/>
              </a:ext>
            </a:extLst>
          </p:cNvPr>
          <p:cNvPicPr>
            <a:picLocks noChangeAspect="1"/>
          </p:cNvPicPr>
          <p:nvPr/>
        </p:nvPicPr>
        <p:blipFill>
          <a:blip r:embed="rId2"/>
          <a:stretch>
            <a:fillRect/>
          </a:stretch>
        </p:blipFill>
        <p:spPr>
          <a:xfrm>
            <a:off x="243825" y="1198209"/>
            <a:ext cx="11704349" cy="4634421"/>
          </a:xfrm>
          <a:prstGeom prst="rect">
            <a:avLst/>
          </a:prstGeom>
        </p:spPr>
      </p:pic>
      <p:sp>
        <p:nvSpPr>
          <p:cNvPr id="5" name="TextBox 4">
            <a:extLst>
              <a:ext uri="{FF2B5EF4-FFF2-40B4-BE49-F238E27FC236}">
                <a16:creationId xmlns:a16="http://schemas.microsoft.com/office/drawing/2014/main" id="{DB605611-C527-06FF-69DE-D1E70BEE1A59}"/>
              </a:ext>
            </a:extLst>
          </p:cNvPr>
          <p:cNvSpPr txBox="1"/>
          <p:nvPr/>
        </p:nvSpPr>
        <p:spPr>
          <a:xfrm>
            <a:off x="5968754" y="6351519"/>
            <a:ext cx="6096000" cy="369332"/>
          </a:xfrm>
          <a:prstGeom prst="rect">
            <a:avLst/>
          </a:prstGeom>
          <a:noFill/>
        </p:spPr>
        <p:txBody>
          <a:bodyPr wrap="square">
            <a:spAutoFit/>
          </a:bodyPr>
          <a:lstStyle/>
          <a:p>
            <a:r>
              <a:rPr lang="en-US" dirty="0">
                <a:hlinkClick r:id="rId3"/>
              </a:rPr>
              <a:t>https://www.tandfonline.com/doi/pdf/10.2147/JPR.S231948</a:t>
            </a:r>
            <a:r>
              <a:rPr lang="en-US" dirty="0"/>
              <a:t> </a:t>
            </a:r>
          </a:p>
        </p:txBody>
      </p:sp>
    </p:spTree>
    <p:extLst>
      <p:ext uri="{BB962C8B-B14F-4D97-AF65-F5344CB8AC3E}">
        <p14:creationId xmlns:p14="http://schemas.microsoft.com/office/powerpoint/2010/main" val="4264899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099DA8-A46E-48B5-A72F-111C4DE60B1A}"/>
              </a:ext>
            </a:extLst>
          </p:cNvPr>
          <p:cNvPicPr>
            <a:picLocks noChangeAspect="1"/>
          </p:cNvPicPr>
          <p:nvPr/>
        </p:nvPicPr>
        <p:blipFill>
          <a:blip r:embed="rId2"/>
          <a:stretch>
            <a:fillRect/>
          </a:stretch>
        </p:blipFill>
        <p:spPr>
          <a:xfrm>
            <a:off x="498884" y="345151"/>
            <a:ext cx="11693116" cy="4499456"/>
          </a:xfrm>
          <a:prstGeom prst="rect">
            <a:avLst/>
          </a:prstGeom>
        </p:spPr>
      </p:pic>
      <p:pic>
        <p:nvPicPr>
          <p:cNvPr id="3" name="Picture 2">
            <a:extLst>
              <a:ext uri="{FF2B5EF4-FFF2-40B4-BE49-F238E27FC236}">
                <a16:creationId xmlns:a16="http://schemas.microsoft.com/office/drawing/2014/main" id="{79E616AD-1BAA-4EB1-8E75-2C1ED7D770DA}"/>
              </a:ext>
            </a:extLst>
          </p:cNvPr>
          <p:cNvPicPr>
            <a:picLocks noChangeAspect="1"/>
          </p:cNvPicPr>
          <p:nvPr/>
        </p:nvPicPr>
        <p:blipFill>
          <a:blip r:embed="rId3"/>
          <a:stretch>
            <a:fillRect/>
          </a:stretch>
        </p:blipFill>
        <p:spPr>
          <a:xfrm>
            <a:off x="3223034" y="5010752"/>
            <a:ext cx="5212532" cy="1847248"/>
          </a:xfrm>
          <a:prstGeom prst="rect">
            <a:avLst/>
          </a:prstGeom>
        </p:spPr>
      </p:pic>
      <p:sp>
        <p:nvSpPr>
          <p:cNvPr id="5" name="TextBox 4">
            <a:extLst>
              <a:ext uri="{FF2B5EF4-FFF2-40B4-BE49-F238E27FC236}">
                <a16:creationId xmlns:a16="http://schemas.microsoft.com/office/drawing/2014/main" id="{A7C09FE9-9A48-5029-3EEF-788F912A5D80}"/>
              </a:ext>
            </a:extLst>
          </p:cNvPr>
          <p:cNvSpPr txBox="1"/>
          <p:nvPr/>
        </p:nvSpPr>
        <p:spPr>
          <a:xfrm>
            <a:off x="8574112" y="6541771"/>
            <a:ext cx="6094520" cy="261610"/>
          </a:xfrm>
          <a:prstGeom prst="rect">
            <a:avLst/>
          </a:prstGeom>
          <a:noFill/>
        </p:spPr>
        <p:txBody>
          <a:bodyPr wrap="square">
            <a:spAutoFit/>
          </a:bodyPr>
          <a:lstStyle/>
          <a:p>
            <a:r>
              <a:rPr lang="en-US" sz="1100" dirty="0">
                <a:hlinkClick r:id="rId4"/>
              </a:rPr>
              <a:t>https://www.tandfonline.com/doi/pdf/10.2147/JPR.S231948</a:t>
            </a:r>
            <a:r>
              <a:rPr lang="en-US" sz="1100" dirty="0"/>
              <a:t> </a:t>
            </a:r>
          </a:p>
        </p:txBody>
      </p:sp>
    </p:spTree>
    <p:extLst>
      <p:ext uri="{BB962C8B-B14F-4D97-AF65-F5344CB8AC3E}">
        <p14:creationId xmlns:p14="http://schemas.microsoft.com/office/powerpoint/2010/main" val="126432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62ED5EB-0CB2-44AC-835A-E93D10C718DB}"/>
              </a:ext>
            </a:extLst>
          </p:cNvPr>
          <p:cNvPicPr>
            <a:picLocks noChangeAspect="1"/>
          </p:cNvPicPr>
          <p:nvPr/>
        </p:nvPicPr>
        <p:blipFill>
          <a:blip r:embed="rId2"/>
          <a:stretch>
            <a:fillRect/>
          </a:stretch>
        </p:blipFill>
        <p:spPr>
          <a:xfrm>
            <a:off x="8816321" y="137561"/>
            <a:ext cx="2889789" cy="6720439"/>
          </a:xfrm>
          <a:prstGeom prst="rect">
            <a:avLst/>
          </a:prstGeom>
          <a:ln w="127000" cap="sq">
            <a:solidFill>
              <a:srgbClr val="FFFFFF"/>
            </a:solidFill>
            <a:miter lim="800000"/>
          </a:ln>
        </p:spPr>
      </p:pic>
      <p:pic>
        <p:nvPicPr>
          <p:cNvPr id="2" name="Picture 1">
            <a:extLst>
              <a:ext uri="{FF2B5EF4-FFF2-40B4-BE49-F238E27FC236}">
                <a16:creationId xmlns:a16="http://schemas.microsoft.com/office/drawing/2014/main" id="{7ADEA666-0731-4E7C-8D42-20BB477EDB0B}"/>
              </a:ext>
            </a:extLst>
          </p:cNvPr>
          <p:cNvPicPr>
            <a:picLocks noChangeAspect="1"/>
          </p:cNvPicPr>
          <p:nvPr/>
        </p:nvPicPr>
        <p:blipFill>
          <a:blip r:embed="rId3"/>
          <a:stretch>
            <a:fillRect/>
          </a:stretch>
        </p:blipFill>
        <p:spPr>
          <a:xfrm>
            <a:off x="744054" y="2620932"/>
            <a:ext cx="7221486" cy="2780271"/>
          </a:xfrm>
          <a:prstGeom prst="rect">
            <a:avLst/>
          </a:prstGeom>
          <a:ln w="127000" cap="sq">
            <a:solidFill>
              <a:srgbClr val="FFFFFF"/>
            </a:solidFill>
            <a:miter lim="800000"/>
          </a:ln>
        </p:spPr>
      </p:pic>
      <p:sp>
        <p:nvSpPr>
          <p:cNvPr id="4" name="TextBox 3">
            <a:extLst>
              <a:ext uri="{FF2B5EF4-FFF2-40B4-BE49-F238E27FC236}">
                <a16:creationId xmlns:a16="http://schemas.microsoft.com/office/drawing/2014/main" id="{935AFF30-DF29-4859-9D48-4C4473B53563}"/>
              </a:ext>
            </a:extLst>
          </p:cNvPr>
          <p:cNvSpPr txBox="1"/>
          <p:nvPr/>
        </p:nvSpPr>
        <p:spPr>
          <a:xfrm>
            <a:off x="467114" y="72446"/>
            <a:ext cx="796220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w Cen MT" panose="020B0602020104020603"/>
                <a:ea typeface="+mn-ea"/>
                <a:cs typeface="+mn-cs"/>
              </a:rPr>
              <a:t>FDA approved forms of BUP for chronic pain </a:t>
            </a:r>
          </a:p>
        </p:txBody>
      </p:sp>
      <p:sp>
        <p:nvSpPr>
          <p:cNvPr id="5" name="TextBox 4">
            <a:extLst>
              <a:ext uri="{FF2B5EF4-FFF2-40B4-BE49-F238E27FC236}">
                <a16:creationId xmlns:a16="http://schemas.microsoft.com/office/drawing/2014/main" id="{E50BD941-68B6-41EB-AFB7-26E7EB548B9E}"/>
              </a:ext>
            </a:extLst>
          </p:cNvPr>
          <p:cNvSpPr txBox="1"/>
          <p:nvPr/>
        </p:nvSpPr>
        <p:spPr>
          <a:xfrm>
            <a:off x="744054" y="5581607"/>
            <a:ext cx="7348147"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Consider off label use of sublingual buprenorphine or </a:t>
            </a:r>
            <a:r>
              <a:rPr kumimoji="0" lang="en-US" sz="2400" b="0" i="0" u="none" strike="noStrike" kern="1200" cap="none" spc="0" normalizeH="0" baseline="0" noProof="0" dirty="0" err="1">
                <a:ln>
                  <a:noFill/>
                </a:ln>
                <a:solidFill>
                  <a:prstClr val="white"/>
                </a:solidFill>
                <a:effectLst/>
                <a:uLnTx/>
                <a:uFillTx/>
                <a:latin typeface="Tw Cen MT" panose="020B0602020104020603"/>
                <a:ea typeface="+mn-ea"/>
                <a:cs typeface="+mn-cs"/>
              </a:rPr>
              <a:t>bup</a:t>
            </a:r>
            <a:r>
              <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rPr>
              <a:t>/naloxone for patients with higher levels of tolerance whose pain is uncontrolled, or when cost is a barrier </a:t>
            </a:r>
          </a:p>
        </p:txBody>
      </p:sp>
      <p:sp>
        <p:nvSpPr>
          <p:cNvPr id="7" name="TextBox 6">
            <a:extLst>
              <a:ext uri="{FF2B5EF4-FFF2-40B4-BE49-F238E27FC236}">
                <a16:creationId xmlns:a16="http://schemas.microsoft.com/office/drawing/2014/main" id="{8261B3F0-2DEC-4E96-51EA-1356BAC620EB}"/>
              </a:ext>
            </a:extLst>
          </p:cNvPr>
          <p:cNvSpPr txBox="1"/>
          <p:nvPr/>
        </p:nvSpPr>
        <p:spPr>
          <a:xfrm>
            <a:off x="569657" y="729668"/>
            <a:ext cx="7757119" cy="1569660"/>
          </a:xfrm>
          <a:prstGeom prst="rect">
            <a:avLst/>
          </a:prstGeom>
          <a:noFill/>
        </p:spPr>
        <p:txBody>
          <a:bodyPr wrap="square">
            <a:spAutoFit/>
          </a:bodyPr>
          <a:lstStyle/>
          <a:p>
            <a:r>
              <a:rPr lang="en-US" sz="2400" dirty="0"/>
              <a:t>Prior Total Daily Dose of Opioid Between 30 mg to 80 mg MME per Day:  </a:t>
            </a:r>
            <a:r>
              <a:rPr lang="en-US" sz="2400" b="1" dirty="0"/>
              <a:t>Taper the patient’s current around-the-clock opioids for up to 7 days to no more than 30 MME per day </a:t>
            </a:r>
            <a:r>
              <a:rPr lang="en-US" sz="2400" dirty="0"/>
              <a:t>before beginning treatment with BUTRANS.</a:t>
            </a:r>
          </a:p>
        </p:txBody>
      </p:sp>
    </p:spTree>
    <p:extLst>
      <p:ext uri="{BB962C8B-B14F-4D97-AF65-F5344CB8AC3E}">
        <p14:creationId xmlns:p14="http://schemas.microsoft.com/office/powerpoint/2010/main" val="346290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3ECF5-F090-3FE9-57E2-63A11E746118}"/>
              </a:ext>
            </a:extLst>
          </p:cNvPr>
          <p:cNvPicPr>
            <a:picLocks noChangeAspect="1"/>
          </p:cNvPicPr>
          <p:nvPr/>
        </p:nvPicPr>
        <p:blipFill>
          <a:blip r:embed="rId2"/>
          <a:stretch>
            <a:fillRect/>
          </a:stretch>
        </p:blipFill>
        <p:spPr>
          <a:xfrm>
            <a:off x="546601" y="94885"/>
            <a:ext cx="11098798" cy="6668229"/>
          </a:xfrm>
          <a:prstGeom prst="rect">
            <a:avLst/>
          </a:prstGeom>
        </p:spPr>
      </p:pic>
      <p:sp>
        <p:nvSpPr>
          <p:cNvPr id="5" name="TextBox 4">
            <a:extLst>
              <a:ext uri="{FF2B5EF4-FFF2-40B4-BE49-F238E27FC236}">
                <a16:creationId xmlns:a16="http://schemas.microsoft.com/office/drawing/2014/main" id="{356E5F20-448B-EDCC-5E20-C8E9362750B5}"/>
              </a:ext>
            </a:extLst>
          </p:cNvPr>
          <p:cNvSpPr txBox="1"/>
          <p:nvPr/>
        </p:nvSpPr>
        <p:spPr>
          <a:xfrm>
            <a:off x="5027720" y="6420072"/>
            <a:ext cx="6096000" cy="276999"/>
          </a:xfrm>
          <a:prstGeom prst="rect">
            <a:avLst/>
          </a:prstGeom>
          <a:noFill/>
        </p:spPr>
        <p:txBody>
          <a:bodyPr wrap="square">
            <a:spAutoFit/>
          </a:bodyPr>
          <a:lstStyle/>
          <a:p>
            <a:r>
              <a:rPr lang="en-US" sz="1200" dirty="0">
                <a:solidFill>
                  <a:schemeClr val="accent1"/>
                </a:solidFill>
                <a:hlinkClick r:id="rId3">
                  <a:extLst>
                    <a:ext uri="{A12FA001-AC4F-418D-AE19-62706E023703}">
                      <ahyp:hlinkClr xmlns:ahyp="http://schemas.microsoft.com/office/drawing/2018/hyperlinkcolor" val="tx"/>
                    </a:ext>
                  </a:extLst>
                </a:hlinkClick>
              </a:rPr>
              <a:t>https://www.accessdata.fda.gov/drugsatfda_docs/label/2014/021306s015s019lbl.pdf</a:t>
            </a:r>
            <a:r>
              <a:rPr lang="en-US" sz="1200" dirty="0">
                <a:solidFill>
                  <a:schemeClr val="accent1"/>
                </a:solidFill>
              </a:rPr>
              <a:t> </a:t>
            </a:r>
          </a:p>
        </p:txBody>
      </p:sp>
      <p:sp>
        <p:nvSpPr>
          <p:cNvPr id="6" name="TextBox 5">
            <a:extLst>
              <a:ext uri="{FF2B5EF4-FFF2-40B4-BE49-F238E27FC236}">
                <a16:creationId xmlns:a16="http://schemas.microsoft.com/office/drawing/2014/main" id="{10698B1F-0D3F-F128-3C60-F59AF3CEA762}"/>
              </a:ext>
            </a:extLst>
          </p:cNvPr>
          <p:cNvSpPr txBox="1"/>
          <p:nvPr/>
        </p:nvSpPr>
        <p:spPr>
          <a:xfrm>
            <a:off x="1921923" y="236091"/>
            <a:ext cx="3657600" cy="369332"/>
          </a:xfrm>
          <a:prstGeom prst="rect">
            <a:avLst/>
          </a:prstGeom>
          <a:noFill/>
          <a:ln w="41275">
            <a:solidFill>
              <a:srgbClr val="C00000"/>
            </a:solidFill>
          </a:ln>
        </p:spPr>
        <p:txBody>
          <a:bodyPr wrap="square" rtlCol="0">
            <a:spAutoFit/>
          </a:bodyPr>
          <a:lstStyle/>
          <a:p>
            <a:pPr algn="ctr"/>
            <a:r>
              <a:rPr lang="en-US" b="1" dirty="0">
                <a:solidFill>
                  <a:srgbClr val="0070C0"/>
                </a:solidFill>
              </a:rPr>
              <a:t>Peak serum BUP levels 0.2 ng/ml</a:t>
            </a:r>
          </a:p>
        </p:txBody>
      </p:sp>
    </p:spTree>
    <p:extLst>
      <p:ext uri="{BB962C8B-B14F-4D97-AF65-F5344CB8AC3E}">
        <p14:creationId xmlns:p14="http://schemas.microsoft.com/office/powerpoint/2010/main" val="3054542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6D79DF-046C-3030-D2C6-036E3FEFC4BE}"/>
              </a:ext>
            </a:extLst>
          </p:cNvPr>
          <p:cNvPicPr>
            <a:picLocks noChangeAspect="1"/>
          </p:cNvPicPr>
          <p:nvPr/>
        </p:nvPicPr>
        <p:blipFill rotWithShape="1">
          <a:blip r:embed="rId2"/>
          <a:srcRect t="14058" b="31594"/>
          <a:stretch/>
        </p:blipFill>
        <p:spPr>
          <a:xfrm>
            <a:off x="503329" y="1280411"/>
            <a:ext cx="11185341" cy="4552121"/>
          </a:xfrm>
          <a:prstGeom prst="rect">
            <a:avLst/>
          </a:prstGeom>
        </p:spPr>
      </p:pic>
      <p:sp>
        <p:nvSpPr>
          <p:cNvPr id="3" name="Rectangle 2">
            <a:extLst>
              <a:ext uri="{FF2B5EF4-FFF2-40B4-BE49-F238E27FC236}">
                <a16:creationId xmlns:a16="http://schemas.microsoft.com/office/drawing/2014/main" id="{0F356F07-25BB-38EC-0534-0E3DE826FA43}"/>
              </a:ext>
            </a:extLst>
          </p:cNvPr>
          <p:cNvSpPr/>
          <p:nvPr/>
        </p:nvSpPr>
        <p:spPr>
          <a:xfrm>
            <a:off x="9813878" y="3329995"/>
            <a:ext cx="1709530" cy="805069"/>
          </a:xfrm>
          <a:prstGeom prst="rect">
            <a:avLst/>
          </a:prstGeom>
          <a:no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7682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D685291-9C93-4466-B030-5ABD4DC2A8D0}"/>
              </a:ext>
            </a:extLst>
          </p:cNvPr>
          <p:cNvGraphicFramePr>
            <a:graphicFrameLocks noGrp="1"/>
          </p:cNvGraphicFramePr>
          <p:nvPr>
            <p:extLst>
              <p:ext uri="{D42A27DB-BD31-4B8C-83A1-F6EECF244321}">
                <p14:modId xmlns:p14="http://schemas.microsoft.com/office/powerpoint/2010/main" val="3460424496"/>
              </p:ext>
            </p:extLst>
          </p:nvPr>
        </p:nvGraphicFramePr>
        <p:xfrm>
          <a:off x="1186374" y="800938"/>
          <a:ext cx="9819252" cy="5256124"/>
        </p:xfrm>
        <a:graphic>
          <a:graphicData uri="http://schemas.openxmlformats.org/drawingml/2006/table">
            <a:tbl>
              <a:tblPr firstRow="1" bandRow="1">
                <a:tableStyleId>{5C22544A-7EE6-4342-B048-85BDC9FD1C3A}</a:tableStyleId>
              </a:tblPr>
              <a:tblGrid>
                <a:gridCol w="2454813">
                  <a:extLst>
                    <a:ext uri="{9D8B030D-6E8A-4147-A177-3AD203B41FA5}">
                      <a16:colId xmlns:a16="http://schemas.microsoft.com/office/drawing/2014/main" val="74254960"/>
                    </a:ext>
                  </a:extLst>
                </a:gridCol>
                <a:gridCol w="2454813">
                  <a:extLst>
                    <a:ext uri="{9D8B030D-6E8A-4147-A177-3AD203B41FA5}">
                      <a16:colId xmlns:a16="http://schemas.microsoft.com/office/drawing/2014/main" val="2293392772"/>
                    </a:ext>
                  </a:extLst>
                </a:gridCol>
                <a:gridCol w="2454813">
                  <a:extLst>
                    <a:ext uri="{9D8B030D-6E8A-4147-A177-3AD203B41FA5}">
                      <a16:colId xmlns:a16="http://schemas.microsoft.com/office/drawing/2014/main" val="1193709011"/>
                    </a:ext>
                  </a:extLst>
                </a:gridCol>
                <a:gridCol w="2454813">
                  <a:extLst>
                    <a:ext uri="{9D8B030D-6E8A-4147-A177-3AD203B41FA5}">
                      <a16:colId xmlns:a16="http://schemas.microsoft.com/office/drawing/2014/main" val="3407244914"/>
                    </a:ext>
                  </a:extLst>
                </a:gridCol>
              </a:tblGrid>
              <a:tr h="589003">
                <a:tc>
                  <a:txBody>
                    <a:bodyPr/>
                    <a:lstStyle/>
                    <a:p>
                      <a:r>
                        <a:rPr lang="en-US" sz="2400" dirty="0"/>
                        <a:t>Formulation</a:t>
                      </a:r>
                    </a:p>
                  </a:txBody>
                  <a:tcPr/>
                </a:tc>
                <a:tc>
                  <a:txBody>
                    <a:bodyPr/>
                    <a:lstStyle/>
                    <a:p>
                      <a:r>
                        <a:rPr lang="en-US" sz="2400" dirty="0"/>
                        <a:t>Transdermal patch</a:t>
                      </a:r>
                    </a:p>
                  </a:txBody>
                  <a:tcPr/>
                </a:tc>
                <a:tc>
                  <a:txBody>
                    <a:bodyPr/>
                    <a:lstStyle/>
                    <a:p>
                      <a:r>
                        <a:rPr lang="en-US" sz="2400" dirty="0"/>
                        <a:t>Buccal film</a:t>
                      </a:r>
                    </a:p>
                  </a:txBody>
                  <a:tcPr/>
                </a:tc>
                <a:tc>
                  <a:txBody>
                    <a:bodyPr/>
                    <a:lstStyle/>
                    <a:p>
                      <a:r>
                        <a:rPr lang="en-US" sz="2400" dirty="0"/>
                        <a:t>SL tab or film</a:t>
                      </a:r>
                    </a:p>
                  </a:txBody>
                  <a:tcPr/>
                </a:tc>
                <a:extLst>
                  <a:ext uri="{0D108BD9-81ED-4DB2-BD59-A6C34878D82A}">
                    <a16:rowId xmlns:a16="http://schemas.microsoft.com/office/drawing/2014/main" val="3624748678"/>
                  </a:ext>
                </a:extLst>
              </a:tr>
              <a:tr h="968074">
                <a:tc>
                  <a:txBody>
                    <a:bodyPr/>
                    <a:lstStyle/>
                    <a:p>
                      <a:r>
                        <a:rPr lang="en-US" sz="2400" dirty="0"/>
                        <a:t>Max Strength</a:t>
                      </a:r>
                    </a:p>
                  </a:txBody>
                  <a:tcPr/>
                </a:tc>
                <a:tc>
                  <a:txBody>
                    <a:bodyPr/>
                    <a:lstStyle/>
                    <a:p>
                      <a:r>
                        <a:rPr lang="en-US" sz="2400" dirty="0"/>
                        <a:t>20 mcg/</a:t>
                      </a:r>
                      <a:r>
                        <a:rPr lang="en-US" sz="2400" dirty="0" err="1"/>
                        <a:t>hr</a:t>
                      </a:r>
                      <a:r>
                        <a:rPr lang="en-US" sz="2400" dirty="0"/>
                        <a:t> (0.5mg/day)</a:t>
                      </a:r>
                    </a:p>
                  </a:txBody>
                  <a:tcPr/>
                </a:tc>
                <a:tc>
                  <a:txBody>
                    <a:bodyPr/>
                    <a:lstStyle/>
                    <a:p>
                      <a:r>
                        <a:rPr lang="en-US" sz="2400" dirty="0"/>
                        <a:t>900mg bid (1.8mg/day)</a:t>
                      </a:r>
                    </a:p>
                  </a:txBody>
                  <a:tcPr/>
                </a:tc>
                <a:tc>
                  <a:txBody>
                    <a:bodyPr/>
                    <a:lstStyle/>
                    <a:p>
                      <a:r>
                        <a:rPr lang="en-US" sz="2400" dirty="0"/>
                        <a:t>2mg or 8mg </a:t>
                      </a:r>
                      <a:r>
                        <a:rPr lang="en-US" sz="2400" dirty="0" err="1"/>
                        <a:t>tid</a:t>
                      </a:r>
                      <a:r>
                        <a:rPr lang="en-US" sz="2400" dirty="0"/>
                        <a:t> (24mg)</a:t>
                      </a:r>
                    </a:p>
                  </a:txBody>
                  <a:tcPr/>
                </a:tc>
                <a:extLst>
                  <a:ext uri="{0D108BD9-81ED-4DB2-BD59-A6C34878D82A}">
                    <a16:rowId xmlns:a16="http://schemas.microsoft.com/office/drawing/2014/main" val="2416567161"/>
                  </a:ext>
                </a:extLst>
              </a:tr>
              <a:tr h="968074">
                <a:tc>
                  <a:txBody>
                    <a:bodyPr/>
                    <a:lstStyle/>
                    <a:p>
                      <a:r>
                        <a:rPr lang="en-US" sz="2400" dirty="0"/>
                        <a:t>FDA approved for pain</a:t>
                      </a:r>
                    </a:p>
                  </a:txBody>
                  <a:tcPr/>
                </a:tc>
                <a:tc>
                  <a:txBody>
                    <a:bodyPr/>
                    <a:lstStyle/>
                    <a:p>
                      <a:r>
                        <a:rPr lang="en-US" sz="2400" dirty="0"/>
                        <a:t>Yes</a:t>
                      </a:r>
                    </a:p>
                  </a:txBody>
                  <a:tcPr/>
                </a:tc>
                <a:tc>
                  <a:txBody>
                    <a:bodyPr/>
                    <a:lstStyle/>
                    <a:p>
                      <a:r>
                        <a:rPr lang="en-US" sz="2400" dirty="0"/>
                        <a:t>Yes</a:t>
                      </a:r>
                    </a:p>
                  </a:txBody>
                  <a:tcPr/>
                </a:tc>
                <a:tc>
                  <a:txBody>
                    <a:bodyPr/>
                    <a:lstStyle/>
                    <a:p>
                      <a:r>
                        <a:rPr lang="en-US" sz="2400" dirty="0"/>
                        <a:t>No</a:t>
                      </a:r>
                    </a:p>
                  </a:txBody>
                  <a:tcPr/>
                </a:tc>
                <a:extLst>
                  <a:ext uri="{0D108BD9-81ED-4DB2-BD59-A6C34878D82A}">
                    <a16:rowId xmlns:a16="http://schemas.microsoft.com/office/drawing/2014/main" val="2781723250"/>
                  </a:ext>
                </a:extLst>
              </a:tr>
              <a:tr h="968074">
                <a:tc>
                  <a:txBody>
                    <a:bodyPr/>
                    <a:lstStyle/>
                    <a:p>
                      <a:r>
                        <a:rPr lang="en-US" sz="2400" dirty="0"/>
                        <a:t>Transition from max MME</a:t>
                      </a:r>
                    </a:p>
                  </a:txBody>
                  <a:tcPr/>
                </a:tc>
                <a:tc>
                  <a:txBody>
                    <a:bodyPr/>
                    <a:lstStyle/>
                    <a:p>
                      <a:r>
                        <a:rPr lang="en-US" sz="2400" dirty="0"/>
                        <a:t>&lt;30-80</a:t>
                      </a:r>
                    </a:p>
                  </a:txBody>
                  <a:tcPr/>
                </a:tc>
                <a:tc>
                  <a:txBody>
                    <a:bodyPr/>
                    <a:lstStyle/>
                    <a:p>
                      <a:r>
                        <a:rPr lang="en-US" sz="2400" dirty="0"/>
                        <a:t>&lt;160</a:t>
                      </a:r>
                    </a:p>
                  </a:txBody>
                  <a:tcPr/>
                </a:tc>
                <a:tc>
                  <a:txBody>
                    <a:bodyPr/>
                    <a:lstStyle/>
                    <a:p>
                      <a:r>
                        <a:rPr lang="en-US" sz="2400" dirty="0"/>
                        <a:t>No Max</a:t>
                      </a:r>
                    </a:p>
                  </a:txBody>
                  <a:tcPr/>
                </a:tc>
                <a:extLst>
                  <a:ext uri="{0D108BD9-81ED-4DB2-BD59-A6C34878D82A}">
                    <a16:rowId xmlns:a16="http://schemas.microsoft.com/office/drawing/2014/main" val="1914612596"/>
                  </a:ext>
                </a:extLst>
              </a:tr>
              <a:tr h="560868">
                <a:tc>
                  <a:txBody>
                    <a:bodyPr/>
                    <a:lstStyle/>
                    <a:p>
                      <a:r>
                        <a:rPr lang="en-US" sz="2400" dirty="0"/>
                        <a:t>Price per month</a:t>
                      </a:r>
                    </a:p>
                  </a:txBody>
                  <a:tcPr/>
                </a:tc>
                <a:tc>
                  <a:txBody>
                    <a:bodyPr/>
                    <a:lstStyle/>
                    <a:p>
                      <a:r>
                        <a:rPr lang="en-US" sz="2400" dirty="0"/>
                        <a:t>$900</a:t>
                      </a:r>
                    </a:p>
                  </a:txBody>
                  <a:tcPr/>
                </a:tc>
                <a:tc>
                  <a:txBody>
                    <a:bodyPr/>
                    <a:lstStyle/>
                    <a:p>
                      <a:r>
                        <a:rPr lang="en-US" sz="2400" dirty="0"/>
                        <a:t>$1,200</a:t>
                      </a:r>
                    </a:p>
                  </a:txBody>
                  <a:tcPr/>
                </a:tc>
                <a:tc>
                  <a:txBody>
                    <a:bodyPr/>
                    <a:lstStyle/>
                    <a:p>
                      <a:r>
                        <a:rPr lang="en-US" sz="2400" dirty="0"/>
                        <a:t>$30-$300</a:t>
                      </a:r>
                    </a:p>
                  </a:txBody>
                  <a:tcPr/>
                </a:tc>
                <a:extLst>
                  <a:ext uri="{0D108BD9-81ED-4DB2-BD59-A6C34878D82A}">
                    <a16:rowId xmlns:a16="http://schemas.microsoft.com/office/drawing/2014/main" val="1921829023"/>
                  </a:ext>
                </a:extLst>
              </a:tr>
              <a:tr h="968074">
                <a:tc>
                  <a:txBody>
                    <a:bodyPr/>
                    <a:lstStyle/>
                    <a:p>
                      <a:r>
                        <a:rPr lang="en-US" sz="2400" dirty="0"/>
                        <a:t>Abuse Deterrent form available </a:t>
                      </a:r>
                    </a:p>
                  </a:txBody>
                  <a:tcPr/>
                </a:tc>
                <a:tc>
                  <a:txBody>
                    <a:bodyPr/>
                    <a:lstStyle/>
                    <a:p>
                      <a:r>
                        <a:rPr lang="en-US" sz="2400" dirty="0"/>
                        <a:t>Inherent in formulation</a:t>
                      </a:r>
                    </a:p>
                  </a:txBody>
                  <a:tcPr/>
                </a:tc>
                <a:tc>
                  <a:txBody>
                    <a:bodyPr/>
                    <a:lstStyle/>
                    <a:p>
                      <a:r>
                        <a:rPr lang="en-US" sz="2400" dirty="0"/>
                        <a:t>No </a:t>
                      </a:r>
                    </a:p>
                  </a:txBody>
                  <a:tcPr/>
                </a:tc>
                <a:tc>
                  <a:txBody>
                    <a:bodyPr/>
                    <a:lstStyle/>
                    <a:p>
                      <a:r>
                        <a:rPr lang="en-US" sz="2400" dirty="0"/>
                        <a:t>Yes Rx combo product with </a:t>
                      </a:r>
                      <a:r>
                        <a:rPr lang="en-US" sz="2400" dirty="0" err="1"/>
                        <a:t>nlx</a:t>
                      </a:r>
                      <a:endParaRPr lang="en-US" sz="2400" dirty="0"/>
                    </a:p>
                  </a:txBody>
                  <a:tcPr/>
                </a:tc>
                <a:extLst>
                  <a:ext uri="{0D108BD9-81ED-4DB2-BD59-A6C34878D82A}">
                    <a16:rowId xmlns:a16="http://schemas.microsoft.com/office/drawing/2014/main" val="2995148772"/>
                  </a:ext>
                </a:extLst>
              </a:tr>
            </a:tbl>
          </a:graphicData>
        </a:graphic>
      </p:graphicFrame>
      <p:sp>
        <p:nvSpPr>
          <p:cNvPr id="4" name="TextBox 3">
            <a:extLst>
              <a:ext uri="{FF2B5EF4-FFF2-40B4-BE49-F238E27FC236}">
                <a16:creationId xmlns:a16="http://schemas.microsoft.com/office/drawing/2014/main" id="{765FE2D8-5F89-4432-A179-E847F58D8AD7}"/>
              </a:ext>
            </a:extLst>
          </p:cNvPr>
          <p:cNvSpPr txBox="1"/>
          <p:nvPr/>
        </p:nvSpPr>
        <p:spPr>
          <a:xfrm>
            <a:off x="1336431" y="154745"/>
            <a:ext cx="9669195" cy="584775"/>
          </a:xfrm>
          <a:prstGeom prst="rect">
            <a:avLst/>
          </a:prstGeom>
          <a:noFill/>
        </p:spPr>
        <p:txBody>
          <a:bodyPr wrap="square" rtlCol="0">
            <a:spAutoFit/>
          </a:bodyPr>
          <a:lstStyle/>
          <a:p>
            <a:pPr algn="ctr"/>
            <a:r>
              <a:rPr lang="en-US" sz="3200" b="1" dirty="0"/>
              <a:t>BUPRENORPHINE FORMULATIONS </a:t>
            </a:r>
          </a:p>
        </p:txBody>
      </p:sp>
    </p:spTree>
    <p:extLst>
      <p:ext uri="{BB962C8B-B14F-4D97-AF65-F5344CB8AC3E}">
        <p14:creationId xmlns:p14="http://schemas.microsoft.com/office/powerpoint/2010/main" val="136971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5E2862-45E4-4F4A-B233-9B29DDF263C8}"/>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Financial Disclosures</a:t>
            </a:r>
          </a:p>
        </p:txBody>
      </p:sp>
      <p:pic>
        <p:nvPicPr>
          <p:cNvPr id="3" name="Content Placeholder 2">
            <a:extLst>
              <a:ext uri="{FF2B5EF4-FFF2-40B4-BE49-F238E27FC236}">
                <a16:creationId xmlns:a16="http://schemas.microsoft.com/office/drawing/2014/main" id="{722259E7-17EF-43A3-AE36-17E89E918CF7}"/>
              </a:ext>
            </a:extLst>
          </p:cNvPr>
          <p:cNvPicPr>
            <a:picLocks noGrp="1" noChangeAspect="1"/>
          </p:cNvPicPr>
          <p:nvPr>
            <p:ph sz="half" idx="1"/>
          </p:nvPr>
        </p:nvPicPr>
        <p:blipFill rotWithShape="1">
          <a:blip r:embed="rId2"/>
          <a:srcRect r="-1" b="833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863EFC9F-8581-4572-96CA-C0B17EA2BC57}"/>
              </a:ext>
            </a:extLst>
          </p:cNvPr>
          <p:cNvSpPr>
            <a:spLocks noGrp="1"/>
          </p:cNvSpPr>
          <p:nvPr>
            <p:ph sz="half" idx="2"/>
          </p:nvPr>
        </p:nvSpPr>
        <p:spPr>
          <a:xfrm>
            <a:off x="5297762" y="2706624"/>
            <a:ext cx="6251110" cy="3483864"/>
          </a:xfrm>
        </p:spPr>
        <p:txBody>
          <a:bodyPr vert="horz" lIns="91440" tIns="45720" rIns="91440" bIns="45720" rtlCol="0">
            <a:normAutofit fontScale="92500"/>
          </a:bodyPr>
          <a:lstStyle/>
          <a:p>
            <a:endParaRPr lang="en-US" sz="2200" dirty="0"/>
          </a:p>
          <a:p>
            <a:pPr marL="0"/>
            <a:r>
              <a:rPr lang="en-US" sz="2400" dirty="0"/>
              <a:t>I have no financial conflicts of interest to disclose</a:t>
            </a:r>
          </a:p>
          <a:p>
            <a:endParaRPr lang="en-US" sz="2400" dirty="0"/>
          </a:p>
          <a:p>
            <a:pPr marL="0"/>
            <a:r>
              <a:rPr lang="en-US" sz="2400" dirty="0"/>
              <a:t>I am currently employed by the Ninilchik Traditional Council </a:t>
            </a:r>
          </a:p>
          <a:p>
            <a:pPr marL="0"/>
            <a:endParaRPr lang="en-US" sz="2400" dirty="0"/>
          </a:p>
          <a:p>
            <a:pPr marL="0"/>
            <a:r>
              <a:rPr lang="en-US" sz="2400" dirty="0"/>
              <a:t>I work as a treatment consultant for the Opioid Response Network in Alaska, ANTHC, as well as for other non-profit agencies. </a:t>
            </a:r>
          </a:p>
        </p:txBody>
      </p:sp>
    </p:spTree>
    <p:extLst>
      <p:ext uri="{BB962C8B-B14F-4D97-AF65-F5344CB8AC3E}">
        <p14:creationId xmlns:p14="http://schemas.microsoft.com/office/powerpoint/2010/main" val="2386432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D3B3D9-5910-4736-A375-619C68474842}"/>
              </a:ext>
            </a:extLst>
          </p:cNvPr>
          <p:cNvSpPr txBox="1"/>
          <p:nvPr/>
        </p:nvSpPr>
        <p:spPr>
          <a:xfrm>
            <a:off x="967409" y="393895"/>
            <a:ext cx="9752173" cy="7017306"/>
          </a:xfrm>
          <a:prstGeom prst="rect">
            <a:avLst/>
          </a:prstGeom>
          <a:noFill/>
        </p:spPr>
        <p:txBody>
          <a:bodyPr wrap="square" rtlCol="0">
            <a:spAutoFit/>
          </a:bodyPr>
          <a:lstStyle/>
          <a:p>
            <a:r>
              <a:rPr lang="en-US" sz="4000" b="1" dirty="0"/>
              <a:t>Advantages of SL buprenorphine films</a:t>
            </a:r>
          </a:p>
          <a:p>
            <a:endParaRPr lang="en-US" sz="3200" dirty="0"/>
          </a:p>
          <a:p>
            <a:r>
              <a:rPr lang="en-US" sz="3600" dirty="0"/>
              <a:t>Can be cut to easily adjust dosage (to make 0.5 mg from 2mg film)</a:t>
            </a:r>
          </a:p>
          <a:p>
            <a:endParaRPr lang="en-US" sz="3600" dirty="0"/>
          </a:p>
          <a:p>
            <a:r>
              <a:rPr lang="en-US" sz="3600" dirty="0"/>
              <a:t>Abuse deterrent formulation</a:t>
            </a:r>
          </a:p>
          <a:p>
            <a:endParaRPr lang="en-US" sz="3600" dirty="0"/>
          </a:p>
          <a:p>
            <a:r>
              <a:rPr lang="en-US" sz="3600" dirty="0"/>
              <a:t>Generic and widely available</a:t>
            </a:r>
          </a:p>
          <a:p>
            <a:endParaRPr lang="en-US" sz="3600" dirty="0"/>
          </a:p>
          <a:p>
            <a:r>
              <a:rPr lang="en-US" sz="3600" dirty="0"/>
              <a:t>Easy to count and transport (individually wrapped)</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2651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76F615-AFEF-46BE-9B3C-AFB07E8793B3}"/>
              </a:ext>
            </a:extLst>
          </p:cNvPr>
          <p:cNvSpPr txBox="1"/>
          <p:nvPr/>
        </p:nvSpPr>
        <p:spPr>
          <a:xfrm>
            <a:off x="393895" y="335845"/>
            <a:ext cx="11634408"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Although it is legal to prescribe sublingual buprenorphine off label for pain, not all insurances cover this medication (it’s more expensive than regular opioids).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Some insurances only cover buprenorphine patch (</a:t>
            </a:r>
            <a:r>
              <a:rPr kumimoji="0" lang="en-US" sz="2800" b="0" i="0" u="none" strike="noStrike" kern="1200" cap="none" spc="0" normalizeH="0" baseline="0" noProof="0" dirty="0" err="1">
                <a:ln>
                  <a:noFill/>
                </a:ln>
                <a:solidFill>
                  <a:prstClr val="white"/>
                </a:solidFill>
                <a:effectLst/>
                <a:uLnTx/>
                <a:uFillTx/>
                <a:latin typeface="Tw Cen MT" panose="020B0602020104020603"/>
                <a:ea typeface="+mn-ea"/>
                <a:cs typeface="+mn-cs"/>
              </a:rPr>
              <a:t>Butrans</a:t>
            </a: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 – covered by Medicaid) or buccal film (</a:t>
            </a:r>
            <a:r>
              <a:rPr kumimoji="0" lang="en-US" sz="2800" b="0" i="0" u="none" strike="noStrike" kern="1200" cap="none" spc="0" normalizeH="0" baseline="0" noProof="0" dirty="0" err="1">
                <a:ln>
                  <a:noFill/>
                </a:ln>
                <a:solidFill>
                  <a:prstClr val="white"/>
                </a:solidFill>
                <a:effectLst/>
                <a:uLnTx/>
                <a:uFillTx/>
                <a:latin typeface="Tw Cen MT" panose="020B0602020104020603"/>
                <a:ea typeface="+mn-ea"/>
                <a:cs typeface="+mn-cs"/>
              </a:rPr>
              <a:t>Belbucca</a:t>
            </a: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 these formulations are low-dose and appropriate for patients with lower levels of opioid tolerance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Chronic pain patients with higher levels of tolerance (&gt;</a:t>
            </a:r>
            <a:r>
              <a:rPr lang="en-US" sz="2800" dirty="0">
                <a:solidFill>
                  <a:prstClr val="white"/>
                </a:solidFill>
                <a:latin typeface="Tw Cen MT" panose="020B0602020104020603"/>
              </a:rPr>
              <a:t>50-100</a:t>
            </a:r>
            <a:r>
              <a:rPr kumimoji="0" lang="en-US" sz="2800" b="0" i="0" u="none" strike="noStrike" kern="1200" cap="none" spc="0" normalizeH="0" baseline="0" noProof="0" dirty="0">
                <a:ln>
                  <a:noFill/>
                </a:ln>
                <a:solidFill>
                  <a:prstClr val="white"/>
                </a:solidFill>
                <a:effectLst/>
                <a:uLnTx/>
                <a:uFillTx/>
                <a:latin typeface="Tw Cen MT" panose="020B0602020104020603"/>
                <a:ea typeface="+mn-ea"/>
                <a:cs typeface="+mn-cs"/>
              </a:rPr>
              <a:t> MME) may need SL buprenorphine tablets or film, also allows for prn dosing.  Combo products (with naloxone) have lower diversion and abuse risk and may be suitable to use in patients with pain, slightly higher incidence of nausea.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white"/>
                </a:solidFill>
                <a:effectLst/>
                <a:uLnTx/>
                <a:uFillTx/>
                <a:latin typeface="Tw Cen MT" panose="020B0602020104020603"/>
                <a:ea typeface="+mn-ea"/>
                <a:cs typeface="+mn-cs"/>
              </a:rPr>
              <a:t>(ASAM 2020 guidelines and HHS Guide for Clinicians on the Appropriate Dosage Reduction or Discontinuation of Long-Term Opioid Analgesics 2019)</a:t>
            </a:r>
            <a:endParaRPr kumimoji="0" lang="en-US" sz="2400" b="0" i="1"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8896911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06D712-E10B-4F5A-9EB5-3F5B3D3458DA}"/>
              </a:ext>
            </a:extLst>
          </p:cNvPr>
          <p:cNvSpPr txBox="1"/>
          <p:nvPr/>
        </p:nvSpPr>
        <p:spPr>
          <a:xfrm>
            <a:off x="1280160" y="1026940"/>
            <a:ext cx="10100602" cy="4278094"/>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w Cen MT" panose="020B0602020104020603"/>
                <a:ea typeface="+mn-ea"/>
                <a:cs typeface="+mn-cs"/>
              </a:rPr>
              <a:t>Insurance will </a:t>
            </a:r>
            <a:r>
              <a:rPr lang="en-US" sz="4000" b="1" dirty="0">
                <a:solidFill>
                  <a:prstClr val="white"/>
                </a:solidFill>
                <a:latin typeface="Tw Cen MT" panose="020B0602020104020603"/>
              </a:rPr>
              <a:t>usually</a:t>
            </a:r>
            <a:r>
              <a:rPr kumimoji="0" lang="en-US" sz="4000" b="1" i="0" u="none" strike="noStrike" kern="1200" cap="none" spc="0" normalizeH="0" baseline="0" noProof="0" dirty="0">
                <a:ln>
                  <a:noFill/>
                </a:ln>
                <a:solidFill>
                  <a:prstClr val="white"/>
                </a:solidFill>
                <a:effectLst/>
                <a:uLnTx/>
                <a:uFillTx/>
                <a:latin typeface="Tw Cen MT" panose="020B0602020104020603"/>
                <a:ea typeface="+mn-ea"/>
                <a:cs typeface="+mn-cs"/>
              </a:rPr>
              <a:t> cover SLBUP for Pain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w Cen MT" panose="020B0602020104020603"/>
                <a:ea typeface="+mn-ea"/>
                <a:cs typeface="+mn-cs"/>
              </a:rPr>
              <a:t>with PA indicating medical necessity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white"/>
              </a:solidFill>
              <a:effectLst/>
              <a:uLnTx/>
              <a:uFillTx/>
              <a:latin typeface="Tw Cen MT" panose="020B06020201040206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Tw Cen MT" panose="020B0602020104020603"/>
                <a:ea typeface="+mn-ea"/>
                <a:cs typeface="+mn-cs"/>
              </a:rPr>
              <a:t>Example: Patient with multiple comorbidities on high dose chronic opioids, needing to change/taper for safety concerns (</a:t>
            </a:r>
            <a:r>
              <a:rPr lang="en-US" sz="3200" i="1" dirty="0">
                <a:solidFill>
                  <a:prstClr val="white"/>
                </a:solidFill>
                <a:latin typeface="Tw Cen MT" panose="020B0602020104020603"/>
              </a:rPr>
              <a:t>at risk for </a:t>
            </a:r>
            <a:r>
              <a:rPr kumimoji="0" lang="en-US" sz="3200" b="0" i="1" u="none" strike="noStrike" kern="1200" cap="none" spc="0" normalizeH="0" baseline="0" noProof="0" dirty="0">
                <a:ln>
                  <a:noFill/>
                </a:ln>
                <a:solidFill>
                  <a:prstClr val="white"/>
                </a:solidFill>
                <a:effectLst/>
                <a:uLnTx/>
                <a:uFillTx/>
                <a:latin typeface="Tw Cen MT" panose="020B0602020104020603"/>
                <a:ea typeface="+mn-ea"/>
                <a:cs typeface="+mn-cs"/>
              </a:rPr>
              <a:t>respiratory suppression) or side effects, but unable to tolerate opioid taper, buprenorphine can reduce overdose risk.</a:t>
            </a:r>
          </a:p>
        </p:txBody>
      </p:sp>
      <p:sp>
        <p:nvSpPr>
          <p:cNvPr id="5" name="TextBox 4">
            <a:extLst>
              <a:ext uri="{FF2B5EF4-FFF2-40B4-BE49-F238E27FC236}">
                <a16:creationId xmlns:a16="http://schemas.microsoft.com/office/drawing/2014/main" id="{7B655B2B-F8CA-460E-B898-19AD7D599660}"/>
              </a:ext>
            </a:extLst>
          </p:cNvPr>
          <p:cNvSpPr txBox="1"/>
          <p:nvPr/>
        </p:nvSpPr>
        <p:spPr>
          <a:xfrm>
            <a:off x="2067951" y="5650747"/>
            <a:ext cx="9073661"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Tw Cen MT" panose="020B0602020104020603"/>
                <a:ea typeface="+mn-ea"/>
                <a:cs typeface="+mn-cs"/>
              </a:rPr>
              <a:t>(</a:t>
            </a:r>
            <a:r>
              <a:rPr kumimoji="0" lang="en-US" sz="2000" b="0" i="1" u="none" strike="noStrike" kern="1200" cap="none" spc="0" normalizeH="0" baseline="0" noProof="0" dirty="0">
                <a:ln>
                  <a:noFill/>
                </a:ln>
                <a:solidFill>
                  <a:prstClr val="white"/>
                </a:solidFill>
                <a:effectLst/>
                <a:uLnTx/>
                <a:uFillTx/>
                <a:latin typeface="Tw Cen MT" panose="020B0602020104020603"/>
                <a:ea typeface="+mn-ea"/>
                <a:cs typeface="+mn-cs"/>
              </a:rPr>
              <a:t>ASAM 2020 guidelines and HHS Guide for Clinicians on the Appropriate Dosage Reduction or Discontinuation of Long-Term Opioid Analgesics 2019)</a:t>
            </a:r>
          </a:p>
        </p:txBody>
      </p:sp>
    </p:spTree>
    <p:extLst>
      <p:ext uri="{BB962C8B-B14F-4D97-AF65-F5344CB8AC3E}">
        <p14:creationId xmlns:p14="http://schemas.microsoft.com/office/powerpoint/2010/main" val="1829656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AA6670-7750-4425-A531-6016D51F5B06}"/>
              </a:ext>
            </a:extLst>
          </p:cNvPr>
          <p:cNvSpPr txBox="1"/>
          <p:nvPr/>
        </p:nvSpPr>
        <p:spPr>
          <a:xfrm>
            <a:off x="337352" y="478279"/>
            <a:ext cx="11601406" cy="6093976"/>
          </a:xfrm>
          <a:prstGeom prst="rect">
            <a:avLst/>
          </a:prstGeom>
          <a:noFill/>
        </p:spPr>
        <p:txBody>
          <a:bodyPr wrap="square" rtlCol="0">
            <a:spAutoFit/>
          </a:bodyPr>
          <a:lstStyle/>
          <a:p>
            <a:pPr algn="ctr"/>
            <a:r>
              <a:rPr lang="en-US" sz="3000" dirty="0"/>
              <a:t>Another diagnosis option for patients who are opioid dependent without OUD and have not tolerated taper due to withdrawal symptoms and wish to switch to sublingual buprenorphine for safer pain management/ taper, but not covered by insurance, is to give them this diagnosis:</a:t>
            </a:r>
          </a:p>
          <a:p>
            <a:pPr algn="ctr"/>
            <a:endParaRPr lang="en-US" sz="3000" dirty="0"/>
          </a:p>
          <a:p>
            <a:pPr algn="ctr"/>
            <a:r>
              <a:rPr lang="en-US" sz="3000" dirty="0"/>
              <a:t>F11.20/F11.23 Opioid dependence/ with withdrawal </a:t>
            </a:r>
          </a:p>
          <a:p>
            <a:pPr algn="ctr"/>
            <a:r>
              <a:rPr lang="en-US" sz="3000" dirty="0"/>
              <a:t>(Physiologic only without opioid use disorder)</a:t>
            </a:r>
          </a:p>
          <a:p>
            <a:pPr algn="ctr"/>
            <a:endParaRPr lang="en-US" sz="3000" dirty="0"/>
          </a:p>
          <a:p>
            <a:pPr algn="ctr"/>
            <a:r>
              <a:rPr lang="en-US" sz="3000" dirty="0"/>
              <a:t>(Not this one </a:t>
            </a:r>
            <a:r>
              <a:rPr lang="en-US" sz="3000" dirty="0">
                <a:sym typeface="Wingdings" panose="05000000000000000000" pitchFamily="2" charset="2"/>
              </a:rPr>
              <a:t></a:t>
            </a:r>
            <a:r>
              <a:rPr lang="en-US" sz="3000" dirty="0"/>
              <a:t> F11.10/F11.9 Opioid use Disorder)</a:t>
            </a:r>
          </a:p>
          <a:p>
            <a:pPr algn="ctr"/>
            <a:endParaRPr lang="en-US" sz="3000" dirty="0"/>
          </a:p>
          <a:p>
            <a:pPr algn="ctr"/>
            <a:r>
              <a:rPr lang="en-US" sz="3000" u="sng" dirty="0"/>
              <a:t>Only with informed consent from the patient that they understand this will be on their chart, and ability to </a:t>
            </a:r>
          </a:p>
          <a:p>
            <a:pPr algn="ctr"/>
            <a:r>
              <a:rPr lang="en-US" sz="3000" u="sng" dirty="0">
                <a:solidFill>
                  <a:schemeClr val="accent5"/>
                </a:solidFill>
              </a:rPr>
              <a:t>make it clear on the chart that they do NOT have OUD </a:t>
            </a:r>
          </a:p>
        </p:txBody>
      </p:sp>
    </p:spTree>
    <p:extLst>
      <p:ext uri="{BB962C8B-B14F-4D97-AF65-F5344CB8AC3E}">
        <p14:creationId xmlns:p14="http://schemas.microsoft.com/office/powerpoint/2010/main" val="12335681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AF9B79-E47D-43F9-984C-2EE9641C4B37}"/>
              </a:ext>
            </a:extLst>
          </p:cNvPr>
          <p:cNvPicPr>
            <a:picLocks noChangeAspect="1"/>
          </p:cNvPicPr>
          <p:nvPr/>
        </p:nvPicPr>
        <p:blipFill rotWithShape="1">
          <a:blip r:embed="rId2"/>
          <a:srcRect r="2223"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DF805925-22EE-3721-584A-535CA47F6B2E}"/>
              </a:ext>
            </a:extLst>
          </p:cNvPr>
          <p:cNvSpPr txBox="1"/>
          <p:nvPr/>
        </p:nvSpPr>
        <p:spPr>
          <a:xfrm>
            <a:off x="9064101" y="133164"/>
            <a:ext cx="3329126" cy="954107"/>
          </a:xfrm>
          <a:prstGeom prst="rect">
            <a:avLst/>
          </a:prstGeom>
          <a:noFill/>
        </p:spPr>
        <p:txBody>
          <a:bodyPr wrap="square" rtlCol="0">
            <a:spAutoFit/>
          </a:bodyPr>
          <a:lstStyle/>
          <a:p>
            <a:pPr algn="ctr"/>
            <a:r>
              <a:rPr lang="en-US" sz="2800" b="1" dirty="0"/>
              <a:t>OF XRBUP (SUBLOCADE)</a:t>
            </a:r>
          </a:p>
        </p:txBody>
      </p:sp>
    </p:spTree>
    <p:extLst>
      <p:ext uri="{BB962C8B-B14F-4D97-AF65-F5344CB8AC3E}">
        <p14:creationId xmlns:p14="http://schemas.microsoft.com/office/powerpoint/2010/main" val="2616875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AA0C-88CB-B2FB-D24C-43C0E109C8B5}"/>
              </a:ext>
            </a:extLst>
          </p:cNvPr>
          <p:cNvSpPr>
            <a:spLocks noGrp="1"/>
          </p:cNvSpPr>
          <p:nvPr>
            <p:ph type="title"/>
          </p:nvPr>
        </p:nvSpPr>
        <p:spPr/>
        <p:txBody>
          <a:bodyPr/>
          <a:lstStyle/>
          <a:p>
            <a:r>
              <a:rPr lang="en-US" dirty="0"/>
              <a:t>Calculating Buprenorphine dose</a:t>
            </a:r>
          </a:p>
        </p:txBody>
      </p:sp>
      <p:sp>
        <p:nvSpPr>
          <p:cNvPr id="3" name="Content Placeholder 2">
            <a:extLst>
              <a:ext uri="{FF2B5EF4-FFF2-40B4-BE49-F238E27FC236}">
                <a16:creationId xmlns:a16="http://schemas.microsoft.com/office/drawing/2014/main" id="{FC5130D7-DDD4-AAC2-B067-1C569D963425}"/>
              </a:ext>
            </a:extLst>
          </p:cNvPr>
          <p:cNvSpPr>
            <a:spLocks noGrp="1"/>
          </p:cNvSpPr>
          <p:nvPr>
            <p:ph idx="1"/>
          </p:nvPr>
        </p:nvSpPr>
        <p:spPr/>
        <p:txBody>
          <a:bodyPr>
            <a:normAutofit/>
          </a:bodyPr>
          <a:lstStyle/>
          <a:p>
            <a:r>
              <a:rPr lang="en-US" dirty="0">
                <a:solidFill>
                  <a:schemeClr val="accent5"/>
                </a:solidFill>
              </a:rPr>
              <a:t>There is no verified MME or conversion factor for buprenorphine</a:t>
            </a:r>
          </a:p>
          <a:p>
            <a:pPr lvl="1"/>
            <a:r>
              <a:rPr lang="en-US" dirty="0">
                <a:solidFill>
                  <a:schemeClr val="accent5"/>
                </a:solidFill>
              </a:rPr>
              <a:t>(some sources online suggest 1 mg SLBUP= 20-30MME, not linear)</a:t>
            </a:r>
          </a:p>
          <a:p>
            <a:r>
              <a:rPr lang="en-US" dirty="0"/>
              <a:t>Dosing/therapeutic effect is not linear</a:t>
            </a:r>
          </a:p>
          <a:p>
            <a:r>
              <a:rPr lang="en-US" dirty="0"/>
              <a:t>If insurance covers transdermal/buccal, and patient on less than 50-100 MME then start there and follow manufacturers instructions </a:t>
            </a:r>
          </a:p>
          <a:p>
            <a:r>
              <a:rPr lang="en-US" dirty="0"/>
              <a:t>If insurance does not cover FDA approved forms or patient on &gt;100-150 MME then start with 2 mg films that can be quartered, </a:t>
            </a:r>
            <a:r>
              <a:rPr lang="en-US" b="1" u="sng" dirty="0">
                <a:solidFill>
                  <a:schemeClr val="accent5"/>
                </a:solidFill>
              </a:rPr>
              <a:t>prescribe only 1-2 days and be ready to rapidly escalate dosage </a:t>
            </a:r>
            <a:r>
              <a:rPr lang="en-US" dirty="0"/>
              <a:t>as high as needed to achieve therapeutic effect (5 days to achieve steady state), insurance will rarely cover more than 24 mg/day</a:t>
            </a:r>
          </a:p>
        </p:txBody>
      </p:sp>
    </p:spTree>
    <p:extLst>
      <p:ext uri="{BB962C8B-B14F-4D97-AF65-F5344CB8AC3E}">
        <p14:creationId xmlns:p14="http://schemas.microsoft.com/office/powerpoint/2010/main" val="4191407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3EC9-D47D-8BAF-1580-582C7B248546}"/>
              </a:ext>
            </a:extLst>
          </p:cNvPr>
          <p:cNvSpPr>
            <a:spLocks noGrp="1"/>
          </p:cNvSpPr>
          <p:nvPr>
            <p:ph type="ctrTitle"/>
          </p:nvPr>
        </p:nvSpPr>
        <p:spPr>
          <a:xfrm>
            <a:off x="1524000" y="2608255"/>
            <a:ext cx="9144000" cy="1641490"/>
          </a:xfrm>
        </p:spPr>
        <p:txBody>
          <a:bodyPr>
            <a:normAutofit/>
          </a:bodyPr>
          <a:lstStyle/>
          <a:p>
            <a:pPr algn="ctr"/>
            <a:r>
              <a:rPr lang="en-US" sz="7200" dirty="0"/>
              <a:t>Starting Buprenorphine </a:t>
            </a:r>
          </a:p>
        </p:txBody>
      </p:sp>
    </p:spTree>
    <p:extLst>
      <p:ext uri="{BB962C8B-B14F-4D97-AF65-F5344CB8AC3E}">
        <p14:creationId xmlns:p14="http://schemas.microsoft.com/office/powerpoint/2010/main" val="3065477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B9B02A-19B9-4826-A714-D713F2992208}"/>
              </a:ext>
            </a:extLst>
          </p:cNvPr>
          <p:cNvPicPr>
            <a:picLocks noChangeAspect="1"/>
          </p:cNvPicPr>
          <p:nvPr/>
        </p:nvPicPr>
        <p:blipFill>
          <a:blip r:embed="rId2"/>
          <a:stretch>
            <a:fillRect/>
          </a:stretch>
        </p:blipFill>
        <p:spPr>
          <a:xfrm>
            <a:off x="3923928" y="200464"/>
            <a:ext cx="7996374" cy="6457071"/>
          </a:xfrm>
          <a:prstGeom prst="rect">
            <a:avLst/>
          </a:prstGeom>
          <a:ln>
            <a:noFill/>
          </a:ln>
        </p:spPr>
      </p:pic>
      <p:sp>
        <p:nvSpPr>
          <p:cNvPr id="2" name="TextBox 1">
            <a:extLst>
              <a:ext uri="{FF2B5EF4-FFF2-40B4-BE49-F238E27FC236}">
                <a16:creationId xmlns:a16="http://schemas.microsoft.com/office/drawing/2014/main" id="{D5D65292-FC17-AA8D-8816-ADF1A2F245BA}"/>
              </a:ext>
            </a:extLst>
          </p:cNvPr>
          <p:cNvSpPr txBox="1"/>
          <p:nvPr/>
        </p:nvSpPr>
        <p:spPr>
          <a:xfrm>
            <a:off x="271698" y="2551836"/>
            <a:ext cx="3249227" cy="1754326"/>
          </a:xfrm>
          <a:prstGeom prst="rect">
            <a:avLst/>
          </a:prstGeom>
          <a:noFill/>
        </p:spPr>
        <p:txBody>
          <a:bodyPr wrap="square" rtlCol="0">
            <a:spAutoFit/>
          </a:bodyPr>
          <a:lstStyle/>
          <a:p>
            <a:r>
              <a:rPr lang="en-US" sz="3600" b="1" dirty="0"/>
              <a:t>Buprenorphine Initiation Strategies</a:t>
            </a:r>
          </a:p>
        </p:txBody>
      </p:sp>
    </p:spTree>
    <p:extLst>
      <p:ext uri="{BB962C8B-B14F-4D97-AF65-F5344CB8AC3E}">
        <p14:creationId xmlns:p14="http://schemas.microsoft.com/office/powerpoint/2010/main" val="2103273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36"/>
          <p:cNvSpPr txBox="1">
            <a:spLocks noGrp="1"/>
          </p:cNvSpPr>
          <p:nvPr>
            <p:ph type="title"/>
          </p:nvPr>
        </p:nvSpPr>
        <p:spPr>
          <a:xfrm>
            <a:off x="838200" y="89918"/>
            <a:ext cx="10515600" cy="8599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5400"/>
              <a:buFont typeface="Corbel"/>
              <a:buNone/>
            </a:pPr>
            <a:r>
              <a:rPr lang="en-US" dirty="0"/>
              <a:t>Precipitated Withdrawal</a:t>
            </a:r>
            <a:endParaRPr dirty="0"/>
          </a:p>
        </p:txBody>
      </p:sp>
      <p:sp>
        <p:nvSpPr>
          <p:cNvPr id="803" name="Google Shape;803;p36"/>
          <p:cNvSpPr txBox="1">
            <a:spLocks noGrp="1"/>
          </p:cNvSpPr>
          <p:nvPr>
            <p:ph type="body" idx="1"/>
          </p:nvPr>
        </p:nvSpPr>
        <p:spPr>
          <a:xfrm>
            <a:off x="674703" y="1127464"/>
            <a:ext cx="11026066" cy="546864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DEDED"/>
              </a:buClr>
              <a:buSzPts val="3200"/>
              <a:buChar char="•"/>
            </a:pPr>
            <a:r>
              <a:rPr lang="en-US" sz="3200" dirty="0"/>
              <a:t>Precipitated withdrawal can occur due to replacement of high dose full opioid receptor agonist (heroin, fentanyl, or morphine) with a low-med dose of partial agonist that binds with a higher affinity (Buprenorphine).</a:t>
            </a:r>
            <a:endParaRPr dirty="0"/>
          </a:p>
          <a:p>
            <a:pPr marL="228600" lvl="0" indent="-228600" algn="l" rtl="0">
              <a:lnSpc>
                <a:spcPct val="90000"/>
              </a:lnSpc>
              <a:spcBef>
                <a:spcPts val="1000"/>
              </a:spcBef>
              <a:spcAft>
                <a:spcPts val="0"/>
              </a:spcAft>
              <a:buClr>
                <a:srgbClr val="EDEDED"/>
              </a:buClr>
              <a:buSzPts val="3200"/>
              <a:buChar char="•"/>
            </a:pPr>
            <a:r>
              <a:rPr lang="en-US" sz="3200" dirty="0"/>
              <a:t>Typically occurs 30-60 mins after first SLBUP dose</a:t>
            </a:r>
            <a:endParaRPr dirty="0"/>
          </a:p>
          <a:p>
            <a:pPr marL="228600" lvl="0" indent="-228600" algn="l" rtl="0">
              <a:lnSpc>
                <a:spcPct val="90000"/>
              </a:lnSpc>
              <a:spcBef>
                <a:spcPts val="1000"/>
              </a:spcBef>
              <a:spcAft>
                <a:spcPts val="0"/>
              </a:spcAft>
              <a:buClr>
                <a:srgbClr val="EDEDED"/>
              </a:buClr>
              <a:buSzPts val="3200"/>
              <a:buChar char="•"/>
            </a:pPr>
            <a:r>
              <a:rPr lang="en-US" sz="3200" dirty="0"/>
              <a:t> Rapid onset of severe opiate withdrawal symptoms</a:t>
            </a:r>
            <a:endParaRPr dirty="0"/>
          </a:p>
          <a:p>
            <a:pPr marL="228600" lvl="0" indent="-228600" algn="l" rtl="0">
              <a:lnSpc>
                <a:spcPct val="90000"/>
              </a:lnSpc>
              <a:spcBef>
                <a:spcPts val="1000"/>
              </a:spcBef>
              <a:spcAft>
                <a:spcPts val="0"/>
              </a:spcAft>
              <a:buClr>
                <a:srgbClr val="EDEDED"/>
              </a:buClr>
              <a:buSzPts val="3200"/>
              <a:buChar char="•"/>
            </a:pPr>
            <a:r>
              <a:rPr lang="en-US" sz="3200" dirty="0"/>
              <a:t>Avoid by ensuring adequate withdrawal before first dose (COWS &gt; 12; Fentanyl may require higher COWS score)</a:t>
            </a:r>
          </a:p>
          <a:p>
            <a:pPr marL="228600" lvl="0" indent="-228600" algn="l" rtl="0">
              <a:lnSpc>
                <a:spcPct val="90000"/>
              </a:lnSpc>
              <a:spcBef>
                <a:spcPts val="1000"/>
              </a:spcBef>
              <a:spcAft>
                <a:spcPts val="0"/>
              </a:spcAft>
              <a:buClr>
                <a:srgbClr val="EDEDED"/>
              </a:buClr>
              <a:buSzPts val="3200"/>
              <a:buChar char="•"/>
            </a:pPr>
            <a:r>
              <a:rPr lang="en-US" sz="3200" dirty="0"/>
              <a:t>Treated symptomatically and by rapidly giving higher doses of SLBUP</a:t>
            </a: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5400"/>
              <a:buFont typeface="Corbel"/>
              <a:buNone/>
            </a:pPr>
            <a:r>
              <a:rPr lang="en-US"/>
              <a:t>At home withdrawal assessment</a:t>
            </a:r>
            <a:endParaRPr/>
          </a:p>
        </p:txBody>
      </p:sp>
      <p:sp>
        <p:nvSpPr>
          <p:cNvPr id="845" name="Google Shape;845;p44"/>
          <p:cNvSpPr txBox="1">
            <a:spLocks noGrp="1"/>
          </p:cNvSpPr>
          <p:nvPr>
            <p:ph type="body" idx="1"/>
          </p:nvPr>
        </p:nvSpPr>
        <p:spPr>
          <a:xfrm>
            <a:off x="1120000" y="1825625"/>
            <a:ext cx="10233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DEDED"/>
              </a:buClr>
              <a:buSzPts val="3200"/>
              <a:buChar char="•"/>
            </a:pPr>
            <a:r>
              <a:rPr lang="en-US" sz="3200" dirty="0"/>
              <a:t>Wait 12-24 hours after last opioid dose </a:t>
            </a:r>
            <a:endParaRPr dirty="0"/>
          </a:p>
          <a:p>
            <a:pPr marL="0" lvl="0" indent="0" algn="l" rtl="0">
              <a:lnSpc>
                <a:spcPct val="90000"/>
              </a:lnSpc>
              <a:spcBef>
                <a:spcPts val="1000"/>
              </a:spcBef>
              <a:spcAft>
                <a:spcPts val="0"/>
              </a:spcAft>
              <a:buClr>
                <a:srgbClr val="EDEDED"/>
              </a:buClr>
              <a:buSzPts val="3200"/>
              <a:buNone/>
            </a:pPr>
            <a:endParaRPr sz="3200" dirty="0"/>
          </a:p>
          <a:p>
            <a:pPr marL="228600" lvl="0" indent="-228600" algn="l" rtl="0">
              <a:lnSpc>
                <a:spcPct val="90000"/>
              </a:lnSpc>
              <a:spcBef>
                <a:spcPts val="1000"/>
              </a:spcBef>
              <a:spcAft>
                <a:spcPts val="0"/>
              </a:spcAft>
              <a:buClr>
                <a:srgbClr val="EDEDED"/>
              </a:buClr>
              <a:buSzPts val="3200"/>
              <a:buChar char="•"/>
            </a:pPr>
            <a:r>
              <a:rPr lang="en-US" sz="3200" dirty="0"/>
              <a:t>Wait until you have at least 4 WD </a:t>
            </a:r>
            <a:r>
              <a:rPr lang="en-US" sz="3200" dirty="0" err="1"/>
              <a:t>sxs</a:t>
            </a:r>
            <a:endParaRPr sz="3200" dirty="0"/>
          </a:p>
          <a:p>
            <a:pPr marL="685800" lvl="1" indent="-228600" algn="l" rtl="0">
              <a:lnSpc>
                <a:spcPct val="90000"/>
              </a:lnSpc>
              <a:spcBef>
                <a:spcPts val="500"/>
              </a:spcBef>
              <a:spcAft>
                <a:spcPts val="0"/>
              </a:spcAft>
              <a:buClr>
                <a:srgbClr val="EDEDED"/>
              </a:buClr>
              <a:buSzPts val="2800"/>
              <a:buChar char="•"/>
            </a:pPr>
            <a:r>
              <a:rPr lang="en-US" sz="2800" dirty="0"/>
              <a:t>Rhinorrhea, sweating, tearing, N/V/D, </a:t>
            </a:r>
            <a:r>
              <a:rPr lang="en-US" sz="2800" dirty="0" err="1"/>
              <a:t>abd</a:t>
            </a:r>
            <a:r>
              <a:rPr lang="en-US" sz="2800" dirty="0"/>
              <a:t> cramping, myalgias, goosebumps, restlessness, yawning, anxiety</a:t>
            </a:r>
            <a:endParaRPr dirty="0"/>
          </a:p>
          <a:p>
            <a:pPr marL="457200" lvl="1" indent="0" algn="l" rtl="0">
              <a:lnSpc>
                <a:spcPct val="90000"/>
              </a:lnSpc>
              <a:spcBef>
                <a:spcPts val="500"/>
              </a:spcBef>
              <a:spcAft>
                <a:spcPts val="0"/>
              </a:spcAft>
              <a:buClr>
                <a:srgbClr val="EDEDED"/>
              </a:buClr>
              <a:buSzPts val="3200"/>
              <a:buNone/>
            </a:pPr>
            <a:endParaRPr sz="3200" b="1" dirty="0"/>
          </a:p>
          <a:p>
            <a:pPr marL="457200" lvl="1" indent="0" algn="l" rtl="0">
              <a:lnSpc>
                <a:spcPct val="90000"/>
              </a:lnSpc>
              <a:spcBef>
                <a:spcPts val="500"/>
              </a:spcBef>
              <a:spcAft>
                <a:spcPts val="0"/>
              </a:spcAft>
              <a:buClr>
                <a:srgbClr val="FFFF00"/>
              </a:buClr>
              <a:buSzPts val="4400"/>
              <a:buNone/>
            </a:pPr>
            <a:r>
              <a:rPr lang="en-US" sz="4400" b="1" dirty="0">
                <a:solidFill>
                  <a:srgbClr val="FFFF00"/>
                </a:solidFill>
              </a:rPr>
              <a:t>Wait until you can’t wait anymore!</a:t>
            </a:r>
            <a:endParaRPr dirty="0"/>
          </a:p>
          <a:p>
            <a:pPr marL="457200" lvl="1" indent="0" algn="l" rtl="0">
              <a:lnSpc>
                <a:spcPct val="90000"/>
              </a:lnSpc>
              <a:spcBef>
                <a:spcPts val="500"/>
              </a:spcBef>
              <a:spcAft>
                <a:spcPts val="0"/>
              </a:spcAft>
              <a:buClr>
                <a:srgbClr val="EDEDED"/>
              </a:buClr>
              <a:buSzPts val="24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E9DF-AB78-47EF-8660-6F0ED3C8AAE8}"/>
              </a:ext>
            </a:extLst>
          </p:cNvPr>
          <p:cNvSpPr>
            <a:spLocks noGrp="1"/>
          </p:cNvSpPr>
          <p:nvPr>
            <p:ph type="title"/>
          </p:nvPr>
        </p:nvSpPr>
        <p:spPr/>
        <p:txBody>
          <a:bodyPr>
            <a:normAutofit/>
          </a:bodyPr>
          <a:lstStyle/>
          <a:p>
            <a:r>
              <a:rPr lang="en-US" sz="4000" b="1"/>
              <a:t>Opioids for Chronic Pain?</a:t>
            </a:r>
            <a:endParaRPr lang="en-US" sz="4000" b="1" dirty="0"/>
          </a:p>
        </p:txBody>
      </p:sp>
      <p:sp>
        <p:nvSpPr>
          <p:cNvPr id="3" name="Content Placeholder 2">
            <a:extLst>
              <a:ext uri="{FF2B5EF4-FFF2-40B4-BE49-F238E27FC236}">
                <a16:creationId xmlns:a16="http://schemas.microsoft.com/office/drawing/2014/main" id="{1535B534-8087-4BDE-BCE5-268F0304D228}"/>
              </a:ext>
            </a:extLst>
          </p:cNvPr>
          <p:cNvSpPr>
            <a:spLocks noGrp="1"/>
          </p:cNvSpPr>
          <p:nvPr>
            <p:ph idx="4294967295"/>
          </p:nvPr>
        </p:nvSpPr>
        <p:spPr>
          <a:xfrm>
            <a:off x="1133475" y="1516016"/>
            <a:ext cx="10353675" cy="5035704"/>
          </a:xfrm>
        </p:spPr>
        <p:txBody>
          <a:bodyPr>
            <a:normAutofit fontScale="70000" lnSpcReduction="20000"/>
          </a:bodyPr>
          <a:lstStyle/>
          <a:p>
            <a:pPr marL="0" indent="0">
              <a:buNone/>
            </a:pPr>
            <a:r>
              <a:rPr lang="en-US" sz="4500" b="1" dirty="0"/>
              <a:t>The evidence is not good… </a:t>
            </a:r>
          </a:p>
          <a:p>
            <a:pPr marL="0" indent="0">
              <a:buNone/>
            </a:pPr>
            <a:endParaRPr lang="en-US" sz="4500" dirty="0"/>
          </a:p>
          <a:p>
            <a:r>
              <a:rPr lang="en-US" sz="4500" dirty="0"/>
              <a:t>There is little evidence for the benefits of chronic opioid therapy and I am not recommend </a:t>
            </a:r>
            <a:r>
              <a:rPr lang="en-US" sz="4500" i="1" dirty="0"/>
              <a:t>initiating</a:t>
            </a:r>
            <a:r>
              <a:rPr lang="en-US" sz="4500" dirty="0"/>
              <a:t> patients on buprenorphine or any opioid agonist for chronic pain (other than for palliative purposes)</a:t>
            </a:r>
          </a:p>
          <a:p>
            <a:pPr marL="0" indent="0">
              <a:buNone/>
            </a:pPr>
            <a:endParaRPr lang="en-US" sz="4500" dirty="0"/>
          </a:p>
          <a:p>
            <a:r>
              <a:rPr lang="en-US" sz="4500" dirty="0"/>
              <a:t>The use of buprenorphine for chronic pain as discussed in this presentation is in </a:t>
            </a:r>
            <a:r>
              <a:rPr lang="en-US" sz="4500" i="1" dirty="0"/>
              <a:t>patients already chronically dependent on full opioids agonists </a:t>
            </a:r>
            <a:r>
              <a:rPr lang="en-US" sz="4500" dirty="0"/>
              <a:t>and represents a form of harm reduction and may be off label </a:t>
            </a:r>
          </a:p>
          <a:p>
            <a:endParaRPr lang="en-US" dirty="0"/>
          </a:p>
        </p:txBody>
      </p:sp>
    </p:spTree>
    <p:extLst>
      <p:ext uri="{BB962C8B-B14F-4D97-AF65-F5344CB8AC3E}">
        <p14:creationId xmlns:p14="http://schemas.microsoft.com/office/powerpoint/2010/main" val="1227001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EDEDED"/>
              </a:buClr>
              <a:buSzPts val="5400"/>
              <a:buFont typeface="Corbel"/>
              <a:buNone/>
            </a:pPr>
            <a:r>
              <a:rPr lang="en-US" dirty="0"/>
              <a:t>Common Rx at First Visit</a:t>
            </a:r>
            <a:br>
              <a:rPr lang="en-US" dirty="0"/>
            </a:br>
            <a:r>
              <a:rPr lang="en-US" dirty="0"/>
              <a:t>for COT</a:t>
            </a:r>
            <a:r>
              <a:rPr lang="en-US" dirty="0">
                <a:sym typeface="Wingdings" panose="05000000000000000000" pitchFamily="2" charset="2"/>
              </a:rPr>
              <a:t> SLBUP switch </a:t>
            </a:r>
            <a:endParaRPr dirty="0"/>
          </a:p>
        </p:txBody>
      </p:sp>
      <p:sp>
        <p:nvSpPr>
          <p:cNvPr id="851" name="Google Shape;851;p45"/>
          <p:cNvSpPr txBox="1">
            <a:spLocks noGrp="1"/>
          </p:cNvSpPr>
          <p:nvPr>
            <p:ph type="body" idx="1"/>
          </p:nvPr>
        </p:nvSpPr>
        <p:spPr>
          <a:xfrm>
            <a:off x="1120000" y="2269509"/>
            <a:ext cx="10233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DEDED"/>
              </a:buClr>
              <a:buSzPts val="2800"/>
              <a:buChar char="•"/>
            </a:pPr>
            <a:r>
              <a:rPr lang="en-US" dirty="0"/>
              <a:t>Buprenorphine/naloxone 2/0.5 mg tab or film, SL as directed up to 3 per day, dispense 6</a:t>
            </a:r>
            <a:endParaRPr dirty="0"/>
          </a:p>
          <a:p>
            <a:pPr marL="228600" lvl="0" indent="-228600" algn="l" rtl="0">
              <a:lnSpc>
                <a:spcPct val="90000"/>
              </a:lnSpc>
              <a:spcBef>
                <a:spcPts val="1000"/>
              </a:spcBef>
              <a:spcAft>
                <a:spcPts val="0"/>
              </a:spcAft>
              <a:buClr>
                <a:srgbClr val="EDEDED"/>
              </a:buClr>
              <a:buSzPts val="2800"/>
              <a:buChar char="•"/>
            </a:pPr>
            <a:r>
              <a:rPr lang="en-US" dirty="0"/>
              <a:t>Ondansetron 4-8 mg ODT  SL </a:t>
            </a:r>
            <a:r>
              <a:rPr lang="en-US" dirty="0" err="1"/>
              <a:t>tid</a:t>
            </a:r>
            <a:r>
              <a:rPr lang="en-US" dirty="0"/>
              <a:t> prn, </a:t>
            </a:r>
            <a:r>
              <a:rPr lang="en-US" dirty="0" err="1"/>
              <a:t>disp</a:t>
            </a:r>
            <a:r>
              <a:rPr lang="en-US" dirty="0"/>
              <a:t> #12</a:t>
            </a:r>
            <a:endParaRPr dirty="0"/>
          </a:p>
          <a:p>
            <a:pPr marL="228600" lvl="0" indent="-228600" algn="l" rtl="0">
              <a:lnSpc>
                <a:spcPct val="90000"/>
              </a:lnSpc>
              <a:spcBef>
                <a:spcPts val="1000"/>
              </a:spcBef>
              <a:spcAft>
                <a:spcPts val="0"/>
              </a:spcAft>
              <a:buClr>
                <a:srgbClr val="EDEDED"/>
              </a:buClr>
              <a:buSzPts val="2800"/>
              <a:buChar char="•"/>
            </a:pPr>
            <a:r>
              <a:rPr lang="en-US" dirty="0"/>
              <a:t>Clonidine 0.1 mg, 1-2 </a:t>
            </a:r>
            <a:r>
              <a:rPr lang="en-US" dirty="0" err="1"/>
              <a:t>tid</a:t>
            </a:r>
            <a:r>
              <a:rPr lang="en-US" dirty="0"/>
              <a:t> prn restlessness and sweating, </a:t>
            </a:r>
            <a:r>
              <a:rPr lang="en-US" dirty="0" err="1"/>
              <a:t>disp</a:t>
            </a:r>
            <a:r>
              <a:rPr lang="en-US" dirty="0"/>
              <a:t> #30</a:t>
            </a:r>
            <a:endParaRPr dirty="0"/>
          </a:p>
          <a:p>
            <a:pPr marL="228600" lvl="0" indent="-228600" algn="l" rtl="0">
              <a:lnSpc>
                <a:spcPct val="90000"/>
              </a:lnSpc>
              <a:spcBef>
                <a:spcPts val="1000"/>
              </a:spcBef>
              <a:spcAft>
                <a:spcPts val="0"/>
              </a:spcAft>
              <a:buClr>
                <a:srgbClr val="EDEDED"/>
              </a:buClr>
              <a:buSzPts val="2800"/>
              <a:buChar char="•"/>
            </a:pPr>
            <a:r>
              <a:rPr lang="en-US" dirty="0"/>
              <a:t>Naloxone nasal spray kit (refill X3)</a:t>
            </a:r>
            <a:endParaRPr dirty="0"/>
          </a:p>
          <a:p>
            <a:pPr marL="0" lvl="0" indent="0" algn="l" rtl="0">
              <a:lnSpc>
                <a:spcPct val="90000"/>
              </a:lnSpc>
              <a:spcBef>
                <a:spcPts val="1000"/>
              </a:spcBef>
              <a:spcAft>
                <a:spcPts val="0"/>
              </a:spcAft>
              <a:buClr>
                <a:srgbClr val="EDEDED"/>
              </a:buClr>
              <a:buSzPts val="2800"/>
              <a:buNone/>
            </a:pPr>
            <a:endParaRPr dirty="0"/>
          </a:p>
          <a:p>
            <a:pPr marL="228600" lvl="0" indent="-228600" algn="l" rtl="0">
              <a:lnSpc>
                <a:spcPct val="90000"/>
              </a:lnSpc>
              <a:spcBef>
                <a:spcPts val="1000"/>
              </a:spcBef>
              <a:spcAft>
                <a:spcPts val="0"/>
              </a:spcAft>
              <a:buClr>
                <a:srgbClr val="EDEDED"/>
              </a:buClr>
              <a:buSzPts val="2800"/>
              <a:buChar char="•"/>
            </a:pPr>
            <a:r>
              <a:rPr lang="en-US" dirty="0"/>
              <a:t>Consider Trazodone 100 mg </a:t>
            </a:r>
            <a:r>
              <a:rPr lang="en-US" dirty="0" err="1"/>
              <a:t>qhs</a:t>
            </a:r>
            <a:r>
              <a:rPr lang="en-US" dirty="0"/>
              <a:t> for insomnia, Tizanidine 4mg </a:t>
            </a:r>
            <a:r>
              <a:rPr lang="en-US" dirty="0" err="1"/>
              <a:t>qid</a:t>
            </a:r>
            <a:r>
              <a:rPr lang="en-US" dirty="0"/>
              <a:t> for spasms, ibuprofen 800 </a:t>
            </a:r>
            <a:r>
              <a:rPr lang="en-US" dirty="0" err="1"/>
              <a:t>tid</a:t>
            </a:r>
            <a:r>
              <a:rPr lang="en-US" dirty="0"/>
              <a:t> for pain, Imodium 2 </a:t>
            </a:r>
            <a:r>
              <a:rPr lang="en-US" dirty="0" err="1"/>
              <a:t>qid</a:t>
            </a:r>
            <a:r>
              <a:rPr lang="en-US" dirty="0"/>
              <a:t> for diarrhea, hydroxyzine 50 mg </a:t>
            </a:r>
            <a:r>
              <a:rPr lang="en-US" dirty="0" err="1"/>
              <a:t>tid</a:t>
            </a:r>
            <a:r>
              <a:rPr lang="en-US" dirty="0"/>
              <a:t> for anxiety</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6"/>
          <p:cNvSpPr txBox="1">
            <a:spLocks noGrp="1"/>
          </p:cNvSpPr>
          <p:nvPr>
            <p:ph type="title"/>
          </p:nvPr>
        </p:nvSpPr>
        <p:spPr>
          <a:xfrm>
            <a:off x="838200" y="9879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EDEDED"/>
              </a:buClr>
              <a:buSzPts val="5400"/>
              <a:buFont typeface="Corbel"/>
              <a:buNone/>
            </a:pPr>
            <a:r>
              <a:rPr lang="en-US" sz="4400" dirty="0"/>
              <a:t>Sublingual Buprenorphine Traditional Start </a:t>
            </a:r>
            <a:endParaRPr sz="4400" dirty="0"/>
          </a:p>
        </p:txBody>
      </p:sp>
      <p:sp>
        <p:nvSpPr>
          <p:cNvPr id="857" name="Google Shape;857;p46"/>
          <p:cNvSpPr txBox="1">
            <a:spLocks noGrp="1"/>
          </p:cNvSpPr>
          <p:nvPr>
            <p:ph type="body" idx="1"/>
          </p:nvPr>
        </p:nvSpPr>
        <p:spPr>
          <a:xfrm>
            <a:off x="470517" y="1535837"/>
            <a:ext cx="11265763" cy="505139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DEDED"/>
              </a:buClr>
              <a:buSzPts val="3600"/>
              <a:buChar char="•"/>
            </a:pPr>
            <a:r>
              <a:rPr lang="en-US" dirty="0"/>
              <a:t>Wait until in moderate WD (12-24 </a:t>
            </a:r>
            <a:r>
              <a:rPr lang="en-US" dirty="0" err="1"/>
              <a:t>hrs</a:t>
            </a:r>
            <a:r>
              <a:rPr lang="en-US" dirty="0"/>
              <a:t> since last dose)</a:t>
            </a:r>
          </a:p>
          <a:p>
            <a:pPr marL="228600" lvl="0" indent="-228600" algn="l" rtl="0">
              <a:lnSpc>
                <a:spcPct val="90000"/>
              </a:lnSpc>
              <a:spcBef>
                <a:spcPts val="0"/>
              </a:spcBef>
              <a:spcAft>
                <a:spcPts val="0"/>
              </a:spcAft>
              <a:buClr>
                <a:srgbClr val="EDEDED"/>
              </a:buClr>
              <a:buSzPts val="3600"/>
              <a:buChar char="•"/>
            </a:pPr>
            <a:endParaRPr dirty="0"/>
          </a:p>
          <a:p>
            <a:pPr>
              <a:buClr>
                <a:srgbClr val="EDEDED"/>
              </a:buClr>
              <a:buSzPts val="3600"/>
            </a:pPr>
            <a:r>
              <a:rPr lang="en-US" dirty="0"/>
              <a:t>Patients taking &lt;90 MME: start with 0.5 mg SL (1/4 of 2mg film) Repeat  0.5 mg every 1-2 hours as needed until withdrawal and pain controlled up to 6 mg on day 1</a:t>
            </a:r>
          </a:p>
          <a:p>
            <a:pPr marL="0" lvl="0" indent="0" algn="l" rtl="0">
              <a:lnSpc>
                <a:spcPct val="90000"/>
              </a:lnSpc>
              <a:spcBef>
                <a:spcPts val="1000"/>
              </a:spcBef>
              <a:spcAft>
                <a:spcPts val="0"/>
              </a:spcAft>
              <a:buClr>
                <a:srgbClr val="EDEDED"/>
              </a:buClr>
              <a:buSzPts val="3600"/>
              <a:buNone/>
            </a:pPr>
            <a:endParaRPr lang="en-US" dirty="0"/>
          </a:p>
          <a:p>
            <a:pPr>
              <a:buClr>
                <a:srgbClr val="EDEDED"/>
              </a:buClr>
              <a:buSzPts val="3600"/>
            </a:pPr>
            <a:r>
              <a:rPr lang="en-US" dirty="0"/>
              <a:t>Patients taking &gt;90 MME: Start with 2-4 mg (1/4-1/2 of 8mg film) (and repeat 2-4 dose prn until effect, max 16 mg on day 1)</a:t>
            </a:r>
          </a:p>
          <a:p>
            <a:pPr>
              <a:buClr>
                <a:srgbClr val="EDEDED"/>
              </a:buClr>
              <a:buSzPts val="3600"/>
            </a:pPr>
            <a:endParaRPr lang="en-US" dirty="0"/>
          </a:p>
          <a:p>
            <a:pPr marL="228600" lvl="0" indent="-228600" algn="l" rtl="0">
              <a:lnSpc>
                <a:spcPct val="90000"/>
              </a:lnSpc>
              <a:spcBef>
                <a:spcPts val="1000"/>
              </a:spcBef>
              <a:spcAft>
                <a:spcPts val="0"/>
              </a:spcAft>
              <a:buClr>
                <a:srgbClr val="EDEDED"/>
              </a:buClr>
              <a:buSzPts val="3600"/>
              <a:buChar char="•"/>
            </a:pPr>
            <a:r>
              <a:rPr lang="en-US" dirty="0"/>
              <a:t>On days 2-5 provide frequent phone/nurse/</a:t>
            </a:r>
            <a:r>
              <a:rPr lang="en-US" dirty="0" err="1"/>
              <a:t>telemed</a:t>
            </a:r>
            <a:r>
              <a:rPr lang="en-US" dirty="0"/>
              <a:t> check-ins and rapidly adjust dose as needed (e.g. switch to 8 mg films)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pic>
        <p:nvPicPr>
          <p:cNvPr id="887" name="Google Shape;887;p50"/>
          <p:cNvPicPr preferRelativeResize="0"/>
          <p:nvPr/>
        </p:nvPicPr>
        <p:blipFill rotWithShape="1">
          <a:blip r:embed="rId3">
            <a:alphaModFix/>
          </a:blip>
          <a:srcRect/>
          <a:stretch/>
        </p:blipFill>
        <p:spPr>
          <a:xfrm>
            <a:off x="107916" y="742950"/>
            <a:ext cx="8772525" cy="6115050"/>
          </a:xfrm>
          <a:prstGeom prst="rect">
            <a:avLst/>
          </a:prstGeom>
          <a:noFill/>
          <a:ln>
            <a:noFill/>
          </a:ln>
        </p:spPr>
      </p:pic>
      <p:sp>
        <p:nvSpPr>
          <p:cNvPr id="888" name="Google Shape;888;p50"/>
          <p:cNvSpPr txBox="1"/>
          <p:nvPr/>
        </p:nvSpPr>
        <p:spPr>
          <a:xfrm>
            <a:off x="9147400" y="1282304"/>
            <a:ext cx="2733472" cy="4893607"/>
          </a:xfrm>
          <a:prstGeom prst="rect">
            <a:avLst/>
          </a:prstGeom>
          <a:noFill/>
          <a:ln>
            <a:noFill/>
          </a:ln>
        </p:spPr>
        <p:txBody>
          <a:bodyPr spcFirstLastPara="1" wrap="square" lIns="91425" tIns="45700" rIns="91425" bIns="45700" anchor="t" anchorCtr="0">
            <a:spAutoFit/>
          </a:bodyPr>
          <a:lstStyle/>
          <a:p>
            <a:r>
              <a:rPr lang="en-US" sz="2400" b="1" dirty="0">
                <a:solidFill>
                  <a:schemeClr val="lt1"/>
                </a:solidFill>
                <a:latin typeface="Corbel"/>
                <a:ea typeface="Corbel"/>
                <a:cs typeface="Corbel"/>
                <a:sym typeface="Corbel"/>
              </a:rPr>
              <a:t>Continue to use full agonist on days 1-6</a:t>
            </a:r>
            <a:endParaRPr lang="en-US" sz="2400" dirty="0"/>
          </a:p>
          <a:p>
            <a:pPr marL="0" marR="0" lvl="0" indent="0" algn="l" rtl="0">
              <a:spcBef>
                <a:spcPts val="0"/>
              </a:spcBef>
              <a:spcAft>
                <a:spcPts val="0"/>
              </a:spcAft>
              <a:buNone/>
            </a:pPr>
            <a:endParaRPr lang="en-US" sz="2400" b="1" dirty="0">
              <a:solidFill>
                <a:schemeClr val="lt1"/>
              </a:solidFill>
              <a:latin typeface="Corbel"/>
              <a:ea typeface="Corbel"/>
              <a:cs typeface="Corbel"/>
              <a:sym typeface="Corbel"/>
            </a:endParaRPr>
          </a:p>
          <a:p>
            <a:pPr marL="0" marR="0" lvl="0" indent="0" algn="l" rtl="0">
              <a:spcBef>
                <a:spcPts val="0"/>
              </a:spcBef>
              <a:spcAft>
                <a:spcPts val="0"/>
              </a:spcAft>
              <a:buNone/>
            </a:pPr>
            <a:r>
              <a:rPr lang="en-US" sz="2400" b="1" dirty="0">
                <a:solidFill>
                  <a:schemeClr val="lt1"/>
                </a:solidFill>
                <a:latin typeface="Corbel"/>
                <a:ea typeface="Corbel"/>
                <a:cs typeface="Corbel"/>
                <a:sym typeface="Corbel"/>
              </a:rPr>
              <a:t>No minimum or max BUP dose, stop increase if feeling over-medicated</a:t>
            </a:r>
          </a:p>
          <a:p>
            <a:pPr marL="0" marR="0" lvl="0" indent="0" algn="l" rtl="0">
              <a:spcBef>
                <a:spcPts val="0"/>
              </a:spcBef>
              <a:spcAft>
                <a:spcPts val="0"/>
              </a:spcAft>
              <a:buNone/>
            </a:pPr>
            <a:endParaRPr sz="2400" b="1" dirty="0">
              <a:solidFill>
                <a:schemeClr val="lt1"/>
              </a:solidFill>
              <a:latin typeface="Corbel"/>
              <a:ea typeface="Corbel"/>
              <a:cs typeface="Corbel"/>
              <a:sym typeface="Corbel"/>
            </a:endParaRPr>
          </a:p>
          <a:p>
            <a:pPr marL="0" marR="0" lvl="0" indent="0" algn="l" rtl="0">
              <a:spcBef>
                <a:spcPts val="0"/>
              </a:spcBef>
              <a:spcAft>
                <a:spcPts val="0"/>
              </a:spcAft>
              <a:buNone/>
            </a:pPr>
            <a:r>
              <a:rPr lang="en-US" sz="2400" b="1" dirty="0">
                <a:solidFill>
                  <a:schemeClr val="lt1"/>
                </a:solidFill>
                <a:latin typeface="Corbel"/>
                <a:ea typeface="Corbel"/>
                <a:cs typeface="Corbel"/>
                <a:sym typeface="Corbel"/>
              </a:rPr>
              <a:t>Stop using the full agonist on day 7 (or sooner if feeling overly sedated)</a:t>
            </a:r>
            <a:endParaRPr dirty="0"/>
          </a:p>
        </p:txBody>
      </p:sp>
      <p:sp>
        <p:nvSpPr>
          <p:cNvPr id="889" name="Google Shape;889;p50"/>
          <p:cNvSpPr txBox="1"/>
          <p:nvPr/>
        </p:nvSpPr>
        <p:spPr>
          <a:xfrm>
            <a:off x="180513" y="116732"/>
            <a:ext cx="12011487"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t>Low-Dose Overlapping Start  (High MME, Methadone or fear of withdrawal)</a:t>
            </a:r>
            <a:endParaRPr sz="28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33"/>
          <p:cNvSpPr txBox="1">
            <a:spLocks noGrp="1"/>
          </p:cNvSpPr>
          <p:nvPr>
            <p:ph type="title"/>
          </p:nvPr>
        </p:nvSpPr>
        <p:spPr>
          <a:xfrm>
            <a:off x="838200" y="1825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5400"/>
              <a:buFont typeface="Corbel"/>
              <a:buNone/>
            </a:pPr>
            <a:r>
              <a:rPr lang="en-US" dirty="0"/>
              <a:t>Dosing Frequency</a:t>
            </a:r>
            <a:endParaRPr dirty="0"/>
          </a:p>
        </p:txBody>
      </p:sp>
      <p:sp>
        <p:nvSpPr>
          <p:cNvPr id="782" name="Google Shape;782;p33"/>
          <p:cNvSpPr txBox="1">
            <a:spLocks noGrp="1"/>
          </p:cNvSpPr>
          <p:nvPr>
            <p:ph type="body" idx="1"/>
          </p:nvPr>
        </p:nvSpPr>
        <p:spPr>
          <a:xfrm>
            <a:off x="541538" y="1145219"/>
            <a:ext cx="10812262" cy="503174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FFFFFF"/>
              </a:buClr>
              <a:buSzPts val="3200"/>
              <a:buFont typeface="Twentieth Century"/>
              <a:buNone/>
            </a:pPr>
            <a:r>
              <a:rPr lang="en-US" sz="3200" b="0" i="0" u="none" strike="noStrike" cap="none" dirty="0">
                <a:solidFill>
                  <a:srgbClr val="FFFFFF"/>
                </a:solidFill>
                <a:latin typeface="Twentieth Century"/>
                <a:ea typeface="Twentieth Century"/>
                <a:cs typeface="Twentieth Century"/>
                <a:sym typeface="Twentieth Century"/>
              </a:rPr>
              <a:t>Buprenorphine has a slow dissociation rate from the mu opioid receptor, which gives rise to its prolonged suppression of opioid withdrawal and blockade of exogenous opioids (24-48 hours). </a:t>
            </a:r>
          </a:p>
          <a:p>
            <a:pPr marL="0" marR="0" lvl="0" indent="0" algn="l" rtl="0">
              <a:lnSpc>
                <a:spcPct val="100000"/>
              </a:lnSpc>
              <a:spcBef>
                <a:spcPts val="0"/>
              </a:spcBef>
              <a:spcAft>
                <a:spcPts val="0"/>
              </a:spcAft>
              <a:buClr>
                <a:srgbClr val="FFFFFF"/>
              </a:buClr>
              <a:buSzPts val="3200"/>
              <a:buFont typeface="Twentieth Century"/>
              <a:buNone/>
            </a:pPr>
            <a:endParaRPr dirty="0"/>
          </a:p>
          <a:p>
            <a:pPr marL="571500" marR="0" lvl="0" indent="-571500" algn="l" rtl="0">
              <a:lnSpc>
                <a:spcPct val="100000"/>
              </a:lnSpc>
              <a:spcBef>
                <a:spcPts val="0"/>
              </a:spcBef>
              <a:spcAft>
                <a:spcPts val="0"/>
              </a:spcAft>
              <a:buClr>
                <a:srgbClr val="EDEDED"/>
              </a:buClr>
              <a:buSzPts val="3200"/>
              <a:buFont typeface="Arial"/>
              <a:buChar char="•"/>
            </a:pPr>
            <a:r>
              <a:rPr lang="en-US" sz="3200" b="0" i="0" u="none" strike="noStrike" cap="none" dirty="0">
                <a:latin typeface="Twentieth Century"/>
                <a:ea typeface="Twentieth Century"/>
                <a:cs typeface="Twentieth Century"/>
                <a:sym typeface="Twentieth Century"/>
              </a:rPr>
              <a:t>Once daily dosing for control of drug cravings and withdrawal</a:t>
            </a:r>
            <a:endParaRPr dirty="0"/>
          </a:p>
          <a:p>
            <a:pPr marL="571500" marR="0" lvl="0" indent="-571500" algn="l" rtl="0">
              <a:lnSpc>
                <a:spcPct val="100000"/>
              </a:lnSpc>
              <a:spcBef>
                <a:spcPts val="0"/>
              </a:spcBef>
              <a:spcAft>
                <a:spcPts val="0"/>
              </a:spcAft>
              <a:buClr>
                <a:srgbClr val="EDEDED"/>
              </a:buClr>
              <a:buSzPts val="3200"/>
              <a:buFont typeface="Arial"/>
              <a:buChar char="•"/>
            </a:pPr>
            <a:r>
              <a:rPr lang="en-US" sz="3200" dirty="0">
                <a:latin typeface="Twentieth Century"/>
                <a:ea typeface="Twentieth Century"/>
                <a:cs typeface="Twentieth Century"/>
                <a:sym typeface="Twentieth Century"/>
              </a:rPr>
              <a:t>Most patients prefer BID-TID</a:t>
            </a:r>
            <a:endParaRPr sz="3200" b="0" i="0" u="none" strike="noStrike" cap="none" dirty="0">
              <a:latin typeface="Twentieth Century"/>
              <a:ea typeface="Twentieth Century"/>
              <a:cs typeface="Twentieth Century"/>
              <a:sym typeface="Twentieth Century"/>
            </a:endParaRPr>
          </a:p>
          <a:p>
            <a:pPr marL="571500" marR="0" lvl="0" indent="-571500" algn="l" rtl="0">
              <a:lnSpc>
                <a:spcPct val="100000"/>
              </a:lnSpc>
              <a:spcBef>
                <a:spcPts val="0"/>
              </a:spcBef>
              <a:spcAft>
                <a:spcPts val="0"/>
              </a:spcAft>
              <a:buClr>
                <a:srgbClr val="EDEDED"/>
              </a:buClr>
              <a:buSzPts val="3200"/>
              <a:buFont typeface="Arial"/>
              <a:buChar char="•"/>
            </a:pPr>
            <a:r>
              <a:rPr lang="en-US" sz="3200" i="0" u="none" strike="noStrike" cap="none" dirty="0">
                <a:latin typeface="Twentieth Century"/>
                <a:ea typeface="Twentieth Century"/>
                <a:cs typeface="Twentieth Century"/>
                <a:sym typeface="Twentieth Century"/>
              </a:rPr>
              <a:t>Relatively short analgesic duration(6 hours)</a:t>
            </a:r>
            <a:endParaRPr dirty="0"/>
          </a:p>
          <a:p>
            <a:pPr marL="571500" marR="0" lvl="0" indent="-571500" algn="l" rtl="0">
              <a:lnSpc>
                <a:spcPct val="100000"/>
              </a:lnSpc>
              <a:spcBef>
                <a:spcPts val="0"/>
              </a:spcBef>
              <a:spcAft>
                <a:spcPts val="0"/>
              </a:spcAft>
              <a:buClr>
                <a:srgbClr val="EDEDED"/>
              </a:buClr>
              <a:buSzPts val="3200"/>
              <a:buFont typeface="Arial"/>
              <a:buChar char="•"/>
            </a:pPr>
            <a:r>
              <a:rPr lang="en-US" sz="3200" dirty="0">
                <a:solidFill>
                  <a:schemeClr val="accent5"/>
                </a:solidFill>
                <a:latin typeface="Twentieth Century"/>
                <a:ea typeface="Twentieth Century"/>
                <a:cs typeface="Twentieth Century"/>
                <a:sym typeface="Twentieth Century"/>
              </a:rPr>
              <a:t>BID</a:t>
            </a:r>
            <a:r>
              <a:rPr lang="en-US" sz="3200" i="0" u="none" strike="noStrike" cap="none" dirty="0">
                <a:solidFill>
                  <a:schemeClr val="accent5"/>
                </a:solidFill>
                <a:latin typeface="Twentieth Century"/>
                <a:ea typeface="Twentieth Century"/>
                <a:cs typeface="Twentieth Century"/>
                <a:sym typeface="Twentieth Century"/>
              </a:rPr>
              <a:t>-QID dosing for pain control </a:t>
            </a:r>
            <a:endParaRPr dirty="0">
              <a:solidFill>
                <a:schemeClr val="accent5"/>
              </a:solidFill>
            </a:endParaRPr>
          </a:p>
          <a:p>
            <a:pPr marL="0" lvl="0" indent="0" algn="l" rtl="0">
              <a:lnSpc>
                <a:spcPct val="90000"/>
              </a:lnSpc>
              <a:spcBef>
                <a:spcPts val="1000"/>
              </a:spcBef>
              <a:spcAft>
                <a:spcPts val="0"/>
              </a:spcAft>
              <a:buClr>
                <a:srgbClr val="EDEDED"/>
              </a:buClr>
              <a:buSzPts val="28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34"/>
          <p:cNvSpPr/>
          <p:nvPr/>
        </p:nvSpPr>
        <p:spPr>
          <a:xfrm>
            <a:off x="0" y="0"/>
            <a:ext cx="12191999"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sp>
        <p:nvSpPr>
          <p:cNvPr id="788" name="Google Shape;788;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DEDED"/>
              </a:buClr>
              <a:buSzPts val="5400"/>
              <a:buFont typeface="Corbel"/>
              <a:buNone/>
            </a:pPr>
            <a:r>
              <a:rPr lang="en-US">
                <a:solidFill>
                  <a:srgbClr val="EDEDED"/>
                </a:solidFill>
              </a:rPr>
              <a:t>Dosing instructions</a:t>
            </a:r>
            <a:endParaRPr/>
          </a:p>
        </p:txBody>
      </p:sp>
      <p:sp>
        <p:nvSpPr>
          <p:cNvPr id="789" name="Google Shape;789;p34"/>
          <p:cNvSpPr txBox="1">
            <a:spLocks noGrp="1"/>
          </p:cNvSpPr>
          <p:nvPr>
            <p:ph type="body" idx="1"/>
          </p:nvPr>
        </p:nvSpPr>
        <p:spPr>
          <a:xfrm>
            <a:off x="1120000" y="1825625"/>
            <a:ext cx="6356856"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EDEDED"/>
              </a:buClr>
              <a:buSzPts val="2800"/>
              <a:buChar char="•"/>
            </a:pPr>
            <a:r>
              <a:rPr lang="en-US" dirty="0">
                <a:solidFill>
                  <a:srgbClr val="EDEDED"/>
                </a:solidFill>
              </a:rPr>
              <a:t>Wet mouth first, avoid smoking before dose</a:t>
            </a:r>
            <a:endParaRPr dirty="0"/>
          </a:p>
          <a:p>
            <a:pPr marL="228600" lvl="0" indent="-228600" algn="l" rtl="0">
              <a:lnSpc>
                <a:spcPct val="90000"/>
              </a:lnSpc>
              <a:spcBef>
                <a:spcPts val="1000"/>
              </a:spcBef>
              <a:spcAft>
                <a:spcPts val="0"/>
              </a:spcAft>
              <a:buClr>
                <a:srgbClr val="EDEDED"/>
              </a:buClr>
              <a:buSzPts val="2800"/>
              <a:buChar char="•"/>
            </a:pPr>
            <a:r>
              <a:rPr lang="en-US" dirty="0">
                <a:solidFill>
                  <a:srgbClr val="EDEDED"/>
                </a:solidFill>
              </a:rPr>
              <a:t>Dissolve under tongue for 15-20 mins (tabs or films)</a:t>
            </a:r>
            <a:endParaRPr dirty="0"/>
          </a:p>
          <a:p>
            <a:pPr marL="228600" lvl="0" indent="-228600" algn="l" rtl="0">
              <a:lnSpc>
                <a:spcPct val="90000"/>
              </a:lnSpc>
              <a:spcBef>
                <a:spcPts val="1000"/>
              </a:spcBef>
              <a:spcAft>
                <a:spcPts val="0"/>
              </a:spcAft>
              <a:buClr>
                <a:srgbClr val="EDEDED"/>
              </a:buClr>
              <a:buSzPts val="2800"/>
              <a:buChar char="•"/>
            </a:pPr>
            <a:r>
              <a:rPr lang="en-US" dirty="0">
                <a:solidFill>
                  <a:srgbClr val="EDEDED"/>
                </a:solidFill>
              </a:rPr>
              <a:t>No talking, eating, drinking, smoking</a:t>
            </a:r>
            <a:endParaRPr dirty="0"/>
          </a:p>
          <a:p>
            <a:pPr marL="228600" lvl="0" indent="-228600" algn="l" rtl="0">
              <a:lnSpc>
                <a:spcPct val="90000"/>
              </a:lnSpc>
              <a:spcBef>
                <a:spcPts val="1000"/>
              </a:spcBef>
              <a:spcAft>
                <a:spcPts val="0"/>
              </a:spcAft>
              <a:buClr>
                <a:srgbClr val="EDEDED"/>
              </a:buClr>
              <a:buSzPts val="2800"/>
              <a:buChar char="•"/>
            </a:pPr>
            <a:r>
              <a:rPr lang="en-US" dirty="0">
                <a:solidFill>
                  <a:srgbClr val="EDEDED"/>
                </a:solidFill>
              </a:rPr>
              <a:t>Spit out excess saliva (swallowing can increase nausea)</a:t>
            </a:r>
            <a:endParaRPr dirty="0"/>
          </a:p>
          <a:p>
            <a:pPr marL="228600" lvl="0" indent="-228600" algn="l" rtl="0">
              <a:lnSpc>
                <a:spcPct val="90000"/>
              </a:lnSpc>
              <a:spcBef>
                <a:spcPts val="1000"/>
              </a:spcBef>
              <a:spcAft>
                <a:spcPts val="0"/>
              </a:spcAft>
              <a:buClr>
                <a:srgbClr val="EDEDED"/>
              </a:buClr>
              <a:buSzPts val="2800"/>
              <a:buChar char="•"/>
            </a:pPr>
            <a:r>
              <a:rPr lang="en-US" dirty="0">
                <a:solidFill>
                  <a:srgbClr val="EDEDED"/>
                </a:solidFill>
              </a:rPr>
              <a:t>Rinse and spit after finished</a:t>
            </a:r>
            <a:endParaRPr dirty="0"/>
          </a:p>
          <a:p>
            <a:pPr marL="228600" lvl="0" indent="-228600" algn="l" rtl="0">
              <a:lnSpc>
                <a:spcPct val="90000"/>
              </a:lnSpc>
              <a:spcBef>
                <a:spcPts val="1000"/>
              </a:spcBef>
              <a:spcAft>
                <a:spcPts val="0"/>
              </a:spcAft>
              <a:buClr>
                <a:srgbClr val="EDEDED"/>
              </a:buClr>
              <a:buSzPts val="2800"/>
              <a:buChar char="•"/>
            </a:pPr>
            <a:r>
              <a:rPr lang="en-US" dirty="0">
                <a:solidFill>
                  <a:srgbClr val="EDEDED"/>
                </a:solidFill>
              </a:rPr>
              <a:t>Peak effect in 1-2 hours</a:t>
            </a:r>
            <a:endParaRPr dirty="0"/>
          </a:p>
        </p:txBody>
      </p:sp>
      <p:sp>
        <p:nvSpPr>
          <p:cNvPr id="790" name="Google Shape;790;p34"/>
          <p:cNvSpPr/>
          <p:nvPr/>
        </p:nvSpPr>
        <p:spPr>
          <a:xfrm>
            <a:off x="7933852" y="1948070"/>
            <a:ext cx="3429886" cy="3896139"/>
          </a:xfrm>
          <a:prstGeom prst="roundRect">
            <a:avLst>
              <a:gd name="adj" fmla="val 2028"/>
            </a:avLst>
          </a:prstGeom>
          <a:solidFill>
            <a:schemeClr val="lt1"/>
          </a:solidFill>
          <a:ln>
            <a:noFill/>
          </a:ln>
          <a:effectLst>
            <a:reflection stA="52000" endA="300" endPos="20000" sy="-100000" algn="bl" rotWithShape="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rbel"/>
              <a:ea typeface="Corbel"/>
              <a:cs typeface="Corbel"/>
              <a:sym typeface="Corbel"/>
            </a:endParaRPr>
          </a:p>
        </p:txBody>
      </p:sp>
      <p:pic>
        <p:nvPicPr>
          <p:cNvPr id="791" name="Google Shape;791;p34"/>
          <p:cNvPicPr preferRelativeResize="0"/>
          <p:nvPr/>
        </p:nvPicPr>
        <p:blipFill rotWithShape="1">
          <a:blip r:embed="rId4">
            <a:alphaModFix/>
          </a:blip>
          <a:srcRect/>
          <a:stretch/>
        </p:blipFill>
        <p:spPr>
          <a:xfrm>
            <a:off x="8226824" y="2564583"/>
            <a:ext cx="2843942" cy="266311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E9EAE-C7E9-7A1D-8308-4A34BE9C7956}"/>
              </a:ext>
            </a:extLst>
          </p:cNvPr>
          <p:cNvSpPr>
            <a:spLocks noGrp="1"/>
          </p:cNvSpPr>
          <p:nvPr>
            <p:ph type="title"/>
          </p:nvPr>
        </p:nvSpPr>
        <p:spPr/>
        <p:txBody>
          <a:bodyPr/>
          <a:lstStyle/>
          <a:p>
            <a:r>
              <a:rPr lang="en-US" dirty="0"/>
              <a:t>Maintenance dosing</a:t>
            </a:r>
          </a:p>
        </p:txBody>
      </p:sp>
      <p:sp>
        <p:nvSpPr>
          <p:cNvPr id="3" name="Content Placeholder 2">
            <a:extLst>
              <a:ext uri="{FF2B5EF4-FFF2-40B4-BE49-F238E27FC236}">
                <a16:creationId xmlns:a16="http://schemas.microsoft.com/office/drawing/2014/main" id="{05D123C6-6656-C114-EEB4-C431BD50074A}"/>
              </a:ext>
            </a:extLst>
          </p:cNvPr>
          <p:cNvSpPr>
            <a:spLocks noGrp="1"/>
          </p:cNvSpPr>
          <p:nvPr>
            <p:ph idx="1"/>
          </p:nvPr>
        </p:nvSpPr>
        <p:spPr/>
        <p:txBody>
          <a:bodyPr/>
          <a:lstStyle/>
          <a:p>
            <a:r>
              <a:rPr lang="en-US" sz="3200" dirty="0"/>
              <a:t>5 days required to reach steady-state</a:t>
            </a:r>
          </a:p>
          <a:p>
            <a:r>
              <a:rPr lang="en-US" sz="3200" dirty="0"/>
              <a:t>Weekly visits until pain, dose, W/D and side-effects stable </a:t>
            </a:r>
          </a:p>
          <a:p>
            <a:r>
              <a:rPr lang="en-US" sz="3200" dirty="0"/>
              <a:t>Monitor and refill as you would for any other COT</a:t>
            </a:r>
          </a:p>
          <a:p>
            <a:r>
              <a:rPr lang="en-US" sz="3200" dirty="0"/>
              <a:t>May provide prn doses for breakthrough/acute exacerbations</a:t>
            </a:r>
          </a:p>
          <a:p>
            <a:r>
              <a:rPr lang="en-US" sz="3200" dirty="0"/>
              <a:t>Can increase to 24-32+ mg/day prn acute pain/surgery</a:t>
            </a:r>
          </a:p>
          <a:p>
            <a:r>
              <a:rPr lang="en-US" sz="3200" dirty="0"/>
              <a:t>Consider specialty consultation for perioperative pain control advice in people taking 8+ mg/day </a:t>
            </a:r>
          </a:p>
          <a:p>
            <a:endParaRPr lang="en-US" dirty="0"/>
          </a:p>
        </p:txBody>
      </p:sp>
    </p:spTree>
    <p:extLst>
      <p:ext uri="{BB962C8B-B14F-4D97-AF65-F5344CB8AC3E}">
        <p14:creationId xmlns:p14="http://schemas.microsoft.com/office/powerpoint/2010/main" val="2497116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950E3-27A9-12CA-8C9F-2ECF33FFE1F2}"/>
              </a:ext>
            </a:extLst>
          </p:cNvPr>
          <p:cNvSpPr>
            <a:spLocks noGrp="1"/>
          </p:cNvSpPr>
          <p:nvPr>
            <p:ph type="title"/>
          </p:nvPr>
        </p:nvSpPr>
        <p:spPr>
          <a:xfrm>
            <a:off x="838200" y="365125"/>
            <a:ext cx="10515600" cy="646929"/>
          </a:xfrm>
        </p:spPr>
        <p:txBody>
          <a:bodyPr>
            <a:normAutofit fontScale="90000"/>
          </a:bodyPr>
          <a:lstStyle/>
          <a:p>
            <a:r>
              <a:rPr lang="en-US" dirty="0"/>
              <a:t>Resources for BUP in Chronic Pain</a:t>
            </a:r>
          </a:p>
        </p:txBody>
      </p:sp>
      <p:sp>
        <p:nvSpPr>
          <p:cNvPr id="3" name="Content Placeholder 2">
            <a:extLst>
              <a:ext uri="{FF2B5EF4-FFF2-40B4-BE49-F238E27FC236}">
                <a16:creationId xmlns:a16="http://schemas.microsoft.com/office/drawing/2014/main" id="{27EB2AF5-D1EA-4C1D-554C-BB438CF42AE5}"/>
              </a:ext>
            </a:extLst>
          </p:cNvPr>
          <p:cNvSpPr>
            <a:spLocks noGrp="1"/>
          </p:cNvSpPr>
          <p:nvPr>
            <p:ph idx="1"/>
          </p:nvPr>
        </p:nvSpPr>
        <p:spPr>
          <a:xfrm>
            <a:off x="612559" y="1207362"/>
            <a:ext cx="11017189" cy="5406501"/>
          </a:xfrm>
        </p:spPr>
        <p:txBody>
          <a:bodyPr>
            <a:normAutofit fontScale="92500" lnSpcReduction="20000"/>
          </a:bodyPr>
          <a:lstStyle/>
          <a:p>
            <a:endParaRPr lang="en-US" dirty="0"/>
          </a:p>
          <a:p>
            <a:r>
              <a:rPr lang="en-US" dirty="0"/>
              <a:t>Buprenorphine for Chronic Pain: A Safer Alternative to Traditional Opioids </a:t>
            </a:r>
            <a:r>
              <a:rPr lang="en-US" dirty="0">
                <a:hlinkClick r:id="rId2"/>
              </a:rPr>
              <a:t>https://www.ncbi.nlm.nih.gov/pmc/articles/PMC8567798/</a:t>
            </a:r>
            <a:endParaRPr lang="en-US" dirty="0"/>
          </a:p>
          <a:p>
            <a:endParaRPr lang="en-US" dirty="0"/>
          </a:p>
          <a:p>
            <a:r>
              <a:rPr lang="en-US" dirty="0"/>
              <a:t> Benefit-Risk Analysis of Buprenorphine for Pain Management </a:t>
            </a:r>
            <a:r>
              <a:rPr lang="en-US" dirty="0">
                <a:hlinkClick r:id="rId3"/>
              </a:rPr>
              <a:t>https://www.dovepress.com/benefit-risk-analysis-of-buprenorphine-for-pain-management-peer-reviewed-fulltext-article-JPR</a:t>
            </a:r>
            <a:r>
              <a:rPr lang="en-US" dirty="0"/>
              <a:t> </a:t>
            </a:r>
          </a:p>
          <a:p>
            <a:endParaRPr lang="en-US" dirty="0"/>
          </a:p>
          <a:p>
            <a:r>
              <a:rPr lang="en-US" dirty="0"/>
              <a:t>Buprenorphine for OUD and Chronic Pain WA State Webinar Slides </a:t>
            </a:r>
            <a:r>
              <a:rPr lang="en-US" dirty="0">
                <a:hlinkClick r:id="rId4"/>
              </a:rPr>
              <a:t>https://wmc.wa.gov/buprenorphine-oud-and-chronic-pain</a:t>
            </a:r>
            <a:r>
              <a:rPr lang="en-US" dirty="0"/>
              <a:t> </a:t>
            </a:r>
          </a:p>
          <a:p>
            <a:endParaRPr lang="en-US" dirty="0"/>
          </a:p>
          <a:p>
            <a:r>
              <a:rPr lang="en-US" dirty="0"/>
              <a:t>Pain Management Webinar Series 2024 - Buprenorphine in the Treatment of Chronic Pain (CME June 11,2024) </a:t>
            </a:r>
            <a:r>
              <a:rPr lang="en-US" dirty="0">
                <a:hlinkClick r:id="rId5"/>
              </a:rPr>
              <a:t>https://ce.mayo.edu/pain-medicine/content/pain-management-webinar-series-2024-buprenorphine-treatment-chronic-pain</a:t>
            </a:r>
            <a:r>
              <a:rPr lang="en-US" dirty="0"/>
              <a:t> </a:t>
            </a:r>
          </a:p>
          <a:p>
            <a:endParaRPr lang="en-US" dirty="0"/>
          </a:p>
        </p:txBody>
      </p:sp>
    </p:spTree>
    <p:extLst>
      <p:ext uri="{BB962C8B-B14F-4D97-AF65-F5344CB8AC3E}">
        <p14:creationId xmlns:p14="http://schemas.microsoft.com/office/powerpoint/2010/main" val="3192109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4B1ED-4B89-483C-BC81-6D67A07065EE}"/>
              </a:ext>
            </a:extLst>
          </p:cNvPr>
          <p:cNvSpPr>
            <a:spLocks noGrp="1"/>
          </p:cNvSpPr>
          <p:nvPr>
            <p:ph type="title"/>
          </p:nvPr>
        </p:nvSpPr>
        <p:spPr>
          <a:xfrm>
            <a:off x="6617679" y="1508926"/>
            <a:ext cx="4791240" cy="1362075"/>
          </a:xfrm>
        </p:spPr>
        <p:txBody>
          <a:bodyPr/>
          <a:lstStyle/>
          <a:p>
            <a:pPr algn="ctr"/>
            <a:r>
              <a:rPr lang="en-US" b="1" dirty="0"/>
              <a:t>Contact FMI</a:t>
            </a:r>
          </a:p>
        </p:txBody>
      </p:sp>
      <p:sp>
        <p:nvSpPr>
          <p:cNvPr id="3" name="Content Placeholder 2">
            <a:extLst>
              <a:ext uri="{FF2B5EF4-FFF2-40B4-BE49-F238E27FC236}">
                <a16:creationId xmlns:a16="http://schemas.microsoft.com/office/drawing/2014/main" id="{2359FD2C-8F55-4E07-82D6-E4D563010679}"/>
              </a:ext>
            </a:extLst>
          </p:cNvPr>
          <p:cNvSpPr>
            <a:spLocks noGrp="1"/>
          </p:cNvSpPr>
          <p:nvPr>
            <p:ph idx="4294967295"/>
          </p:nvPr>
        </p:nvSpPr>
        <p:spPr>
          <a:xfrm>
            <a:off x="6229203" y="2871001"/>
            <a:ext cx="5568193" cy="2643695"/>
          </a:xfrm>
        </p:spPr>
        <p:txBody>
          <a:bodyPr>
            <a:normAutofit/>
          </a:bodyPr>
          <a:lstStyle/>
          <a:p>
            <a:pPr marL="0" indent="0" algn="ctr">
              <a:buNone/>
            </a:pPr>
            <a:r>
              <a:rPr lang="en-US" sz="2800" b="1" dirty="0"/>
              <a:t>Sarah Spencer DO, FASAM</a:t>
            </a:r>
          </a:p>
          <a:p>
            <a:pPr marL="0" indent="0" algn="ctr">
              <a:buNone/>
            </a:pPr>
            <a:r>
              <a:rPr lang="en-US" sz="2800" b="1" dirty="0"/>
              <a:t>Ninilchik Community Clinic</a:t>
            </a:r>
          </a:p>
          <a:p>
            <a:pPr marL="0" indent="0" algn="ctr">
              <a:buNone/>
            </a:pPr>
            <a:r>
              <a:rPr lang="en-US" sz="2800" b="1" dirty="0"/>
              <a:t>907-299-7460</a:t>
            </a:r>
            <a:endParaRPr lang="en-US" b="1" dirty="0"/>
          </a:p>
          <a:p>
            <a:pPr marL="0" indent="0" algn="ctr">
              <a:buNone/>
            </a:pPr>
            <a:r>
              <a:rPr lang="en-US" sz="2800" b="1" dirty="0"/>
              <a:t>sarahspencerak@gmail.com</a:t>
            </a:r>
          </a:p>
        </p:txBody>
      </p:sp>
      <p:pic>
        <p:nvPicPr>
          <p:cNvPr id="4" name="Picture 3">
            <a:extLst>
              <a:ext uri="{FF2B5EF4-FFF2-40B4-BE49-F238E27FC236}">
                <a16:creationId xmlns:a16="http://schemas.microsoft.com/office/drawing/2014/main" id="{92B53EBD-703A-143B-6764-442A27A0CAA7}"/>
              </a:ext>
            </a:extLst>
          </p:cNvPr>
          <p:cNvPicPr>
            <a:picLocks noChangeAspect="1"/>
          </p:cNvPicPr>
          <p:nvPr/>
        </p:nvPicPr>
        <p:blipFill>
          <a:blip r:embed="rId2"/>
          <a:stretch>
            <a:fillRect/>
          </a:stretch>
        </p:blipFill>
        <p:spPr>
          <a:xfrm>
            <a:off x="581821" y="1508926"/>
            <a:ext cx="5736833" cy="4298053"/>
          </a:xfrm>
          <a:prstGeom prst="rect">
            <a:avLst/>
          </a:prstGeom>
        </p:spPr>
      </p:pic>
    </p:spTree>
    <p:extLst>
      <p:ext uri="{BB962C8B-B14F-4D97-AF65-F5344CB8AC3E}">
        <p14:creationId xmlns:p14="http://schemas.microsoft.com/office/powerpoint/2010/main" val="277350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0400" y="125253"/>
            <a:ext cx="10871200" cy="920750"/>
          </a:xfrm>
        </p:spPr>
        <p:txBody>
          <a:bodyPr>
            <a:noAutofit/>
          </a:bodyPr>
          <a:lstStyle/>
          <a:p>
            <a:pPr algn="ctr"/>
            <a:r>
              <a:rPr lang="en-US" sz="3200" b="1" dirty="0"/>
              <a:t>REDUCTIONS IN OPIOID PRESCRIBING </a:t>
            </a:r>
            <a:br>
              <a:rPr lang="en-US" sz="3200" b="1" dirty="0"/>
            </a:br>
            <a:r>
              <a:rPr lang="en-US" sz="3200" b="1" dirty="0"/>
              <a:t>HAVE NOT LED TO REDUCTIONS IN OVERDOSE DEATHS</a:t>
            </a:r>
          </a:p>
        </p:txBody>
      </p:sp>
      <p:sp>
        <p:nvSpPr>
          <p:cNvPr id="7" name="TextBox 6"/>
          <p:cNvSpPr txBox="1"/>
          <p:nvPr/>
        </p:nvSpPr>
        <p:spPr>
          <a:xfrm>
            <a:off x="2241744" y="6486526"/>
            <a:ext cx="8305800" cy="246221"/>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50000"/>
                    <a:lumOff val="50000"/>
                  </a:prstClr>
                </a:solidFill>
                <a:effectLst/>
                <a:uLnTx/>
                <a:uFillTx/>
                <a:latin typeface="Arial" panose="020B0604020202020204" pitchFamily="34" charset="0"/>
                <a:ea typeface="Open Sans" panose="020B0606030504020204" pitchFamily="34" charset="0"/>
                <a:cs typeface="Arial" panose="020B0604020202020204" pitchFamily="34" charset="0"/>
              </a:rPr>
              <a:t>SOURCE</a:t>
            </a:r>
            <a:r>
              <a:rPr kumimoji="0" lang="en-US" sz="1000" b="0" i="0" u="none" strike="noStrike" kern="1200" cap="none" spc="0" normalizeH="0" baseline="0" noProof="0" dirty="0">
                <a:ln>
                  <a:noFill/>
                </a:ln>
                <a:solidFill>
                  <a:prstClr val="black">
                    <a:lumMod val="65000"/>
                  </a:prst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1000" b="0" i="0" u="none" strike="noStrike" kern="1200" cap="none" spc="0" normalizeH="0" baseline="0" noProof="0" dirty="0">
                <a:ln>
                  <a:noFill/>
                </a:ln>
                <a:solidFill>
                  <a:prstClr val="black">
                    <a:lumMod val="65000"/>
                  </a:prst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https://www.ama-assn.org/delivering-care/overdose-epidemic/physicians-progress-toward-ending-nation-s-drug-overdose-epidemic</a:t>
            </a:r>
            <a:endParaRPr kumimoji="0" lang="en-US" sz="1000" b="0" i="0" u="none" strike="noStrike" kern="1200" cap="none" spc="0" normalizeH="0" baseline="0" noProof="0" dirty="0">
              <a:ln>
                <a:noFill/>
              </a:ln>
              <a:solidFill>
                <a:prstClr val="black">
                  <a:lumMod val="65000"/>
                </a:prst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B879BC0-AF4A-314F-A224-072CFA29595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59043" y="1101724"/>
            <a:ext cx="10528859" cy="5108575"/>
          </a:xfrm>
          <a:prstGeom prst="rect">
            <a:avLst/>
          </a:prstGeom>
        </p:spPr>
      </p:pic>
      <p:sp>
        <p:nvSpPr>
          <p:cNvPr id="3" name="Rectangle 2">
            <a:extLst>
              <a:ext uri="{FF2B5EF4-FFF2-40B4-BE49-F238E27FC236}">
                <a16:creationId xmlns:a16="http://schemas.microsoft.com/office/drawing/2014/main" id="{45FC74EC-878A-954B-5AC3-28F5F7BA336C}"/>
              </a:ext>
            </a:extLst>
          </p:cNvPr>
          <p:cNvSpPr/>
          <p:nvPr/>
        </p:nvSpPr>
        <p:spPr>
          <a:xfrm>
            <a:off x="12649200" y="2209800"/>
            <a:ext cx="6324600" cy="762000"/>
          </a:xfrm>
          <a:prstGeom prst="rect">
            <a:avLst/>
          </a:prstGeom>
          <a:solidFill>
            <a:srgbClr val="F1E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06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0E9777-D025-77FB-70BF-2F096EA10EF5}"/>
              </a:ext>
            </a:extLst>
          </p:cNvPr>
          <p:cNvPicPr>
            <a:picLocks noChangeAspect="1"/>
          </p:cNvPicPr>
          <p:nvPr/>
        </p:nvPicPr>
        <p:blipFill>
          <a:blip r:embed="rId2"/>
          <a:stretch>
            <a:fillRect/>
          </a:stretch>
        </p:blipFill>
        <p:spPr>
          <a:xfrm>
            <a:off x="409575" y="1144210"/>
            <a:ext cx="11372850" cy="5200650"/>
          </a:xfrm>
          <a:prstGeom prst="rect">
            <a:avLst/>
          </a:prstGeom>
        </p:spPr>
      </p:pic>
      <p:sp>
        <p:nvSpPr>
          <p:cNvPr id="4" name="TextBox 3">
            <a:extLst>
              <a:ext uri="{FF2B5EF4-FFF2-40B4-BE49-F238E27FC236}">
                <a16:creationId xmlns:a16="http://schemas.microsoft.com/office/drawing/2014/main" id="{6A632F6E-DA38-83D8-209C-CB61315D19D3}"/>
              </a:ext>
            </a:extLst>
          </p:cNvPr>
          <p:cNvSpPr txBox="1"/>
          <p:nvPr/>
        </p:nvSpPr>
        <p:spPr>
          <a:xfrm>
            <a:off x="943253" y="6344860"/>
            <a:ext cx="3646502" cy="369332"/>
          </a:xfrm>
          <a:prstGeom prst="rect">
            <a:avLst/>
          </a:prstGeom>
          <a:noFill/>
        </p:spPr>
        <p:txBody>
          <a:bodyPr wrap="square">
            <a:spAutoFit/>
          </a:bodyPr>
          <a:lstStyle/>
          <a:p>
            <a:r>
              <a:rPr lang="en-US" dirty="0"/>
              <a:t>Mark Sullivan, MD, PhD ASAM 2024</a:t>
            </a:r>
          </a:p>
        </p:txBody>
      </p:sp>
      <p:sp>
        <p:nvSpPr>
          <p:cNvPr id="2" name="TextBox 1">
            <a:extLst>
              <a:ext uri="{FF2B5EF4-FFF2-40B4-BE49-F238E27FC236}">
                <a16:creationId xmlns:a16="http://schemas.microsoft.com/office/drawing/2014/main" id="{B3D2988A-9B92-8B05-EE35-DAEB9500484C}"/>
              </a:ext>
            </a:extLst>
          </p:cNvPr>
          <p:cNvSpPr txBox="1"/>
          <p:nvPr/>
        </p:nvSpPr>
        <p:spPr>
          <a:xfrm>
            <a:off x="310718" y="257452"/>
            <a:ext cx="11443317" cy="646331"/>
          </a:xfrm>
          <a:prstGeom prst="rect">
            <a:avLst/>
          </a:prstGeom>
          <a:noFill/>
        </p:spPr>
        <p:txBody>
          <a:bodyPr wrap="square" rtlCol="0">
            <a:spAutoFit/>
          </a:bodyPr>
          <a:lstStyle/>
          <a:p>
            <a:pPr algn="ctr"/>
            <a:r>
              <a:rPr lang="en-US" sz="3600" b="1" dirty="0"/>
              <a:t>The body is continuously seeking homeostasis</a:t>
            </a:r>
          </a:p>
        </p:txBody>
      </p:sp>
    </p:spTree>
    <p:extLst>
      <p:ext uri="{BB962C8B-B14F-4D97-AF65-F5344CB8AC3E}">
        <p14:creationId xmlns:p14="http://schemas.microsoft.com/office/powerpoint/2010/main" val="346061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3E7341-8836-A785-5C98-9CE37921877E}"/>
              </a:ext>
            </a:extLst>
          </p:cNvPr>
          <p:cNvPicPr>
            <a:picLocks noChangeAspect="1"/>
          </p:cNvPicPr>
          <p:nvPr/>
        </p:nvPicPr>
        <p:blipFill>
          <a:blip r:embed="rId2"/>
          <a:stretch>
            <a:fillRect/>
          </a:stretch>
        </p:blipFill>
        <p:spPr>
          <a:xfrm>
            <a:off x="981381" y="0"/>
            <a:ext cx="11144250" cy="6324600"/>
          </a:xfrm>
          <a:prstGeom prst="rect">
            <a:avLst/>
          </a:prstGeom>
        </p:spPr>
      </p:pic>
      <p:pic>
        <p:nvPicPr>
          <p:cNvPr id="5" name="Picture 4">
            <a:extLst>
              <a:ext uri="{FF2B5EF4-FFF2-40B4-BE49-F238E27FC236}">
                <a16:creationId xmlns:a16="http://schemas.microsoft.com/office/drawing/2014/main" id="{A4B955C9-7562-F4BD-7541-569C891F8EDB}"/>
              </a:ext>
            </a:extLst>
          </p:cNvPr>
          <p:cNvPicPr>
            <a:picLocks noChangeAspect="1"/>
          </p:cNvPicPr>
          <p:nvPr/>
        </p:nvPicPr>
        <p:blipFill>
          <a:blip r:embed="rId3"/>
          <a:stretch>
            <a:fillRect/>
          </a:stretch>
        </p:blipFill>
        <p:spPr>
          <a:xfrm>
            <a:off x="175425" y="5645792"/>
            <a:ext cx="5218437" cy="1172994"/>
          </a:xfrm>
          <a:prstGeom prst="rect">
            <a:avLst/>
          </a:prstGeom>
        </p:spPr>
      </p:pic>
      <p:sp>
        <p:nvSpPr>
          <p:cNvPr id="2" name="TextBox 1">
            <a:extLst>
              <a:ext uri="{FF2B5EF4-FFF2-40B4-BE49-F238E27FC236}">
                <a16:creationId xmlns:a16="http://schemas.microsoft.com/office/drawing/2014/main" id="{79AF794D-B43A-5BB8-C77C-DF6F670CF579}"/>
              </a:ext>
            </a:extLst>
          </p:cNvPr>
          <p:cNvSpPr txBox="1"/>
          <p:nvPr/>
        </p:nvSpPr>
        <p:spPr>
          <a:xfrm>
            <a:off x="8545498" y="6449454"/>
            <a:ext cx="3646502" cy="369332"/>
          </a:xfrm>
          <a:prstGeom prst="rect">
            <a:avLst/>
          </a:prstGeom>
          <a:noFill/>
        </p:spPr>
        <p:txBody>
          <a:bodyPr wrap="square">
            <a:spAutoFit/>
          </a:bodyPr>
          <a:lstStyle/>
          <a:p>
            <a:r>
              <a:rPr lang="en-US" dirty="0"/>
              <a:t>Mark Sullivan, MD, PhD ASAM 2024</a:t>
            </a:r>
          </a:p>
        </p:txBody>
      </p:sp>
    </p:spTree>
    <p:extLst>
      <p:ext uri="{BB962C8B-B14F-4D97-AF65-F5344CB8AC3E}">
        <p14:creationId xmlns:p14="http://schemas.microsoft.com/office/powerpoint/2010/main" val="309986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EB3B3-1F2D-9948-067C-28F41C31A69F}"/>
              </a:ext>
            </a:extLst>
          </p:cNvPr>
          <p:cNvPicPr>
            <a:picLocks noChangeAspect="1"/>
          </p:cNvPicPr>
          <p:nvPr/>
        </p:nvPicPr>
        <p:blipFill>
          <a:blip r:embed="rId2"/>
          <a:stretch>
            <a:fillRect/>
          </a:stretch>
        </p:blipFill>
        <p:spPr>
          <a:xfrm>
            <a:off x="1198347" y="356899"/>
            <a:ext cx="9983565" cy="5901217"/>
          </a:xfrm>
          <a:prstGeom prst="rect">
            <a:avLst/>
          </a:prstGeom>
        </p:spPr>
      </p:pic>
      <p:sp>
        <p:nvSpPr>
          <p:cNvPr id="5" name="TextBox 4">
            <a:extLst>
              <a:ext uri="{FF2B5EF4-FFF2-40B4-BE49-F238E27FC236}">
                <a16:creationId xmlns:a16="http://schemas.microsoft.com/office/drawing/2014/main" id="{85F01AC9-D00F-42B6-23BA-E6AE27CE6DED}"/>
              </a:ext>
            </a:extLst>
          </p:cNvPr>
          <p:cNvSpPr txBox="1"/>
          <p:nvPr/>
        </p:nvSpPr>
        <p:spPr>
          <a:xfrm>
            <a:off x="2724197" y="6399772"/>
            <a:ext cx="742833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hlinkClick r:id="rId3"/>
              </a:rPr>
              <a:t>https://onlinelibrary.wiley.com/doi/10.1111/add.16616?asam.org=</a:t>
            </a:r>
            <a:r>
              <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rPr>
              <a:t> </a:t>
            </a:r>
          </a:p>
        </p:txBody>
      </p:sp>
    </p:spTree>
    <p:extLst>
      <p:ext uri="{BB962C8B-B14F-4D97-AF65-F5344CB8AC3E}">
        <p14:creationId xmlns:p14="http://schemas.microsoft.com/office/powerpoint/2010/main" val="267116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art, bar chart&#10;&#10;Description automatically generated">
            <a:extLst>
              <a:ext uri="{FF2B5EF4-FFF2-40B4-BE49-F238E27FC236}">
                <a16:creationId xmlns:a16="http://schemas.microsoft.com/office/drawing/2014/main" id="{00F4CD8E-C0D9-4255-93CC-57EA946E8125}"/>
              </a:ext>
            </a:extLst>
          </p:cNvPr>
          <p:cNvPicPr>
            <a:picLocks noChangeAspect="1"/>
          </p:cNvPicPr>
          <p:nvPr/>
        </p:nvPicPr>
        <p:blipFill>
          <a:blip r:embed="rId2"/>
          <a:stretch>
            <a:fillRect/>
          </a:stretch>
        </p:blipFill>
        <p:spPr>
          <a:xfrm>
            <a:off x="566530" y="-1"/>
            <a:ext cx="11273849" cy="6858001"/>
          </a:xfrm>
          <a:prstGeom prst="rect">
            <a:avLst/>
          </a:prstGeom>
        </p:spPr>
      </p:pic>
      <p:sp>
        <p:nvSpPr>
          <p:cNvPr id="2" name="TextBox 1">
            <a:extLst>
              <a:ext uri="{FF2B5EF4-FFF2-40B4-BE49-F238E27FC236}">
                <a16:creationId xmlns:a16="http://schemas.microsoft.com/office/drawing/2014/main" id="{9D20EA74-3FAE-4F51-8432-F6FCCCF607A7}"/>
              </a:ext>
            </a:extLst>
          </p:cNvPr>
          <p:cNvSpPr txBox="1"/>
          <p:nvPr/>
        </p:nvSpPr>
        <p:spPr>
          <a:xfrm>
            <a:off x="4563176" y="6645125"/>
            <a:ext cx="82771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mn-cs"/>
              </a:rPr>
              <a:t>Ajay et al, 2010, S</a:t>
            </a:r>
            <a:r>
              <a:rPr kumimoji="0" lang="en-US" sz="1200" b="0" i="1" u="none" strike="noStrike" kern="1200" cap="none" spc="0" normalizeH="0" baseline="0" noProof="0" dirty="0">
                <a:ln>
                  <a:noFill/>
                </a:ln>
                <a:solidFill>
                  <a:prstClr val="black"/>
                </a:solidFill>
                <a:effectLst/>
                <a:uLnTx/>
                <a:uFillTx/>
                <a:latin typeface="Corbel" panose="020B0503020204020204"/>
                <a:ea typeface="+mn-ea"/>
                <a:cs typeface="+mn-cs"/>
              </a:rPr>
              <a:t>ubstance Abuse</a:t>
            </a:r>
            <a:r>
              <a:rPr kumimoji="0" lang="en-US" sz="1200" b="0" i="1" u="none" strike="noStrike" kern="1200" cap="none" spc="0" normalizeH="0" baseline="0" noProof="0" dirty="0">
                <a:ln>
                  <a:noFill/>
                </a:ln>
                <a:solidFill>
                  <a:prstClr val="black"/>
                </a:solidFill>
                <a:effectLst/>
                <a:uLnTx/>
                <a:uFillTx/>
                <a:latin typeface="Corbel" panose="020B0503020204020204"/>
                <a:ea typeface="+mn-ea"/>
                <a:cs typeface="Calibri"/>
              </a:rPr>
              <a:t>, </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Calibri"/>
              </a:rPr>
              <a:t>Coffin et al, 2020, </a:t>
            </a:r>
            <a:r>
              <a:rPr kumimoji="0" lang="en-US" sz="1200" b="0" i="1" u="none" strike="noStrike" kern="1200" cap="none" spc="0" normalizeH="0" baseline="0" noProof="0" dirty="0">
                <a:ln>
                  <a:noFill/>
                </a:ln>
                <a:solidFill>
                  <a:prstClr val="black"/>
                </a:solidFill>
                <a:effectLst/>
                <a:uLnTx/>
                <a:uFillTx/>
                <a:latin typeface="Corbel" panose="020B0503020204020204"/>
                <a:ea typeface="+mn-ea"/>
                <a:cs typeface="Calibri"/>
              </a:rPr>
              <a:t>PLOS One, </a:t>
            </a:r>
            <a:r>
              <a:rPr kumimoji="0" lang="en-US" sz="1200" b="0" i="0" u="none" strike="noStrike" kern="1200" cap="none" spc="0" normalizeH="0" baseline="0" noProof="0" dirty="0" err="1">
                <a:ln>
                  <a:noFill/>
                </a:ln>
                <a:solidFill>
                  <a:prstClr val="black"/>
                </a:solidFill>
                <a:effectLst/>
                <a:uLnTx/>
                <a:uFillTx/>
                <a:latin typeface="Corbel" panose="020B0503020204020204"/>
                <a:ea typeface="+mn-lt"/>
                <a:cs typeface="+mn-lt"/>
              </a:rPr>
              <a:t>Agnoli</a:t>
            </a:r>
            <a:r>
              <a:rPr kumimoji="0" lang="en-US" sz="1200" b="0" i="0" u="none" strike="noStrike" kern="1200" cap="none" spc="0" normalizeH="0" baseline="0" noProof="0" dirty="0">
                <a:ln>
                  <a:noFill/>
                </a:ln>
                <a:solidFill>
                  <a:prstClr val="black"/>
                </a:solidFill>
                <a:effectLst/>
                <a:uLnTx/>
                <a:uFillTx/>
                <a:latin typeface="Corbel" panose="020B0503020204020204"/>
                <a:ea typeface="+mn-lt"/>
                <a:cs typeface="+mn-lt"/>
              </a:rPr>
              <a:t> et al, 2022,</a:t>
            </a:r>
            <a:r>
              <a:rPr kumimoji="0" lang="en-US" sz="1200" b="0" i="1" u="none" strike="noStrike" kern="1200" cap="none" spc="0" normalizeH="0" baseline="0" noProof="0" dirty="0">
                <a:ln>
                  <a:noFill/>
                </a:ln>
                <a:solidFill>
                  <a:prstClr val="black"/>
                </a:solidFill>
                <a:effectLst/>
                <a:uLnTx/>
                <a:uFillTx/>
                <a:latin typeface="Corbel" panose="020B0503020204020204"/>
                <a:ea typeface="+mn-lt"/>
                <a:cs typeface="+mn-lt"/>
              </a:rPr>
              <a:t> JAMA</a:t>
            </a:r>
            <a:r>
              <a:rPr kumimoji="0" lang="en-US" sz="1200" b="0" i="1" u="none" strike="noStrike" kern="1200" cap="none" spc="0" normalizeH="0" baseline="0" noProof="0" dirty="0">
                <a:ln>
                  <a:noFill/>
                </a:ln>
                <a:solidFill>
                  <a:prstClr val="black"/>
                </a:solidFill>
                <a:effectLst/>
                <a:uLnTx/>
                <a:uFillTx/>
                <a:latin typeface="Corbel" panose="020B0503020204020204"/>
                <a:ea typeface="+mn-ea"/>
                <a:cs typeface="Calibri"/>
              </a:rPr>
              <a:t>, </a:t>
            </a:r>
            <a:r>
              <a:rPr kumimoji="0" lang="en-US" sz="1200" b="0" i="0" u="none" strike="noStrike" kern="1200" cap="none" spc="0" normalizeH="0" baseline="0" noProof="0" dirty="0">
                <a:ln>
                  <a:noFill/>
                </a:ln>
                <a:solidFill>
                  <a:prstClr val="black"/>
                </a:solidFill>
                <a:effectLst/>
                <a:uLnTx/>
                <a:uFillTx/>
                <a:latin typeface="Corbel" panose="020B0503020204020204"/>
                <a:ea typeface="+mn-ea"/>
                <a:cs typeface="Calibri"/>
              </a:rPr>
              <a:t>Oliva et al, 2020, </a:t>
            </a:r>
            <a:r>
              <a:rPr kumimoji="0" lang="en-US" sz="1200" b="0" i="1" u="none" strike="noStrike" kern="1200" cap="none" spc="0" normalizeH="0" baseline="0" noProof="0" dirty="0">
                <a:ln>
                  <a:noFill/>
                </a:ln>
                <a:solidFill>
                  <a:prstClr val="black"/>
                </a:solidFill>
                <a:effectLst/>
                <a:uLnTx/>
                <a:uFillTx/>
                <a:latin typeface="Corbel" panose="020B0503020204020204"/>
                <a:ea typeface="+mn-ea"/>
                <a:cs typeface="Calibri"/>
              </a:rPr>
              <a:t>BMJ</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prstClr val="white"/>
              </a:solidFill>
              <a:effectLst/>
              <a:uLnTx/>
              <a:uFillTx/>
              <a:latin typeface="Corbel" panose="020B0503020204020204"/>
              <a:ea typeface="+mn-ea"/>
              <a:cs typeface="Calibri"/>
            </a:endParaRPr>
          </a:p>
        </p:txBody>
      </p:sp>
    </p:spTree>
    <p:extLst>
      <p:ext uri="{BB962C8B-B14F-4D97-AF65-F5344CB8AC3E}">
        <p14:creationId xmlns:p14="http://schemas.microsoft.com/office/powerpoint/2010/main" val="2862984827"/>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000000"/>
      </a:dk1>
      <a:lt1>
        <a:srgbClr val="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2901</Words>
  <Application>Microsoft Office PowerPoint</Application>
  <PresentationFormat>Widescreen</PresentationFormat>
  <Paragraphs>221</Paragraphs>
  <Slides>47</Slides>
  <Notes>11</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47</vt:i4>
      </vt:variant>
    </vt:vector>
  </HeadingPairs>
  <TitlesOfParts>
    <vt:vector size="65" baseType="lpstr">
      <vt:lpstr>Arial</vt:lpstr>
      <vt:lpstr>Avenir Next LT Pro</vt:lpstr>
      <vt:lpstr>Calibri</vt:lpstr>
      <vt:lpstr>Calibri Light</vt:lpstr>
      <vt:lpstr>Corbel</vt:lpstr>
      <vt:lpstr>Merriweather</vt:lpstr>
      <vt:lpstr>Montserrat</vt:lpstr>
      <vt:lpstr>Noto Sans Symbols</vt:lpstr>
      <vt:lpstr>Open Sans</vt:lpstr>
      <vt:lpstr>Open Sans Medium</vt:lpstr>
      <vt:lpstr>Source Sans Pro</vt:lpstr>
      <vt:lpstr>Tw Cen MT</vt:lpstr>
      <vt:lpstr>Twentieth Century</vt:lpstr>
      <vt:lpstr>Wingdings</vt:lpstr>
      <vt:lpstr>Office Theme</vt:lpstr>
      <vt:lpstr>1_Office Theme</vt:lpstr>
      <vt:lpstr>Depth</vt:lpstr>
      <vt:lpstr>Circuit</vt:lpstr>
      <vt:lpstr>Prescribing Buprenorphine for Chronic Pain</vt:lpstr>
      <vt:lpstr>Learning Objectives </vt:lpstr>
      <vt:lpstr>Financial Disclosures</vt:lpstr>
      <vt:lpstr>Opioids for Chronic Pain?</vt:lpstr>
      <vt:lpstr>REDUCTIONS IN OPIOID PRESCRIBING  HAVE NOT LED TO REDUCTIONS IN OVERDOSE DEATHS</vt:lpstr>
      <vt:lpstr>PowerPoint Presentation</vt:lpstr>
      <vt:lpstr>PowerPoint Presentation</vt:lpstr>
      <vt:lpstr>PowerPoint Presentation</vt:lpstr>
      <vt:lpstr>PowerPoint Presentation</vt:lpstr>
      <vt:lpstr>CDC 2023 Opioid Guidelines</vt:lpstr>
      <vt:lpstr>Management of Opioid Misuse That Does Not Meet Criteria for Opioid Use Disorder (Recommendation 12)</vt:lpstr>
      <vt:lpstr>VA 2022 Guidelines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Calculating Buprenorphine dose</vt:lpstr>
      <vt:lpstr>Starting Buprenorphine </vt:lpstr>
      <vt:lpstr>PowerPoint Presentation</vt:lpstr>
      <vt:lpstr>Precipitated Withdrawal</vt:lpstr>
      <vt:lpstr>At home withdrawal assessment</vt:lpstr>
      <vt:lpstr>Common Rx at First Visit for COT SLBUP switch </vt:lpstr>
      <vt:lpstr>Sublingual Buprenorphine Traditional Start </vt:lpstr>
      <vt:lpstr>PowerPoint Presentation</vt:lpstr>
      <vt:lpstr>Dosing Frequency</vt:lpstr>
      <vt:lpstr>Dosing instructions</vt:lpstr>
      <vt:lpstr>Maintenance dosing</vt:lpstr>
      <vt:lpstr>Resources for BUP in Chronic Pain</vt:lpstr>
      <vt:lpstr>Contact FMI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Opioid Response Network</dc:title>
  <dc:creator>Sarah Spencer</dc:creator>
  <cp:lastModifiedBy>Sarah Spencer</cp:lastModifiedBy>
  <cp:revision>46</cp:revision>
  <dcterms:created xsi:type="dcterms:W3CDTF">2023-08-14T02:29:55Z</dcterms:created>
  <dcterms:modified xsi:type="dcterms:W3CDTF">2024-08-26T13:30:06Z</dcterms:modified>
</cp:coreProperties>
</file>