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6" r:id="rId3"/>
    <p:sldId id="278" r:id="rId4"/>
    <p:sldId id="285" r:id="rId5"/>
    <p:sldId id="288" r:id="rId6"/>
    <p:sldId id="279" r:id="rId7"/>
    <p:sldId id="282" r:id="rId8"/>
    <p:sldId id="281" r:id="rId9"/>
    <p:sldId id="268" r:id="rId10"/>
    <p:sldId id="284" r:id="rId11"/>
    <p:sldId id="286" r:id="rId12"/>
    <p:sldId id="259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72603" autoAdjust="0"/>
  </p:normalViewPr>
  <p:slideViewPr>
    <p:cSldViewPr snapToGrid="0">
      <p:cViewPr varScale="1">
        <p:scale>
          <a:sx n="90" d="100"/>
          <a:sy n="90" d="100"/>
        </p:scale>
        <p:origin x="20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5B693-BDEC-4EFE-BA1E-A3EFE41491BA}" type="datetimeFigureOut">
              <a:rPr lang="en-US" smtClean="0"/>
              <a:t>7/18/24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C719D-3030-4F3C-A511-8FABAABE0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5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75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80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14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64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41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54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34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464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AC719D-3030-4F3C-A511-8FABAABE0FC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64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6043-E2D9-4475-82AB-D7B302AA3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39419-DED2-4807-85FE-5BE1BD152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F5757-358B-4CA6-89BF-4341111F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F76B2-5C0C-4EFC-8504-7D3CF0404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C2FFA-FAA5-4B6C-811E-705A149F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0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C0F27-6539-416B-AD16-96FC6C9C3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17478F-72E8-455B-ACC2-955C89B44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AE185-6EA8-4BB0-A24F-5365E3700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EAF5F-1583-45F3-998C-AD47894B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BD6D5-D793-4BFA-9D75-33CC6EF8E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33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38D59F-DB37-407F-9685-6AC89FE5A8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734F59-3753-4D3A-8D52-EB009D18A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BBCB0-8CEF-4E50-A6B7-17154D065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6FF00-1279-4BC2-B4AB-5B1B55350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083F4-2040-4F28-8096-F3DA38614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02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8A40-C6FF-40D4-B888-C86CAD188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A5129-F3A3-4CD0-BDE9-2D97F43BE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81BFA-CC43-4659-9CF1-86BAE12E5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5C572-935E-4610-BAB9-FB15AFFCC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36B67-5A26-4C53-8E93-5E323AD90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3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BEBFB-1BAE-4DC9-8B61-C848EB754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516E2-587F-4341-893D-485AE5D11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83AE2-917F-4027-9ECB-1CABE1D01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4E352-FE20-4633-83FB-405CBD6C1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C6E19-9546-4B71-956E-1A70260DB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49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E0C61-A60F-46C4-9995-F656E588C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F0F65-9871-41CA-9AB3-C7AC4DD6FB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52C824-9EBE-4B37-A4EE-970871215A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BB0BB-549C-43F1-AA18-90DE1D4C6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5B792-58B5-44A1-A2F9-2729DDF07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C4AFE-D00E-49D5-A99A-A52E8D3E9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9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DCC57-E980-4D2A-98EA-78F7BC765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68476-0783-4DA7-8C58-0821D1D03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B7A626-030C-4022-8C5D-F9E653457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86DC8F-2F2C-44C0-826C-03EAAB91FB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A7A24C-6332-4128-9E5A-C19E15EFC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B3C70A-622A-4193-924C-5A3ADA89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08336B-36EC-4E7B-9F26-1391B1441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835465-EAB0-4455-8F7E-5BFA1E49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6740C-17C9-4200-8B38-B0CCD2C9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D71F0-EC10-4729-935B-88F99A46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D77478-9EFC-4425-AE0C-F99CE19B1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67077-C709-4A4A-B6BC-87FC263E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63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34F6E5-AAC5-4A8A-843A-740682106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0E4775-369A-4927-9808-7477F38D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FC1E5D-5EB5-48A9-874A-5B3826DD7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1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CDA85-6555-4961-B389-856AFC5F0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4A83-9449-4D06-873B-E0D1D5CAB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D4785C-5859-4D70-A302-721320CBDC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F6B99-3EFB-49B8-BAB8-F93A1145A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728BC2-D7EB-46EB-985B-111D5CBC0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9B4D7-D441-4853-8A44-770BEAA9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0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A9F03-AA48-43BB-8D86-C524867B8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7B902D-500C-4C37-A7D7-3AB2C754A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E33D4-D160-45C4-B587-3A9823465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6A8F1-CFBE-4B5D-BED7-10F0BDEE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93AA2-5204-48F3-9E15-3F81754C3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94446-8B18-420E-AC4D-D0F15C1F8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3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8074A3-A02D-46C4-AD16-10AC06C37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7D538-F4B4-4360-A17B-EB9DA097E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9B591-DE29-43D9-A13E-DE3581D73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DCD7E-E3BD-4061-A338-B5F65C3C0658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8272E-C45B-4908-8C27-A02220AA6B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1725D-A490-4BD1-8B41-B13E565998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8601B-D896-4C05-A5B4-B43675869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1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24497-CDF6-4F3D-9C0A-959B8893D7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ID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50EEC-349F-4555-A9CB-10F125753B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Leslie Stewart, MD</a:t>
            </a:r>
          </a:p>
          <a:p>
            <a:r>
              <a:rPr lang="en-US" dirty="0"/>
              <a:t>7/18/2024</a:t>
            </a:r>
          </a:p>
        </p:txBody>
      </p:sp>
    </p:spTree>
    <p:extLst>
      <p:ext uri="{BB962C8B-B14F-4D97-AF65-F5344CB8AC3E}">
        <p14:creationId xmlns:p14="http://schemas.microsoft.com/office/powerpoint/2010/main" val="182213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CFBE-E2D6-4AEB-8139-B4830FB8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RSV vaccine for non-pregnant adults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7BF158-6791-48A5-977C-30420AE38D70}"/>
              </a:ext>
            </a:extLst>
          </p:cNvPr>
          <p:cNvSpPr/>
          <p:nvPr/>
        </p:nvSpPr>
        <p:spPr>
          <a:xfrm>
            <a:off x="838200" y="1825625"/>
            <a:ext cx="4610878" cy="22440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u="sng" dirty="0"/>
              <a:t>Old Recommendation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Adults age 60 years or older can receive 1 dose RSV vaccine (</a:t>
            </a:r>
            <a:r>
              <a:rPr lang="en-US" dirty="0" err="1"/>
              <a:t>Arexvy</a:t>
            </a:r>
            <a:r>
              <a:rPr lang="en-US" baseline="30000" dirty="0"/>
              <a:t>®</a:t>
            </a:r>
            <a:r>
              <a:rPr lang="en-US" dirty="0"/>
              <a:t> or </a:t>
            </a:r>
            <a:r>
              <a:rPr lang="en-US" dirty="0" err="1"/>
              <a:t>Abrysvo</a:t>
            </a:r>
            <a:r>
              <a:rPr lang="en-US" baseline="30000" dirty="0"/>
              <a:t>™</a:t>
            </a:r>
            <a:r>
              <a:rPr lang="en-US" dirty="0"/>
              <a:t>) based on shared clinical decision-making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622038-386A-4224-AD41-67997CF25ABB}"/>
              </a:ext>
            </a:extLst>
          </p:cNvPr>
          <p:cNvSpPr/>
          <p:nvPr/>
        </p:nvSpPr>
        <p:spPr>
          <a:xfrm>
            <a:off x="6439678" y="1825625"/>
            <a:ext cx="4610878" cy="48585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u="sng" dirty="0"/>
              <a:t>New Recommendations</a:t>
            </a:r>
          </a:p>
          <a:p>
            <a:pPr algn="ctr"/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Adults 75 years of age and older receive a single dose of RSV vaccine </a:t>
            </a:r>
          </a:p>
          <a:p>
            <a:pPr marL="342900" indent="-342900">
              <a:buAutoNum type="arabicPeriod"/>
            </a:pPr>
            <a:r>
              <a:rPr lang="en-US" dirty="0"/>
              <a:t>Adults 60–74 years of age and older who are at increased risk of severe RSV disease receive a single dose of RSV vaccine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CDC will publish Clinical Considerations that describe chronic medical conditions and other risk factors for severe RSV disease for use in this risk-based recommendation.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RSV vaccination is recommended as a single lifetime dose only. Persons who have already received RSV vaccination are NOT recommended to receive another dose.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  <a:p>
            <a:endParaRPr lang="en-US" u="sn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A7052C-DD2E-4115-9F1C-D6B94E275644}"/>
              </a:ext>
            </a:extLst>
          </p:cNvPr>
          <p:cNvSpPr/>
          <p:nvPr/>
        </p:nvSpPr>
        <p:spPr>
          <a:xfrm>
            <a:off x="838199" y="4351740"/>
            <a:ext cx="4914123" cy="22440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/>
              <a:t>Available vaccines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Abrysvo</a:t>
            </a:r>
            <a:r>
              <a:rPr lang="en-US" dirty="0"/>
              <a:t> (Pfizer)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Also recommended for pregnant 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Arexvy</a:t>
            </a:r>
            <a:r>
              <a:rPr lang="en-US" dirty="0"/>
              <a:t> (GSK)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(also FDA approved for age 50+)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MRESVIA (</a:t>
            </a:r>
            <a:r>
              <a:rPr lang="en-US" dirty="0" err="1"/>
              <a:t>Moderna</a:t>
            </a:r>
            <a:r>
              <a:rPr lang="en-US" dirty="0"/>
              <a:t>): mRNA vaccine just approved by FDA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9BDF919-9A52-45D1-A41B-AAE7EDB255DD}"/>
              </a:ext>
            </a:extLst>
          </p:cNvPr>
          <p:cNvCxnSpPr>
            <a:cxnSpLocks/>
          </p:cNvCxnSpPr>
          <p:nvPr/>
        </p:nvCxnSpPr>
        <p:spPr>
          <a:xfrm>
            <a:off x="5563673" y="2820473"/>
            <a:ext cx="669702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333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0E975-4684-451B-883B-0EC5002B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A36D4-D343-421E-86F2-EC64B15D2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Recommended for 6 months and older</a:t>
            </a:r>
          </a:p>
          <a:p>
            <a:endParaRPr lang="en-US" dirty="0"/>
          </a:p>
          <a:p>
            <a:r>
              <a:rPr lang="en-US" dirty="0"/>
              <a:t>ACIP recommends high-dose inactivated (HD-IIV3) and adjuvanted inactivated (aIIV3) influenza vaccines as acceptable options for solid organ transplant recipients aged 18 through 64 years who are on immunosuppressive medication regimens, without a preference over other age-appropriate IIV3s or RIV3.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09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91065-6F0A-4B30-A4FA-C85D7F7E6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Pneumococcal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A1C99-3E43-4B00-8739-373AF6C5D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21-valent pneumococcal conjugate vaccine (PCV21)</a:t>
            </a:r>
          </a:p>
          <a:p>
            <a:pPr lvl="1"/>
            <a:r>
              <a:rPr lang="en-US" sz="2800" dirty="0"/>
              <a:t>Approved by FDA 6/2024 for age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≥ </a:t>
            </a:r>
            <a:r>
              <a:rPr lang="en-US" sz="2800" dirty="0"/>
              <a:t>18 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ACIP recommends PCV21 as an option for adults who currently have a recommendation to receive a dose of PCV 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PCV21 is not replacing PCV20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10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53565-237F-4C9D-9EB6-7FB5E41A6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DTaP-IPV-Hib-</a:t>
            </a:r>
            <a:r>
              <a:rPr lang="en-US" b="1" dirty="0" err="1"/>
              <a:t>HepB</a:t>
            </a:r>
            <a:r>
              <a:rPr lang="en-US" b="1" dirty="0"/>
              <a:t> (</a:t>
            </a:r>
            <a:r>
              <a:rPr lang="en-US" b="1" dirty="0" err="1"/>
              <a:t>Vaxelis</a:t>
            </a:r>
            <a:r>
              <a:rPr lang="en-US" b="1" dirty="0"/>
              <a:t>®) Vaccine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9A5DD-65A8-4230-87C2-F23E60A13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DTaP-IPV-Hib-</a:t>
            </a:r>
            <a:r>
              <a:rPr lang="en-US" dirty="0" err="1"/>
              <a:t>HepB</a:t>
            </a:r>
            <a:r>
              <a:rPr lang="en-US" dirty="0"/>
              <a:t> (</a:t>
            </a:r>
            <a:r>
              <a:rPr lang="en-US" dirty="0" err="1"/>
              <a:t>Vaxelis</a:t>
            </a:r>
            <a:r>
              <a:rPr lang="en-US" dirty="0"/>
              <a:t>®) should be included with PRP-OMP (</a:t>
            </a:r>
            <a:r>
              <a:rPr lang="en-US" dirty="0" err="1"/>
              <a:t>PedvaxHIB</a:t>
            </a:r>
            <a:r>
              <a:rPr lang="en-US" dirty="0"/>
              <a:t>®) in the preferential recommendation for American Indian and Alaska Native infants based on the </a:t>
            </a:r>
            <a:r>
              <a:rPr lang="en-US" i="1" dirty="0" err="1"/>
              <a:t>Haemophilus</a:t>
            </a:r>
            <a:r>
              <a:rPr lang="en-US" i="1" dirty="0"/>
              <a:t> influenzae </a:t>
            </a:r>
            <a:r>
              <a:rPr lang="en-US" dirty="0"/>
              <a:t>type b (Hib) component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38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8480E-F58C-4D27-B4C4-9F0F3038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4682B-A287-4785-9EEE-7D6E9EB80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COVID</a:t>
            </a:r>
          </a:p>
          <a:p>
            <a:r>
              <a:rPr lang="en-US" dirty="0"/>
              <a:t>Avian flu</a:t>
            </a:r>
          </a:p>
          <a:p>
            <a:r>
              <a:rPr lang="en-US" dirty="0" err="1"/>
              <a:t>Mpox</a:t>
            </a:r>
            <a:endParaRPr lang="en-US" dirty="0"/>
          </a:p>
          <a:p>
            <a:r>
              <a:rPr lang="en-US" dirty="0"/>
              <a:t>ACIP meeting updates from June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358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119CD-BEB3-4185-B3ED-F23F62650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61818-E8B9-4B18-989A-23069FCD0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68D5E0-48AD-420C-B2C5-0D810E039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51065"/>
            <a:ext cx="12192000" cy="532339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D03072-EB86-4307-AFA7-2AF2674F39B0}"/>
              </a:ext>
            </a:extLst>
          </p:cNvPr>
          <p:cNvSpPr txBox="1"/>
          <p:nvPr/>
        </p:nvSpPr>
        <p:spPr>
          <a:xfrm>
            <a:off x="94445" y="6334542"/>
            <a:ext cx="60015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FliRT</a:t>
            </a:r>
            <a:r>
              <a:rPr lang="en-US" sz="2400" dirty="0"/>
              <a:t> strains (Omicron subvariant): KP.3, LB.1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8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89553-181B-443C-A9C3-D3F7A2E76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D430A-DF05-4B45-9467-D176B173E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ACIP recommends 2024-2025 COVID-19 vaccines as authorized or approved by FDA in persons ≥6 months of age.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 COVID-19 vaccines are expected to be available to ship mid-August to late-September.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310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BE5E-285F-4582-92C6-0C7A12DE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Avian influenza (H5N1)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7D7D0-61BD-4523-AEA8-A17117AF6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833" y="1890019"/>
            <a:ext cx="10791423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Origin of outbreak ongoing, has been in dairy herds, chicken farms</a:t>
            </a:r>
          </a:p>
          <a:p>
            <a:r>
              <a:rPr lang="en-US" dirty="0"/>
              <a:t>4 human cases during this outbreak</a:t>
            </a:r>
          </a:p>
          <a:p>
            <a:pPr lvl="1"/>
            <a:r>
              <a:rPr lang="en-US" dirty="0"/>
              <a:t>Symptoms have included conjunctivitis or mild respiratory symptoms</a:t>
            </a:r>
          </a:p>
          <a:p>
            <a:pPr lvl="1"/>
            <a:r>
              <a:rPr lang="en-US" dirty="0"/>
              <a:t>No human-to-human transmission</a:t>
            </a:r>
          </a:p>
          <a:p>
            <a:r>
              <a:rPr lang="en-US" dirty="0"/>
              <a:t>No recommendation for livestock workers to be vaccinated against avian flu</a:t>
            </a:r>
          </a:p>
          <a:p>
            <a:r>
              <a:rPr lang="en-US" dirty="0"/>
              <a:t>All meat and pasteurized dairy products remain safe according to USDA/FDA</a:t>
            </a:r>
          </a:p>
          <a:p>
            <a:r>
              <a:rPr lang="en-US" dirty="0"/>
              <a:t>Current diagnostics should detect H5N1 viruses</a:t>
            </a:r>
          </a:p>
          <a:p>
            <a:r>
              <a:rPr lang="en-US" dirty="0"/>
              <a:t>No known markers of resistance to FDA approved antiviral drugs</a:t>
            </a:r>
          </a:p>
          <a:p>
            <a:r>
              <a:rPr lang="en-US" b="1" dirty="0"/>
              <a:t>Current public health risk is low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3DFAC8-0CDA-40DD-88EB-CA8EFCFDC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6460" y="1228925"/>
            <a:ext cx="2085236" cy="22000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332C83-1CA7-43F9-B951-71FF611D6B62}"/>
              </a:ext>
            </a:extLst>
          </p:cNvPr>
          <p:cNvSpPr txBox="1"/>
          <p:nvPr/>
        </p:nvSpPr>
        <p:spPr>
          <a:xfrm>
            <a:off x="0" y="6650552"/>
            <a:ext cx="69674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Picture: https://www.fda.gov/food/alerts-advisories-safety-information/updates-highly-pathogenic-avian-influenza-hpai</a:t>
            </a:r>
          </a:p>
        </p:txBody>
      </p:sp>
    </p:spTree>
    <p:extLst>
      <p:ext uri="{BB962C8B-B14F-4D97-AF65-F5344CB8AC3E}">
        <p14:creationId xmlns:p14="http://schemas.microsoft.com/office/powerpoint/2010/main" val="296217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61E24-0A25-48FF-9B6B-D32285948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Mpox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0D42D-F36B-4762-950C-56B9900BF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Continued </a:t>
            </a:r>
            <a:r>
              <a:rPr lang="en-US" dirty="0" err="1"/>
              <a:t>Mpox</a:t>
            </a:r>
            <a:r>
              <a:rPr lang="en-US" dirty="0"/>
              <a:t> activity, most cases in unvaccinated or who have only had 1 </a:t>
            </a:r>
            <a:r>
              <a:rPr lang="en-US" dirty="0" err="1"/>
              <a:t>Jynneos</a:t>
            </a:r>
            <a:r>
              <a:rPr lang="en-US" dirty="0"/>
              <a:t> vaccine</a:t>
            </a:r>
          </a:p>
          <a:p>
            <a:endParaRPr lang="en-US" dirty="0"/>
          </a:p>
          <a:p>
            <a:r>
              <a:rPr lang="en-US" dirty="0"/>
              <a:t>Tecovirimat (TPOXX) </a:t>
            </a:r>
          </a:p>
          <a:p>
            <a:pPr lvl="1"/>
            <a:r>
              <a:rPr lang="en-US" dirty="0"/>
              <a:t>Available mostly through NIH’s STOMP trial or CDC’s EA-IND protocol</a:t>
            </a:r>
          </a:p>
          <a:p>
            <a:pPr lvl="1"/>
            <a:r>
              <a:rPr lang="en-US" dirty="0"/>
              <a:t>May also have still at local health departments, I.H.S. supply channels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FA2729-2D55-45AC-B5BF-A9CAF904C65B}"/>
              </a:ext>
            </a:extLst>
          </p:cNvPr>
          <p:cNvSpPr txBox="1"/>
          <p:nvPr/>
        </p:nvSpPr>
        <p:spPr>
          <a:xfrm>
            <a:off x="0" y="6611779"/>
            <a:ext cx="65038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https://emergency.cdc.gov/coca/ppt/2024/062724_slides.pdf</a:t>
            </a:r>
          </a:p>
        </p:txBody>
      </p:sp>
    </p:spTree>
    <p:extLst>
      <p:ext uri="{BB962C8B-B14F-4D97-AF65-F5344CB8AC3E}">
        <p14:creationId xmlns:p14="http://schemas.microsoft.com/office/powerpoint/2010/main" val="1958868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874F5-44AE-4183-A658-5F232F9E8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51A50-9AA6-4F73-AB3B-C448B678E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FC3CC3-7964-4A41-8795-F4F5F4701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820" y="290714"/>
            <a:ext cx="11960180" cy="64006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E6B72A-0D7D-4172-9A9C-8783E26EB3CD}"/>
              </a:ext>
            </a:extLst>
          </p:cNvPr>
          <p:cNvSpPr txBox="1"/>
          <p:nvPr/>
        </p:nvSpPr>
        <p:spPr>
          <a:xfrm>
            <a:off x="0" y="6611779"/>
            <a:ext cx="65038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https://emergency.cdc.gov/coca/ppt/2024/062724_slides.pdf</a:t>
            </a:r>
          </a:p>
        </p:txBody>
      </p:sp>
    </p:spTree>
    <p:extLst>
      <p:ext uri="{BB962C8B-B14F-4D97-AF65-F5344CB8AC3E}">
        <p14:creationId xmlns:p14="http://schemas.microsoft.com/office/powerpoint/2010/main" val="2411777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D0286-8416-4525-B37B-64165BE5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7095-AC06-41A9-8EC7-12080823C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20F87B-66B7-4710-8741-0BB49C099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987544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3B07D4A-0083-4355-B284-581B2976061E}"/>
              </a:ext>
            </a:extLst>
          </p:cNvPr>
          <p:cNvSpPr/>
          <p:nvPr/>
        </p:nvSpPr>
        <p:spPr>
          <a:xfrm>
            <a:off x="8987544" y="365125"/>
            <a:ext cx="3204456" cy="48250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/>
              <a:t>-Persons who are gay, bisexual, and other MSM, transgender or nonbinary people who in the past 6 months have had: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 least 1 new 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≥</a:t>
            </a:r>
            <a:r>
              <a:rPr lang="en-US" dirty="0"/>
              <a:t>1 sex partner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Sex at commercial sex venue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Sex in association with a large public event in a geographic area where </a:t>
            </a:r>
            <a:r>
              <a:rPr lang="en-US" dirty="0" err="1"/>
              <a:t>Mpox</a:t>
            </a:r>
            <a:r>
              <a:rPr lang="en-US" dirty="0"/>
              <a:t> transmission is occurring</a:t>
            </a:r>
          </a:p>
          <a:p>
            <a:r>
              <a:rPr lang="en-US" dirty="0"/>
              <a:t>-Persons who are sexual partners of the persons described above </a:t>
            </a:r>
          </a:p>
          <a:p>
            <a:r>
              <a:rPr lang="en-US" dirty="0"/>
              <a:t>-Persons who anticipate experiencing any of the situations described above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131626-03FF-4126-8E8E-EB407A9220B0}"/>
              </a:ext>
            </a:extLst>
          </p:cNvPr>
          <p:cNvSpPr/>
          <p:nvPr/>
        </p:nvSpPr>
        <p:spPr>
          <a:xfrm>
            <a:off x="0" y="5962918"/>
            <a:ext cx="8873544" cy="491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8F368B-473A-4C65-A8E1-042391B3A338}"/>
              </a:ext>
            </a:extLst>
          </p:cNvPr>
          <p:cNvSpPr txBox="1"/>
          <p:nvPr/>
        </p:nvSpPr>
        <p:spPr>
          <a:xfrm>
            <a:off x="8987544" y="6492875"/>
            <a:ext cx="32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https://www.cdc.gov/vaccines/schedules/downloads/adult/adult-combined-schedule.pdf</a:t>
            </a:r>
            <a:endParaRPr lang="en-US" sz="1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588B6F-6420-422D-8394-26E60D8941B9}"/>
              </a:ext>
            </a:extLst>
          </p:cNvPr>
          <p:cNvSpPr/>
          <p:nvPr/>
        </p:nvSpPr>
        <p:spPr>
          <a:xfrm>
            <a:off x="8987544" y="5342731"/>
            <a:ext cx="3204456" cy="9921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/>
              <a:t>-Not recommended for those who have had </a:t>
            </a:r>
            <a:r>
              <a:rPr lang="en-US" dirty="0" err="1"/>
              <a:t>Mpox</a:t>
            </a:r>
            <a:r>
              <a:rPr lang="en-US" dirty="0"/>
              <a:t> </a:t>
            </a:r>
          </a:p>
          <a:p>
            <a:r>
              <a:rPr lang="en-US" dirty="0"/>
              <a:t>-No booster recommended</a:t>
            </a:r>
          </a:p>
        </p:txBody>
      </p:sp>
    </p:spTree>
    <p:extLst>
      <p:ext uri="{BB962C8B-B14F-4D97-AF65-F5344CB8AC3E}">
        <p14:creationId xmlns:p14="http://schemas.microsoft.com/office/powerpoint/2010/main" val="857420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EA5B0-D437-4CBB-8201-810B2FE30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Vaccine Updates: ACIP June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B2180-A9C5-4091-859C-15AF7A1B9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6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655</Words>
  <Application>Microsoft Macintosh PowerPoint</Application>
  <PresentationFormat>Widescreen</PresentationFormat>
  <Paragraphs>85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ID Updates</vt:lpstr>
      <vt:lpstr>Outline</vt:lpstr>
      <vt:lpstr>COVID</vt:lpstr>
      <vt:lpstr>COVID</vt:lpstr>
      <vt:lpstr>Avian influenza (H5N1)</vt:lpstr>
      <vt:lpstr>Mpox</vt:lpstr>
      <vt:lpstr>PowerPoint Presentation</vt:lpstr>
      <vt:lpstr>PowerPoint Presentation</vt:lpstr>
      <vt:lpstr>Other Vaccine Updates: ACIP June 2024</vt:lpstr>
      <vt:lpstr>RSV vaccine for non-pregnant adults</vt:lpstr>
      <vt:lpstr>Flu</vt:lpstr>
      <vt:lpstr>Pneumococcal</vt:lpstr>
      <vt:lpstr>DTaP-IPV-Hib-HepB (Vaxelis®) Vaccine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Vaccine Updates ACIP June 2024</dc:title>
  <dc:creator>Stewart, Leslie (IHS/NAV)</dc:creator>
  <cp:lastModifiedBy>Ashley Day</cp:lastModifiedBy>
  <cp:revision>42</cp:revision>
  <dcterms:created xsi:type="dcterms:W3CDTF">2024-07-02T15:17:36Z</dcterms:created>
  <dcterms:modified xsi:type="dcterms:W3CDTF">2024-07-18T18:21:45Z</dcterms:modified>
</cp:coreProperties>
</file>