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31.jpg" ContentType="image/jpg"/>
  <Override PartName="/ppt/media/image32.jpg" ContentType="image/jpg"/>
  <Override PartName="/ppt/notesSlides/notesSlide6.xml" ContentType="application/vnd.openxmlformats-officedocument.presentationml.notesSlide+xml"/>
  <Override PartName="/ppt/media/image52.jpg" ContentType="image/jpg"/>
  <Override PartName="/ppt/media/image53.jpg" ContentType="image/jpg"/>
  <Override PartName="/ppt/media/image54.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68" r:id="rId3"/>
    <p:sldMasterId id="2147483675" r:id="rId4"/>
    <p:sldMasterId id="2147483687" r:id="rId5"/>
  </p:sldMasterIdLst>
  <p:notesMasterIdLst>
    <p:notesMasterId r:id="rId46"/>
  </p:notesMasterIdLst>
  <p:sldIdLst>
    <p:sldId id="4446" r:id="rId6"/>
    <p:sldId id="266" r:id="rId7"/>
    <p:sldId id="468" r:id="rId8"/>
    <p:sldId id="413" r:id="rId9"/>
    <p:sldId id="593" r:id="rId10"/>
    <p:sldId id="4315" r:id="rId11"/>
    <p:sldId id="295" r:id="rId12"/>
    <p:sldId id="4381" r:id="rId13"/>
    <p:sldId id="4365" r:id="rId14"/>
    <p:sldId id="576" r:id="rId15"/>
    <p:sldId id="579" r:id="rId16"/>
    <p:sldId id="357" r:id="rId17"/>
    <p:sldId id="4456" r:id="rId18"/>
    <p:sldId id="278" r:id="rId19"/>
    <p:sldId id="279" r:id="rId20"/>
    <p:sldId id="280" r:id="rId21"/>
    <p:sldId id="281" r:id="rId22"/>
    <p:sldId id="282" r:id="rId23"/>
    <p:sldId id="283" r:id="rId24"/>
    <p:sldId id="284" r:id="rId25"/>
    <p:sldId id="285" r:id="rId26"/>
    <p:sldId id="4453" r:id="rId27"/>
    <p:sldId id="998" r:id="rId28"/>
    <p:sldId id="1280" r:id="rId29"/>
    <p:sldId id="4386" r:id="rId30"/>
    <p:sldId id="4458" r:id="rId31"/>
    <p:sldId id="287" r:id="rId32"/>
    <p:sldId id="288" r:id="rId33"/>
    <p:sldId id="538" r:id="rId34"/>
    <p:sldId id="289" r:id="rId35"/>
    <p:sldId id="4454" r:id="rId36"/>
    <p:sldId id="4455" r:id="rId37"/>
    <p:sldId id="580" r:id="rId38"/>
    <p:sldId id="582" r:id="rId39"/>
    <p:sldId id="4457" r:id="rId40"/>
    <p:sldId id="275" r:id="rId41"/>
    <p:sldId id="290" r:id="rId42"/>
    <p:sldId id="291" r:id="rId43"/>
    <p:sldId id="304" r:id="rId44"/>
    <p:sldId id="4451" r:id="rId45"/>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9" clrIdx="0">
    <p:extLst>
      <p:ext uri="{19B8F6BF-5375-455C-9EA6-DF929625EA0E}">
        <p15:presenceInfo xmlns:p15="http://schemas.microsoft.com/office/powerpoint/2012/main" userId="Microsoft Office User" providerId="None"/>
      </p:ext>
    </p:extLst>
  </p:cmAuthor>
  <p:cmAuthor id="2" name="Alexandra Giovino" initials="AG" lastIdx="19" clrIdx="1">
    <p:extLst>
      <p:ext uri="{19B8F6BF-5375-455C-9EA6-DF929625EA0E}">
        <p15:presenceInfo xmlns:p15="http://schemas.microsoft.com/office/powerpoint/2012/main" userId="S::agiovino@infotier.onmicrosoft.com::32d52c2a-67af-495e-8d27-c6aa706533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0000"/>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12"/>
    <p:restoredTop sz="94422"/>
  </p:normalViewPr>
  <p:slideViewPr>
    <p:cSldViewPr snapToGrid="0" snapToObjects="1">
      <p:cViewPr varScale="1">
        <p:scale>
          <a:sx n="126" d="100"/>
          <a:sy n="126" d="100"/>
        </p:scale>
        <p:origin x="186" y="26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0616D1-DDE3-4E31-89C2-DDBDE6AA3283}" type="doc">
      <dgm:prSet loTypeId="urn:microsoft.com/office/officeart/2005/8/layout/orgChart1" loCatId="hierarchy" qsTypeId="urn:microsoft.com/office/officeart/2005/8/quickstyle/simple1" qsCatId="simple" csTypeId="urn:microsoft.com/office/officeart/2005/8/colors/accent2_2" csCatId="accent2" phldr="1"/>
      <dgm:spPr/>
      <dgm:t>
        <a:bodyPr/>
        <a:lstStyle/>
        <a:p>
          <a:endParaRPr lang="en-US"/>
        </a:p>
      </dgm:t>
    </dgm:pt>
    <dgm:pt modelId="{B6D7808B-37A4-41F2-8648-352D0C440876}">
      <dgm:prSet phldrT="[Text]" custT="1"/>
      <dgm:spPr>
        <a:xfrm>
          <a:off x="1521475" y="355856"/>
          <a:ext cx="1467808" cy="501999"/>
        </a:xfrm>
        <a:prstGeom prst="rect">
          <a:avLst/>
        </a:prstGeom>
        <a:solidFill>
          <a:srgbClr val="900000"/>
        </a:solidFill>
        <a:ln w="25400" cap="flat" cmpd="sng" algn="ctr">
          <a:noFill/>
          <a:prstDash val="solid"/>
        </a:ln>
        <a:effectLst/>
      </dgm:spPr>
      <dgm:t>
        <a:bodyPr/>
        <a:lstStyle/>
        <a:p>
          <a:pPr>
            <a:buNone/>
          </a:pPr>
          <a:r>
            <a:rPr lang="en-US" sz="1400" b="0" dirty="0">
              <a:solidFill>
                <a:sysClr val="window" lastClr="FFFFFF"/>
              </a:solidFill>
              <a:effectLst/>
              <a:latin typeface="Arial" panose="020B0604020202020204" pitchFamily="34" charset="0"/>
              <a:ea typeface="+mn-ea"/>
              <a:cs typeface="Arial" panose="020B0604020202020204" pitchFamily="34" charset="0"/>
            </a:rPr>
            <a:t>Suspected NAFLD/NASH based on US findings +/- metabolic syndrome/risk factors +/- elevated liver enzymes</a:t>
          </a:r>
          <a:endParaRPr lang="en-US" sz="1200" b="0" dirty="0">
            <a:solidFill>
              <a:sysClr val="window" lastClr="FFFFFF"/>
            </a:solidFill>
            <a:latin typeface="Arial" panose="020B0604020202020204" pitchFamily="34" charset="0"/>
            <a:ea typeface="+mn-ea"/>
            <a:cs typeface="Arial" panose="020B0604020202020204" pitchFamily="34" charset="0"/>
          </a:endParaRPr>
        </a:p>
      </dgm:t>
    </dgm:pt>
    <dgm:pt modelId="{22895D4A-2132-4CC3-9A57-6664031C3307}" type="parTrans" cxnId="{DC42A075-36E7-4866-87CA-D75EA76BE983}">
      <dgm:prSet/>
      <dgm:spPr/>
      <dgm:t>
        <a:bodyPr/>
        <a:lstStyle/>
        <a:p>
          <a:endParaRPr lang="en-US" sz="1400" b="0">
            <a:solidFill>
              <a:schemeClr val="tx1"/>
            </a:solidFill>
            <a:latin typeface="Arial" panose="020B0604020202020204" pitchFamily="34" charset="0"/>
            <a:cs typeface="Arial" panose="020B0604020202020204" pitchFamily="34" charset="0"/>
          </a:endParaRPr>
        </a:p>
      </dgm:t>
    </dgm:pt>
    <dgm:pt modelId="{05CD25F8-C862-4005-8644-6DFC69C077AA}" type="sibTrans" cxnId="{DC42A075-36E7-4866-87CA-D75EA76BE983}">
      <dgm:prSet/>
      <dgm:spPr/>
      <dgm:t>
        <a:bodyPr/>
        <a:lstStyle/>
        <a:p>
          <a:endParaRPr lang="en-US" sz="1400" b="0">
            <a:solidFill>
              <a:schemeClr val="tx1"/>
            </a:solidFill>
            <a:latin typeface="Arial" panose="020B0604020202020204" pitchFamily="34" charset="0"/>
            <a:cs typeface="Arial" panose="020B0604020202020204" pitchFamily="34" charset="0"/>
          </a:endParaRPr>
        </a:p>
      </dgm:t>
    </dgm:pt>
    <dgm:pt modelId="{33F8ECCA-82E5-4D04-8B2E-DDDD7330368E}">
      <dgm:prSet phldrT="[Text]" custT="1"/>
      <dgm:spPr>
        <a:xfrm>
          <a:off x="1396313" y="1066707"/>
          <a:ext cx="1469707" cy="683600"/>
        </a:xfrm>
        <a:prstGeom prst="rect">
          <a:avLst/>
        </a:prstGeom>
        <a:solidFill>
          <a:srgbClr val="900000"/>
        </a:solidFill>
        <a:ln w="25400" cap="flat" cmpd="sng" algn="ctr">
          <a:noFill/>
          <a:prstDash val="solid"/>
        </a:ln>
        <a:effectLst/>
      </dgm:spPr>
      <dgm:t>
        <a:bodyPr/>
        <a:lstStyle/>
        <a:p>
          <a:pPr>
            <a:buNone/>
          </a:pPr>
          <a:r>
            <a:rPr lang="en-US" sz="1400" b="0" u="none" kern="1200" dirty="0">
              <a:solidFill>
                <a:sysClr val="window" lastClr="FFFFFF"/>
              </a:solidFill>
              <a:latin typeface="Arial" panose="020B0604020202020204" pitchFamily="34" charset="0"/>
              <a:ea typeface="+mn-ea"/>
              <a:cs typeface="Arial" panose="020B0604020202020204" pitchFamily="34" charset="0"/>
            </a:rPr>
            <a:t>Rule out potential other causes of </a:t>
          </a:r>
        </a:p>
        <a:p>
          <a:pPr>
            <a:buNone/>
          </a:pPr>
          <a:r>
            <a:rPr lang="en-US" sz="1400" b="0" u="none" kern="1200" dirty="0">
              <a:solidFill>
                <a:sysClr val="window" lastClr="FFFFFF"/>
              </a:solidFill>
              <a:latin typeface="Arial" panose="020B0604020202020204" pitchFamily="34" charset="0"/>
              <a:ea typeface="+mn-ea"/>
              <a:cs typeface="Arial" panose="020B0604020202020204" pitchFamily="34" charset="0"/>
            </a:rPr>
            <a:t>elevated liver enzymes </a:t>
          </a:r>
          <a:br>
            <a:rPr lang="en-US" sz="1400" b="0" u="none" kern="1200" dirty="0">
              <a:solidFill>
                <a:sysClr val="window" lastClr="FFFFFF"/>
              </a:solidFill>
              <a:latin typeface="Arial" panose="020B0604020202020204" pitchFamily="34" charset="0"/>
              <a:ea typeface="+mn-ea"/>
              <a:cs typeface="Arial" panose="020B0604020202020204" pitchFamily="34" charset="0"/>
            </a:rPr>
          </a:br>
          <a:r>
            <a:rPr lang="en-US" sz="1400" b="0" u="none" kern="1200" dirty="0">
              <a:solidFill>
                <a:sysClr val="window" lastClr="FFFFFF"/>
              </a:solidFill>
              <a:latin typeface="Arial" panose="020B0604020202020204" pitchFamily="34" charset="0"/>
              <a:ea typeface="+mn-ea"/>
              <a:cs typeface="Arial" panose="020B0604020202020204" pitchFamily="34" charset="0"/>
            </a:rPr>
            <a:t>and steatosis</a:t>
          </a:r>
        </a:p>
      </dgm:t>
    </dgm:pt>
    <dgm:pt modelId="{EE42BC7A-BF9E-4ED5-ABCC-83F3785FB58F}" type="parTrans" cxnId="{84FA8036-3383-4182-BD91-16ABB268D238}">
      <dgm:prSet/>
      <dgm:spPr>
        <a:xfrm>
          <a:off x="2131167" y="857856"/>
          <a:ext cx="124211" cy="208851"/>
        </a:xfrm>
        <a:custGeom>
          <a:avLst/>
          <a:gdLst/>
          <a:ahLst/>
          <a:cxnLst/>
          <a:rect l="0" t="0" r="0" b="0"/>
          <a:pathLst>
            <a:path>
              <a:moveTo>
                <a:pt x="124211" y="0"/>
              </a:moveTo>
              <a:lnTo>
                <a:pt x="124211" y="104425"/>
              </a:lnTo>
              <a:lnTo>
                <a:pt x="0" y="104425"/>
              </a:lnTo>
              <a:lnTo>
                <a:pt x="0" y="208851"/>
              </a:lnTo>
            </a:path>
          </a:pathLst>
        </a:custGeom>
        <a:noFill/>
        <a:ln w="19050" cap="flat" cmpd="sng" algn="ctr">
          <a:noFill/>
          <a:prstDash val="solid"/>
          <a:headEnd type="none" w="med" len="med"/>
          <a:tailEnd type="triangle" w="med" len="med"/>
        </a:ln>
        <a:effectLst/>
      </dgm:spPr>
      <dgm:t>
        <a:bodyPr/>
        <a:lstStyle/>
        <a:p>
          <a:endParaRPr lang="en-US" sz="1400" b="0">
            <a:solidFill>
              <a:schemeClr val="tx1"/>
            </a:solidFill>
            <a:latin typeface="Arial" panose="020B0604020202020204" pitchFamily="34" charset="0"/>
            <a:cs typeface="Arial" panose="020B0604020202020204" pitchFamily="34" charset="0"/>
          </a:endParaRPr>
        </a:p>
      </dgm:t>
    </dgm:pt>
    <dgm:pt modelId="{A2563B62-420D-4F5A-BD14-6599416AFE99}" type="sibTrans" cxnId="{84FA8036-3383-4182-BD91-16ABB268D238}">
      <dgm:prSet/>
      <dgm:spPr/>
      <dgm:t>
        <a:bodyPr/>
        <a:lstStyle/>
        <a:p>
          <a:endParaRPr lang="en-US" sz="1400" b="0">
            <a:solidFill>
              <a:schemeClr val="tx1"/>
            </a:solidFill>
            <a:latin typeface="Arial" panose="020B0604020202020204" pitchFamily="34" charset="0"/>
            <a:cs typeface="Arial" panose="020B0604020202020204" pitchFamily="34" charset="0"/>
          </a:endParaRPr>
        </a:p>
      </dgm:t>
    </dgm:pt>
    <dgm:pt modelId="{CFA2ECDB-8140-4E58-85E3-1DA02878DD97}">
      <dgm:prSet custT="1"/>
      <dgm:spPr>
        <a:xfrm>
          <a:off x="37426" y="1066707"/>
          <a:ext cx="1150035" cy="727265"/>
        </a:xfrm>
        <a:prstGeom prst="rect">
          <a:avLst/>
        </a:prstGeom>
        <a:solidFill>
          <a:srgbClr val="900000"/>
        </a:solidFill>
        <a:ln w="25400" cap="flat" cmpd="sng" algn="ctr">
          <a:noFill/>
          <a:prstDash val="solid"/>
        </a:ln>
        <a:effectLst/>
      </dgm:spPr>
      <dgm:t>
        <a:bodyPr/>
        <a:lstStyle/>
        <a:p>
          <a:pPr algn="ctr">
            <a:spcAft>
              <a:spcPts val="0"/>
            </a:spcAft>
            <a:buNone/>
          </a:pPr>
          <a:r>
            <a:rPr lang="en-US" sz="1400" b="0" u="none" dirty="0">
              <a:solidFill>
                <a:sysClr val="window" lastClr="FFFFFF"/>
              </a:solidFill>
              <a:latin typeface="Arial" panose="020B0604020202020204" pitchFamily="34" charset="0"/>
              <a:ea typeface="+mn-ea"/>
              <a:cs typeface="Arial" panose="020B0604020202020204" pitchFamily="34" charset="0"/>
            </a:rPr>
            <a:t>Review history of alcohol use </a:t>
          </a:r>
        </a:p>
        <a:p>
          <a:pPr algn="ctr">
            <a:spcAft>
              <a:spcPts val="0"/>
            </a:spcAft>
            <a:buNone/>
          </a:pPr>
          <a:r>
            <a:rPr lang="en-US" sz="1400" b="0" u="none" dirty="0">
              <a:solidFill>
                <a:sysClr val="window" lastClr="FFFFFF"/>
              </a:solidFill>
              <a:latin typeface="Arial" panose="020B0604020202020204" pitchFamily="34" charset="0"/>
              <a:ea typeface="+mn-ea"/>
              <a:cs typeface="Arial" panose="020B0604020202020204" pitchFamily="34" charset="0"/>
            </a:rPr>
            <a:t>and other considerations</a:t>
          </a:r>
        </a:p>
      </dgm:t>
    </dgm:pt>
    <dgm:pt modelId="{5E1AE332-33EF-46AD-A3BC-BED2B26E1BB8}" type="parTrans" cxnId="{1F4252C6-821A-4F10-A23E-F9CD0378E8E5}">
      <dgm:prSet/>
      <dgm:spPr>
        <a:xfrm>
          <a:off x="612444" y="857856"/>
          <a:ext cx="1642935" cy="208851"/>
        </a:xfrm>
        <a:custGeom>
          <a:avLst/>
          <a:gdLst/>
          <a:ahLst/>
          <a:cxnLst/>
          <a:rect l="0" t="0" r="0" b="0"/>
          <a:pathLst>
            <a:path>
              <a:moveTo>
                <a:pt x="1642935" y="0"/>
              </a:moveTo>
              <a:lnTo>
                <a:pt x="1642935" y="104425"/>
              </a:lnTo>
              <a:lnTo>
                <a:pt x="0" y="104425"/>
              </a:lnTo>
              <a:lnTo>
                <a:pt x="0" y="208851"/>
              </a:lnTo>
            </a:path>
          </a:pathLst>
        </a:custGeom>
        <a:noFill/>
        <a:ln w="19050" cap="flat" cmpd="sng" algn="ctr">
          <a:noFill/>
          <a:prstDash val="solid"/>
          <a:headEnd type="none" w="med" len="med"/>
          <a:tailEnd type="triangle" w="med" len="med"/>
        </a:ln>
        <a:effectLst/>
      </dgm:spPr>
      <dgm:t>
        <a:bodyPr/>
        <a:lstStyle/>
        <a:p>
          <a:endParaRPr lang="en-US" sz="1400" b="0">
            <a:solidFill>
              <a:schemeClr val="tx1"/>
            </a:solidFill>
            <a:latin typeface="Arial" panose="020B0604020202020204" pitchFamily="34" charset="0"/>
            <a:cs typeface="Arial" panose="020B0604020202020204" pitchFamily="34" charset="0"/>
          </a:endParaRPr>
        </a:p>
      </dgm:t>
    </dgm:pt>
    <dgm:pt modelId="{1A81F943-5B85-4C09-91F6-4D8CC1E89419}" type="sibTrans" cxnId="{1F4252C6-821A-4F10-A23E-F9CD0378E8E5}">
      <dgm:prSet/>
      <dgm:spPr/>
      <dgm:t>
        <a:bodyPr/>
        <a:lstStyle/>
        <a:p>
          <a:endParaRPr lang="en-US" sz="1400" b="0">
            <a:solidFill>
              <a:schemeClr val="tx1"/>
            </a:solidFill>
            <a:latin typeface="Arial" panose="020B0604020202020204" pitchFamily="34" charset="0"/>
            <a:cs typeface="Arial" panose="020B0604020202020204" pitchFamily="34" charset="0"/>
          </a:endParaRPr>
        </a:p>
      </dgm:t>
    </dgm:pt>
    <dgm:pt modelId="{7E0741F6-D938-48F7-A01D-ADD2639BE4E8}">
      <dgm:prSet custT="1"/>
      <dgm:spPr>
        <a:xfrm>
          <a:off x="3039437" y="1066707"/>
          <a:ext cx="1398459" cy="705987"/>
        </a:xfrm>
        <a:prstGeom prst="rect">
          <a:avLst/>
        </a:prstGeom>
        <a:solidFill>
          <a:srgbClr val="900000"/>
        </a:solidFill>
        <a:ln w="25400" cap="flat" cmpd="sng" algn="ctr">
          <a:noFill/>
          <a:prstDash val="solid"/>
        </a:ln>
        <a:effectLst/>
      </dgm:spPr>
      <dgm:t>
        <a:bodyPr/>
        <a:lstStyle/>
        <a:p>
          <a:pPr>
            <a:buNone/>
          </a:pPr>
          <a:r>
            <a:rPr lang="en-US" sz="1400" b="0" u="none" kern="1200" dirty="0">
              <a:solidFill>
                <a:sysClr val="window" lastClr="FFFFFF"/>
              </a:solidFill>
              <a:latin typeface="Arial" panose="020B0604020202020204" pitchFamily="34" charset="0"/>
              <a:ea typeface="+mn-ea"/>
              <a:cs typeface="Arial" panose="020B0604020202020204" pitchFamily="34" charset="0"/>
            </a:rPr>
            <a:t>Obtain liver imaging and/or use noninvasive biomarkers for risk stratification</a:t>
          </a:r>
        </a:p>
      </dgm:t>
    </dgm:pt>
    <dgm:pt modelId="{0D08E551-8242-48B1-A50F-17D63E932BA0}" type="parTrans" cxnId="{C5722DC7-FD50-4563-A322-D4D6A10A3CD9}">
      <dgm:prSet/>
      <dgm:spPr>
        <a:xfrm>
          <a:off x="2255379" y="857856"/>
          <a:ext cx="1483287" cy="208851"/>
        </a:xfrm>
        <a:custGeom>
          <a:avLst/>
          <a:gdLst/>
          <a:ahLst/>
          <a:cxnLst/>
          <a:rect l="0" t="0" r="0" b="0"/>
          <a:pathLst>
            <a:path>
              <a:moveTo>
                <a:pt x="0" y="0"/>
              </a:moveTo>
              <a:lnTo>
                <a:pt x="0" y="104425"/>
              </a:lnTo>
              <a:lnTo>
                <a:pt x="1483287" y="104425"/>
              </a:lnTo>
              <a:lnTo>
                <a:pt x="1483287" y="208851"/>
              </a:lnTo>
            </a:path>
          </a:pathLst>
        </a:custGeom>
        <a:noFill/>
        <a:ln w="19050" cap="flat" cmpd="sng" algn="ctr">
          <a:noFill/>
          <a:prstDash val="solid"/>
          <a:headEnd type="none" w="med" len="med"/>
          <a:tailEnd type="triangle" w="med" len="med"/>
        </a:ln>
        <a:effectLst/>
      </dgm:spPr>
      <dgm:t>
        <a:bodyPr/>
        <a:lstStyle/>
        <a:p>
          <a:endParaRPr lang="en-US" sz="1400" b="0">
            <a:solidFill>
              <a:schemeClr val="tx1"/>
            </a:solidFill>
            <a:latin typeface="Arial" panose="020B0604020202020204" pitchFamily="34" charset="0"/>
            <a:cs typeface="Arial" panose="020B0604020202020204" pitchFamily="34" charset="0"/>
          </a:endParaRPr>
        </a:p>
      </dgm:t>
    </dgm:pt>
    <dgm:pt modelId="{BD3DBDDA-1A93-4EFE-8A83-6E60F875BB66}" type="sibTrans" cxnId="{C5722DC7-FD50-4563-A322-D4D6A10A3CD9}">
      <dgm:prSet/>
      <dgm:spPr/>
      <dgm:t>
        <a:bodyPr/>
        <a:lstStyle/>
        <a:p>
          <a:endParaRPr lang="en-US" sz="1400" b="0">
            <a:solidFill>
              <a:schemeClr val="tx1"/>
            </a:solidFill>
            <a:latin typeface="Arial" panose="020B0604020202020204" pitchFamily="34" charset="0"/>
            <a:cs typeface="Arial" panose="020B0604020202020204" pitchFamily="34" charset="0"/>
          </a:endParaRPr>
        </a:p>
      </dgm:t>
    </dgm:pt>
    <dgm:pt modelId="{DB6CD558-C15D-4995-9D6E-F106066F1992}" type="pres">
      <dgm:prSet presAssocID="{010616D1-DDE3-4E31-89C2-DDBDE6AA3283}" presName="hierChild1" presStyleCnt="0">
        <dgm:presLayoutVars>
          <dgm:orgChart val="1"/>
          <dgm:chPref val="1"/>
          <dgm:dir/>
          <dgm:animOne val="branch"/>
          <dgm:animLvl val="lvl"/>
          <dgm:resizeHandles/>
        </dgm:presLayoutVars>
      </dgm:prSet>
      <dgm:spPr/>
    </dgm:pt>
    <dgm:pt modelId="{64FEF288-68E9-4B59-8532-78F0918CEB58}" type="pres">
      <dgm:prSet presAssocID="{B6D7808B-37A4-41F2-8648-352D0C440876}" presName="hierRoot1" presStyleCnt="0">
        <dgm:presLayoutVars>
          <dgm:hierBranch val="init"/>
        </dgm:presLayoutVars>
      </dgm:prSet>
      <dgm:spPr/>
    </dgm:pt>
    <dgm:pt modelId="{53FCC44C-10E0-413B-9485-F34E8250B4F7}" type="pres">
      <dgm:prSet presAssocID="{B6D7808B-37A4-41F2-8648-352D0C440876}" presName="rootComposite1" presStyleCnt="0"/>
      <dgm:spPr/>
    </dgm:pt>
    <dgm:pt modelId="{DFD8C3E7-410F-4BCF-99D4-0CF3EFFE593D}" type="pres">
      <dgm:prSet presAssocID="{B6D7808B-37A4-41F2-8648-352D0C440876}" presName="rootText1" presStyleLbl="node0" presStyleIdx="0" presStyleCnt="1" custScaleX="652763" custScaleY="556778" custLinFactNeighborX="-50410" custLinFactNeighborY="-84290">
        <dgm:presLayoutVars>
          <dgm:chPref val="3"/>
        </dgm:presLayoutVars>
      </dgm:prSet>
      <dgm:spPr/>
    </dgm:pt>
    <dgm:pt modelId="{5F83095E-F589-489C-92F6-2E2AEF09E2CE}" type="pres">
      <dgm:prSet presAssocID="{B6D7808B-37A4-41F2-8648-352D0C440876}" presName="rootConnector1" presStyleLbl="node1" presStyleIdx="0" presStyleCnt="0"/>
      <dgm:spPr/>
    </dgm:pt>
    <dgm:pt modelId="{0E785EC7-D547-49E1-9E6A-EBC80CD79DC4}" type="pres">
      <dgm:prSet presAssocID="{B6D7808B-37A4-41F2-8648-352D0C440876}" presName="hierChild2" presStyleCnt="0"/>
      <dgm:spPr/>
    </dgm:pt>
    <dgm:pt modelId="{A3772DB9-94DC-4591-8B1E-12EEEE9245FC}" type="pres">
      <dgm:prSet presAssocID="{5E1AE332-33EF-46AD-A3BC-BED2B26E1BB8}" presName="Name37" presStyleLbl="parChTrans1D2" presStyleIdx="0" presStyleCnt="3"/>
      <dgm:spPr/>
    </dgm:pt>
    <dgm:pt modelId="{377339B7-873D-4CBB-9C20-3A8E2C4033FA}" type="pres">
      <dgm:prSet presAssocID="{CFA2ECDB-8140-4E58-85E3-1DA02878DD97}" presName="hierRoot2" presStyleCnt="0">
        <dgm:presLayoutVars>
          <dgm:hierBranch val="init"/>
        </dgm:presLayoutVars>
      </dgm:prSet>
      <dgm:spPr/>
    </dgm:pt>
    <dgm:pt modelId="{86686B10-0B20-4F88-A546-58D4CA7D7165}" type="pres">
      <dgm:prSet presAssocID="{CFA2ECDB-8140-4E58-85E3-1DA02878DD97}" presName="rootComposite" presStyleCnt="0"/>
      <dgm:spPr/>
    </dgm:pt>
    <dgm:pt modelId="{1977F9E4-8CBD-4329-8C77-6CAB2245AA82}" type="pres">
      <dgm:prSet presAssocID="{CFA2ECDB-8140-4E58-85E3-1DA02878DD97}" presName="rootText" presStyleLbl="node2" presStyleIdx="0" presStyleCnt="3" custScaleX="437229" custScaleY="552993" custLinFactX="-15155" custLinFactY="12991" custLinFactNeighborX="-100000" custLinFactNeighborY="100000">
        <dgm:presLayoutVars>
          <dgm:chPref val="3"/>
        </dgm:presLayoutVars>
      </dgm:prSet>
      <dgm:spPr/>
    </dgm:pt>
    <dgm:pt modelId="{6643879D-BC21-4ED9-850E-8ABED66A86AC}" type="pres">
      <dgm:prSet presAssocID="{CFA2ECDB-8140-4E58-85E3-1DA02878DD97}" presName="rootConnector" presStyleLbl="node2" presStyleIdx="0" presStyleCnt="3"/>
      <dgm:spPr/>
    </dgm:pt>
    <dgm:pt modelId="{E79D9E58-8E7A-4440-9CAF-6781FF6B1398}" type="pres">
      <dgm:prSet presAssocID="{CFA2ECDB-8140-4E58-85E3-1DA02878DD97}" presName="hierChild4" presStyleCnt="0"/>
      <dgm:spPr/>
    </dgm:pt>
    <dgm:pt modelId="{91E68E3B-819C-4E41-8A47-910530E64058}" type="pres">
      <dgm:prSet presAssocID="{CFA2ECDB-8140-4E58-85E3-1DA02878DD97}" presName="hierChild5" presStyleCnt="0"/>
      <dgm:spPr/>
    </dgm:pt>
    <dgm:pt modelId="{EE22A410-8FFC-4A6F-AFB3-69395F227B18}" type="pres">
      <dgm:prSet presAssocID="{EE42BC7A-BF9E-4ED5-ABCC-83F3785FB58F}" presName="Name37" presStyleLbl="parChTrans1D2" presStyleIdx="1" presStyleCnt="3"/>
      <dgm:spPr/>
    </dgm:pt>
    <dgm:pt modelId="{F1D98EBD-675D-4729-9AB9-954B234F2F3B}" type="pres">
      <dgm:prSet presAssocID="{33F8ECCA-82E5-4D04-8B2E-DDDD7330368E}" presName="hierRoot2" presStyleCnt="0">
        <dgm:presLayoutVars>
          <dgm:hierBranch val="init"/>
        </dgm:presLayoutVars>
      </dgm:prSet>
      <dgm:spPr/>
    </dgm:pt>
    <dgm:pt modelId="{8C492C30-715F-4E6A-9AF2-7681869E447E}" type="pres">
      <dgm:prSet presAssocID="{33F8ECCA-82E5-4D04-8B2E-DDDD7330368E}" presName="rootComposite" presStyleCnt="0"/>
      <dgm:spPr/>
    </dgm:pt>
    <dgm:pt modelId="{5ADFA0A6-325D-4654-92D8-27893A850BB3}" type="pres">
      <dgm:prSet presAssocID="{33F8ECCA-82E5-4D04-8B2E-DDDD7330368E}" presName="rootText" presStyleLbl="node2" presStyleIdx="1" presStyleCnt="3" custScaleX="558763" custScaleY="519792" custLinFactY="12905" custLinFactNeighborX="13854" custLinFactNeighborY="100000">
        <dgm:presLayoutVars>
          <dgm:chPref val="3"/>
        </dgm:presLayoutVars>
      </dgm:prSet>
      <dgm:spPr/>
    </dgm:pt>
    <dgm:pt modelId="{643DC799-3BF7-49C7-9691-901ADF3C8A6E}" type="pres">
      <dgm:prSet presAssocID="{33F8ECCA-82E5-4D04-8B2E-DDDD7330368E}" presName="rootConnector" presStyleLbl="node2" presStyleIdx="1" presStyleCnt="3"/>
      <dgm:spPr/>
    </dgm:pt>
    <dgm:pt modelId="{4EE5FDDF-21AA-4B33-B515-957F189002E1}" type="pres">
      <dgm:prSet presAssocID="{33F8ECCA-82E5-4D04-8B2E-DDDD7330368E}" presName="hierChild4" presStyleCnt="0"/>
      <dgm:spPr/>
    </dgm:pt>
    <dgm:pt modelId="{923C339F-6375-47B2-B163-8AA27EE69561}" type="pres">
      <dgm:prSet presAssocID="{33F8ECCA-82E5-4D04-8B2E-DDDD7330368E}" presName="hierChild5" presStyleCnt="0"/>
      <dgm:spPr/>
    </dgm:pt>
    <dgm:pt modelId="{DF5FD9F3-2147-4AA7-BF59-7F3D7ED59A47}" type="pres">
      <dgm:prSet presAssocID="{0D08E551-8242-48B1-A50F-17D63E932BA0}" presName="Name37" presStyleLbl="parChTrans1D2" presStyleIdx="2" presStyleCnt="3"/>
      <dgm:spPr/>
    </dgm:pt>
    <dgm:pt modelId="{6EB4BDFC-4675-442C-90AD-3C976D4EC6B4}" type="pres">
      <dgm:prSet presAssocID="{7E0741F6-D938-48F7-A01D-ADD2639BE4E8}" presName="hierRoot2" presStyleCnt="0">
        <dgm:presLayoutVars>
          <dgm:hierBranch val="init"/>
        </dgm:presLayoutVars>
      </dgm:prSet>
      <dgm:spPr/>
    </dgm:pt>
    <dgm:pt modelId="{735E4AD6-03AE-4782-9C97-A4FF0D982B56}" type="pres">
      <dgm:prSet presAssocID="{7E0741F6-D938-48F7-A01D-ADD2639BE4E8}" presName="rootComposite" presStyleCnt="0"/>
      <dgm:spPr/>
    </dgm:pt>
    <dgm:pt modelId="{8E39A735-F3A6-4B35-9AE6-49873AE9F24E}" type="pres">
      <dgm:prSet presAssocID="{7E0741F6-D938-48F7-A01D-ADD2639BE4E8}" presName="rootText" presStyleLbl="node2" presStyleIdx="2" presStyleCnt="3" custScaleX="531675" custScaleY="536815" custLinFactX="16092" custLinFactNeighborX="100000" custLinFactNeighborY="92278">
        <dgm:presLayoutVars>
          <dgm:chPref val="3"/>
        </dgm:presLayoutVars>
      </dgm:prSet>
      <dgm:spPr/>
    </dgm:pt>
    <dgm:pt modelId="{DEA2F04B-EAC4-4455-9056-7DEE9F6159BD}" type="pres">
      <dgm:prSet presAssocID="{7E0741F6-D938-48F7-A01D-ADD2639BE4E8}" presName="rootConnector" presStyleLbl="node2" presStyleIdx="2" presStyleCnt="3"/>
      <dgm:spPr/>
    </dgm:pt>
    <dgm:pt modelId="{E5BD2E08-CEB2-4E2F-96D8-942012494820}" type="pres">
      <dgm:prSet presAssocID="{7E0741F6-D938-48F7-A01D-ADD2639BE4E8}" presName="hierChild4" presStyleCnt="0"/>
      <dgm:spPr/>
    </dgm:pt>
    <dgm:pt modelId="{37479E9C-74DB-48D0-93F5-0D95A37B123A}" type="pres">
      <dgm:prSet presAssocID="{7E0741F6-D938-48F7-A01D-ADD2639BE4E8}" presName="hierChild5" presStyleCnt="0"/>
      <dgm:spPr/>
    </dgm:pt>
    <dgm:pt modelId="{2CFC2894-7BE3-40B5-9AF9-7B9D9FC699FC}" type="pres">
      <dgm:prSet presAssocID="{B6D7808B-37A4-41F2-8648-352D0C440876}" presName="hierChild3" presStyleCnt="0"/>
      <dgm:spPr/>
    </dgm:pt>
  </dgm:ptLst>
  <dgm:cxnLst>
    <dgm:cxn modelId="{1E64D503-FE93-44C7-93A5-300360A5DA68}" type="presOf" srcId="{7E0741F6-D938-48F7-A01D-ADD2639BE4E8}" destId="{8E39A735-F3A6-4B35-9AE6-49873AE9F24E}" srcOrd="0" destOrd="0" presId="urn:microsoft.com/office/officeart/2005/8/layout/orgChart1"/>
    <dgm:cxn modelId="{4A837C04-08DB-4CC6-8E02-40DA09B96FF0}" type="presOf" srcId="{CFA2ECDB-8140-4E58-85E3-1DA02878DD97}" destId="{1977F9E4-8CBD-4329-8C77-6CAB2245AA82}" srcOrd="0" destOrd="0" presId="urn:microsoft.com/office/officeart/2005/8/layout/orgChart1"/>
    <dgm:cxn modelId="{5506E714-FE86-419A-8BF0-9B47662AC41C}" type="presOf" srcId="{33F8ECCA-82E5-4D04-8B2E-DDDD7330368E}" destId="{5ADFA0A6-325D-4654-92D8-27893A850BB3}" srcOrd="0" destOrd="0" presId="urn:microsoft.com/office/officeart/2005/8/layout/orgChart1"/>
    <dgm:cxn modelId="{200A3919-51E7-4118-8FFE-00FC42300272}" type="presOf" srcId="{0D08E551-8242-48B1-A50F-17D63E932BA0}" destId="{DF5FD9F3-2147-4AA7-BF59-7F3D7ED59A47}" srcOrd="0" destOrd="0" presId="urn:microsoft.com/office/officeart/2005/8/layout/orgChart1"/>
    <dgm:cxn modelId="{194CE62F-069F-4617-AA95-B39BE546488D}" type="presOf" srcId="{B6D7808B-37A4-41F2-8648-352D0C440876}" destId="{DFD8C3E7-410F-4BCF-99D4-0CF3EFFE593D}" srcOrd="0" destOrd="0" presId="urn:microsoft.com/office/officeart/2005/8/layout/orgChart1"/>
    <dgm:cxn modelId="{84FA8036-3383-4182-BD91-16ABB268D238}" srcId="{B6D7808B-37A4-41F2-8648-352D0C440876}" destId="{33F8ECCA-82E5-4D04-8B2E-DDDD7330368E}" srcOrd="1" destOrd="0" parTransId="{EE42BC7A-BF9E-4ED5-ABCC-83F3785FB58F}" sibTransId="{A2563B62-420D-4F5A-BD14-6599416AFE99}"/>
    <dgm:cxn modelId="{F824263B-EA8B-4651-86F5-D2891BE0C40B}" type="presOf" srcId="{B6D7808B-37A4-41F2-8648-352D0C440876}" destId="{5F83095E-F589-489C-92F6-2E2AEF09E2CE}" srcOrd="1" destOrd="0" presId="urn:microsoft.com/office/officeart/2005/8/layout/orgChart1"/>
    <dgm:cxn modelId="{D4D0BD62-4DF3-463A-B6A8-62CBACD870DD}" type="presOf" srcId="{CFA2ECDB-8140-4E58-85E3-1DA02878DD97}" destId="{6643879D-BC21-4ED9-850E-8ABED66A86AC}" srcOrd="1" destOrd="0" presId="urn:microsoft.com/office/officeart/2005/8/layout/orgChart1"/>
    <dgm:cxn modelId="{F26EF86D-309C-46DE-B170-646E4E41DF27}" type="presOf" srcId="{010616D1-DDE3-4E31-89C2-DDBDE6AA3283}" destId="{DB6CD558-C15D-4995-9D6E-F106066F1992}" srcOrd="0" destOrd="0" presId="urn:microsoft.com/office/officeart/2005/8/layout/orgChart1"/>
    <dgm:cxn modelId="{DC42A075-36E7-4866-87CA-D75EA76BE983}" srcId="{010616D1-DDE3-4E31-89C2-DDBDE6AA3283}" destId="{B6D7808B-37A4-41F2-8648-352D0C440876}" srcOrd="0" destOrd="0" parTransId="{22895D4A-2132-4CC3-9A57-6664031C3307}" sibTransId="{05CD25F8-C862-4005-8644-6DFC69C077AA}"/>
    <dgm:cxn modelId="{C10B85A8-1BD3-4F77-AFA3-01557E72E2FF}" type="presOf" srcId="{7E0741F6-D938-48F7-A01D-ADD2639BE4E8}" destId="{DEA2F04B-EAC4-4455-9056-7DEE9F6159BD}" srcOrd="1" destOrd="0" presId="urn:microsoft.com/office/officeart/2005/8/layout/orgChart1"/>
    <dgm:cxn modelId="{1F4252C6-821A-4F10-A23E-F9CD0378E8E5}" srcId="{B6D7808B-37A4-41F2-8648-352D0C440876}" destId="{CFA2ECDB-8140-4E58-85E3-1DA02878DD97}" srcOrd="0" destOrd="0" parTransId="{5E1AE332-33EF-46AD-A3BC-BED2B26E1BB8}" sibTransId="{1A81F943-5B85-4C09-91F6-4D8CC1E89419}"/>
    <dgm:cxn modelId="{C5722DC7-FD50-4563-A322-D4D6A10A3CD9}" srcId="{B6D7808B-37A4-41F2-8648-352D0C440876}" destId="{7E0741F6-D938-48F7-A01D-ADD2639BE4E8}" srcOrd="2" destOrd="0" parTransId="{0D08E551-8242-48B1-A50F-17D63E932BA0}" sibTransId="{BD3DBDDA-1A93-4EFE-8A83-6E60F875BB66}"/>
    <dgm:cxn modelId="{1245EDD7-0AB8-4DA9-B120-ED6EA143CAEA}" type="presOf" srcId="{EE42BC7A-BF9E-4ED5-ABCC-83F3785FB58F}" destId="{EE22A410-8FFC-4A6F-AFB3-69395F227B18}" srcOrd="0" destOrd="0" presId="urn:microsoft.com/office/officeart/2005/8/layout/orgChart1"/>
    <dgm:cxn modelId="{4ACAE7F3-9EC5-4F2D-ABBF-2C5ECA2566CD}" type="presOf" srcId="{5E1AE332-33EF-46AD-A3BC-BED2B26E1BB8}" destId="{A3772DB9-94DC-4591-8B1E-12EEEE9245FC}" srcOrd="0" destOrd="0" presId="urn:microsoft.com/office/officeart/2005/8/layout/orgChart1"/>
    <dgm:cxn modelId="{C62CBEF8-337E-4ADB-B625-E0AD914282D8}" type="presOf" srcId="{33F8ECCA-82E5-4D04-8B2E-DDDD7330368E}" destId="{643DC799-3BF7-49C7-9691-901ADF3C8A6E}" srcOrd="1" destOrd="0" presId="urn:microsoft.com/office/officeart/2005/8/layout/orgChart1"/>
    <dgm:cxn modelId="{0AAA1731-36F2-415B-A52A-B07E8122E465}" type="presParOf" srcId="{DB6CD558-C15D-4995-9D6E-F106066F1992}" destId="{64FEF288-68E9-4B59-8532-78F0918CEB58}" srcOrd="0" destOrd="0" presId="urn:microsoft.com/office/officeart/2005/8/layout/orgChart1"/>
    <dgm:cxn modelId="{83B28108-944D-4F3F-8BAF-847C3F3F527F}" type="presParOf" srcId="{64FEF288-68E9-4B59-8532-78F0918CEB58}" destId="{53FCC44C-10E0-413B-9485-F34E8250B4F7}" srcOrd="0" destOrd="0" presId="urn:microsoft.com/office/officeart/2005/8/layout/orgChart1"/>
    <dgm:cxn modelId="{2C05C777-4C89-4CAC-810A-C3D106C0DEC7}" type="presParOf" srcId="{53FCC44C-10E0-413B-9485-F34E8250B4F7}" destId="{DFD8C3E7-410F-4BCF-99D4-0CF3EFFE593D}" srcOrd="0" destOrd="0" presId="urn:microsoft.com/office/officeart/2005/8/layout/orgChart1"/>
    <dgm:cxn modelId="{180D8597-EC68-440D-A65D-7867F0D5AD60}" type="presParOf" srcId="{53FCC44C-10E0-413B-9485-F34E8250B4F7}" destId="{5F83095E-F589-489C-92F6-2E2AEF09E2CE}" srcOrd="1" destOrd="0" presId="urn:microsoft.com/office/officeart/2005/8/layout/orgChart1"/>
    <dgm:cxn modelId="{8CDEAD9F-5A91-4CD6-9197-220364860DA1}" type="presParOf" srcId="{64FEF288-68E9-4B59-8532-78F0918CEB58}" destId="{0E785EC7-D547-49E1-9E6A-EBC80CD79DC4}" srcOrd="1" destOrd="0" presId="urn:microsoft.com/office/officeart/2005/8/layout/orgChart1"/>
    <dgm:cxn modelId="{04A3E0F2-49D8-421E-B5AF-B8D479D1B463}" type="presParOf" srcId="{0E785EC7-D547-49E1-9E6A-EBC80CD79DC4}" destId="{A3772DB9-94DC-4591-8B1E-12EEEE9245FC}" srcOrd="0" destOrd="0" presId="urn:microsoft.com/office/officeart/2005/8/layout/orgChart1"/>
    <dgm:cxn modelId="{47C50655-1B31-4BE1-8E34-E51617AB5B41}" type="presParOf" srcId="{0E785EC7-D547-49E1-9E6A-EBC80CD79DC4}" destId="{377339B7-873D-4CBB-9C20-3A8E2C4033FA}" srcOrd="1" destOrd="0" presId="urn:microsoft.com/office/officeart/2005/8/layout/orgChart1"/>
    <dgm:cxn modelId="{258A16CA-264C-48AC-AF8C-B5902D10B8D0}" type="presParOf" srcId="{377339B7-873D-4CBB-9C20-3A8E2C4033FA}" destId="{86686B10-0B20-4F88-A546-58D4CA7D7165}" srcOrd="0" destOrd="0" presId="urn:microsoft.com/office/officeart/2005/8/layout/orgChart1"/>
    <dgm:cxn modelId="{D4FDF25B-87B7-4F13-885D-C956D027BB75}" type="presParOf" srcId="{86686B10-0B20-4F88-A546-58D4CA7D7165}" destId="{1977F9E4-8CBD-4329-8C77-6CAB2245AA82}" srcOrd="0" destOrd="0" presId="urn:microsoft.com/office/officeart/2005/8/layout/orgChart1"/>
    <dgm:cxn modelId="{6AD77F76-F193-48D6-885F-03E190290018}" type="presParOf" srcId="{86686B10-0B20-4F88-A546-58D4CA7D7165}" destId="{6643879D-BC21-4ED9-850E-8ABED66A86AC}" srcOrd="1" destOrd="0" presId="urn:microsoft.com/office/officeart/2005/8/layout/orgChart1"/>
    <dgm:cxn modelId="{34AA2706-237A-4C11-9FC7-F3FA6B674263}" type="presParOf" srcId="{377339B7-873D-4CBB-9C20-3A8E2C4033FA}" destId="{E79D9E58-8E7A-4440-9CAF-6781FF6B1398}" srcOrd="1" destOrd="0" presId="urn:microsoft.com/office/officeart/2005/8/layout/orgChart1"/>
    <dgm:cxn modelId="{FB974EB0-02C6-4665-8A81-A83C821D2905}" type="presParOf" srcId="{377339B7-873D-4CBB-9C20-3A8E2C4033FA}" destId="{91E68E3B-819C-4E41-8A47-910530E64058}" srcOrd="2" destOrd="0" presId="urn:microsoft.com/office/officeart/2005/8/layout/orgChart1"/>
    <dgm:cxn modelId="{69B18428-C179-4F10-9420-66D61AC67A10}" type="presParOf" srcId="{0E785EC7-D547-49E1-9E6A-EBC80CD79DC4}" destId="{EE22A410-8FFC-4A6F-AFB3-69395F227B18}" srcOrd="2" destOrd="0" presId="urn:microsoft.com/office/officeart/2005/8/layout/orgChart1"/>
    <dgm:cxn modelId="{C3619165-962A-4E73-ABB2-6C4EF86CCCA0}" type="presParOf" srcId="{0E785EC7-D547-49E1-9E6A-EBC80CD79DC4}" destId="{F1D98EBD-675D-4729-9AB9-954B234F2F3B}" srcOrd="3" destOrd="0" presId="urn:microsoft.com/office/officeart/2005/8/layout/orgChart1"/>
    <dgm:cxn modelId="{16A4BAC4-1127-419E-99DA-7E55C7E13C2B}" type="presParOf" srcId="{F1D98EBD-675D-4729-9AB9-954B234F2F3B}" destId="{8C492C30-715F-4E6A-9AF2-7681869E447E}" srcOrd="0" destOrd="0" presId="urn:microsoft.com/office/officeart/2005/8/layout/orgChart1"/>
    <dgm:cxn modelId="{AA8274E4-EF76-4C03-9DBB-F7DA2996F4FC}" type="presParOf" srcId="{8C492C30-715F-4E6A-9AF2-7681869E447E}" destId="{5ADFA0A6-325D-4654-92D8-27893A850BB3}" srcOrd="0" destOrd="0" presId="urn:microsoft.com/office/officeart/2005/8/layout/orgChart1"/>
    <dgm:cxn modelId="{292BCBB1-5643-4712-AD93-EAC8DD8D7DA5}" type="presParOf" srcId="{8C492C30-715F-4E6A-9AF2-7681869E447E}" destId="{643DC799-3BF7-49C7-9691-901ADF3C8A6E}" srcOrd="1" destOrd="0" presId="urn:microsoft.com/office/officeart/2005/8/layout/orgChart1"/>
    <dgm:cxn modelId="{B55EF09B-20AF-480B-B970-28FB51F96F32}" type="presParOf" srcId="{F1D98EBD-675D-4729-9AB9-954B234F2F3B}" destId="{4EE5FDDF-21AA-4B33-B515-957F189002E1}" srcOrd="1" destOrd="0" presId="urn:microsoft.com/office/officeart/2005/8/layout/orgChart1"/>
    <dgm:cxn modelId="{C3077D65-3A31-425E-B03B-222E85D1A781}" type="presParOf" srcId="{F1D98EBD-675D-4729-9AB9-954B234F2F3B}" destId="{923C339F-6375-47B2-B163-8AA27EE69561}" srcOrd="2" destOrd="0" presId="urn:microsoft.com/office/officeart/2005/8/layout/orgChart1"/>
    <dgm:cxn modelId="{5C1E049A-B21E-4C97-B09B-4A6281EAFDDD}" type="presParOf" srcId="{0E785EC7-D547-49E1-9E6A-EBC80CD79DC4}" destId="{DF5FD9F3-2147-4AA7-BF59-7F3D7ED59A47}" srcOrd="4" destOrd="0" presId="urn:microsoft.com/office/officeart/2005/8/layout/orgChart1"/>
    <dgm:cxn modelId="{004BB9FB-258C-4F5D-AD94-4406CB00AB21}" type="presParOf" srcId="{0E785EC7-D547-49E1-9E6A-EBC80CD79DC4}" destId="{6EB4BDFC-4675-442C-90AD-3C976D4EC6B4}" srcOrd="5" destOrd="0" presId="urn:microsoft.com/office/officeart/2005/8/layout/orgChart1"/>
    <dgm:cxn modelId="{BED070E2-CCE8-49AC-AD63-AE6BD3371E66}" type="presParOf" srcId="{6EB4BDFC-4675-442C-90AD-3C976D4EC6B4}" destId="{735E4AD6-03AE-4782-9C97-A4FF0D982B56}" srcOrd="0" destOrd="0" presId="urn:microsoft.com/office/officeart/2005/8/layout/orgChart1"/>
    <dgm:cxn modelId="{DD4F1947-7EF6-4DD5-8E06-F5D8EF746B49}" type="presParOf" srcId="{735E4AD6-03AE-4782-9C97-A4FF0D982B56}" destId="{8E39A735-F3A6-4B35-9AE6-49873AE9F24E}" srcOrd="0" destOrd="0" presId="urn:microsoft.com/office/officeart/2005/8/layout/orgChart1"/>
    <dgm:cxn modelId="{B229E6A4-B5FC-4183-95AB-8ADDBFA594AD}" type="presParOf" srcId="{735E4AD6-03AE-4782-9C97-A4FF0D982B56}" destId="{DEA2F04B-EAC4-4455-9056-7DEE9F6159BD}" srcOrd="1" destOrd="0" presId="urn:microsoft.com/office/officeart/2005/8/layout/orgChart1"/>
    <dgm:cxn modelId="{407266F6-3513-4297-972D-AD35A5DD4972}" type="presParOf" srcId="{6EB4BDFC-4675-442C-90AD-3C976D4EC6B4}" destId="{E5BD2E08-CEB2-4E2F-96D8-942012494820}" srcOrd="1" destOrd="0" presId="urn:microsoft.com/office/officeart/2005/8/layout/orgChart1"/>
    <dgm:cxn modelId="{6673DB41-9DB2-460C-BEE2-6333635BA8A8}" type="presParOf" srcId="{6EB4BDFC-4675-442C-90AD-3C976D4EC6B4}" destId="{37479E9C-74DB-48D0-93F5-0D95A37B123A}" srcOrd="2" destOrd="0" presId="urn:microsoft.com/office/officeart/2005/8/layout/orgChart1"/>
    <dgm:cxn modelId="{601A169F-8404-4D96-8E38-34E9D444600E}" type="presParOf" srcId="{64FEF288-68E9-4B59-8532-78F0918CEB58}" destId="{2CFC2894-7BE3-40B5-9AF9-7B9D9FC699F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5FD9F3-2147-4AA7-BF59-7F3D7ED59A47}">
      <dsp:nvSpPr>
        <dsp:cNvPr id="0" name=""/>
        <dsp:cNvSpPr/>
      </dsp:nvSpPr>
      <dsp:spPr>
        <a:xfrm>
          <a:off x="4483933" y="1699603"/>
          <a:ext cx="3476478" cy="343806"/>
        </a:xfrm>
        <a:custGeom>
          <a:avLst/>
          <a:gdLst/>
          <a:ahLst/>
          <a:cxnLst/>
          <a:rect l="0" t="0" r="0" b="0"/>
          <a:pathLst>
            <a:path>
              <a:moveTo>
                <a:pt x="0" y="0"/>
              </a:moveTo>
              <a:lnTo>
                <a:pt x="0" y="104425"/>
              </a:lnTo>
              <a:lnTo>
                <a:pt x="1483287" y="104425"/>
              </a:lnTo>
              <a:lnTo>
                <a:pt x="1483287" y="208851"/>
              </a:lnTo>
            </a:path>
          </a:pathLst>
        </a:custGeom>
        <a:noFill/>
        <a:ln w="19050" cap="flat" cmpd="sng" algn="ctr">
          <a:noFill/>
          <a:prstDash val="solid"/>
          <a:headEnd type="none" w="med" len="med"/>
          <a:tailEnd type="triangle" w="med" len="med"/>
        </a:ln>
        <a:effectLst/>
      </dsp:spPr>
      <dsp:style>
        <a:lnRef idx="2">
          <a:scrgbClr r="0" g="0" b="0"/>
        </a:lnRef>
        <a:fillRef idx="0">
          <a:scrgbClr r="0" g="0" b="0"/>
        </a:fillRef>
        <a:effectRef idx="0">
          <a:scrgbClr r="0" g="0" b="0"/>
        </a:effectRef>
        <a:fontRef idx="minor"/>
      </dsp:style>
    </dsp:sp>
    <dsp:sp modelId="{EE22A410-8FFC-4A6F-AFB3-69395F227B18}">
      <dsp:nvSpPr>
        <dsp:cNvPr id="0" name=""/>
        <dsp:cNvSpPr/>
      </dsp:nvSpPr>
      <dsp:spPr>
        <a:xfrm>
          <a:off x="4483933" y="1699603"/>
          <a:ext cx="104037" cy="395770"/>
        </a:xfrm>
        <a:custGeom>
          <a:avLst/>
          <a:gdLst/>
          <a:ahLst/>
          <a:cxnLst/>
          <a:rect l="0" t="0" r="0" b="0"/>
          <a:pathLst>
            <a:path>
              <a:moveTo>
                <a:pt x="124211" y="0"/>
              </a:moveTo>
              <a:lnTo>
                <a:pt x="124211" y="104425"/>
              </a:lnTo>
              <a:lnTo>
                <a:pt x="0" y="104425"/>
              </a:lnTo>
              <a:lnTo>
                <a:pt x="0" y="208851"/>
              </a:lnTo>
            </a:path>
          </a:pathLst>
        </a:custGeom>
        <a:noFill/>
        <a:ln w="19050" cap="flat" cmpd="sng" algn="ctr">
          <a:noFill/>
          <a:prstDash val="solid"/>
          <a:headEnd type="none" w="med" len="med"/>
          <a:tailEnd type="triangle" w="med" len="med"/>
        </a:ln>
        <a:effectLst/>
      </dsp:spPr>
      <dsp:style>
        <a:lnRef idx="2">
          <a:scrgbClr r="0" g="0" b="0"/>
        </a:lnRef>
        <a:fillRef idx="0">
          <a:scrgbClr r="0" g="0" b="0"/>
        </a:fillRef>
        <a:effectRef idx="0">
          <a:scrgbClr r="0" g="0" b="0"/>
        </a:effectRef>
        <a:fontRef idx="minor"/>
      </dsp:style>
    </dsp:sp>
    <dsp:sp modelId="{A3772DB9-94DC-4591-8B1E-12EEEE9245FC}">
      <dsp:nvSpPr>
        <dsp:cNvPr id="0" name=""/>
        <dsp:cNvSpPr/>
      </dsp:nvSpPr>
      <dsp:spPr>
        <a:xfrm>
          <a:off x="1334671" y="1699603"/>
          <a:ext cx="3149261" cy="294421"/>
        </a:xfrm>
        <a:custGeom>
          <a:avLst/>
          <a:gdLst/>
          <a:ahLst/>
          <a:cxnLst/>
          <a:rect l="0" t="0" r="0" b="0"/>
          <a:pathLst>
            <a:path>
              <a:moveTo>
                <a:pt x="1642935" y="0"/>
              </a:moveTo>
              <a:lnTo>
                <a:pt x="1642935" y="104425"/>
              </a:lnTo>
              <a:lnTo>
                <a:pt x="0" y="104425"/>
              </a:lnTo>
              <a:lnTo>
                <a:pt x="0" y="208851"/>
              </a:lnTo>
            </a:path>
          </a:pathLst>
        </a:custGeom>
        <a:noFill/>
        <a:ln w="19050" cap="flat" cmpd="sng" algn="ctr">
          <a:noFill/>
          <a:prstDash val="solid"/>
          <a:headEnd type="none" w="med" len="med"/>
          <a:tailEnd type="triangle" w="med" len="med"/>
        </a:ln>
        <a:effectLst/>
      </dsp:spPr>
      <dsp:style>
        <a:lnRef idx="2">
          <a:scrgbClr r="0" g="0" b="0"/>
        </a:lnRef>
        <a:fillRef idx="0">
          <a:scrgbClr r="0" g="0" b="0"/>
        </a:fillRef>
        <a:effectRef idx="0">
          <a:scrgbClr r="0" g="0" b="0"/>
        </a:effectRef>
        <a:fontRef idx="minor"/>
      </dsp:style>
    </dsp:sp>
    <dsp:sp modelId="{DFD8C3E7-410F-4BCF-99D4-0CF3EFFE593D}">
      <dsp:nvSpPr>
        <dsp:cNvPr id="0" name=""/>
        <dsp:cNvSpPr/>
      </dsp:nvSpPr>
      <dsp:spPr>
        <a:xfrm>
          <a:off x="2491328" y="0"/>
          <a:ext cx="3985209" cy="1699603"/>
        </a:xfrm>
        <a:prstGeom prst="rect">
          <a:avLst/>
        </a:prstGeom>
        <a:solidFill>
          <a:srgbClr val="9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kern="1200" dirty="0">
              <a:solidFill>
                <a:sysClr val="window" lastClr="FFFFFF"/>
              </a:solidFill>
              <a:effectLst/>
              <a:latin typeface="Arial" panose="020B0604020202020204" pitchFamily="34" charset="0"/>
              <a:ea typeface="+mn-ea"/>
              <a:cs typeface="Arial" panose="020B0604020202020204" pitchFamily="34" charset="0"/>
            </a:rPr>
            <a:t>Suspected NAFLD/NASH based on US findings +/- metabolic syndrome/risk factors +/- elevated liver enzymes</a:t>
          </a:r>
          <a:endParaRPr lang="en-US" sz="1200" b="0" kern="1200" dirty="0">
            <a:solidFill>
              <a:sysClr val="window" lastClr="FFFFFF"/>
            </a:solidFill>
            <a:latin typeface="Arial" panose="020B0604020202020204" pitchFamily="34" charset="0"/>
            <a:ea typeface="+mn-ea"/>
            <a:cs typeface="Arial" panose="020B0604020202020204" pitchFamily="34" charset="0"/>
          </a:endParaRPr>
        </a:p>
      </dsp:txBody>
      <dsp:txXfrm>
        <a:off x="2491328" y="0"/>
        <a:ext cx="3985209" cy="1699603"/>
      </dsp:txXfrm>
    </dsp:sp>
    <dsp:sp modelId="{1977F9E4-8CBD-4329-8C77-6CAB2245AA82}">
      <dsp:nvSpPr>
        <dsp:cNvPr id="0" name=""/>
        <dsp:cNvSpPr/>
      </dsp:nvSpPr>
      <dsp:spPr>
        <a:xfrm>
          <a:off x="0" y="1994025"/>
          <a:ext cx="2669343" cy="1688049"/>
        </a:xfrm>
        <a:prstGeom prst="rect">
          <a:avLst/>
        </a:prstGeom>
        <a:solidFill>
          <a:srgbClr val="9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US" sz="1400" b="0" u="none" kern="1200" dirty="0">
              <a:solidFill>
                <a:sysClr val="window" lastClr="FFFFFF"/>
              </a:solidFill>
              <a:latin typeface="Arial" panose="020B0604020202020204" pitchFamily="34" charset="0"/>
              <a:ea typeface="+mn-ea"/>
              <a:cs typeface="Arial" panose="020B0604020202020204" pitchFamily="34" charset="0"/>
            </a:rPr>
            <a:t>Review history of alcohol use </a:t>
          </a:r>
        </a:p>
        <a:p>
          <a:pPr marL="0" lvl="0" indent="0" algn="ctr" defTabSz="622300">
            <a:lnSpc>
              <a:spcPct val="90000"/>
            </a:lnSpc>
            <a:spcBef>
              <a:spcPct val="0"/>
            </a:spcBef>
            <a:spcAft>
              <a:spcPts val="0"/>
            </a:spcAft>
            <a:buNone/>
          </a:pPr>
          <a:r>
            <a:rPr lang="en-US" sz="1400" b="0" u="none" kern="1200" dirty="0">
              <a:solidFill>
                <a:sysClr val="window" lastClr="FFFFFF"/>
              </a:solidFill>
              <a:latin typeface="Arial" panose="020B0604020202020204" pitchFamily="34" charset="0"/>
              <a:ea typeface="+mn-ea"/>
              <a:cs typeface="Arial" panose="020B0604020202020204" pitchFamily="34" charset="0"/>
            </a:rPr>
            <a:t>and other considerations</a:t>
          </a:r>
        </a:p>
      </dsp:txBody>
      <dsp:txXfrm>
        <a:off x="0" y="1994025"/>
        <a:ext cx="2669343" cy="1688049"/>
      </dsp:txXfrm>
    </dsp:sp>
    <dsp:sp modelId="{5ADFA0A6-325D-4654-92D8-27893A850BB3}">
      <dsp:nvSpPr>
        <dsp:cNvPr id="0" name=""/>
        <dsp:cNvSpPr/>
      </dsp:nvSpPr>
      <dsp:spPr>
        <a:xfrm>
          <a:off x="2882308" y="2095373"/>
          <a:ext cx="3411325" cy="1586701"/>
        </a:xfrm>
        <a:prstGeom prst="rect">
          <a:avLst/>
        </a:prstGeom>
        <a:solidFill>
          <a:srgbClr val="9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u="none" kern="1200" dirty="0">
              <a:solidFill>
                <a:sysClr val="window" lastClr="FFFFFF"/>
              </a:solidFill>
              <a:latin typeface="Arial" panose="020B0604020202020204" pitchFamily="34" charset="0"/>
              <a:ea typeface="+mn-ea"/>
              <a:cs typeface="Arial" panose="020B0604020202020204" pitchFamily="34" charset="0"/>
            </a:rPr>
            <a:t>Rule out potential other causes of </a:t>
          </a:r>
        </a:p>
        <a:p>
          <a:pPr marL="0" lvl="0" indent="0" algn="ctr" defTabSz="622300">
            <a:lnSpc>
              <a:spcPct val="90000"/>
            </a:lnSpc>
            <a:spcBef>
              <a:spcPct val="0"/>
            </a:spcBef>
            <a:spcAft>
              <a:spcPct val="35000"/>
            </a:spcAft>
            <a:buNone/>
          </a:pPr>
          <a:r>
            <a:rPr lang="en-US" sz="1400" b="0" u="none" kern="1200" dirty="0">
              <a:solidFill>
                <a:sysClr val="window" lastClr="FFFFFF"/>
              </a:solidFill>
              <a:latin typeface="Arial" panose="020B0604020202020204" pitchFamily="34" charset="0"/>
              <a:ea typeface="+mn-ea"/>
              <a:cs typeface="Arial" panose="020B0604020202020204" pitchFamily="34" charset="0"/>
            </a:rPr>
            <a:t>elevated liver enzymes </a:t>
          </a:r>
          <a:br>
            <a:rPr lang="en-US" sz="1400" b="0" u="none" kern="1200" dirty="0">
              <a:solidFill>
                <a:sysClr val="window" lastClr="FFFFFF"/>
              </a:solidFill>
              <a:latin typeface="Arial" panose="020B0604020202020204" pitchFamily="34" charset="0"/>
              <a:ea typeface="+mn-ea"/>
              <a:cs typeface="Arial" panose="020B0604020202020204" pitchFamily="34" charset="0"/>
            </a:rPr>
          </a:br>
          <a:r>
            <a:rPr lang="en-US" sz="1400" b="0" u="none" kern="1200" dirty="0">
              <a:solidFill>
                <a:sysClr val="window" lastClr="FFFFFF"/>
              </a:solidFill>
              <a:latin typeface="Arial" panose="020B0604020202020204" pitchFamily="34" charset="0"/>
              <a:ea typeface="+mn-ea"/>
              <a:cs typeface="Arial" panose="020B0604020202020204" pitchFamily="34" charset="0"/>
            </a:rPr>
            <a:t>and steatosis</a:t>
          </a:r>
        </a:p>
      </dsp:txBody>
      <dsp:txXfrm>
        <a:off x="2882308" y="2095373"/>
        <a:ext cx="3411325" cy="1586701"/>
      </dsp:txXfrm>
    </dsp:sp>
    <dsp:sp modelId="{8E39A735-F3A6-4B35-9AE6-49873AE9F24E}">
      <dsp:nvSpPr>
        <dsp:cNvPr id="0" name=""/>
        <dsp:cNvSpPr/>
      </dsp:nvSpPr>
      <dsp:spPr>
        <a:xfrm>
          <a:off x="6337437" y="2043409"/>
          <a:ext cx="3245949" cy="1638665"/>
        </a:xfrm>
        <a:prstGeom prst="rect">
          <a:avLst/>
        </a:prstGeom>
        <a:solidFill>
          <a:srgbClr val="900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0" u="none" kern="1200" dirty="0">
              <a:solidFill>
                <a:sysClr val="window" lastClr="FFFFFF"/>
              </a:solidFill>
              <a:latin typeface="Arial" panose="020B0604020202020204" pitchFamily="34" charset="0"/>
              <a:ea typeface="+mn-ea"/>
              <a:cs typeface="Arial" panose="020B0604020202020204" pitchFamily="34" charset="0"/>
            </a:rPr>
            <a:t>Obtain liver imaging and/or use noninvasive biomarkers for risk stratification</a:t>
          </a:r>
        </a:p>
      </dsp:txBody>
      <dsp:txXfrm>
        <a:off x="6337437" y="2043409"/>
        <a:ext cx="3245949" cy="163866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9EC1680-E731-1D49-A684-73551965C0C5}" type="datetimeFigureOut">
              <a:rPr lang="en-US" smtClean="0"/>
              <a:t>2/19/2023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C3F1EB04-18F7-DD4C-875C-2B4A0775348B}" type="slidenum">
              <a:rPr lang="en-US" smtClean="0"/>
              <a:t>‹#›</a:t>
            </a:fld>
            <a:endParaRPr lang="en-US"/>
          </a:p>
        </p:txBody>
      </p:sp>
    </p:spTree>
    <p:extLst>
      <p:ext uri="{BB962C8B-B14F-4D97-AF65-F5344CB8AC3E}">
        <p14:creationId xmlns:p14="http://schemas.microsoft.com/office/powerpoint/2010/main" val="794174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22BE2857-EDDD-6C48-8A72-F27E9A44DE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AFADA078-A508-C146-A8E4-EE49A88EA7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8675" name="Slide Number Placeholder 3">
            <a:extLst>
              <a:ext uri="{FF2B5EF4-FFF2-40B4-BE49-F238E27FC236}">
                <a16:creationId xmlns:a16="http://schemas.microsoft.com/office/drawing/2014/main" id="{6387CDCE-709D-0649-AC81-28C7E9EEC2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ea typeface="ＭＳ Ｐゴシック" panose="020B0600070205080204" pitchFamily="34" charset="-128"/>
              </a:defRPr>
            </a:lvl1pPr>
            <a:lvl2pPr marL="751494" indent="-289036">
              <a:defRPr>
                <a:solidFill>
                  <a:schemeClr val="tx1"/>
                </a:solidFill>
                <a:latin typeface="Calibri" panose="020F0502020204030204" pitchFamily="34" charset="0"/>
                <a:ea typeface="ＭＳ Ｐゴシック" panose="020B0600070205080204" pitchFamily="34" charset="-128"/>
              </a:defRPr>
            </a:lvl2pPr>
            <a:lvl3pPr marL="1156145" indent="-231229">
              <a:defRPr>
                <a:solidFill>
                  <a:schemeClr val="tx1"/>
                </a:solidFill>
                <a:latin typeface="Calibri" panose="020F0502020204030204" pitchFamily="34" charset="0"/>
                <a:ea typeface="ＭＳ Ｐゴシック" panose="020B0600070205080204" pitchFamily="34" charset="-128"/>
              </a:defRPr>
            </a:lvl3pPr>
            <a:lvl4pPr marL="1618602" indent="-231229">
              <a:defRPr>
                <a:solidFill>
                  <a:schemeClr val="tx1"/>
                </a:solidFill>
                <a:latin typeface="Calibri" panose="020F0502020204030204" pitchFamily="34" charset="0"/>
                <a:ea typeface="ＭＳ Ｐゴシック" panose="020B0600070205080204" pitchFamily="34" charset="-128"/>
              </a:defRPr>
            </a:lvl4pPr>
            <a:lvl5pPr marL="2081060" indent="-231229">
              <a:defRPr>
                <a:solidFill>
                  <a:schemeClr val="tx1"/>
                </a:solidFill>
                <a:latin typeface="Calibri" panose="020F0502020204030204" pitchFamily="34" charset="0"/>
                <a:ea typeface="ＭＳ Ｐゴシック" panose="020B0600070205080204" pitchFamily="34" charset="-128"/>
              </a:defRPr>
            </a:lvl5pPr>
            <a:lvl6pPr marL="2543518" indent="-231229" defTabSz="462458"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3005976" indent="-231229" defTabSz="462458"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68434" indent="-231229" defTabSz="462458"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930891" indent="-231229" defTabSz="462458"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62458"/>
            <a:fld id="{E12190D8-DEC7-D34C-9AE9-7CCE90B99785}" type="slidenum">
              <a:rPr lang="en-US" altLang="en-US">
                <a:solidFill>
                  <a:prstClr val="black"/>
                </a:solidFill>
              </a:rPr>
              <a:pPr defTabSz="462458"/>
              <a:t>5</a:t>
            </a:fld>
            <a:endParaRPr lang="en-US" altLang="en-US">
              <a:solidFill>
                <a:prstClr val="black"/>
              </a:solidFill>
            </a:endParaRPr>
          </a:p>
        </p:txBody>
      </p:sp>
    </p:spTree>
    <p:extLst>
      <p:ext uri="{BB962C8B-B14F-4D97-AF65-F5344CB8AC3E}">
        <p14:creationId xmlns:p14="http://schemas.microsoft.com/office/powerpoint/2010/main" val="2940881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303ADEF3-1C20-FD4B-9DCB-0F981C8B1271}"/>
              </a:ext>
            </a:extLst>
          </p:cNvPr>
          <p:cNvSpPr>
            <a:spLocks noGrp="1" noRot="1" noChangeAspect="1" noChangeArrowheads="1" noTextEdit="1"/>
          </p:cNvSpPr>
          <p:nvPr>
            <p:ph type="sldImg"/>
          </p:nvPr>
        </p:nvSpPr>
        <p:spPr bwMode="auto">
          <a:xfrm>
            <a:off x="395288" y="692150"/>
            <a:ext cx="6159500" cy="34639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Rectangle 3">
            <a:extLst>
              <a:ext uri="{FF2B5EF4-FFF2-40B4-BE49-F238E27FC236}">
                <a16:creationId xmlns:a16="http://schemas.microsoft.com/office/drawing/2014/main" id="{B23D2BD9-EE4B-6445-B1AC-58AFD679B8E4}"/>
              </a:ext>
            </a:extLst>
          </p:cNvPr>
          <p:cNvSpPr>
            <a:spLocks noGrp="1" noChangeArrowheads="1"/>
          </p:cNvSpPr>
          <p:nvPr>
            <p:ph type="body" idx="1"/>
          </p:nvPr>
        </p:nvSpPr>
        <p:spPr bwMode="auto">
          <a:xfrm>
            <a:off x="695008" y="4387136"/>
            <a:ext cx="5560060" cy="4156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Times New Roman" panose="02020603050405020304" pitchFamily="18" charset="0"/>
            </a:endParaRPr>
          </a:p>
        </p:txBody>
      </p:sp>
    </p:spTree>
    <p:extLst>
      <p:ext uri="{BB962C8B-B14F-4D97-AF65-F5344CB8AC3E}">
        <p14:creationId xmlns:p14="http://schemas.microsoft.com/office/powerpoint/2010/main" val="81133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63DDA6-CCD2-47A4-AA75-136F0876BE44}" type="slidenum">
              <a:rPr lang="en-US" smtClean="0"/>
              <a:t>10</a:t>
            </a:fld>
            <a:endParaRPr lang="en-US"/>
          </a:p>
        </p:txBody>
      </p:sp>
    </p:spTree>
    <p:extLst>
      <p:ext uri="{BB962C8B-B14F-4D97-AF65-F5344CB8AC3E}">
        <p14:creationId xmlns:p14="http://schemas.microsoft.com/office/powerpoint/2010/main" val="1680884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77800"/>
            <a:ext cx="6273800" cy="3529013"/>
          </a:xfrm>
        </p:spPr>
      </p:sp>
      <p:sp>
        <p:nvSpPr>
          <p:cNvPr id="3" name="Notes Placeholder 2"/>
          <p:cNvSpPr>
            <a:spLocks noGrp="1"/>
          </p:cNvSpPr>
          <p:nvPr>
            <p:ph type="body" idx="1"/>
          </p:nvPr>
        </p:nvSpPr>
        <p:spPr/>
        <p:txBody>
          <a:bodyPr/>
          <a:lstStyle/>
          <a:p>
            <a:pPr defTabSz="924916" fontAlgn="base">
              <a:spcBef>
                <a:spcPct val="30000"/>
              </a:spcBef>
              <a:spcAft>
                <a:spcPct val="0"/>
              </a:spcAft>
              <a:defRPr/>
            </a:pPr>
            <a:r>
              <a:rPr lang="en-US" b="1" dirty="0"/>
              <a:t>Slide:  AASLD Practice Guidance: Whom to Treat</a:t>
            </a:r>
          </a:p>
          <a:p>
            <a:pPr defTabSz="924916" fontAlgn="base">
              <a:spcBef>
                <a:spcPct val="30000"/>
              </a:spcBef>
              <a:spcAft>
                <a:spcPct val="0"/>
              </a:spcAft>
              <a:defRPr/>
            </a:pPr>
            <a:endParaRPr lang="en-US" dirty="0"/>
          </a:p>
          <a:p>
            <a:pPr marL="173422" indent="-173422">
              <a:buFont typeface="Arial" pitchFamily="34" charset="0"/>
              <a:buChar char="•"/>
            </a:pPr>
            <a:r>
              <a:rPr lang="en-US" dirty="0"/>
              <a:t>The management of NAFLD should consist of treating liver disease as well as the associated metabolic comorbidities such as obesity, hyperlipidemia, IR, and type 2 diabetes.</a:t>
            </a:r>
            <a:r>
              <a:rPr lang="en-US" baseline="30000" dirty="0"/>
              <a:t>1</a:t>
            </a:r>
            <a:r>
              <a:rPr lang="en-US" dirty="0"/>
              <a:t>  </a:t>
            </a:r>
          </a:p>
          <a:p>
            <a:pPr marL="635879" lvl="1" indent="-173422">
              <a:buFontTx/>
              <a:buChar char="-"/>
            </a:pPr>
            <a:r>
              <a:rPr lang="en-US" dirty="0"/>
              <a:t>Pharmacologic treatments aimed primarily at improving liver disease should generally be limited to those with biopsy-proven NASH and fibrosis.</a:t>
            </a:r>
          </a:p>
          <a:p>
            <a:pPr marL="173422" indent="-173422">
              <a:buFont typeface="Arial" pitchFamily="34" charset="0"/>
              <a:buChar char="•"/>
            </a:pPr>
            <a:endParaRPr lang="en-US" dirty="0"/>
          </a:p>
          <a:p>
            <a:pPr marL="173422" indent="-173422">
              <a:buFont typeface="Arial" pitchFamily="34" charset="0"/>
              <a:buChar char="•"/>
            </a:pPr>
            <a:r>
              <a:rPr lang="en-US" dirty="0"/>
              <a:t>Dietary and lifestyle modification (basis of any management strategy, but challenging for many patients to achieve and maintain).</a:t>
            </a:r>
            <a:r>
              <a:rPr lang="en-US" baseline="30000" dirty="0"/>
              <a:t>1</a:t>
            </a:r>
            <a:endParaRPr lang="en-US" dirty="0"/>
          </a:p>
          <a:p>
            <a:pPr marL="635879" lvl="1" indent="-173422">
              <a:buFontTx/>
              <a:buChar char="-"/>
            </a:pPr>
            <a:r>
              <a:rPr lang="en-US" dirty="0"/>
              <a:t>Weight loss generally reduces steatohepatitis, achieved either by hypocaloric diet alone or in conjunction with increased physical activity. A combination of a hypocaloric diet (daily reduction by 500-1000 kcal) and moderate-intensity exercise is likely to provide the best likelihood of sustaining weight loss over time.</a:t>
            </a:r>
          </a:p>
          <a:p>
            <a:pPr marL="635879" lvl="1" indent="-173422">
              <a:buFontTx/>
              <a:buChar char="-"/>
            </a:pPr>
            <a:r>
              <a:rPr lang="en-US" dirty="0"/>
              <a:t>Weight loss of at least 3%-5% of body weight appears necessary to improve steatosis, but a greater weight loss (7%-10%) is needed to improve the majority of the histopathological features of NASH, including fibrosis.</a:t>
            </a:r>
          </a:p>
          <a:p>
            <a:pPr marL="635879" lvl="1" indent="-173422">
              <a:buFontTx/>
              <a:buChar char="-"/>
            </a:pPr>
            <a:r>
              <a:rPr lang="en-US" dirty="0"/>
              <a:t>Exercise alone in adults with NAFLD may prevent or reduce steatohepatitis but its ability to improve other aspects of liver histology remains unknown.</a:t>
            </a:r>
          </a:p>
          <a:p>
            <a:endParaRPr lang="en-US" dirty="0"/>
          </a:p>
          <a:p>
            <a:r>
              <a:rPr lang="en-US" b="1" i="1" dirty="0"/>
              <a:t>Reference</a:t>
            </a:r>
          </a:p>
          <a:p>
            <a:pPr marL="231229" indent="-231229">
              <a:buAutoNum type="arabicPeriod"/>
            </a:pPr>
            <a:r>
              <a:rPr lang="pl-PL" dirty="0"/>
              <a:t>Chalasani N, Younossi Z, Lavine JE, </a:t>
            </a:r>
            <a:r>
              <a:rPr lang="en-US" dirty="0"/>
              <a:t>et al. The diagnosis and management of non-alcoholic fatty liver disease: practice guideline by the American Association for the Study of Liver Diseases, American College of Gastroenterology, and the American Gastroenterological Association. </a:t>
            </a:r>
            <a:r>
              <a:rPr lang="en-US" i="1" dirty="0"/>
              <a:t>Hepatology</a:t>
            </a:r>
            <a:r>
              <a:rPr lang="en-US" dirty="0"/>
              <a:t>. 2018;67:328-357.</a:t>
            </a:r>
          </a:p>
          <a:p>
            <a:endParaRPr lang="en-US" dirty="0"/>
          </a:p>
          <a:p>
            <a:pPr defTabSz="924916" fontAlgn="base">
              <a:spcBef>
                <a:spcPct val="30000"/>
              </a:spcBef>
              <a:spcAft>
                <a:spcPct val="0"/>
              </a:spcAft>
              <a:defRPr/>
            </a:pPr>
            <a:endParaRPr lang="en-US" b="0" dirty="0"/>
          </a:p>
        </p:txBody>
      </p:sp>
      <p:sp>
        <p:nvSpPr>
          <p:cNvPr id="4" name="Slide Number Placeholder 3"/>
          <p:cNvSpPr>
            <a:spLocks noGrp="1"/>
          </p:cNvSpPr>
          <p:nvPr>
            <p:ph type="sldNum" sz="quarter" idx="10"/>
          </p:nvPr>
        </p:nvSpPr>
        <p:spPr/>
        <p:txBody>
          <a:bodyPr/>
          <a:lstStyle/>
          <a:p>
            <a:pPr defTabSz="924916">
              <a:defRPr/>
            </a:pPr>
            <a:fld id="{A126C07F-197D-4C71-9C57-5BCA7895808A}" type="slidenum">
              <a:rPr lang="en-US" sz="1000">
                <a:solidFill>
                  <a:prstClr val="black"/>
                </a:solidFill>
                <a:latin typeface="Arial"/>
              </a:rPr>
              <a:pPr defTabSz="924916">
                <a:defRPr/>
              </a:pPr>
              <a:t>12</a:t>
            </a:fld>
            <a:endParaRPr lang="en-US" sz="1000" dirty="0">
              <a:solidFill>
                <a:prstClr val="black"/>
              </a:solidFill>
              <a:latin typeface="Arial"/>
            </a:endParaRPr>
          </a:p>
        </p:txBody>
      </p:sp>
    </p:spTree>
    <p:extLst>
      <p:ext uri="{BB962C8B-B14F-4D97-AF65-F5344CB8AC3E}">
        <p14:creationId xmlns:p14="http://schemas.microsoft.com/office/powerpoint/2010/main" val="1981173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77800"/>
            <a:ext cx="6273800" cy="3529013"/>
          </a:xfrm>
        </p:spPr>
      </p:sp>
      <p:sp>
        <p:nvSpPr>
          <p:cNvPr id="3" name="Notes Placeholder 2"/>
          <p:cNvSpPr>
            <a:spLocks noGrp="1"/>
          </p:cNvSpPr>
          <p:nvPr>
            <p:ph type="body" idx="1"/>
          </p:nvPr>
        </p:nvSpPr>
        <p:spPr/>
        <p:txBody>
          <a:bodyPr/>
          <a:lstStyle/>
          <a:p>
            <a:pPr defTabSz="924916" fontAlgn="base">
              <a:spcBef>
                <a:spcPct val="30000"/>
              </a:spcBef>
              <a:spcAft>
                <a:spcPct val="0"/>
              </a:spcAft>
              <a:defRPr/>
            </a:pPr>
            <a:r>
              <a:rPr lang="en-US" b="1" dirty="0"/>
              <a:t>Slide:  AASLD Practice Guidance: Whom to Treat</a:t>
            </a:r>
          </a:p>
          <a:p>
            <a:pPr defTabSz="924916" fontAlgn="base">
              <a:spcBef>
                <a:spcPct val="30000"/>
              </a:spcBef>
              <a:spcAft>
                <a:spcPct val="0"/>
              </a:spcAft>
              <a:defRPr/>
            </a:pPr>
            <a:endParaRPr lang="en-US" dirty="0"/>
          </a:p>
          <a:p>
            <a:pPr marL="173422" indent="-173422">
              <a:buFont typeface="Arial" pitchFamily="34" charset="0"/>
              <a:buChar char="•"/>
            </a:pPr>
            <a:r>
              <a:rPr lang="en-US" dirty="0"/>
              <a:t>The management of NAFLD should consist of treating liver disease as well as the associated metabolic comorbidities such as obesity, hyperlipidemia, IR, and type 2 diabetes.</a:t>
            </a:r>
            <a:r>
              <a:rPr lang="en-US" baseline="30000" dirty="0"/>
              <a:t>1</a:t>
            </a:r>
            <a:r>
              <a:rPr lang="en-US" dirty="0"/>
              <a:t>  </a:t>
            </a:r>
          </a:p>
          <a:p>
            <a:pPr marL="635879" lvl="1" indent="-173422">
              <a:buFontTx/>
              <a:buChar char="-"/>
            </a:pPr>
            <a:r>
              <a:rPr lang="en-US" dirty="0"/>
              <a:t>Pharmacologic treatments aimed primarily at improving liver disease should generally be limited to those with biopsy-proven NASH and fibrosis.</a:t>
            </a:r>
          </a:p>
          <a:p>
            <a:pPr marL="173422" indent="-173422">
              <a:buFont typeface="Arial" pitchFamily="34" charset="0"/>
              <a:buChar char="•"/>
            </a:pPr>
            <a:endParaRPr lang="en-US" dirty="0"/>
          </a:p>
          <a:p>
            <a:pPr marL="173422" indent="-173422">
              <a:buFont typeface="Arial" pitchFamily="34" charset="0"/>
              <a:buChar char="•"/>
            </a:pPr>
            <a:r>
              <a:rPr lang="en-US" dirty="0"/>
              <a:t>Dietary and lifestyle modification (basis of any management strategy, but challenging for many patients to achieve and maintain).</a:t>
            </a:r>
            <a:r>
              <a:rPr lang="en-US" baseline="30000" dirty="0"/>
              <a:t>1</a:t>
            </a:r>
            <a:endParaRPr lang="en-US" dirty="0"/>
          </a:p>
          <a:p>
            <a:pPr marL="635879" lvl="1" indent="-173422">
              <a:buFontTx/>
              <a:buChar char="-"/>
            </a:pPr>
            <a:r>
              <a:rPr lang="en-US" dirty="0"/>
              <a:t>Weight loss generally reduces steatohepatitis, achieved either by hypocaloric diet alone or in conjunction with increased physical activity. A combination of a hypocaloric diet (daily reduction by 500-1000 kcal) and moderate-intensity exercise is likely to provide the best likelihood of sustaining weight loss over time.</a:t>
            </a:r>
          </a:p>
          <a:p>
            <a:pPr marL="635879" lvl="1" indent="-173422">
              <a:buFontTx/>
              <a:buChar char="-"/>
            </a:pPr>
            <a:r>
              <a:rPr lang="en-US" dirty="0"/>
              <a:t>Weight loss of at least 3%-5% of body weight appears necessary to improve steatosis, but a greater weight loss (7%-10%) is needed to improve the majority of the histopathological features of NASH, including fibrosis.</a:t>
            </a:r>
          </a:p>
          <a:p>
            <a:pPr marL="635879" lvl="1" indent="-173422">
              <a:buFontTx/>
              <a:buChar char="-"/>
            </a:pPr>
            <a:r>
              <a:rPr lang="en-US" dirty="0"/>
              <a:t>Exercise alone in adults with NAFLD may prevent or reduce steatohepatitis but its ability to improve other aspects of liver histology remains unknown.</a:t>
            </a:r>
          </a:p>
          <a:p>
            <a:endParaRPr lang="en-US" dirty="0"/>
          </a:p>
          <a:p>
            <a:r>
              <a:rPr lang="en-US" b="1" i="1" dirty="0"/>
              <a:t>Reference</a:t>
            </a:r>
          </a:p>
          <a:p>
            <a:pPr marL="231229" indent="-231229">
              <a:buAutoNum type="arabicPeriod"/>
            </a:pPr>
            <a:r>
              <a:rPr lang="pl-PL" dirty="0"/>
              <a:t>Chalasani N, Younossi Z, Lavine JE, </a:t>
            </a:r>
            <a:r>
              <a:rPr lang="en-US" dirty="0"/>
              <a:t>et al. The diagnosis and management of non-alcoholic fatty liver disease: practice guideline by the American Association for the Study of Liver Diseases, American College of Gastroenterology, and the American Gastroenterological Association. </a:t>
            </a:r>
            <a:r>
              <a:rPr lang="en-US" i="1" dirty="0"/>
              <a:t>Hepatology</a:t>
            </a:r>
            <a:r>
              <a:rPr lang="en-US" dirty="0"/>
              <a:t>. 2018;67:328-357.</a:t>
            </a:r>
          </a:p>
          <a:p>
            <a:endParaRPr lang="en-US" dirty="0"/>
          </a:p>
          <a:p>
            <a:pPr defTabSz="924916" fontAlgn="base">
              <a:spcBef>
                <a:spcPct val="30000"/>
              </a:spcBef>
              <a:spcAft>
                <a:spcPct val="0"/>
              </a:spcAft>
              <a:defRPr/>
            </a:pPr>
            <a:endParaRPr lang="en-US" b="0" dirty="0"/>
          </a:p>
        </p:txBody>
      </p:sp>
      <p:sp>
        <p:nvSpPr>
          <p:cNvPr id="4" name="Slide Number Placeholder 3"/>
          <p:cNvSpPr>
            <a:spLocks noGrp="1"/>
          </p:cNvSpPr>
          <p:nvPr>
            <p:ph type="sldNum" sz="quarter" idx="10"/>
          </p:nvPr>
        </p:nvSpPr>
        <p:spPr/>
        <p:txBody>
          <a:bodyPr/>
          <a:lstStyle/>
          <a:p>
            <a:pPr defTabSz="924916">
              <a:defRPr/>
            </a:pPr>
            <a:fld id="{A126C07F-197D-4C71-9C57-5BCA7895808A}" type="slidenum">
              <a:rPr lang="en-US" sz="1000">
                <a:solidFill>
                  <a:prstClr val="black"/>
                </a:solidFill>
                <a:latin typeface="Arial"/>
              </a:rPr>
              <a:pPr defTabSz="924916">
                <a:defRPr/>
              </a:pPr>
              <a:t>13</a:t>
            </a:fld>
            <a:endParaRPr lang="en-US" sz="1000" dirty="0">
              <a:solidFill>
                <a:prstClr val="black"/>
              </a:solidFill>
              <a:latin typeface="Arial"/>
            </a:endParaRPr>
          </a:p>
        </p:txBody>
      </p:sp>
    </p:spTree>
    <p:extLst>
      <p:ext uri="{BB962C8B-B14F-4D97-AF65-F5344CB8AC3E}">
        <p14:creationId xmlns:p14="http://schemas.microsoft.com/office/powerpoint/2010/main" val="3861798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2458" rtl="0" eaLnBrk="1" fontAlgn="auto" latinLnBrk="0" hangingPunct="1">
              <a:lnSpc>
                <a:spcPct val="100000"/>
              </a:lnSpc>
              <a:spcBef>
                <a:spcPts val="0"/>
              </a:spcBef>
              <a:spcAft>
                <a:spcPts val="0"/>
              </a:spcAft>
              <a:buClrTx/>
              <a:buSzTx/>
              <a:buFontTx/>
              <a:buNone/>
              <a:tabLst/>
              <a:defRPr/>
            </a:pPr>
            <a:fld id="{2863DDA6-CCD2-47A4-AA75-136F0876BE4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2458"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9952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focusmeded.com/"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5" name="Picture 4" descr="A picture containing light, traffic, red, sitting&#10;&#10;Description automatically generated">
            <a:extLst>
              <a:ext uri="{FF2B5EF4-FFF2-40B4-BE49-F238E27FC236}">
                <a16:creationId xmlns:a16="http://schemas.microsoft.com/office/drawing/2014/main" id="{82E7E452-2858-9046-841E-532F2D332794}"/>
              </a:ext>
            </a:extLst>
          </p:cNvPr>
          <p:cNvPicPr>
            <a:picLocks noChangeAspect="1"/>
          </p:cNvPicPr>
          <p:nvPr userDrawn="1"/>
        </p:nvPicPr>
        <p:blipFill>
          <a:blip r:embed="rId2"/>
          <a:stretch>
            <a:fillRect/>
          </a:stretch>
        </p:blipFill>
        <p:spPr>
          <a:xfrm>
            <a:off x="-180942" y="-569"/>
            <a:ext cx="12372942" cy="6947469"/>
          </a:xfrm>
          <a:prstGeom prst="rect">
            <a:avLst/>
          </a:prstGeom>
        </p:spPr>
      </p:pic>
    </p:spTree>
    <p:extLst>
      <p:ext uri="{BB962C8B-B14F-4D97-AF65-F5344CB8AC3E}">
        <p14:creationId xmlns:p14="http://schemas.microsoft.com/office/powerpoint/2010/main" val="3252381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85E7E3B-F148-1843-8642-6DCA59234FB8}" type="datetimeFigureOut">
              <a:rPr lang="en-US" smtClean="0"/>
              <a:t>2/19/2023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8ED20C-2AC8-D641-8019-2D4178E687BB}" type="slidenum">
              <a:rPr lang="en-US" smtClean="0"/>
              <a:t>‹#›</a:t>
            </a:fld>
            <a:endParaRPr lang="en-US"/>
          </a:p>
        </p:txBody>
      </p:sp>
    </p:spTree>
    <p:extLst>
      <p:ext uri="{BB962C8B-B14F-4D97-AF65-F5344CB8AC3E}">
        <p14:creationId xmlns:p14="http://schemas.microsoft.com/office/powerpoint/2010/main" val="1718151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defRPr>
                <a:solidFill>
                  <a:schemeClr val="tx1"/>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85E7E3B-F148-1843-8642-6DCA59234FB8}" type="datetimeFigureOut">
              <a:rPr lang="en-US" smtClean="0"/>
              <a:t>2/19/2023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8ED20C-2AC8-D641-8019-2D4178E687BB}" type="slidenum">
              <a:rPr lang="en-US" smtClean="0"/>
              <a:t>‹#›</a:t>
            </a:fld>
            <a:endParaRPr lang="en-US"/>
          </a:p>
        </p:txBody>
      </p:sp>
    </p:spTree>
    <p:extLst>
      <p:ext uri="{BB962C8B-B14F-4D97-AF65-F5344CB8AC3E}">
        <p14:creationId xmlns:p14="http://schemas.microsoft.com/office/powerpoint/2010/main" val="494653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04652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0"/>
            <a:ext cx="12192000" cy="1250066"/>
          </a:xfrm>
          <a:prstGeom prst="rect">
            <a:avLst/>
          </a:prstGeom>
          <a:gradFill>
            <a:gsLst>
              <a:gs pos="0">
                <a:schemeClr val="accent1">
                  <a:lumMod val="50000"/>
                </a:schemeClr>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
        <p:nvSpPr>
          <p:cNvPr id="2" name="Title 1"/>
          <p:cNvSpPr>
            <a:spLocks noGrp="1"/>
          </p:cNvSpPr>
          <p:nvPr>
            <p:ph type="title" hasCustomPrompt="1"/>
          </p:nvPr>
        </p:nvSpPr>
        <p:spPr>
          <a:xfrm>
            <a:off x="609600" y="117988"/>
            <a:ext cx="10972800" cy="1107281"/>
          </a:xfrm>
        </p:spPr>
        <p:txBody>
          <a:bodyPr/>
          <a:lstStyle>
            <a:lvl1pPr algn="l">
              <a:lnSpc>
                <a:spcPct val="100000"/>
              </a:lnSpc>
              <a:defRPr sz="3200">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a:xfrm>
            <a:off x="589448" y="1600201"/>
            <a:ext cx="10972800" cy="4525963"/>
          </a:xfrm>
        </p:spPr>
        <p:txBody>
          <a:bodyPr>
            <a:normAutofit/>
          </a:bodyPr>
          <a:lstStyle>
            <a:lvl1pPr>
              <a:defRPr sz="2000">
                <a:solidFill>
                  <a:schemeClr val="tx1">
                    <a:lumMod val="95000"/>
                    <a:lumOff val="5000"/>
                  </a:schemeClr>
                </a:solidFill>
                <a:latin typeface="Arial" charset="0"/>
                <a:ea typeface="Arial" charset="0"/>
                <a:cs typeface="Arial" charset="0"/>
              </a:defRPr>
            </a:lvl1pPr>
            <a:lvl2pPr marL="692150" indent="-292100">
              <a:buFont typeface=".AppleSystemUIFont" charset="-120"/>
              <a:buChar char="–"/>
              <a:tabLst/>
              <a:defRPr sz="2000">
                <a:solidFill>
                  <a:schemeClr val="tx1">
                    <a:lumMod val="95000"/>
                    <a:lumOff val="5000"/>
                  </a:schemeClr>
                </a:solidFill>
                <a:latin typeface="Arial" charset="0"/>
                <a:ea typeface="Arial" charset="0"/>
                <a:cs typeface="Arial" charset="0"/>
              </a:defRPr>
            </a:lvl2pPr>
            <a:lvl3pPr marL="914400" indent="-171450">
              <a:buFont typeface="Wingdings" charset="2"/>
              <a:buChar char="§"/>
              <a:tabLst/>
              <a:defRPr sz="2000">
                <a:solidFill>
                  <a:schemeClr val="tx1">
                    <a:lumMod val="95000"/>
                    <a:lumOff val="5000"/>
                  </a:schemeClr>
                </a:solidFill>
                <a:latin typeface="Arial" charset="0"/>
                <a:ea typeface="Arial" charset="0"/>
                <a:cs typeface="Arial" charset="0"/>
              </a:defRPr>
            </a:lvl3pPr>
            <a:lvl4pPr>
              <a:defRPr sz="2000">
                <a:solidFill>
                  <a:schemeClr val="tx1">
                    <a:lumMod val="95000"/>
                    <a:lumOff val="5000"/>
                  </a:schemeClr>
                </a:solidFill>
                <a:latin typeface="Arial" charset="0"/>
                <a:ea typeface="Arial" charset="0"/>
                <a:cs typeface="Arial" charset="0"/>
              </a:defRPr>
            </a:lvl4pPr>
            <a:lvl5pPr>
              <a:defRPr sz="2000">
                <a:solidFill>
                  <a:schemeClr val="tx1">
                    <a:lumMod val="95000"/>
                    <a:lumOff val="5000"/>
                  </a:schemeClr>
                </a:solidFill>
                <a:latin typeface="Arial" charset="0"/>
                <a:ea typeface="Arial" charset="0"/>
                <a:cs typeface="Arial" charset="0"/>
              </a:defRPr>
            </a:lvl5pPr>
            <a:lvl6pPr>
              <a:defRPr/>
            </a:lvl6pPr>
            <a:lvl7pPr>
              <a:defRPr/>
            </a:lvl7pPr>
            <a:lvl8pPr>
              <a:defRPr/>
            </a:lvl8pPr>
            <a:lvl9pPr>
              <a:buFont typeface="Arial" pitchFamily="34" charset="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BA9B540C-44DA-4F69-89C9-7C84606640D3}"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8" name="Rectangle 7"/>
          <p:cNvSpPr/>
          <p:nvPr userDrawn="1"/>
        </p:nvSpPr>
        <p:spPr>
          <a:xfrm>
            <a:off x="-15433" y="1242701"/>
            <a:ext cx="12192000" cy="11335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pic>
        <p:nvPicPr>
          <p:cNvPr id="9" name="Picture 4" descr="focus medical communication">
            <a:hlinkClick r:id="rId2"/>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988233" y="6390356"/>
            <a:ext cx="1018572" cy="322962"/>
          </a:xfrm>
          <a:prstGeom prst="rect">
            <a:avLst/>
          </a:prstGeom>
          <a:noFill/>
          <a:extLst>
            <a:ext uri="{909E8E84-426E-40DD-AFC4-6F175D3DCCD1}">
              <a14:hiddenFill xmlns:a14="http://schemas.microsoft.com/office/drawing/2010/main">
                <a:solidFill>
                  <a:srgbClr val="FFFFFF"/>
                </a:solidFill>
              </a14:hiddenFill>
            </a:ext>
          </a:extLst>
        </p:spPr>
      </p:pic>
      <p:sp>
        <p:nvSpPr>
          <p:cNvPr id="11" name="Vertical Content Placeholder 10"/>
          <p:cNvSpPr>
            <a:spLocks noGrp="1"/>
          </p:cNvSpPr>
          <p:nvPr>
            <p:ph orient="vert" sz="quarter" idx="13"/>
          </p:nvPr>
        </p:nvSpPr>
        <p:spPr>
          <a:xfrm>
            <a:off x="2216151" y="-973138"/>
            <a:ext cx="1219200" cy="91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7514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2/19/2023</a:t>
            </a:fld>
            <a:endParaRPr lang="en-US"/>
          </a:p>
        </p:txBody>
      </p:sp>
      <p:sp>
        <p:nvSpPr>
          <p:cNvPr id="6" name="Holder 6"/>
          <p:cNvSpPr>
            <a:spLocks noGrp="1"/>
          </p:cNvSpPr>
          <p:nvPr>
            <p:ph type="sldNum" sz="quarter" idx="7"/>
          </p:nvPr>
        </p:nvSpPr>
        <p:spPr/>
        <p:txBody>
          <a:bodyPr lIns="0" tIns="0" rIns="0" bIns="0"/>
          <a:lstStyle>
            <a:lvl1pPr>
              <a:defRPr sz="1000" b="1" i="0">
                <a:solidFill>
                  <a:srgbClr val="A5A5A5"/>
                </a:solidFill>
                <a:latin typeface="Arial"/>
                <a:cs typeface="Arial"/>
              </a:defRPr>
            </a:lvl1pPr>
          </a:lstStyle>
          <a:p>
            <a:pPr marL="38100">
              <a:lnSpc>
                <a:spcPct val="100000"/>
              </a:lnSpc>
              <a:spcBef>
                <a:spcPts val="5"/>
              </a:spcBef>
            </a:pPr>
            <a:fld id="{81D60167-4931-47E6-BA6A-407CBD079E47}" type="slidenum">
              <a:rPr dirty="0"/>
              <a:t>‹#›</a:t>
            </a:fld>
            <a:endParaRPr dirty="0"/>
          </a:p>
        </p:txBody>
      </p:sp>
    </p:spTree>
    <p:extLst>
      <p:ext uri="{BB962C8B-B14F-4D97-AF65-F5344CB8AC3E}">
        <p14:creationId xmlns:p14="http://schemas.microsoft.com/office/powerpoint/2010/main" val="4031687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2/19/2023</a:t>
            </a:fld>
            <a:endParaRPr lang="en-US"/>
          </a:p>
        </p:txBody>
      </p:sp>
      <p:sp>
        <p:nvSpPr>
          <p:cNvPr id="6" name="Holder 6"/>
          <p:cNvSpPr>
            <a:spLocks noGrp="1"/>
          </p:cNvSpPr>
          <p:nvPr>
            <p:ph type="sldNum" sz="quarter" idx="7"/>
          </p:nvPr>
        </p:nvSpPr>
        <p:spPr/>
        <p:txBody>
          <a:bodyPr lIns="0" tIns="0" rIns="0" bIns="0"/>
          <a:lstStyle>
            <a:lvl1pPr>
              <a:defRPr sz="1000" b="1" i="0">
                <a:solidFill>
                  <a:srgbClr val="A5A5A5"/>
                </a:solidFill>
                <a:latin typeface="Arial"/>
                <a:cs typeface="Arial"/>
              </a:defRPr>
            </a:lvl1pPr>
          </a:lstStyle>
          <a:p>
            <a:pPr marL="38100">
              <a:lnSpc>
                <a:spcPct val="100000"/>
              </a:lnSpc>
              <a:spcBef>
                <a:spcPts val="5"/>
              </a:spcBef>
            </a:pPr>
            <a:fld id="{81D60167-4931-47E6-BA6A-407CBD079E47}" type="slidenum">
              <a:rPr dirty="0"/>
              <a:t>‹#›</a:t>
            </a:fld>
            <a:endParaRPr dirty="0"/>
          </a:p>
        </p:txBody>
      </p:sp>
    </p:spTree>
    <p:extLst>
      <p:ext uri="{BB962C8B-B14F-4D97-AF65-F5344CB8AC3E}">
        <p14:creationId xmlns:p14="http://schemas.microsoft.com/office/powerpoint/2010/main" val="1983457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2/19/2023</a:t>
            </a:fld>
            <a:endParaRPr lang="en-US"/>
          </a:p>
        </p:txBody>
      </p:sp>
      <p:sp>
        <p:nvSpPr>
          <p:cNvPr id="7" name="Holder 7"/>
          <p:cNvSpPr>
            <a:spLocks noGrp="1"/>
          </p:cNvSpPr>
          <p:nvPr>
            <p:ph type="sldNum" sz="quarter" idx="7"/>
          </p:nvPr>
        </p:nvSpPr>
        <p:spPr/>
        <p:txBody>
          <a:bodyPr lIns="0" tIns="0" rIns="0" bIns="0"/>
          <a:lstStyle>
            <a:lvl1pPr>
              <a:defRPr sz="1000" b="1" i="0">
                <a:solidFill>
                  <a:srgbClr val="A5A5A5"/>
                </a:solidFill>
                <a:latin typeface="Arial"/>
                <a:cs typeface="Arial"/>
              </a:defRPr>
            </a:lvl1pPr>
          </a:lstStyle>
          <a:p>
            <a:pPr marL="38100">
              <a:lnSpc>
                <a:spcPct val="100000"/>
              </a:lnSpc>
              <a:spcBef>
                <a:spcPts val="5"/>
              </a:spcBef>
            </a:pPr>
            <a:fld id="{81D60167-4931-47E6-BA6A-407CBD079E47}" type="slidenum">
              <a:rPr dirty="0"/>
              <a:t>‹#›</a:t>
            </a:fld>
            <a:endParaRPr dirty="0"/>
          </a:p>
        </p:txBody>
      </p:sp>
    </p:spTree>
    <p:extLst>
      <p:ext uri="{BB962C8B-B14F-4D97-AF65-F5344CB8AC3E}">
        <p14:creationId xmlns:p14="http://schemas.microsoft.com/office/powerpoint/2010/main" val="2965240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2/19/2023</a:t>
            </a:fld>
            <a:endParaRPr lang="en-US"/>
          </a:p>
        </p:txBody>
      </p:sp>
      <p:sp>
        <p:nvSpPr>
          <p:cNvPr id="5" name="Holder 5"/>
          <p:cNvSpPr>
            <a:spLocks noGrp="1"/>
          </p:cNvSpPr>
          <p:nvPr>
            <p:ph type="sldNum" sz="quarter" idx="7"/>
          </p:nvPr>
        </p:nvSpPr>
        <p:spPr/>
        <p:txBody>
          <a:bodyPr lIns="0" tIns="0" rIns="0" bIns="0"/>
          <a:lstStyle>
            <a:lvl1pPr>
              <a:defRPr sz="1000" b="1" i="0">
                <a:solidFill>
                  <a:srgbClr val="A5A5A5"/>
                </a:solidFill>
                <a:latin typeface="Arial"/>
                <a:cs typeface="Arial"/>
              </a:defRPr>
            </a:lvl1pPr>
          </a:lstStyle>
          <a:p>
            <a:pPr marL="38100">
              <a:lnSpc>
                <a:spcPct val="100000"/>
              </a:lnSpc>
              <a:spcBef>
                <a:spcPts val="5"/>
              </a:spcBef>
            </a:pPr>
            <a:fld id="{81D60167-4931-47E6-BA6A-407CBD079E47}" type="slidenum">
              <a:rPr dirty="0"/>
              <a:t>‹#›</a:t>
            </a:fld>
            <a:endParaRPr dirty="0"/>
          </a:p>
        </p:txBody>
      </p:sp>
    </p:spTree>
    <p:extLst>
      <p:ext uri="{BB962C8B-B14F-4D97-AF65-F5344CB8AC3E}">
        <p14:creationId xmlns:p14="http://schemas.microsoft.com/office/powerpoint/2010/main" val="3393648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2/19/2023</a:t>
            </a:fld>
            <a:endParaRPr lang="en-US"/>
          </a:p>
        </p:txBody>
      </p:sp>
      <p:sp>
        <p:nvSpPr>
          <p:cNvPr id="4" name="Holder 4"/>
          <p:cNvSpPr>
            <a:spLocks noGrp="1"/>
          </p:cNvSpPr>
          <p:nvPr>
            <p:ph type="sldNum" sz="quarter" idx="7"/>
          </p:nvPr>
        </p:nvSpPr>
        <p:spPr/>
        <p:txBody>
          <a:bodyPr lIns="0" tIns="0" rIns="0" bIns="0"/>
          <a:lstStyle>
            <a:lvl1pPr>
              <a:defRPr sz="1000" b="1" i="0">
                <a:solidFill>
                  <a:srgbClr val="A5A5A5"/>
                </a:solidFill>
                <a:latin typeface="Arial"/>
                <a:cs typeface="Arial"/>
              </a:defRPr>
            </a:lvl1pPr>
          </a:lstStyle>
          <a:p>
            <a:pPr marL="38100">
              <a:lnSpc>
                <a:spcPct val="100000"/>
              </a:lnSpc>
              <a:spcBef>
                <a:spcPts val="5"/>
              </a:spcBef>
            </a:pPr>
            <a:fld id="{81D60167-4931-47E6-BA6A-407CBD079E47}" type="slidenum">
              <a:rPr dirty="0"/>
              <a:t>‹#›</a:t>
            </a:fld>
            <a:endParaRPr dirty="0"/>
          </a:p>
        </p:txBody>
      </p:sp>
    </p:spTree>
    <p:extLst>
      <p:ext uri="{BB962C8B-B14F-4D97-AF65-F5344CB8AC3E}">
        <p14:creationId xmlns:p14="http://schemas.microsoft.com/office/powerpoint/2010/main" val="3576372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9915" y="-1"/>
            <a:ext cx="12201915" cy="6863577"/>
          </a:xfrm>
          <a:prstGeom prst="rect">
            <a:avLst/>
          </a:prstGeom>
        </p:spPr>
      </p:pic>
      <p:sp>
        <p:nvSpPr>
          <p:cNvPr id="2" name="Title 1"/>
          <p:cNvSpPr>
            <a:spLocks noGrp="1"/>
          </p:cNvSpPr>
          <p:nvPr>
            <p:ph type="ctrTitle"/>
          </p:nvPr>
        </p:nvSpPr>
        <p:spPr>
          <a:xfrm>
            <a:off x="914400" y="2130426"/>
            <a:ext cx="10363200" cy="1470025"/>
          </a:xfrm>
        </p:spPr>
        <p:txBody>
          <a:bodyPr/>
          <a:lstStyle>
            <a:lvl1pPr algn="ctr">
              <a:defRPr>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accent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04444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5966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8361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14776"/>
            <a:ext cx="5384800" cy="450880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14776"/>
            <a:ext cx="5384800" cy="4508801"/>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2E113EF1-2F59-2449-BC59-A82949AE3DA8}"/>
              </a:ext>
            </a:extLst>
          </p:cNvPr>
          <p:cNvSpPr>
            <a:spLocks noGrp="1"/>
          </p:cNvSpPr>
          <p:nvPr>
            <p:ph type="title"/>
          </p:nvPr>
        </p:nvSpPr>
        <p:spPr>
          <a:xfrm>
            <a:off x="609600" y="61763"/>
            <a:ext cx="10972800" cy="1143000"/>
          </a:xfrm>
        </p:spPr>
        <p:txBody>
          <a:bodyPr/>
          <a:lstStyle/>
          <a:p>
            <a:r>
              <a:rPr lang="en-US"/>
              <a:t>Click to edit Master title style</a:t>
            </a:r>
          </a:p>
        </p:txBody>
      </p:sp>
    </p:spTree>
    <p:extLst>
      <p:ext uri="{BB962C8B-B14F-4D97-AF65-F5344CB8AC3E}">
        <p14:creationId xmlns:p14="http://schemas.microsoft.com/office/powerpoint/2010/main" val="354613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DA993A28-3C5E-7749-81F7-760358B860F3}"/>
              </a:ext>
            </a:extLst>
          </p:cNvPr>
          <p:cNvSpPr>
            <a:spLocks noGrp="1"/>
          </p:cNvSpPr>
          <p:nvPr>
            <p:ph type="title"/>
          </p:nvPr>
        </p:nvSpPr>
        <p:spPr>
          <a:xfrm>
            <a:off x="609600" y="61763"/>
            <a:ext cx="10972800" cy="1143000"/>
          </a:xfrm>
        </p:spPr>
        <p:txBody>
          <a:bodyPr/>
          <a:lstStyle/>
          <a:p>
            <a:r>
              <a:rPr lang="en-US"/>
              <a:t>Click to edit Master title style</a:t>
            </a:r>
          </a:p>
        </p:txBody>
      </p:sp>
    </p:spTree>
    <p:extLst>
      <p:ext uri="{BB962C8B-B14F-4D97-AF65-F5344CB8AC3E}">
        <p14:creationId xmlns:p14="http://schemas.microsoft.com/office/powerpoint/2010/main" val="138902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10B9F1-86DB-7D40-B747-58D4F7803F2F}"/>
              </a:ext>
            </a:extLst>
          </p:cNvPr>
          <p:cNvSpPr>
            <a:spLocks noGrp="1"/>
          </p:cNvSpPr>
          <p:nvPr>
            <p:ph type="title"/>
          </p:nvPr>
        </p:nvSpPr>
        <p:spPr>
          <a:xfrm>
            <a:off x="609600" y="61763"/>
            <a:ext cx="10972800" cy="1143000"/>
          </a:xfrm>
        </p:spPr>
        <p:txBody>
          <a:bodyPr/>
          <a:lstStyle/>
          <a:p>
            <a:r>
              <a:rPr lang="en-US"/>
              <a:t>Click to edit Master title style</a:t>
            </a:r>
          </a:p>
        </p:txBody>
      </p:sp>
    </p:spTree>
    <p:extLst>
      <p:ext uri="{BB962C8B-B14F-4D97-AF65-F5344CB8AC3E}">
        <p14:creationId xmlns:p14="http://schemas.microsoft.com/office/powerpoint/2010/main" val="85501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42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0E415-9A91-D519-BAD1-4632A7A33B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73E4F8-1EC1-C4B5-B54F-30DB6BC8CA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20D616-13F1-F5DF-38C4-9A323026BE85}"/>
              </a:ext>
            </a:extLst>
          </p:cNvPr>
          <p:cNvSpPr>
            <a:spLocks noGrp="1"/>
          </p:cNvSpPr>
          <p:nvPr>
            <p:ph type="dt" sz="half" idx="10"/>
          </p:nvPr>
        </p:nvSpPr>
        <p:spPr/>
        <p:txBody>
          <a:bodyPr/>
          <a:lstStyle/>
          <a:p>
            <a:fld id="{ECBDC8AA-BE40-4570-9921-8411DC5043EE}" type="datetimeFigureOut">
              <a:rPr lang="en-US" smtClean="0"/>
              <a:t>2/19/2023</a:t>
            </a:fld>
            <a:endParaRPr lang="en-US"/>
          </a:p>
        </p:txBody>
      </p:sp>
      <p:sp>
        <p:nvSpPr>
          <p:cNvPr id="5" name="Footer Placeholder 4">
            <a:extLst>
              <a:ext uri="{FF2B5EF4-FFF2-40B4-BE49-F238E27FC236}">
                <a16:creationId xmlns:a16="http://schemas.microsoft.com/office/drawing/2014/main" id="{D184C6AB-33E4-ADFC-F978-A022EA1847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99D66-8A26-621D-B8B3-DD8CA022336C}"/>
              </a:ext>
            </a:extLst>
          </p:cNvPr>
          <p:cNvSpPr>
            <a:spLocks noGrp="1"/>
          </p:cNvSpPr>
          <p:nvPr>
            <p:ph type="sldNum" sz="quarter" idx="12"/>
          </p:nvPr>
        </p:nvSpPr>
        <p:spPr/>
        <p:txBody>
          <a:bodyPr/>
          <a:lstStyle/>
          <a:p>
            <a:fld id="{43497BE4-0593-4F81-B4E8-9B61CA9A4445}" type="slidenum">
              <a:rPr lang="en-US" smtClean="0"/>
              <a:t>‹#›</a:t>
            </a:fld>
            <a:endParaRPr lang="en-US"/>
          </a:p>
        </p:txBody>
      </p:sp>
    </p:spTree>
    <p:extLst>
      <p:ext uri="{BB962C8B-B14F-4D97-AF65-F5344CB8AC3E}">
        <p14:creationId xmlns:p14="http://schemas.microsoft.com/office/powerpoint/2010/main" val="1348709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26F92-1E17-F05D-9D98-DBC221FBBA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CE118-EEE2-4CE2-4ED0-2335833E42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05492-7BC2-FE72-903A-FF4FA3423859}"/>
              </a:ext>
            </a:extLst>
          </p:cNvPr>
          <p:cNvSpPr>
            <a:spLocks noGrp="1"/>
          </p:cNvSpPr>
          <p:nvPr>
            <p:ph type="dt" sz="half" idx="10"/>
          </p:nvPr>
        </p:nvSpPr>
        <p:spPr/>
        <p:txBody>
          <a:bodyPr/>
          <a:lstStyle/>
          <a:p>
            <a:fld id="{ECBDC8AA-BE40-4570-9921-8411DC5043EE}" type="datetimeFigureOut">
              <a:rPr lang="en-US" smtClean="0"/>
              <a:t>2/19/2023</a:t>
            </a:fld>
            <a:endParaRPr lang="en-US"/>
          </a:p>
        </p:txBody>
      </p:sp>
      <p:sp>
        <p:nvSpPr>
          <p:cNvPr id="5" name="Footer Placeholder 4">
            <a:extLst>
              <a:ext uri="{FF2B5EF4-FFF2-40B4-BE49-F238E27FC236}">
                <a16:creationId xmlns:a16="http://schemas.microsoft.com/office/drawing/2014/main" id="{97CF14F5-D861-D1F6-1B40-05B8BA926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864EA-208B-249F-9B38-8060622DE74F}"/>
              </a:ext>
            </a:extLst>
          </p:cNvPr>
          <p:cNvSpPr>
            <a:spLocks noGrp="1"/>
          </p:cNvSpPr>
          <p:nvPr>
            <p:ph type="sldNum" sz="quarter" idx="12"/>
          </p:nvPr>
        </p:nvSpPr>
        <p:spPr/>
        <p:txBody>
          <a:bodyPr/>
          <a:lstStyle/>
          <a:p>
            <a:fld id="{43497BE4-0593-4F81-B4E8-9B61CA9A4445}" type="slidenum">
              <a:rPr lang="en-US" smtClean="0"/>
              <a:t>‹#›</a:t>
            </a:fld>
            <a:endParaRPr lang="en-US"/>
          </a:p>
        </p:txBody>
      </p:sp>
    </p:spTree>
    <p:extLst>
      <p:ext uri="{BB962C8B-B14F-4D97-AF65-F5344CB8AC3E}">
        <p14:creationId xmlns:p14="http://schemas.microsoft.com/office/powerpoint/2010/main" val="1014808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6F79A-97F7-A8A0-E3D4-EFC713C57E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344FA1-00CD-5732-C397-96FBA077EE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9405BD-215F-3462-1BC4-E057A6FF1554}"/>
              </a:ext>
            </a:extLst>
          </p:cNvPr>
          <p:cNvSpPr>
            <a:spLocks noGrp="1"/>
          </p:cNvSpPr>
          <p:nvPr>
            <p:ph type="dt" sz="half" idx="10"/>
          </p:nvPr>
        </p:nvSpPr>
        <p:spPr/>
        <p:txBody>
          <a:bodyPr/>
          <a:lstStyle/>
          <a:p>
            <a:fld id="{ECBDC8AA-BE40-4570-9921-8411DC5043EE}" type="datetimeFigureOut">
              <a:rPr lang="en-US" smtClean="0"/>
              <a:t>2/19/2023</a:t>
            </a:fld>
            <a:endParaRPr lang="en-US"/>
          </a:p>
        </p:txBody>
      </p:sp>
      <p:sp>
        <p:nvSpPr>
          <p:cNvPr id="5" name="Footer Placeholder 4">
            <a:extLst>
              <a:ext uri="{FF2B5EF4-FFF2-40B4-BE49-F238E27FC236}">
                <a16:creationId xmlns:a16="http://schemas.microsoft.com/office/drawing/2014/main" id="{4A7057EC-6730-EA36-DDD6-000B2B4E9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FB41F0-7AD3-5F8B-0953-7203D9BF71F4}"/>
              </a:ext>
            </a:extLst>
          </p:cNvPr>
          <p:cNvSpPr>
            <a:spLocks noGrp="1"/>
          </p:cNvSpPr>
          <p:nvPr>
            <p:ph type="sldNum" sz="quarter" idx="12"/>
          </p:nvPr>
        </p:nvSpPr>
        <p:spPr/>
        <p:txBody>
          <a:bodyPr/>
          <a:lstStyle/>
          <a:p>
            <a:fld id="{43497BE4-0593-4F81-B4E8-9B61CA9A4445}" type="slidenum">
              <a:rPr lang="en-US" smtClean="0"/>
              <a:t>‹#›</a:t>
            </a:fld>
            <a:endParaRPr lang="en-US"/>
          </a:p>
        </p:txBody>
      </p:sp>
    </p:spTree>
    <p:extLst>
      <p:ext uri="{BB962C8B-B14F-4D97-AF65-F5344CB8AC3E}">
        <p14:creationId xmlns:p14="http://schemas.microsoft.com/office/powerpoint/2010/main" val="34869140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B72BB-4FA7-C18E-0E3A-FFCFE9D99E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BA312E-90E3-C9C0-D06B-3454BD5283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C4A57C-6583-E4CF-D4A7-D58EA563C7C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A6BCA-C540-F964-5844-753340334F60}"/>
              </a:ext>
            </a:extLst>
          </p:cNvPr>
          <p:cNvSpPr>
            <a:spLocks noGrp="1"/>
          </p:cNvSpPr>
          <p:nvPr>
            <p:ph type="dt" sz="half" idx="10"/>
          </p:nvPr>
        </p:nvSpPr>
        <p:spPr/>
        <p:txBody>
          <a:bodyPr/>
          <a:lstStyle/>
          <a:p>
            <a:fld id="{ECBDC8AA-BE40-4570-9921-8411DC5043EE}" type="datetimeFigureOut">
              <a:rPr lang="en-US" smtClean="0"/>
              <a:t>2/19/2023</a:t>
            </a:fld>
            <a:endParaRPr lang="en-US"/>
          </a:p>
        </p:txBody>
      </p:sp>
      <p:sp>
        <p:nvSpPr>
          <p:cNvPr id="6" name="Footer Placeholder 5">
            <a:extLst>
              <a:ext uri="{FF2B5EF4-FFF2-40B4-BE49-F238E27FC236}">
                <a16:creationId xmlns:a16="http://schemas.microsoft.com/office/drawing/2014/main" id="{9FA60EBD-4EAE-E74F-4FBA-30CC382D40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09797D-191B-6070-E8D1-7BC53C3DE4D3}"/>
              </a:ext>
            </a:extLst>
          </p:cNvPr>
          <p:cNvSpPr>
            <a:spLocks noGrp="1"/>
          </p:cNvSpPr>
          <p:nvPr>
            <p:ph type="sldNum" sz="quarter" idx="12"/>
          </p:nvPr>
        </p:nvSpPr>
        <p:spPr/>
        <p:txBody>
          <a:bodyPr/>
          <a:lstStyle/>
          <a:p>
            <a:fld id="{43497BE4-0593-4F81-B4E8-9B61CA9A4445}" type="slidenum">
              <a:rPr lang="en-US" smtClean="0"/>
              <a:t>‹#›</a:t>
            </a:fld>
            <a:endParaRPr lang="en-US"/>
          </a:p>
        </p:txBody>
      </p:sp>
    </p:spTree>
    <p:extLst>
      <p:ext uri="{BB962C8B-B14F-4D97-AF65-F5344CB8AC3E}">
        <p14:creationId xmlns:p14="http://schemas.microsoft.com/office/powerpoint/2010/main" val="42665286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7E4C6-2929-A13A-36C0-724CCD158A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6B4353-CB9F-F90C-4E0B-59F11ED2A5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C7976E-D469-B7C9-B8D4-9E7475EC6E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8FC807-7A56-23C7-19C7-33036DC89C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A06F92-93B6-371C-7E48-80281EC3ED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AC80BA-F4D4-A61E-F96E-A805064C3321}"/>
              </a:ext>
            </a:extLst>
          </p:cNvPr>
          <p:cNvSpPr>
            <a:spLocks noGrp="1"/>
          </p:cNvSpPr>
          <p:nvPr>
            <p:ph type="dt" sz="half" idx="10"/>
          </p:nvPr>
        </p:nvSpPr>
        <p:spPr/>
        <p:txBody>
          <a:bodyPr/>
          <a:lstStyle/>
          <a:p>
            <a:fld id="{ECBDC8AA-BE40-4570-9921-8411DC5043EE}" type="datetimeFigureOut">
              <a:rPr lang="en-US" smtClean="0"/>
              <a:t>2/19/2023</a:t>
            </a:fld>
            <a:endParaRPr lang="en-US"/>
          </a:p>
        </p:txBody>
      </p:sp>
      <p:sp>
        <p:nvSpPr>
          <p:cNvPr id="8" name="Footer Placeholder 7">
            <a:extLst>
              <a:ext uri="{FF2B5EF4-FFF2-40B4-BE49-F238E27FC236}">
                <a16:creationId xmlns:a16="http://schemas.microsoft.com/office/drawing/2014/main" id="{B07D4DA2-1A88-33BF-6352-9D26CF6C61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C5DD889-B7E2-5F6F-499B-239B5F22FC83}"/>
              </a:ext>
            </a:extLst>
          </p:cNvPr>
          <p:cNvSpPr>
            <a:spLocks noGrp="1"/>
          </p:cNvSpPr>
          <p:nvPr>
            <p:ph type="sldNum" sz="quarter" idx="12"/>
          </p:nvPr>
        </p:nvSpPr>
        <p:spPr/>
        <p:txBody>
          <a:bodyPr/>
          <a:lstStyle/>
          <a:p>
            <a:fld id="{43497BE4-0593-4F81-B4E8-9B61CA9A4445}" type="slidenum">
              <a:rPr lang="en-US" smtClean="0"/>
              <a:t>‹#›</a:t>
            </a:fld>
            <a:endParaRPr lang="en-US"/>
          </a:p>
        </p:txBody>
      </p:sp>
    </p:spTree>
    <p:extLst>
      <p:ext uri="{BB962C8B-B14F-4D97-AF65-F5344CB8AC3E}">
        <p14:creationId xmlns:p14="http://schemas.microsoft.com/office/powerpoint/2010/main" val="2816834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85E7E3B-F148-1843-8642-6DCA59234FB8}" type="datetimeFigureOut">
              <a:rPr lang="en-US" smtClean="0"/>
              <a:t>2/19/2023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3A8ED20C-2AC8-D641-8019-2D4178E687BB}" type="slidenum">
              <a:rPr lang="en-US" smtClean="0"/>
              <a:t>‹#›</a:t>
            </a:fld>
            <a:endParaRPr lang="en-US"/>
          </a:p>
        </p:txBody>
      </p:sp>
    </p:spTree>
    <p:extLst>
      <p:ext uri="{BB962C8B-B14F-4D97-AF65-F5344CB8AC3E}">
        <p14:creationId xmlns:p14="http://schemas.microsoft.com/office/powerpoint/2010/main" val="1553349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85DF-2FB1-4036-71AF-F28E4E8079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F8FCCE-5D27-B0FA-1998-7D0D9AB0C77A}"/>
              </a:ext>
            </a:extLst>
          </p:cNvPr>
          <p:cNvSpPr>
            <a:spLocks noGrp="1"/>
          </p:cNvSpPr>
          <p:nvPr>
            <p:ph type="dt" sz="half" idx="10"/>
          </p:nvPr>
        </p:nvSpPr>
        <p:spPr/>
        <p:txBody>
          <a:bodyPr/>
          <a:lstStyle/>
          <a:p>
            <a:fld id="{ECBDC8AA-BE40-4570-9921-8411DC5043EE}" type="datetimeFigureOut">
              <a:rPr lang="en-US" smtClean="0"/>
              <a:t>2/19/2023</a:t>
            </a:fld>
            <a:endParaRPr lang="en-US"/>
          </a:p>
        </p:txBody>
      </p:sp>
      <p:sp>
        <p:nvSpPr>
          <p:cNvPr id="4" name="Footer Placeholder 3">
            <a:extLst>
              <a:ext uri="{FF2B5EF4-FFF2-40B4-BE49-F238E27FC236}">
                <a16:creationId xmlns:a16="http://schemas.microsoft.com/office/drawing/2014/main" id="{769CFB38-FCBB-F421-AD95-8FEB9AED5F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C53F2C7-63CB-FFA4-25A4-F01ABC6C7072}"/>
              </a:ext>
            </a:extLst>
          </p:cNvPr>
          <p:cNvSpPr>
            <a:spLocks noGrp="1"/>
          </p:cNvSpPr>
          <p:nvPr>
            <p:ph type="sldNum" sz="quarter" idx="12"/>
          </p:nvPr>
        </p:nvSpPr>
        <p:spPr/>
        <p:txBody>
          <a:bodyPr/>
          <a:lstStyle/>
          <a:p>
            <a:fld id="{43497BE4-0593-4F81-B4E8-9B61CA9A4445}" type="slidenum">
              <a:rPr lang="en-US" smtClean="0"/>
              <a:t>‹#›</a:t>
            </a:fld>
            <a:endParaRPr lang="en-US"/>
          </a:p>
        </p:txBody>
      </p:sp>
    </p:spTree>
    <p:extLst>
      <p:ext uri="{BB962C8B-B14F-4D97-AF65-F5344CB8AC3E}">
        <p14:creationId xmlns:p14="http://schemas.microsoft.com/office/powerpoint/2010/main" val="1655185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CB77C2-FCE1-1B5A-CD3A-D10153471F4D}"/>
              </a:ext>
            </a:extLst>
          </p:cNvPr>
          <p:cNvSpPr>
            <a:spLocks noGrp="1"/>
          </p:cNvSpPr>
          <p:nvPr>
            <p:ph type="dt" sz="half" idx="10"/>
          </p:nvPr>
        </p:nvSpPr>
        <p:spPr/>
        <p:txBody>
          <a:bodyPr/>
          <a:lstStyle/>
          <a:p>
            <a:fld id="{ECBDC8AA-BE40-4570-9921-8411DC5043EE}" type="datetimeFigureOut">
              <a:rPr lang="en-US" smtClean="0"/>
              <a:t>2/19/2023</a:t>
            </a:fld>
            <a:endParaRPr lang="en-US"/>
          </a:p>
        </p:txBody>
      </p:sp>
      <p:sp>
        <p:nvSpPr>
          <p:cNvPr id="3" name="Footer Placeholder 2">
            <a:extLst>
              <a:ext uri="{FF2B5EF4-FFF2-40B4-BE49-F238E27FC236}">
                <a16:creationId xmlns:a16="http://schemas.microsoft.com/office/drawing/2014/main" id="{B6DE40CF-3FCF-42F5-B4CA-FA7A53A52EA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7B9F45-903D-4E0C-3E86-8F7726420B82}"/>
              </a:ext>
            </a:extLst>
          </p:cNvPr>
          <p:cNvSpPr>
            <a:spLocks noGrp="1"/>
          </p:cNvSpPr>
          <p:nvPr>
            <p:ph type="sldNum" sz="quarter" idx="12"/>
          </p:nvPr>
        </p:nvSpPr>
        <p:spPr/>
        <p:txBody>
          <a:bodyPr/>
          <a:lstStyle/>
          <a:p>
            <a:fld id="{43497BE4-0593-4F81-B4E8-9B61CA9A4445}" type="slidenum">
              <a:rPr lang="en-US" smtClean="0"/>
              <a:t>‹#›</a:t>
            </a:fld>
            <a:endParaRPr lang="en-US"/>
          </a:p>
        </p:txBody>
      </p:sp>
    </p:spTree>
    <p:extLst>
      <p:ext uri="{BB962C8B-B14F-4D97-AF65-F5344CB8AC3E}">
        <p14:creationId xmlns:p14="http://schemas.microsoft.com/office/powerpoint/2010/main" val="3021397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24A36-B500-11B5-AAE5-A41B0B5870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C2A4C3-28B1-D2E6-2A46-77165CE2F2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153FB9-80F3-D740-A5A7-7FC94AD73C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2A032C-4592-81AE-B630-1CF94F9B97FC}"/>
              </a:ext>
            </a:extLst>
          </p:cNvPr>
          <p:cNvSpPr>
            <a:spLocks noGrp="1"/>
          </p:cNvSpPr>
          <p:nvPr>
            <p:ph type="dt" sz="half" idx="10"/>
          </p:nvPr>
        </p:nvSpPr>
        <p:spPr/>
        <p:txBody>
          <a:bodyPr/>
          <a:lstStyle/>
          <a:p>
            <a:fld id="{ECBDC8AA-BE40-4570-9921-8411DC5043EE}" type="datetimeFigureOut">
              <a:rPr lang="en-US" smtClean="0"/>
              <a:t>2/19/2023</a:t>
            </a:fld>
            <a:endParaRPr lang="en-US"/>
          </a:p>
        </p:txBody>
      </p:sp>
      <p:sp>
        <p:nvSpPr>
          <p:cNvPr id="6" name="Footer Placeholder 5">
            <a:extLst>
              <a:ext uri="{FF2B5EF4-FFF2-40B4-BE49-F238E27FC236}">
                <a16:creationId xmlns:a16="http://schemas.microsoft.com/office/drawing/2014/main" id="{A7362358-20CF-7001-2DAC-28E1A2B9A0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42B814-0BF2-7408-5539-4E5EDE7925DB}"/>
              </a:ext>
            </a:extLst>
          </p:cNvPr>
          <p:cNvSpPr>
            <a:spLocks noGrp="1"/>
          </p:cNvSpPr>
          <p:nvPr>
            <p:ph type="sldNum" sz="quarter" idx="12"/>
          </p:nvPr>
        </p:nvSpPr>
        <p:spPr/>
        <p:txBody>
          <a:bodyPr/>
          <a:lstStyle/>
          <a:p>
            <a:fld id="{43497BE4-0593-4F81-B4E8-9B61CA9A4445}" type="slidenum">
              <a:rPr lang="en-US" smtClean="0"/>
              <a:t>‹#›</a:t>
            </a:fld>
            <a:endParaRPr lang="en-US"/>
          </a:p>
        </p:txBody>
      </p:sp>
    </p:spTree>
    <p:extLst>
      <p:ext uri="{BB962C8B-B14F-4D97-AF65-F5344CB8AC3E}">
        <p14:creationId xmlns:p14="http://schemas.microsoft.com/office/powerpoint/2010/main" val="7620342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21D7E-8E90-8B59-F1E3-5FC7FF3D1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8A27BF-496B-1AD3-CEA7-4B1C485449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1E167D-0B4B-8B2B-4257-CAF4E21820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89E27-EF38-AD90-9960-69DFE01650DD}"/>
              </a:ext>
            </a:extLst>
          </p:cNvPr>
          <p:cNvSpPr>
            <a:spLocks noGrp="1"/>
          </p:cNvSpPr>
          <p:nvPr>
            <p:ph type="dt" sz="half" idx="10"/>
          </p:nvPr>
        </p:nvSpPr>
        <p:spPr/>
        <p:txBody>
          <a:bodyPr/>
          <a:lstStyle/>
          <a:p>
            <a:fld id="{ECBDC8AA-BE40-4570-9921-8411DC5043EE}" type="datetimeFigureOut">
              <a:rPr lang="en-US" smtClean="0"/>
              <a:t>2/19/2023</a:t>
            </a:fld>
            <a:endParaRPr lang="en-US"/>
          </a:p>
        </p:txBody>
      </p:sp>
      <p:sp>
        <p:nvSpPr>
          <p:cNvPr id="6" name="Footer Placeholder 5">
            <a:extLst>
              <a:ext uri="{FF2B5EF4-FFF2-40B4-BE49-F238E27FC236}">
                <a16:creationId xmlns:a16="http://schemas.microsoft.com/office/drawing/2014/main" id="{733F65D1-FF42-AB54-2DDC-E946669548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6A56D6-2D55-8B0D-8838-F188A64B89A7}"/>
              </a:ext>
            </a:extLst>
          </p:cNvPr>
          <p:cNvSpPr>
            <a:spLocks noGrp="1"/>
          </p:cNvSpPr>
          <p:nvPr>
            <p:ph type="sldNum" sz="quarter" idx="12"/>
          </p:nvPr>
        </p:nvSpPr>
        <p:spPr/>
        <p:txBody>
          <a:bodyPr/>
          <a:lstStyle/>
          <a:p>
            <a:fld id="{43497BE4-0593-4F81-B4E8-9B61CA9A4445}" type="slidenum">
              <a:rPr lang="en-US" smtClean="0"/>
              <a:t>‹#›</a:t>
            </a:fld>
            <a:endParaRPr lang="en-US"/>
          </a:p>
        </p:txBody>
      </p:sp>
    </p:spTree>
    <p:extLst>
      <p:ext uri="{BB962C8B-B14F-4D97-AF65-F5344CB8AC3E}">
        <p14:creationId xmlns:p14="http://schemas.microsoft.com/office/powerpoint/2010/main" val="31663270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930ED-C5C4-7653-FE7F-C234EDF358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9BEEDF-5447-6785-27C2-BAFC17294A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DC396-E6A7-FEBE-2CAB-D8A912594542}"/>
              </a:ext>
            </a:extLst>
          </p:cNvPr>
          <p:cNvSpPr>
            <a:spLocks noGrp="1"/>
          </p:cNvSpPr>
          <p:nvPr>
            <p:ph type="dt" sz="half" idx="10"/>
          </p:nvPr>
        </p:nvSpPr>
        <p:spPr/>
        <p:txBody>
          <a:bodyPr/>
          <a:lstStyle/>
          <a:p>
            <a:fld id="{ECBDC8AA-BE40-4570-9921-8411DC5043EE}" type="datetimeFigureOut">
              <a:rPr lang="en-US" smtClean="0"/>
              <a:t>2/19/2023</a:t>
            </a:fld>
            <a:endParaRPr lang="en-US"/>
          </a:p>
        </p:txBody>
      </p:sp>
      <p:sp>
        <p:nvSpPr>
          <p:cNvPr id="5" name="Footer Placeholder 4">
            <a:extLst>
              <a:ext uri="{FF2B5EF4-FFF2-40B4-BE49-F238E27FC236}">
                <a16:creationId xmlns:a16="http://schemas.microsoft.com/office/drawing/2014/main" id="{A055749A-B4CB-FEFB-5F44-0BBD318526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FA0A1-2363-2DE4-54DB-EDD07436E177}"/>
              </a:ext>
            </a:extLst>
          </p:cNvPr>
          <p:cNvSpPr>
            <a:spLocks noGrp="1"/>
          </p:cNvSpPr>
          <p:nvPr>
            <p:ph type="sldNum" sz="quarter" idx="12"/>
          </p:nvPr>
        </p:nvSpPr>
        <p:spPr/>
        <p:txBody>
          <a:bodyPr/>
          <a:lstStyle/>
          <a:p>
            <a:fld id="{43497BE4-0593-4F81-B4E8-9B61CA9A4445}" type="slidenum">
              <a:rPr lang="en-US" smtClean="0"/>
              <a:t>‹#›</a:t>
            </a:fld>
            <a:endParaRPr lang="en-US"/>
          </a:p>
        </p:txBody>
      </p:sp>
    </p:spTree>
    <p:extLst>
      <p:ext uri="{BB962C8B-B14F-4D97-AF65-F5344CB8AC3E}">
        <p14:creationId xmlns:p14="http://schemas.microsoft.com/office/powerpoint/2010/main" val="2785080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0C54DB-1FD4-AA1B-35A8-562173998D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580D25A-4D5C-0314-72B5-E52740E769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6D53B-E8AA-4395-55A9-9D9AF5F8C173}"/>
              </a:ext>
            </a:extLst>
          </p:cNvPr>
          <p:cNvSpPr>
            <a:spLocks noGrp="1"/>
          </p:cNvSpPr>
          <p:nvPr>
            <p:ph type="dt" sz="half" idx="10"/>
          </p:nvPr>
        </p:nvSpPr>
        <p:spPr/>
        <p:txBody>
          <a:bodyPr/>
          <a:lstStyle/>
          <a:p>
            <a:fld id="{ECBDC8AA-BE40-4570-9921-8411DC5043EE}" type="datetimeFigureOut">
              <a:rPr lang="en-US" smtClean="0"/>
              <a:t>2/19/2023</a:t>
            </a:fld>
            <a:endParaRPr lang="en-US"/>
          </a:p>
        </p:txBody>
      </p:sp>
      <p:sp>
        <p:nvSpPr>
          <p:cNvPr id="5" name="Footer Placeholder 4">
            <a:extLst>
              <a:ext uri="{FF2B5EF4-FFF2-40B4-BE49-F238E27FC236}">
                <a16:creationId xmlns:a16="http://schemas.microsoft.com/office/drawing/2014/main" id="{9AB3FA88-3A5E-314C-8E1F-A944A2704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06D6D-2C79-DDC7-D207-B2AEC7F25DD1}"/>
              </a:ext>
            </a:extLst>
          </p:cNvPr>
          <p:cNvSpPr>
            <a:spLocks noGrp="1"/>
          </p:cNvSpPr>
          <p:nvPr>
            <p:ph type="sldNum" sz="quarter" idx="12"/>
          </p:nvPr>
        </p:nvSpPr>
        <p:spPr/>
        <p:txBody>
          <a:bodyPr/>
          <a:lstStyle/>
          <a:p>
            <a:fld id="{43497BE4-0593-4F81-B4E8-9B61CA9A4445}" type="slidenum">
              <a:rPr lang="en-US" smtClean="0"/>
              <a:t>‹#›</a:t>
            </a:fld>
            <a:endParaRPr lang="en-US"/>
          </a:p>
        </p:txBody>
      </p:sp>
    </p:spTree>
    <p:extLst>
      <p:ext uri="{BB962C8B-B14F-4D97-AF65-F5344CB8AC3E}">
        <p14:creationId xmlns:p14="http://schemas.microsoft.com/office/powerpoint/2010/main" val="1123196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92333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839432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45221" y="1989837"/>
            <a:ext cx="10501555" cy="923329"/>
          </a:xfrm>
        </p:spPr>
        <p:txBody>
          <a:bodyPr lIns="0" tIns="0" rIns="0" bIns="0"/>
          <a:lstStyle>
            <a:lvl1pPr>
              <a:defRPr sz="6000" b="1" i="0">
                <a:solidFill>
                  <a:srgbClr val="006141"/>
                </a:solidFill>
                <a:latin typeface="Arial"/>
                <a:cs typeface="Arial"/>
              </a:defRPr>
            </a:lvl1pPr>
          </a:lstStyle>
          <a:p>
            <a:endParaRPr/>
          </a:p>
        </p:txBody>
      </p:sp>
      <p:sp>
        <p:nvSpPr>
          <p:cNvPr id="3" name="Holder 3"/>
          <p:cNvSpPr>
            <a:spLocks noGrp="1"/>
          </p:cNvSpPr>
          <p:nvPr>
            <p:ph type="body" idx="1"/>
          </p:nvPr>
        </p:nvSpPr>
        <p:spPr>
          <a:xfrm>
            <a:off x="649959" y="2161202"/>
            <a:ext cx="5103495" cy="615553"/>
          </a:xfrm>
        </p:spPr>
        <p:txBody>
          <a:bodyPr lIns="0" tIns="0" rIns="0" bIns="0"/>
          <a:lstStyle>
            <a:lvl1pPr>
              <a:defRPr sz="40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80579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45221" y="1989837"/>
            <a:ext cx="10501555" cy="923329"/>
          </a:xfrm>
        </p:spPr>
        <p:txBody>
          <a:bodyPr lIns="0" tIns="0" rIns="0" bIns="0"/>
          <a:lstStyle>
            <a:lvl1pPr>
              <a:defRPr sz="6000" b="1" i="0">
                <a:solidFill>
                  <a:srgbClr val="006141"/>
                </a:solidFill>
                <a:latin typeface="Arial"/>
                <a:cs typeface="Arial"/>
              </a:defRPr>
            </a:lvl1pPr>
          </a:lstStyle>
          <a:p>
            <a:endParaRPr/>
          </a:p>
        </p:txBody>
      </p:sp>
      <p:sp>
        <p:nvSpPr>
          <p:cNvPr id="3" name="Holder 3"/>
          <p:cNvSpPr>
            <a:spLocks noGrp="1"/>
          </p:cNvSpPr>
          <p:nvPr>
            <p:ph sz="half" idx="2"/>
          </p:nvPr>
        </p:nvSpPr>
        <p:spPr>
          <a:xfrm>
            <a:off x="609600" y="1577341"/>
            <a:ext cx="5303520" cy="6155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1"/>
            <a:ext cx="5303520" cy="6155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12601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45221" y="1989837"/>
            <a:ext cx="10501555" cy="923329"/>
          </a:xfrm>
        </p:spPr>
        <p:txBody>
          <a:bodyPr lIns="0" tIns="0" rIns="0" bIns="0"/>
          <a:lstStyle>
            <a:lvl1pPr>
              <a:defRPr sz="6000" b="1" i="0">
                <a:solidFill>
                  <a:srgbClr val="00614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79065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26856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2/19/2023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96213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85E7E3B-F148-1843-8642-6DCA59234FB8}" type="datetimeFigureOut">
              <a:rPr lang="en-US" smtClean="0"/>
              <a:t>2/19/2023</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3A8ED20C-2AC8-D641-8019-2D4178E687BB}" type="slidenum">
              <a:rPr lang="en-US" smtClean="0"/>
              <a:t>‹#›</a:t>
            </a:fld>
            <a:endParaRPr lang="en-US"/>
          </a:p>
        </p:txBody>
      </p:sp>
    </p:spTree>
    <p:extLst>
      <p:ext uri="{BB962C8B-B14F-4D97-AF65-F5344CB8AC3E}">
        <p14:creationId xmlns:p14="http://schemas.microsoft.com/office/powerpoint/2010/main" val="2160946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85E7E3B-F148-1843-8642-6DCA59234FB8}" type="datetimeFigureOut">
              <a:rPr lang="en-US" smtClean="0"/>
              <a:t>2/19/2023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3A8ED20C-2AC8-D641-8019-2D4178E687BB}" type="slidenum">
              <a:rPr lang="en-US" smtClean="0"/>
              <a:t>‹#›</a:t>
            </a:fld>
            <a:endParaRPr lang="en-US"/>
          </a:p>
        </p:txBody>
      </p:sp>
    </p:spTree>
    <p:extLst>
      <p:ext uri="{BB962C8B-B14F-4D97-AF65-F5344CB8AC3E}">
        <p14:creationId xmlns:p14="http://schemas.microsoft.com/office/powerpoint/2010/main" val="2945808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85E7E3B-F148-1843-8642-6DCA59234FB8}" type="datetimeFigureOut">
              <a:rPr lang="en-US" smtClean="0"/>
              <a:t>2/19/2023</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3A8ED20C-2AC8-D641-8019-2D4178E687BB}" type="slidenum">
              <a:rPr lang="en-US" smtClean="0"/>
              <a:t>‹#›</a:t>
            </a:fld>
            <a:endParaRPr lang="en-US"/>
          </a:p>
        </p:txBody>
      </p:sp>
    </p:spTree>
    <p:extLst>
      <p:ext uri="{BB962C8B-B14F-4D97-AF65-F5344CB8AC3E}">
        <p14:creationId xmlns:p14="http://schemas.microsoft.com/office/powerpoint/2010/main" val="3600363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85E7E3B-F148-1843-8642-6DCA59234FB8}" type="datetimeFigureOut">
              <a:rPr lang="en-US" smtClean="0"/>
              <a:t>2/19/2023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8ED20C-2AC8-D641-8019-2D4178E687BB}" type="slidenum">
              <a:rPr lang="en-US" smtClean="0"/>
              <a:t>‹#›</a:t>
            </a:fld>
            <a:endParaRPr lang="en-US"/>
          </a:p>
        </p:txBody>
      </p:sp>
    </p:spTree>
    <p:extLst>
      <p:ext uri="{BB962C8B-B14F-4D97-AF65-F5344CB8AC3E}">
        <p14:creationId xmlns:p14="http://schemas.microsoft.com/office/powerpoint/2010/main" val="3660313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85E7E3B-F148-1843-8642-6DCA59234FB8}" type="datetimeFigureOut">
              <a:rPr lang="en-US" smtClean="0"/>
              <a:t>2/19/2023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3A8ED20C-2AC8-D641-8019-2D4178E687BB}" type="slidenum">
              <a:rPr lang="en-US" smtClean="0"/>
              <a:t>‹#›</a:t>
            </a:fld>
            <a:endParaRPr lang="en-US"/>
          </a:p>
        </p:txBody>
      </p:sp>
    </p:spTree>
    <p:extLst>
      <p:ext uri="{BB962C8B-B14F-4D97-AF65-F5344CB8AC3E}">
        <p14:creationId xmlns:p14="http://schemas.microsoft.com/office/powerpoint/2010/main" val="3715092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1.xml"/><Relationship Id="rId7"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5.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srcRect/>
          <a:stretch/>
        </p:blipFill>
        <p:spPr>
          <a:xfrm>
            <a:off x="-145179" y="0"/>
            <a:ext cx="12337179" cy="6946900"/>
          </a:xfrm>
          <a:prstGeom prst="rect">
            <a:avLst/>
          </a:prstGeom>
        </p:spPr>
      </p:pic>
      <p:sp>
        <p:nvSpPr>
          <p:cNvPr id="2" name="Title Placeholder 1"/>
          <p:cNvSpPr>
            <a:spLocks noGrp="1"/>
          </p:cNvSpPr>
          <p:nvPr>
            <p:ph type="title"/>
          </p:nvPr>
        </p:nvSpPr>
        <p:spPr>
          <a:xfrm>
            <a:off x="609600" y="127502"/>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8447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457200" rtl="0" eaLnBrk="1" latinLnBrk="0" hangingPunct="1">
        <a:spcBef>
          <a:spcPct val="0"/>
        </a:spcBef>
        <a:buNone/>
        <a:defRPr sz="32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47082" y="733044"/>
            <a:ext cx="9097835" cy="513080"/>
          </a:xfrm>
          <a:prstGeom prst="rect">
            <a:avLst/>
          </a:prstGeom>
        </p:spPr>
        <p:txBody>
          <a:bodyPr wrap="square" lIns="0" tIns="0" rIns="0" bIns="0">
            <a:spAutoFit/>
          </a:bodyPr>
          <a:lstStyle>
            <a:lvl1pPr>
              <a:defRPr sz="3200" b="0" i="0">
                <a:solidFill>
                  <a:schemeClr val="tx1"/>
                </a:solidFill>
                <a:latin typeface="Arial"/>
                <a:cs typeface="Arial"/>
              </a:defRPr>
            </a:lvl1pPr>
          </a:lstStyle>
          <a:p>
            <a:endParaRPr/>
          </a:p>
        </p:txBody>
      </p:sp>
      <p:sp>
        <p:nvSpPr>
          <p:cNvPr id="3" name="Holder 3"/>
          <p:cNvSpPr>
            <a:spLocks noGrp="1"/>
          </p:cNvSpPr>
          <p:nvPr>
            <p:ph type="body" idx="1"/>
          </p:nvPr>
        </p:nvSpPr>
        <p:spPr>
          <a:xfrm>
            <a:off x="1829290" y="1714770"/>
            <a:ext cx="7500620" cy="3778885"/>
          </a:xfrm>
          <a:prstGeom prst="rect">
            <a:avLst/>
          </a:prstGeom>
        </p:spPr>
        <p:txBody>
          <a:bodyPr wrap="square" lIns="0" tIns="0" rIns="0" bIns="0">
            <a:spAutoFit/>
          </a:bodyPr>
          <a:lstStyle>
            <a:lvl1pPr>
              <a:defRPr sz="1800" b="1"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2/19/2023</a:t>
            </a:fld>
            <a:endParaRPr lang="en-US"/>
          </a:p>
        </p:txBody>
      </p:sp>
      <p:sp>
        <p:nvSpPr>
          <p:cNvPr id="6" name="Holder 6"/>
          <p:cNvSpPr>
            <a:spLocks noGrp="1"/>
          </p:cNvSpPr>
          <p:nvPr>
            <p:ph type="sldNum" sz="quarter" idx="7"/>
          </p:nvPr>
        </p:nvSpPr>
        <p:spPr>
          <a:xfrm>
            <a:off x="11153775" y="6282274"/>
            <a:ext cx="160020" cy="167639"/>
          </a:xfrm>
          <a:prstGeom prst="rect">
            <a:avLst/>
          </a:prstGeom>
        </p:spPr>
        <p:txBody>
          <a:bodyPr wrap="square" lIns="0" tIns="0" rIns="0" bIns="0">
            <a:spAutoFit/>
          </a:bodyPr>
          <a:lstStyle>
            <a:lvl1pPr>
              <a:defRPr sz="1000" b="1" i="0">
                <a:solidFill>
                  <a:srgbClr val="A5A5A5"/>
                </a:solidFill>
                <a:latin typeface="Arial"/>
                <a:cs typeface="Arial"/>
              </a:defRPr>
            </a:lvl1pPr>
          </a:lstStyle>
          <a:p>
            <a:pPr marL="38100">
              <a:lnSpc>
                <a:spcPct val="100000"/>
              </a:lnSpc>
              <a:spcBef>
                <a:spcPts val="5"/>
              </a:spcBef>
            </a:pPr>
            <a:fld id="{81D60167-4931-47E6-BA6A-407CBD079E47}" type="slidenum">
              <a:rPr dirty="0"/>
              <a:t>‹#›</a:t>
            </a:fld>
            <a:endParaRPr dirty="0"/>
          </a:p>
        </p:txBody>
      </p:sp>
    </p:spTree>
    <p:extLst>
      <p:ext uri="{BB962C8B-B14F-4D97-AF65-F5344CB8AC3E}">
        <p14:creationId xmlns:p14="http://schemas.microsoft.com/office/powerpoint/2010/main" val="133458953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a:srcRect/>
          <a:stretch/>
        </p:blipFill>
        <p:spPr>
          <a:xfrm>
            <a:off x="-5416" y="-3046"/>
            <a:ext cx="12197416" cy="6861047"/>
          </a:xfrm>
          <a:prstGeom prst="rect">
            <a:avLst/>
          </a:prstGeom>
        </p:spPr>
      </p:pic>
      <p:sp>
        <p:nvSpPr>
          <p:cNvPr id="2" name="Title Placeholder 1"/>
          <p:cNvSpPr>
            <a:spLocks noGrp="1"/>
          </p:cNvSpPr>
          <p:nvPr>
            <p:ph type="title"/>
          </p:nvPr>
        </p:nvSpPr>
        <p:spPr>
          <a:xfrm>
            <a:off x="609600" y="61763"/>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703818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609585" rtl="0" eaLnBrk="1" latinLnBrk="0" hangingPunct="1">
        <a:spcBef>
          <a:spcPct val="0"/>
        </a:spcBef>
        <a:buNone/>
        <a:defRPr sz="4267" kern="1200">
          <a:solidFill>
            <a:schemeClr val="accent1"/>
          </a:solidFill>
          <a:latin typeface="+mj-lt"/>
          <a:ea typeface="+mj-ea"/>
          <a:cs typeface="+mj-cs"/>
        </a:defRPr>
      </a:lvl1pPr>
    </p:titleStyle>
    <p:bodyStyle>
      <a:lvl1pPr marL="457189" indent="-457189" algn="l" defTabSz="609585" rtl="0" eaLnBrk="1" latinLnBrk="0" hangingPunct="1">
        <a:spcBef>
          <a:spcPct val="20000"/>
        </a:spcBef>
        <a:buClr>
          <a:schemeClr val="accent1"/>
        </a:buClr>
        <a:buFont typeface="Arial"/>
        <a:buChar char="•"/>
        <a:defRPr sz="3733" kern="1200">
          <a:solidFill>
            <a:schemeClr val="tx1"/>
          </a:solidFill>
          <a:latin typeface="+mn-lt"/>
          <a:ea typeface="+mn-ea"/>
          <a:cs typeface="+mn-cs"/>
        </a:defRPr>
      </a:lvl1pPr>
      <a:lvl2pPr marL="990575" indent="-380990" algn="l" defTabSz="609585" rtl="0" eaLnBrk="1" latinLnBrk="0" hangingPunct="1">
        <a:spcBef>
          <a:spcPct val="20000"/>
        </a:spcBef>
        <a:buClr>
          <a:schemeClr val="accent1"/>
        </a:buClr>
        <a:buFont typeface="Arial"/>
        <a:buChar char="–"/>
        <a:defRPr sz="3200" kern="1200">
          <a:solidFill>
            <a:schemeClr val="tx1"/>
          </a:solidFill>
          <a:latin typeface="+mn-lt"/>
          <a:ea typeface="+mn-ea"/>
          <a:cs typeface="+mn-cs"/>
        </a:defRPr>
      </a:lvl2pPr>
      <a:lvl3pPr marL="1523962" indent="-304792" algn="l" defTabSz="609585" rtl="0" eaLnBrk="1" latinLnBrk="0" hangingPunct="1">
        <a:spcBef>
          <a:spcPct val="20000"/>
        </a:spcBef>
        <a:buClr>
          <a:schemeClr val="accent1"/>
        </a:buClr>
        <a:buFont typeface="Arial"/>
        <a:buChar char="•"/>
        <a:defRPr sz="2667" kern="1200">
          <a:solidFill>
            <a:schemeClr val="tx1"/>
          </a:solidFill>
          <a:latin typeface="+mn-lt"/>
          <a:ea typeface="+mn-ea"/>
          <a:cs typeface="+mn-cs"/>
        </a:defRPr>
      </a:lvl3pPr>
      <a:lvl4pPr marL="2133547" indent="-304792" algn="l" defTabSz="609585" rtl="0" eaLnBrk="1" latinLnBrk="0" hangingPunct="1">
        <a:spcBef>
          <a:spcPct val="20000"/>
        </a:spcBef>
        <a:buClr>
          <a:schemeClr val="accent1"/>
        </a:buClr>
        <a:buFont typeface="Arial"/>
        <a:buChar char="–"/>
        <a:defRPr sz="2400" kern="1200">
          <a:solidFill>
            <a:schemeClr val="tx1"/>
          </a:solidFill>
          <a:latin typeface="+mn-lt"/>
          <a:ea typeface="+mn-ea"/>
          <a:cs typeface="+mn-cs"/>
        </a:defRPr>
      </a:lvl4pPr>
      <a:lvl5pPr marL="2743131" indent="-304792" algn="l" defTabSz="609585" rtl="0" eaLnBrk="1" latinLnBrk="0" hangingPunct="1">
        <a:spcBef>
          <a:spcPct val="20000"/>
        </a:spcBef>
        <a:buClr>
          <a:schemeClr val="accent1"/>
        </a:buClr>
        <a:buFont typeface="Arial"/>
        <a:buChar char="»"/>
        <a:defRPr sz="2400"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C8AB6B-324B-3325-18FF-2595BA4A7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4162F06-60AB-4D01-C2CA-4091781568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EBFB7-EAF7-4CB8-D998-7178480FFD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BDC8AA-BE40-4570-9921-8411DC5043EE}" type="datetimeFigureOut">
              <a:rPr lang="en-US" smtClean="0"/>
              <a:t>2/19/2023</a:t>
            </a:fld>
            <a:endParaRPr lang="en-US"/>
          </a:p>
        </p:txBody>
      </p:sp>
      <p:sp>
        <p:nvSpPr>
          <p:cNvPr id="5" name="Footer Placeholder 4">
            <a:extLst>
              <a:ext uri="{FF2B5EF4-FFF2-40B4-BE49-F238E27FC236}">
                <a16:creationId xmlns:a16="http://schemas.microsoft.com/office/drawing/2014/main" id="{224D8B89-F9A8-FA15-8281-706F7D367C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21E641-262A-2138-8E65-CC2491A370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497BE4-0593-4F81-B4E8-9B61CA9A4445}" type="slidenum">
              <a:rPr lang="en-US" smtClean="0"/>
              <a:t>‹#›</a:t>
            </a:fld>
            <a:endParaRPr lang="en-US"/>
          </a:p>
        </p:txBody>
      </p:sp>
    </p:spTree>
    <p:extLst>
      <p:ext uri="{BB962C8B-B14F-4D97-AF65-F5344CB8AC3E}">
        <p14:creationId xmlns:p14="http://schemas.microsoft.com/office/powerpoint/2010/main" val="186727340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45221" y="1989836"/>
            <a:ext cx="10501555" cy="923330"/>
          </a:xfrm>
          <a:prstGeom prst="rect">
            <a:avLst/>
          </a:prstGeom>
        </p:spPr>
        <p:txBody>
          <a:bodyPr wrap="square" lIns="0" tIns="0" rIns="0" bIns="0">
            <a:spAutoFit/>
          </a:bodyPr>
          <a:lstStyle>
            <a:lvl1pPr>
              <a:defRPr sz="6000" b="1" i="0">
                <a:solidFill>
                  <a:srgbClr val="006141"/>
                </a:solidFill>
                <a:latin typeface="Arial"/>
                <a:cs typeface="Arial"/>
              </a:defRPr>
            </a:lvl1pPr>
          </a:lstStyle>
          <a:p>
            <a:endParaRPr/>
          </a:p>
        </p:txBody>
      </p:sp>
      <p:sp>
        <p:nvSpPr>
          <p:cNvPr id="3" name="Holder 3"/>
          <p:cNvSpPr>
            <a:spLocks noGrp="1"/>
          </p:cNvSpPr>
          <p:nvPr>
            <p:ph type="body" idx="1"/>
          </p:nvPr>
        </p:nvSpPr>
        <p:spPr>
          <a:xfrm>
            <a:off x="649959" y="2161202"/>
            <a:ext cx="5103495" cy="615553"/>
          </a:xfrm>
          <a:prstGeom prst="rect">
            <a:avLst/>
          </a:prstGeom>
        </p:spPr>
        <p:txBody>
          <a:bodyPr wrap="square" lIns="0" tIns="0" rIns="0" bIns="0">
            <a:spAutoFit/>
          </a:bodyPr>
          <a:lstStyle>
            <a:lvl1pPr>
              <a:defRPr sz="40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2/19/2023</a:t>
            </a:fld>
            <a:endParaRPr lang="en-US"/>
          </a:p>
        </p:txBody>
      </p:sp>
      <p:sp>
        <p:nvSpPr>
          <p:cNvPr id="6" name="Holder 6"/>
          <p:cNvSpPr>
            <a:spLocks noGrp="1"/>
          </p:cNvSpPr>
          <p:nvPr>
            <p:ph type="sldNum" sz="quarter" idx="7"/>
          </p:nvPr>
        </p:nvSpPr>
        <p:spPr>
          <a:xfrm>
            <a:off x="8778240"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312386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xStyles>
    <p:titleStyle>
      <a:lvl1pPr>
        <a:defRPr>
          <a:latin typeface="+mj-lt"/>
          <a:ea typeface="+mj-ea"/>
          <a:cs typeface="+mj-cs"/>
        </a:defRPr>
      </a:lvl1pPr>
    </p:titleStyle>
    <p:body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bodyStyle>
    <p:other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23.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24.gif"/><Relationship Id="rId9" Type="http://schemas.openxmlformats.org/officeDocument/2006/relationships/image" Target="../media/image27.gif"/></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38.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5.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g"/><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2D40B-D210-491A-B976-BE3C75081283}"/>
              </a:ext>
            </a:extLst>
          </p:cNvPr>
          <p:cNvSpPr>
            <a:spLocks noGrp="1"/>
          </p:cNvSpPr>
          <p:nvPr>
            <p:ph type="ctrTitle"/>
          </p:nvPr>
        </p:nvSpPr>
        <p:spPr>
          <a:xfrm>
            <a:off x="914400" y="669302"/>
            <a:ext cx="10363200" cy="3216897"/>
          </a:xfrm>
        </p:spPr>
        <p:txBody>
          <a:bodyPr>
            <a:normAutofit fontScale="90000"/>
          </a:bodyPr>
          <a:lstStyle/>
          <a:p>
            <a:r>
              <a:rPr lang="en-US" sz="7300" dirty="0">
                <a:solidFill>
                  <a:srgbClr val="FFFF00"/>
                </a:solidFill>
              </a:rPr>
              <a:t>NASH Update  2023</a:t>
            </a:r>
            <a:br>
              <a:rPr lang="en-US" sz="6600" dirty="0"/>
            </a:br>
            <a:r>
              <a:rPr kumimoji="0" lang="en-US" sz="3200" b="1" i="1" u="none" strike="noStrike" kern="1200" cap="none" spc="0" normalizeH="0" baseline="0" noProof="0" dirty="0">
                <a:ln>
                  <a:noFill/>
                </a:ln>
                <a:solidFill>
                  <a:srgbClr val="FFFF00"/>
                </a:solidFill>
                <a:effectLst/>
                <a:uLnTx/>
                <a:uFillTx/>
                <a:latin typeface="Arial"/>
                <a:ea typeface="+mj-ea"/>
                <a:cs typeface="+mj-cs"/>
              </a:rPr>
              <a:t>AASLD Practice Guidance Update</a:t>
            </a:r>
            <a:br>
              <a:rPr kumimoji="0" lang="en-US" sz="3200" b="1" i="1" u="none" strike="noStrike" kern="1200" cap="none" spc="0" normalizeH="0" baseline="0" noProof="0" dirty="0">
                <a:ln>
                  <a:noFill/>
                </a:ln>
                <a:solidFill>
                  <a:srgbClr val="FFFF00"/>
                </a:solidFill>
                <a:effectLst/>
                <a:uLnTx/>
                <a:uFillTx/>
                <a:latin typeface="Arial"/>
                <a:ea typeface="+mj-ea"/>
                <a:cs typeface="+mj-cs"/>
              </a:rPr>
            </a:br>
            <a:br>
              <a:rPr lang="en-US" sz="6600" dirty="0"/>
            </a:br>
            <a:r>
              <a:rPr lang="en-US" sz="4000" dirty="0">
                <a:solidFill>
                  <a:srgbClr val="FFC000"/>
                </a:solidFill>
              </a:rPr>
              <a:t>Richard Manch, MD, FAASLD, FACP, FACG</a:t>
            </a:r>
          </a:p>
        </p:txBody>
      </p:sp>
      <p:sp>
        <p:nvSpPr>
          <p:cNvPr id="3" name="Subtitle 2">
            <a:extLst>
              <a:ext uri="{FF2B5EF4-FFF2-40B4-BE49-F238E27FC236}">
                <a16:creationId xmlns:a16="http://schemas.microsoft.com/office/drawing/2014/main" id="{FECCD76A-5E2A-461D-BA47-73EE6A1E3F9B}"/>
              </a:ext>
            </a:extLst>
          </p:cNvPr>
          <p:cNvSpPr>
            <a:spLocks noGrp="1"/>
          </p:cNvSpPr>
          <p:nvPr>
            <p:ph type="subTitle" idx="1"/>
          </p:nvPr>
        </p:nvSpPr>
        <p:spPr>
          <a:xfrm>
            <a:off x="1828800" y="3516198"/>
            <a:ext cx="8534400" cy="3073138"/>
          </a:xfrm>
        </p:spPr>
        <p:txBody>
          <a:bodyPr>
            <a:normAutofit/>
          </a:bodyPr>
          <a:lstStyle/>
          <a:p>
            <a:endParaRPr lang="en-US" dirty="0"/>
          </a:p>
          <a:p>
            <a:r>
              <a:rPr lang="en-US" dirty="0"/>
              <a:t>Director of Hepatology</a:t>
            </a:r>
          </a:p>
          <a:p>
            <a:r>
              <a:rPr lang="en-US" dirty="0"/>
              <a:t>Arizona Liver Health</a:t>
            </a:r>
          </a:p>
          <a:p>
            <a:r>
              <a:rPr lang="en-US" dirty="0"/>
              <a:t>Clinical Professor of Medicine</a:t>
            </a:r>
          </a:p>
          <a:p>
            <a:r>
              <a:rPr lang="en-US" dirty="0"/>
              <a:t>University of Arizona</a:t>
            </a:r>
          </a:p>
        </p:txBody>
      </p:sp>
    </p:spTree>
    <p:extLst>
      <p:ext uri="{BB962C8B-B14F-4D97-AF65-F5344CB8AC3E}">
        <p14:creationId xmlns:p14="http://schemas.microsoft.com/office/powerpoint/2010/main" val="3534621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F492B-B0AD-4CE7-93D3-6E361230D97A}"/>
              </a:ext>
            </a:extLst>
          </p:cNvPr>
          <p:cNvSpPr>
            <a:spLocks noGrp="1"/>
          </p:cNvSpPr>
          <p:nvPr>
            <p:ph type="title"/>
          </p:nvPr>
        </p:nvSpPr>
        <p:spPr/>
        <p:txBody>
          <a:bodyPr>
            <a:normAutofit/>
          </a:bodyPr>
          <a:lstStyle/>
          <a:p>
            <a:pPr>
              <a:lnSpc>
                <a:spcPct val="90000"/>
              </a:lnSpc>
            </a:pPr>
            <a:r>
              <a:rPr lang="en-US" sz="2800" dirty="0">
                <a:solidFill>
                  <a:schemeClr val="bg1"/>
                </a:solidFill>
              </a:rPr>
              <a:t> NAFLD/NASH Screening Algorithm </a:t>
            </a:r>
          </a:p>
        </p:txBody>
      </p:sp>
      <p:sp>
        <p:nvSpPr>
          <p:cNvPr id="10" name="TextBox 9">
            <a:extLst>
              <a:ext uri="{FF2B5EF4-FFF2-40B4-BE49-F238E27FC236}">
                <a16:creationId xmlns:a16="http://schemas.microsoft.com/office/drawing/2014/main" id="{700A6C4C-E5B3-AD40-888E-52741EF79375}"/>
              </a:ext>
            </a:extLst>
          </p:cNvPr>
          <p:cNvSpPr txBox="1"/>
          <p:nvPr/>
        </p:nvSpPr>
        <p:spPr>
          <a:xfrm>
            <a:off x="241917" y="6492554"/>
            <a:ext cx="6223178" cy="246221"/>
          </a:xfrm>
          <a:prstGeom prst="rect">
            <a:avLst/>
          </a:prstGeom>
          <a:noFill/>
        </p:spPr>
        <p:txBody>
          <a:bodyPr wrap="none" rtlCol="0" anchor="b">
            <a:spAutoFit/>
          </a:bodyPr>
          <a:lstStyle/>
          <a:p>
            <a:r>
              <a:rPr lang="en-US" sz="1000" dirty="0">
                <a:solidFill>
                  <a:srgbClr val="000000"/>
                </a:solidFill>
                <a:cs typeface="Arial"/>
              </a:rPr>
              <a:t>Available at: https://</a:t>
            </a:r>
            <a:r>
              <a:rPr lang="en-US" sz="1000" dirty="0" err="1">
                <a:solidFill>
                  <a:srgbClr val="000000"/>
                </a:solidFill>
                <a:cs typeface="Arial"/>
              </a:rPr>
              <a:t>chronicliverdisease.org</a:t>
            </a:r>
            <a:r>
              <a:rPr lang="en-US" sz="1000" dirty="0">
                <a:solidFill>
                  <a:srgbClr val="000000"/>
                </a:solidFill>
                <a:cs typeface="Arial"/>
              </a:rPr>
              <a:t>/</a:t>
            </a:r>
            <a:r>
              <a:rPr lang="en-US" sz="1000" dirty="0" err="1">
                <a:solidFill>
                  <a:srgbClr val="000000"/>
                </a:solidFill>
                <a:cs typeface="Arial"/>
              </a:rPr>
              <a:t>disease_focus</a:t>
            </a:r>
            <a:r>
              <a:rPr lang="en-US" sz="1000" dirty="0">
                <a:solidFill>
                  <a:srgbClr val="000000"/>
                </a:solidFill>
                <a:cs typeface="Arial"/>
              </a:rPr>
              <a:t>/NASH-</a:t>
            </a:r>
            <a:r>
              <a:rPr lang="en-US" sz="1000" dirty="0" err="1">
                <a:solidFill>
                  <a:srgbClr val="000000"/>
                </a:solidFill>
                <a:cs typeface="Arial"/>
              </a:rPr>
              <a:t>Leadership.cfm</a:t>
            </a:r>
            <a:r>
              <a:rPr lang="en-US" sz="1000" dirty="0">
                <a:solidFill>
                  <a:srgbClr val="000000"/>
                </a:solidFill>
                <a:cs typeface="Arial"/>
              </a:rPr>
              <a:t>. Accessed May 21, 2020.</a:t>
            </a:r>
          </a:p>
        </p:txBody>
      </p:sp>
      <p:graphicFrame>
        <p:nvGraphicFramePr>
          <p:cNvPr id="17" name="Content Placeholder 7">
            <a:extLst>
              <a:ext uri="{FF2B5EF4-FFF2-40B4-BE49-F238E27FC236}">
                <a16:creationId xmlns:a16="http://schemas.microsoft.com/office/drawing/2014/main" id="{E4F52BDD-4852-E742-B2B3-B4640A82A3CF}"/>
              </a:ext>
            </a:extLst>
          </p:cNvPr>
          <p:cNvGraphicFramePr>
            <a:graphicFrameLocks noChangeAspect="1"/>
          </p:cNvGraphicFramePr>
          <p:nvPr>
            <p:extLst>
              <p:ext uri="{D42A27DB-BD31-4B8C-83A1-F6EECF244321}">
                <p14:modId xmlns:p14="http://schemas.microsoft.com/office/powerpoint/2010/main" val="1841222909"/>
              </p:ext>
            </p:extLst>
          </p:nvPr>
        </p:nvGraphicFramePr>
        <p:xfrm>
          <a:off x="1045028" y="2040490"/>
          <a:ext cx="9583387" cy="3682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8" name="Straight Arrow Connector 17">
            <a:extLst>
              <a:ext uri="{FF2B5EF4-FFF2-40B4-BE49-F238E27FC236}">
                <a16:creationId xmlns:a16="http://schemas.microsoft.com/office/drawing/2014/main" id="{24F49DE7-67C1-FD49-8DCB-81CCA1BC464E}"/>
              </a:ext>
            </a:extLst>
          </p:cNvPr>
          <p:cNvCxnSpPr>
            <a:cxnSpLocks/>
          </p:cNvCxnSpPr>
          <p:nvPr/>
        </p:nvCxnSpPr>
        <p:spPr>
          <a:xfrm>
            <a:off x="5095506" y="3596517"/>
            <a:ext cx="0" cy="546265"/>
          </a:xfrm>
          <a:prstGeom prst="straightConnector1">
            <a:avLst/>
          </a:prstGeom>
          <a:ln w="25400">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012EA1C-9859-1647-A8A6-5831A9133B5D}"/>
              </a:ext>
            </a:extLst>
          </p:cNvPr>
          <p:cNvCxnSpPr>
            <a:cxnSpLocks/>
          </p:cNvCxnSpPr>
          <p:nvPr/>
        </p:nvCxnSpPr>
        <p:spPr>
          <a:xfrm>
            <a:off x="2201885" y="3688918"/>
            <a:ext cx="6635340" cy="0"/>
          </a:xfrm>
          <a:prstGeom prst="line">
            <a:avLst/>
          </a:prstGeom>
          <a:ln w="25400"/>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8AE07BC-4A03-1F4F-B43A-630C88218FAB}"/>
              </a:ext>
            </a:extLst>
          </p:cNvPr>
          <p:cNvCxnSpPr>
            <a:cxnSpLocks/>
          </p:cNvCxnSpPr>
          <p:nvPr/>
        </p:nvCxnSpPr>
        <p:spPr>
          <a:xfrm>
            <a:off x="8837225" y="3688918"/>
            <a:ext cx="0" cy="510071"/>
          </a:xfrm>
          <a:prstGeom prst="straightConnector1">
            <a:avLst/>
          </a:prstGeom>
          <a:ln w="25400">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590C4BCE-8918-7D4F-B77B-C2AD1F140D6E}"/>
              </a:ext>
            </a:extLst>
          </p:cNvPr>
          <p:cNvCxnSpPr>
            <a:cxnSpLocks/>
          </p:cNvCxnSpPr>
          <p:nvPr/>
        </p:nvCxnSpPr>
        <p:spPr>
          <a:xfrm>
            <a:off x="2201885" y="3688918"/>
            <a:ext cx="0" cy="510071"/>
          </a:xfrm>
          <a:prstGeom prst="straightConnector1">
            <a:avLst/>
          </a:prstGeom>
          <a:ln w="25400">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256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EA016-DDF2-448E-98B0-25B9BB3CD3B1}"/>
              </a:ext>
            </a:extLst>
          </p:cNvPr>
          <p:cNvSpPr>
            <a:spLocks noGrp="1"/>
          </p:cNvSpPr>
          <p:nvPr>
            <p:ph type="title"/>
          </p:nvPr>
        </p:nvSpPr>
        <p:spPr/>
        <p:txBody>
          <a:bodyPr/>
          <a:lstStyle/>
          <a:p>
            <a:pPr algn="l"/>
            <a:r>
              <a:rPr lang="en-US" dirty="0">
                <a:solidFill>
                  <a:schemeClr val="bg1"/>
                </a:solidFill>
              </a:rPr>
              <a:t>Goals of NASH Treatment</a:t>
            </a:r>
          </a:p>
        </p:txBody>
      </p:sp>
      <p:sp>
        <p:nvSpPr>
          <p:cNvPr id="3" name="Content Placeholder 2">
            <a:extLst>
              <a:ext uri="{FF2B5EF4-FFF2-40B4-BE49-F238E27FC236}">
                <a16:creationId xmlns:a16="http://schemas.microsoft.com/office/drawing/2014/main" id="{810BF65E-D5B7-463D-A249-F1FE19AD2BC5}"/>
              </a:ext>
            </a:extLst>
          </p:cNvPr>
          <p:cNvSpPr>
            <a:spLocks noGrp="1"/>
          </p:cNvSpPr>
          <p:nvPr>
            <p:ph idx="1"/>
          </p:nvPr>
        </p:nvSpPr>
        <p:spPr/>
        <p:txBody>
          <a:bodyPr>
            <a:noAutofit/>
          </a:bodyPr>
          <a:lstStyle/>
          <a:p>
            <a:pPr>
              <a:spcBef>
                <a:spcPts val="972"/>
              </a:spcBef>
            </a:pPr>
            <a:r>
              <a:rPr lang="en-US" dirty="0"/>
              <a:t>Improve metabolic abnormalities</a:t>
            </a:r>
          </a:p>
          <a:p>
            <a:pPr>
              <a:spcBef>
                <a:spcPts val="972"/>
              </a:spcBef>
            </a:pPr>
            <a:r>
              <a:rPr lang="en-US" dirty="0"/>
              <a:t>Decrease inflammation</a:t>
            </a:r>
          </a:p>
          <a:p>
            <a:pPr>
              <a:spcBef>
                <a:spcPts val="972"/>
              </a:spcBef>
            </a:pPr>
            <a:r>
              <a:rPr lang="en-US" dirty="0"/>
              <a:t>Prevent/arrest/reverse liver fibrosis</a:t>
            </a:r>
          </a:p>
          <a:p>
            <a:pPr>
              <a:spcBef>
                <a:spcPts val="972"/>
              </a:spcBef>
            </a:pPr>
            <a:r>
              <a:rPr lang="en-US" dirty="0"/>
              <a:t>Prevent advanced liver disease, liver failure, liver cancer and related outcomes</a:t>
            </a:r>
          </a:p>
          <a:p>
            <a:pPr>
              <a:spcBef>
                <a:spcPts val="972"/>
              </a:spcBef>
            </a:pPr>
            <a:r>
              <a:rPr lang="en-US" dirty="0"/>
              <a:t>Systemic outcomes</a:t>
            </a:r>
          </a:p>
        </p:txBody>
      </p:sp>
      <p:sp>
        <p:nvSpPr>
          <p:cNvPr id="6" name="TextBox 5">
            <a:extLst>
              <a:ext uri="{FF2B5EF4-FFF2-40B4-BE49-F238E27FC236}">
                <a16:creationId xmlns:a16="http://schemas.microsoft.com/office/drawing/2014/main" id="{6FF91822-D67E-A34C-B477-092E2FEB899D}"/>
              </a:ext>
            </a:extLst>
          </p:cNvPr>
          <p:cNvSpPr txBox="1"/>
          <p:nvPr/>
        </p:nvSpPr>
        <p:spPr>
          <a:xfrm>
            <a:off x="241917" y="6492554"/>
            <a:ext cx="2937022" cy="246221"/>
          </a:xfrm>
          <a:prstGeom prst="rect">
            <a:avLst/>
          </a:prstGeom>
          <a:noFill/>
        </p:spPr>
        <p:txBody>
          <a:bodyPr wrap="none" rtlCol="0" anchor="b">
            <a:spAutoFit/>
          </a:bodyPr>
          <a:lstStyle/>
          <a:p>
            <a:r>
              <a:rPr lang="en-US" sz="1000" dirty="0" err="1">
                <a:cs typeface="Arial"/>
              </a:rPr>
              <a:t>Chalasani</a:t>
            </a:r>
            <a:r>
              <a:rPr lang="en-US" sz="1000" dirty="0">
                <a:cs typeface="Arial"/>
              </a:rPr>
              <a:t> N, et al. </a:t>
            </a:r>
            <a:r>
              <a:rPr lang="en-US" sz="1000" i="1" dirty="0">
                <a:cs typeface="Arial"/>
              </a:rPr>
              <a:t>Hepatology</a:t>
            </a:r>
            <a:r>
              <a:rPr lang="en-US" sz="1000" dirty="0">
                <a:cs typeface="Arial"/>
              </a:rPr>
              <a:t>. 2018;67:328-35. </a:t>
            </a:r>
            <a:endParaRPr lang="en-US" sz="1000" dirty="0"/>
          </a:p>
        </p:txBody>
      </p:sp>
    </p:spTree>
    <p:extLst>
      <p:ext uri="{BB962C8B-B14F-4D97-AF65-F5344CB8AC3E}">
        <p14:creationId xmlns:p14="http://schemas.microsoft.com/office/powerpoint/2010/main" val="664083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accent5"/>
                </a:solidFill>
              </a:rPr>
              <a:t>AASLD Practice Guidance: 2018</a:t>
            </a:r>
          </a:p>
        </p:txBody>
      </p:sp>
      <p:sp>
        <p:nvSpPr>
          <p:cNvPr id="3" name="Content Placeholder 2"/>
          <p:cNvSpPr>
            <a:spLocks noGrp="1"/>
          </p:cNvSpPr>
          <p:nvPr>
            <p:ph idx="1"/>
          </p:nvPr>
        </p:nvSpPr>
        <p:spPr/>
        <p:txBody>
          <a:bodyPr>
            <a:noAutofit/>
          </a:bodyPr>
          <a:lstStyle/>
          <a:p>
            <a:pPr>
              <a:spcBef>
                <a:spcPts val="972"/>
              </a:spcBef>
            </a:pPr>
            <a:r>
              <a:rPr lang="en-US" sz="2000" dirty="0"/>
              <a:t>Management of NAFLD should consist of treating liver disease and associated metabolic comorbidities such as obesity, hyperlipidemia, insulin resistance, and type 2 diabetes</a:t>
            </a:r>
          </a:p>
          <a:p>
            <a:pPr lvl="1">
              <a:spcBef>
                <a:spcPts val="972"/>
              </a:spcBef>
            </a:pPr>
            <a:r>
              <a:rPr lang="en-US" sz="1800" dirty="0"/>
              <a:t>Pharmacologic treatments aimed primarily at improving liver disease should generally be limited to those with biopsy-proven NASH and fibrosis</a:t>
            </a:r>
          </a:p>
          <a:p>
            <a:pPr>
              <a:spcBef>
                <a:spcPts val="972"/>
              </a:spcBef>
            </a:pPr>
            <a:r>
              <a:rPr lang="en-US" sz="2000" b="1" u="sng" dirty="0"/>
              <a:t>Dietary and lifestyle modification</a:t>
            </a:r>
          </a:p>
          <a:p>
            <a:pPr lvl="1">
              <a:spcBef>
                <a:spcPts val="972"/>
              </a:spcBef>
            </a:pPr>
            <a:r>
              <a:rPr lang="en-US" sz="1800" dirty="0"/>
              <a:t>Basis of any management strategy, but challenging for many patients to achieve and maintain</a:t>
            </a:r>
          </a:p>
          <a:p>
            <a:pPr lvl="1">
              <a:spcBef>
                <a:spcPts val="972"/>
              </a:spcBef>
            </a:pPr>
            <a:r>
              <a:rPr lang="en-US" sz="1800" dirty="0"/>
              <a:t>Weight loss (hypocaloric diet ± physical activity)</a:t>
            </a:r>
          </a:p>
          <a:p>
            <a:pPr lvl="2">
              <a:spcBef>
                <a:spcPts val="972"/>
              </a:spcBef>
            </a:pPr>
            <a:r>
              <a:rPr lang="en-US" sz="1600" dirty="0"/>
              <a:t>3% to 5% loss: generally reduces hepatic steatosis</a:t>
            </a:r>
          </a:p>
          <a:p>
            <a:pPr lvl="2">
              <a:spcBef>
                <a:spcPts val="972"/>
              </a:spcBef>
            </a:pPr>
            <a:r>
              <a:rPr lang="en-US" sz="1600" dirty="0"/>
              <a:t>7% to 10%: needed to improve most histopathologic features of NASH, including fibrosis</a:t>
            </a:r>
          </a:p>
          <a:p>
            <a:pPr lvl="1">
              <a:spcBef>
                <a:spcPts val="972"/>
              </a:spcBef>
            </a:pPr>
            <a:r>
              <a:rPr lang="en-US" sz="1800" dirty="0"/>
              <a:t>Exercise alone</a:t>
            </a:r>
          </a:p>
          <a:p>
            <a:pPr lvl="2">
              <a:spcBef>
                <a:spcPts val="972"/>
              </a:spcBef>
            </a:pPr>
            <a:r>
              <a:rPr lang="en-US" sz="1600" dirty="0"/>
              <a:t>May improve or reduce hepatic steatosis</a:t>
            </a:r>
          </a:p>
          <a:p>
            <a:pPr lvl="2">
              <a:spcBef>
                <a:spcPts val="972"/>
              </a:spcBef>
            </a:pPr>
            <a:r>
              <a:rPr lang="en-US" sz="1600" dirty="0"/>
              <a:t>Impact on liver histology is unknown</a:t>
            </a:r>
          </a:p>
        </p:txBody>
      </p:sp>
      <p:sp>
        <p:nvSpPr>
          <p:cNvPr id="6" name="TextBox 5">
            <a:extLst>
              <a:ext uri="{FF2B5EF4-FFF2-40B4-BE49-F238E27FC236}">
                <a16:creationId xmlns:a16="http://schemas.microsoft.com/office/drawing/2014/main" id="{E293A2A9-3F55-FF44-BFBD-91F0E892FA21}"/>
              </a:ext>
            </a:extLst>
          </p:cNvPr>
          <p:cNvSpPr txBox="1"/>
          <p:nvPr/>
        </p:nvSpPr>
        <p:spPr>
          <a:xfrm>
            <a:off x="241917" y="6507943"/>
            <a:ext cx="2972289" cy="230832"/>
          </a:xfrm>
          <a:prstGeom prst="rect">
            <a:avLst/>
          </a:prstGeom>
          <a:noFill/>
        </p:spPr>
        <p:txBody>
          <a:bodyPr wrap="none" rtlCol="0" anchor="b">
            <a:spAutoFit/>
          </a:bodyPr>
          <a:lstStyle/>
          <a:p>
            <a:pPr defTabSz="685800">
              <a:lnSpc>
                <a:spcPct val="90000"/>
              </a:lnSpc>
              <a:defRPr/>
            </a:pPr>
            <a:r>
              <a:rPr lang="en-US" sz="1000" dirty="0" err="1">
                <a:solidFill>
                  <a:srgbClr val="000000"/>
                </a:solidFill>
                <a:latin typeface="Arial" panose="020B0604020202020204" pitchFamily="34" charset="0"/>
                <a:cs typeface="Arial" panose="020B0604020202020204" pitchFamily="34" charset="0"/>
              </a:rPr>
              <a:t>Chalasani</a:t>
            </a:r>
            <a:r>
              <a:rPr lang="en-US" sz="1000" dirty="0">
                <a:solidFill>
                  <a:srgbClr val="000000"/>
                </a:solidFill>
                <a:latin typeface="Arial" panose="020B0604020202020204" pitchFamily="34" charset="0"/>
                <a:cs typeface="Arial" panose="020B0604020202020204" pitchFamily="34" charset="0"/>
              </a:rPr>
              <a:t> N, et al. </a:t>
            </a:r>
            <a:r>
              <a:rPr lang="en-US" sz="1000" i="1" dirty="0">
                <a:solidFill>
                  <a:srgbClr val="000000"/>
                </a:solidFill>
                <a:latin typeface="Arial" panose="020B0604020202020204" pitchFamily="34" charset="0"/>
                <a:cs typeface="Arial" panose="020B0604020202020204" pitchFamily="34" charset="0"/>
              </a:rPr>
              <a:t>Hepatology.</a:t>
            </a:r>
            <a:r>
              <a:rPr lang="en-US" sz="1000" dirty="0">
                <a:solidFill>
                  <a:srgbClr val="000000"/>
                </a:solidFill>
                <a:latin typeface="Arial" panose="020B0604020202020204" pitchFamily="34" charset="0"/>
                <a:cs typeface="Arial" panose="020B0604020202020204" pitchFamily="34" charset="0"/>
              </a:rPr>
              <a:t> 2018;67:328-357.</a:t>
            </a:r>
          </a:p>
        </p:txBody>
      </p:sp>
    </p:spTree>
    <p:extLst>
      <p:ext uri="{BB962C8B-B14F-4D97-AF65-F5344CB8AC3E}">
        <p14:creationId xmlns:p14="http://schemas.microsoft.com/office/powerpoint/2010/main" val="1528386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AASLD Practice Guidance: 2022</a:t>
            </a:r>
          </a:p>
        </p:txBody>
      </p:sp>
      <p:sp>
        <p:nvSpPr>
          <p:cNvPr id="3" name="Content Placeholder 2"/>
          <p:cNvSpPr>
            <a:spLocks noGrp="1"/>
          </p:cNvSpPr>
          <p:nvPr>
            <p:ph idx="1"/>
          </p:nvPr>
        </p:nvSpPr>
        <p:spPr>
          <a:xfrm>
            <a:off x="609600" y="1600201"/>
            <a:ext cx="10972800" cy="5341619"/>
          </a:xfrm>
        </p:spPr>
        <p:txBody>
          <a:bodyPr>
            <a:noAutofit/>
          </a:bodyPr>
          <a:lstStyle/>
          <a:p>
            <a:pPr marL="0" indent="0" algn="ctr">
              <a:spcBef>
                <a:spcPts val="972"/>
              </a:spcBef>
              <a:buNone/>
            </a:pPr>
            <a:r>
              <a:rPr lang="en-US" u="sng" dirty="0"/>
              <a:t>Major advances from  2018 guidance document:</a:t>
            </a:r>
          </a:p>
          <a:p>
            <a:pPr marL="0" indent="0" algn="ctr">
              <a:spcBef>
                <a:spcPts val="972"/>
              </a:spcBef>
              <a:buNone/>
            </a:pPr>
            <a:endParaRPr lang="en-US" u="sng" dirty="0"/>
          </a:p>
          <a:p>
            <a:pPr>
              <a:spcBef>
                <a:spcPts val="972"/>
              </a:spcBef>
            </a:pPr>
            <a:r>
              <a:rPr lang="en-US" dirty="0"/>
              <a:t>Pediatrics separated into an independent guidance</a:t>
            </a:r>
          </a:p>
          <a:p>
            <a:pPr>
              <a:spcBef>
                <a:spcPts val="972"/>
              </a:spcBef>
            </a:pPr>
            <a:r>
              <a:rPr lang="en-US" dirty="0"/>
              <a:t>Screening for advanced fibrosis in high-risk populations</a:t>
            </a:r>
          </a:p>
          <a:p>
            <a:pPr>
              <a:spcBef>
                <a:spcPts val="972"/>
              </a:spcBef>
            </a:pPr>
            <a:r>
              <a:rPr lang="en-US" dirty="0"/>
              <a:t>Risk stratification algorithm</a:t>
            </a:r>
          </a:p>
          <a:p>
            <a:pPr>
              <a:spcBef>
                <a:spcPts val="972"/>
              </a:spcBef>
            </a:pPr>
            <a:r>
              <a:rPr lang="en-US" dirty="0"/>
              <a:t>Non-invasive diagnosis of ‘at risk’ NASH. Advanced fibrosis and cirrhosis</a:t>
            </a:r>
          </a:p>
          <a:p>
            <a:pPr>
              <a:spcBef>
                <a:spcPts val="972"/>
              </a:spcBef>
            </a:pPr>
            <a:r>
              <a:rPr lang="en-US" dirty="0"/>
              <a:t>Off-label use of available medications</a:t>
            </a:r>
          </a:p>
          <a:p>
            <a:pPr>
              <a:spcBef>
                <a:spcPts val="972"/>
              </a:spcBef>
            </a:pPr>
            <a:r>
              <a:rPr lang="en-US" dirty="0"/>
              <a:t>Optimal care model</a:t>
            </a:r>
          </a:p>
          <a:p>
            <a:pPr>
              <a:spcBef>
                <a:spcPts val="972"/>
              </a:spcBef>
            </a:pPr>
            <a:endParaRPr lang="en-US" sz="1600" dirty="0"/>
          </a:p>
          <a:p>
            <a:pPr>
              <a:spcBef>
                <a:spcPts val="972"/>
              </a:spcBef>
            </a:pPr>
            <a:endParaRPr lang="en-US" sz="1600" dirty="0"/>
          </a:p>
        </p:txBody>
      </p:sp>
    </p:spTree>
    <p:extLst>
      <p:ext uri="{BB962C8B-B14F-4D97-AF65-F5344CB8AC3E}">
        <p14:creationId xmlns:p14="http://schemas.microsoft.com/office/powerpoint/2010/main" val="2713299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A9079-2C9D-07AE-589F-BD83609325E7}"/>
              </a:ext>
            </a:extLst>
          </p:cNvPr>
          <p:cNvSpPr>
            <a:spLocks noGrp="1"/>
          </p:cNvSpPr>
          <p:nvPr>
            <p:ph type="title"/>
          </p:nvPr>
        </p:nvSpPr>
        <p:spPr/>
        <p:txBody>
          <a:bodyPr/>
          <a:lstStyle/>
          <a:p>
            <a:r>
              <a:rPr lang="en-US" dirty="0"/>
              <a:t>Key Points</a:t>
            </a:r>
          </a:p>
        </p:txBody>
      </p:sp>
      <p:sp>
        <p:nvSpPr>
          <p:cNvPr id="3" name="Content Placeholder 2">
            <a:extLst>
              <a:ext uri="{FF2B5EF4-FFF2-40B4-BE49-F238E27FC236}">
                <a16:creationId xmlns:a16="http://schemas.microsoft.com/office/drawing/2014/main" id="{BBE5D215-F70D-DDE8-22B0-DF3E869117D2}"/>
              </a:ext>
            </a:extLst>
          </p:cNvPr>
          <p:cNvSpPr>
            <a:spLocks noGrp="1"/>
          </p:cNvSpPr>
          <p:nvPr>
            <p:ph idx="1"/>
          </p:nvPr>
        </p:nvSpPr>
        <p:spPr/>
        <p:txBody>
          <a:bodyPr/>
          <a:lstStyle/>
          <a:p>
            <a:r>
              <a:rPr lang="en-US" dirty="0"/>
              <a:t>Pts with NASH and F2-4 fibrosis are at higher risk for liver related events and mortality “High risk NASH”</a:t>
            </a:r>
          </a:p>
          <a:p>
            <a:r>
              <a:rPr lang="en-US" dirty="0"/>
              <a:t>Rates of progression and decompensation vary depending on baseline disease severity, genetic, individual environmental, and comorbid disease</a:t>
            </a:r>
          </a:p>
          <a:p>
            <a:r>
              <a:rPr lang="en-US" dirty="0"/>
              <a:t>CVD and non-hepatic malignancies are the most common causes of mortality in pts with NAFLD without advanced fibrosis; death from liver disease predominates in pts with advanced fibrosis</a:t>
            </a:r>
          </a:p>
        </p:txBody>
      </p:sp>
    </p:spTree>
    <p:extLst>
      <p:ext uri="{BB962C8B-B14F-4D97-AF65-F5344CB8AC3E}">
        <p14:creationId xmlns:p14="http://schemas.microsoft.com/office/powerpoint/2010/main" val="4144702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5906D-B749-75CB-E8AA-C4D1C6EC834D}"/>
              </a:ext>
            </a:extLst>
          </p:cNvPr>
          <p:cNvSpPr>
            <a:spLocks noGrp="1"/>
          </p:cNvSpPr>
          <p:nvPr>
            <p:ph type="title"/>
          </p:nvPr>
        </p:nvSpPr>
        <p:spPr/>
        <p:txBody>
          <a:bodyPr/>
          <a:lstStyle/>
          <a:p>
            <a:r>
              <a:rPr lang="en-US" dirty="0"/>
              <a:t>Key Points</a:t>
            </a:r>
          </a:p>
        </p:txBody>
      </p:sp>
      <p:sp>
        <p:nvSpPr>
          <p:cNvPr id="3" name="Content Placeholder 2">
            <a:extLst>
              <a:ext uri="{FF2B5EF4-FFF2-40B4-BE49-F238E27FC236}">
                <a16:creationId xmlns:a16="http://schemas.microsoft.com/office/drawing/2014/main" id="{DE0CACC2-FEA0-8C61-0017-0D56A59892BD}"/>
              </a:ext>
            </a:extLst>
          </p:cNvPr>
          <p:cNvSpPr>
            <a:spLocks noGrp="1"/>
          </p:cNvSpPr>
          <p:nvPr>
            <p:ph idx="1"/>
          </p:nvPr>
        </p:nvSpPr>
        <p:spPr/>
        <p:txBody>
          <a:bodyPr/>
          <a:lstStyle/>
          <a:p>
            <a:r>
              <a:rPr lang="en-US" dirty="0"/>
              <a:t>Fundamental elements of NASH pathogenesis include an imbalance between nutrient delivery and their utilization and disposal coupled with adipose tissue dysfunction. Differences in genetic, dietary, behavioral, and environmental factors influence disease course</a:t>
            </a:r>
          </a:p>
          <a:p>
            <a:r>
              <a:rPr lang="en-US" dirty="0"/>
              <a:t>Systemic inflammation, particularly stemming from dysfunctional adipose tissue, contributes to disease progression</a:t>
            </a:r>
          </a:p>
          <a:p>
            <a:r>
              <a:rPr lang="en-US" dirty="0"/>
              <a:t>Insulin resistance contributes to the development of NAFLD and promotes disease progression</a:t>
            </a:r>
          </a:p>
        </p:txBody>
      </p:sp>
    </p:spTree>
    <p:extLst>
      <p:ext uri="{BB962C8B-B14F-4D97-AF65-F5344CB8AC3E}">
        <p14:creationId xmlns:p14="http://schemas.microsoft.com/office/powerpoint/2010/main" val="3757841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909AA-FA7E-2E43-CA86-9A3B638B1324}"/>
              </a:ext>
            </a:extLst>
          </p:cNvPr>
          <p:cNvSpPr>
            <a:spLocks noGrp="1"/>
          </p:cNvSpPr>
          <p:nvPr>
            <p:ph type="title"/>
          </p:nvPr>
        </p:nvSpPr>
        <p:spPr/>
        <p:txBody>
          <a:bodyPr/>
          <a:lstStyle/>
          <a:p>
            <a:r>
              <a:rPr lang="en-US" dirty="0"/>
              <a:t>Guidance Statements</a:t>
            </a:r>
          </a:p>
        </p:txBody>
      </p:sp>
      <p:sp>
        <p:nvSpPr>
          <p:cNvPr id="3" name="Content Placeholder 2">
            <a:extLst>
              <a:ext uri="{FF2B5EF4-FFF2-40B4-BE49-F238E27FC236}">
                <a16:creationId xmlns:a16="http://schemas.microsoft.com/office/drawing/2014/main" id="{7A869B25-552C-EC09-2A02-E1618777344F}"/>
              </a:ext>
            </a:extLst>
          </p:cNvPr>
          <p:cNvSpPr>
            <a:spLocks noGrp="1"/>
          </p:cNvSpPr>
          <p:nvPr>
            <p:ph idx="1"/>
          </p:nvPr>
        </p:nvSpPr>
        <p:spPr/>
        <p:txBody>
          <a:bodyPr/>
          <a:lstStyle/>
          <a:p>
            <a:r>
              <a:rPr lang="en-US" dirty="0"/>
              <a:t>Statins are safe and recommended for CVD risk reduction in pts with NAFLD across the disease spectrum, including compensated cirrhosis</a:t>
            </a:r>
          </a:p>
          <a:p>
            <a:r>
              <a:rPr lang="en-US" dirty="0"/>
              <a:t>Limited data exist in the use of statins in decompensated cirrhosis, although statin use with careful monitoring could be considered in pts with high CVD risk</a:t>
            </a:r>
          </a:p>
          <a:p>
            <a:r>
              <a:rPr lang="en-US" dirty="0"/>
              <a:t>Hypertriglyceridemia can be managed through lifestyle changes and supplementation with omega 3 fatty acids, </a:t>
            </a:r>
            <a:r>
              <a:rPr lang="en-US" dirty="0" err="1"/>
              <a:t>icosapent</a:t>
            </a:r>
            <a:r>
              <a:rPr lang="en-US" dirty="0"/>
              <a:t> ethyl or fibrates</a:t>
            </a:r>
          </a:p>
          <a:p>
            <a:r>
              <a:rPr lang="en-US" dirty="0"/>
              <a:t>Pts with DM2 are at higher risk </a:t>
            </a:r>
            <a:r>
              <a:rPr lang="en-US"/>
              <a:t>for NASH </a:t>
            </a:r>
            <a:r>
              <a:rPr lang="en-US" dirty="0"/>
              <a:t>and advanced fibrosis and should be screened for advanced fibrosis</a:t>
            </a:r>
          </a:p>
        </p:txBody>
      </p:sp>
    </p:spTree>
    <p:extLst>
      <p:ext uri="{BB962C8B-B14F-4D97-AF65-F5344CB8AC3E}">
        <p14:creationId xmlns:p14="http://schemas.microsoft.com/office/powerpoint/2010/main" val="3791807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5BF0B-D86F-77C1-9D22-6CAE1DBB70C1}"/>
              </a:ext>
            </a:extLst>
          </p:cNvPr>
          <p:cNvSpPr>
            <a:spLocks noGrp="1"/>
          </p:cNvSpPr>
          <p:nvPr>
            <p:ph type="title"/>
          </p:nvPr>
        </p:nvSpPr>
        <p:spPr/>
        <p:txBody>
          <a:bodyPr/>
          <a:lstStyle/>
          <a:p>
            <a:r>
              <a:rPr lang="en-US" dirty="0"/>
              <a:t>Key points</a:t>
            </a:r>
          </a:p>
        </p:txBody>
      </p:sp>
      <p:sp>
        <p:nvSpPr>
          <p:cNvPr id="3" name="Content Placeholder 2">
            <a:extLst>
              <a:ext uri="{FF2B5EF4-FFF2-40B4-BE49-F238E27FC236}">
                <a16:creationId xmlns:a16="http://schemas.microsoft.com/office/drawing/2014/main" id="{54F18F28-F6A4-1822-51E9-419EF2B3DF34}"/>
              </a:ext>
            </a:extLst>
          </p:cNvPr>
          <p:cNvSpPr>
            <a:spLocks noGrp="1"/>
          </p:cNvSpPr>
          <p:nvPr>
            <p:ph idx="1"/>
          </p:nvPr>
        </p:nvSpPr>
        <p:spPr/>
        <p:txBody>
          <a:bodyPr/>
          <a:lstStyle/>
          <a:p>
            <a:r>
              <a:rPr lang="en-US" dirty="0"/>
              <a:t>Prevalence and incidence of CKD is higher among patients with NASH and advanced fibrosis</a:t>
            </a:r>
          </a:p>
          <a:p>
            <a:r>
              <a:rPr lang="en-US" dirty="0"/>
              <a:t>Death from non-hepatic malignancies is a common cause of death in pts with NAFLD, and adherence to age-appropriate cancer screening has the potential to improve survival</a:t>
            </a:r>
          </a:p>
        </p:txBody>
      </p:sp>
    </p:spTree>
    <p:extLst>
      <p:ext uri="{BB962C8B-B14F-4D97-AF65-F5344CB8AC3E}">
        <p14:creationId xmlns:p14="http://schemas.microsoft.com/office/powerpoint/2010/main" val="908705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7AA23-AFF6-2E9C-3F37-5AE99C492325}"/>
              </a:ext>
            </a:extLst>
          </p:cNvPr>
          <p:cNvSpPr>
            <a:spLocks noGrp="1"/>
          </p:cNvSpPr>
          <p:nvPr>
            <p:ph type="title"/>
          </p:nvPr>
        </p:nvSpPr>
        <p:spPr/>
        <p:txBody>
          <a:bodyPr/>
          <a:lstStyle/>
          <a:p>
            <a:r>
              <a:rPr lang="en-US" dirty="0"/>
              <a:t>Guidance Statements</a:t>
            </a:r>
          </a:p>
        </p:txBody>
      </p:sp>
      <p:sp>
        <p:nvSpPr>
          <p:cNvPr id="3" name="Content Placeholder 2">
            <a:extLst>
              <a:ext uri="{FF2B5EF4-FFF2-40B4-BE49-F238E27FC236}">
                <a16:creationId xmlns:a16="http://schemas.microsoft.com/office/drawing/2014/main" id="{66876473-AFBE-2D6B-986C-D21B8D3387A0}"/>
              </a:ext>
            </a:extLst>
          </p:cNvPr>
          <p:cNvSpPr>
            <a:spLocks noGrp="1"/>
          </p:cNvSpPr>
          <p:nvPr>
            <p:ph idx="1"/>
          </p:nvPr>
        </p:nvSpPr>
        <p:spPr/>
        <p:txBody>
          <a:bodyPr/>
          <a:lstStyle/>
          <a:p>
            <a:r>
              <a:rPr lang="en-US" dirty="0"/>
              <a:t>In pts with NAFLD, alcohol can be a cofactor for liver disease progression, and intake should be assessed on a regular basis</a:t>
            </a:r>
          </a:p>
          <a:p>
            <a:r>
              <a:rPr lang="en-US" dirty="0"/>
              <a:t>Patients with clinically significant fibrosis (F2-F4) should abstain from alcohol COMPLETELY</a:t>
            </a:r>
          </a:p>
          <a:p>
            <a:r>
              <a:rPr lang="en-US" dirty="0"/>
              <a:t>Abstinence may lower the risks of fibrosis progression and hepatic and extrahepatic malignancies in patients with NAFLD</a:t>
            </a:r>
          </a:p>
        </p:txBody>
      </p:sp>
    </p:spTree>
    <p:extLst>
      <p:ext uri="{BB962C8B-B14F-4D97-AF65-F5344CB8AC3E}">
        <p14:creationId xmlns:p14="http://schemas.microsoft.com/office/powerpoint/2010/main" val="3061389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F51B2-5F28-D26F-7358-3F1C80EB9D3C}"/>
              </a:ext>
            </a:extLst>
          </p:cNvPr>
          <p:cNvSpPr>
            <a:spLocks noGrp="1"/>
          </p:cNvSpPr>
          <p:nvPr>
            <p:ph type="title"/>
          </p:nvPr>
        </p:nvSpPr>
        <p:spPr/>
        <p:txBody>
          <a:bodyPr/>
          <a:lstStyle/>
          <a:p>
            <a:r>
              <a:rPr lang="en-US" dirty="0"/>
              <a:t>Guidance Statements</a:t>
            </a:r>
          </a:p>
        </p:txBody>
      </p:sp>
      <p:sp>
        <p:nvSpPr>
          <p:cNvPr id="3" name="Content Placeholder 2">
            <a:extLst>
              <a:ext uri="{FF2B5EF4-FFF2-40B4-BE49-F238E27FC236}">
                <a16:creationId xmlns:a16="http://schemas.microsoft.com/office/drawing/2014/main" id="{9EFBA324-9CC3-3273-BF27-4660DA0BFE61}"/>
              </a:ext>
            </a:extLst>
          </p:cNvPr>
          <p:cNvSpPr>
            <a:spLocks noGrp="1"/>
          </p:cNvSpPr>
          <p:nvPr>
            <p:ph idx="1"/>
          </p:nvPr>
        </p:nvSpPr>
        <p:spPr/>
        <p:txBody>
          <a:bodyPr/>
          <a:lstStyle/>
          <a:p>
            <a:r>
              <a:rPr lang="en-US" dirty="0"/>
              <a:t>NAFLD is more common in men with androgen deficiency, but current data DO NOT support routine measurement of testosterone levels. If hypogonadism is present, as suggested by clinical signs or symptoms, this should be treated accordingly.</a:t>
            </a:r>
          </a:p>
          <a:p>
            <a:r>
              <a:rPr lang="en-US" dirty="0"/>
              <a:t>Although GH deficiency and panhypopituitarism may be associated with hepatic steatosis, their independent role on development and progression of steatohepatitis and fibrosis remains to be established</a:t>
            </a:r>
          </a:p>
          <a:p>
            <a:r>
              <a:rPr lang="en-US" dirty="0"/>
              <a:t>Androgen excess can worsen insulin resistance in women with PCOS, which together with obesity and DM2 can promote NAFLD and potentially more progressive disease in this population</a:t>
            </a:r>
          </a:p>
        </p:txBody>
      </p:sp>
    </p:spTree>
    <p:extLst>
      <p:ext uri="{BB962C8B-B14F-4D97-AF65-F5344CB8AC3E}">
        <p14:creationId xmlns:p14="http://schemas.microsoft.com/office/powerpoint/2010/main" val="2364793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EA1EC007-B1FF-A840-8A84-C8B3EDABA31A}"/>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NAFLD: Definitions</a:t>
            </a:r>
          </a:p>
        </p:txBody>
      </p:sp>
      <p:sp>
        <p:nvSpPr>
          <p:cNvPr id="18434" name="Content Placeholder 2">
            <a:extLst>
              <a:ext uri="{FF2B5EF4-FFF2-40B4-BE49-F238E27FC236}">
                <a16:creationId xmlns:a16="http://schemas.microsoft.com/office/drawing/2014/main" id="{C892AD72-C98C-434F-B35B-9EDEA85C7A18}"/>
              </a:ext>
            </a:extLst>
          </p:cNvPr>
          <p:cNvSpPr>
            <a:spLocks noGrp="1"/>
          </p:cNvSpPr>
          <p:nvPr>
            <p:ph idx="1"/>
          </p:nvPr>
        </p:nvSpPr>
        <p:spPr/>
        <p:txBody>
          <a:bodyPr/>
          <a:lstStyle/>
          <a:p>
            <a:pPr>
              <a:spcBef>
                <a:spcPts val="0"/>
              </a:spcBef>
              <a:spcAft>
                <a:spcPts val="1696"/>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NAFLD: Histology of &gt;5% </a:t>
            </a:r>
            <a:r>
              <a:rPr lang="en-US" altLang="en-US" dirty="0" err="1">
                <a:latin typeface="Arial" panose="020B0604020202020204" pitchFamily="34" charset="0"/>
                <a:ea typeface="ＭＳ Ｐゴシック" panose="020B0600070205080204" pitchFamily="34" charset="-128"/>
                <a:cs typeface="Arial" panose="020B0604020202020204" pitchFamily="34" charset="0"/>
              </a:rPr>
              <a:t>macrovessicular</a:t>
            </a:r>
            <a:r>
              <a:rPr lang="en-US" altLang="en-US" dirty="0">
                <a:latin typeface="Arial" panose="020B0604020202020204" pitchFamily="34" charset="0"/>
                <a:ea typeface="ＭＳ Ｐゴシック" panose="020B0600070205080204" pitchFamily="34" charset="-128"/>
                <a:cs typeface="Arial" panose="020B0604020202020204" pitchFamily="34" charset="0"/>
              </a:rPr>
              <a:t> steatosis in individual without significant EtOH use (&lt;30 g men; &lt;20g women)</a:t>
            </a:r>
          </a:p>
          <a:p>
            <a:pPr>
              <a:spcBef>
                <a:spcPts val="0"/>
              </a:spcBef>
              <a:spcAft>
                <a:spcPts val="1696"/>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NASH (Non-Alcoholic Steatohepatitis): histologic evidence of steatosis, cellular ballooning degeneration, and lobular inflammation</a:t>
            </a:r>
          </a:p>
        </p:txBody>
      </p:sp>
      <p:sp>
        <p:nvSpPr>
          <p:cNvPr id="5" name="TextBox 4">
            <a:extLst>
              <a:ext uri="{FF2B5EF4-FFF2-40B4-BE49-F238E27FC236}">
                <a16:creationId xmlns:a16="http://schemas.microsoft.com/office/drawing/2014/main" id="{DAE5408A-F989-E841-9430-949992F4AE26}"/>
              </a:ext>
            </a:extLst>
          </p:cNvPr>
          <p:cNvSpPr txBox="1"/>
          <p:nvPr/>
        </p:nvSpPr>
        <p:spPr>
          <a:xfrm>
            <a:off x="241917" y="6441321"/>
            <a:ext cx="3273653" cy="297454"/>
          </a:xfrm>
          <a:prstGeom prst="rect">
            <a:avLst/>
          </a:prstGeom>
          <a:noFill/>
        </p:spPr>
        <p:txBody>
          <a:bodyPr wrap="none" rtlCol="0" anchor="b">
            <a:spAutoFit/>
          </a:bodyPr>
          <a:lstStyle/>
          <a:p>
            <a:pPr defTabSz="609585">
              <a:spcBef>
                <a:spcPts val="1700"/>
              </a:spcBef>
            </a:pPr>
            <a:r>
              <a:rPr lang="en-US" altLang="en-US" sz="1333" dirty="0">
                <a:solidFill>
                  <a:prstClr val="black"/>
                </a:solidFill>
                <a:latin typeface="Arial"/>
              </a:rPr>
              <a:t>Ref: </a:t>
            </a:r>
            <a:r>
              <a:rPr lang="en-US" altLang="en-US" sz="1333" i="1" dirty="0">
                <a:solidFill>
                  <a:prstClr val="black"/>
                </a:solidFill>
                <a:latin typeface="Arial"/>
              </a:rPr>
              <a:t>Clin Gastro Hepatol</a:t>
            </a:r>
            <a:r>
              <a:rPr lang="en-US" altLang="en-US" sz="1333" dirty="0">
                <a:solidFill>
                  <a:prstClr val="black"/>
                </a:solidFill>
                <a:latin typeface="Arial"/>
              </a:rPr>
              <a:t>. 2015;13: 2062.</a:t>
            </a:r>
          </a:p>
        </p:txBody>
      </p:sp>
    </p:spTree>
    <p:extLst>
      <p:ext uri="{BB962C8B-B14F-4D97-AF65-F5344CB8AC3E}">
        <p14:creationId xmlns:p14="http://schemas.microsoft.com/office/powerpoint/2010/main" val="242505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1C9B4-EEF9-0448-0478-2DAAAA34181E}"/>
              </a:ext>
            </a:extLst>
          </p:cNvPr>
          <p:cNvSpPr>
            <a:spLocks noGrp="1"/>
          </p:cNvSpPr>
          <p:nvPr>
            <p:ph type="title"/>
          </p:nvPr>
        </p:nvSpPr>
        <p:spPr/>
        <p:txBody>
          <a:bodyPr/>
          <a:lstStyle/>
          <a:p>
            <a:r>
              <a:rPr lang="en-US" dirty="0"/>
              <a:t>Guidance Statements</a:t>
            </a:r>
          </a:p>
        </p:txBody>
      </p:sp>
      <p:sp>
        <p:nvSpPr>
          <p:cNvPr id="3" name="Content Placeholder 2">
            <a:extLst>
              <a:ext uri="{FF2B5EF4-FFF2-40B4-BE49-F238E27FC236}">
                <a16:creationId xmlns:a16="http://schemas.microsoft.com/office/drawing/2014/main" id="{39CE2865-68E3-2C4B-BB7A-A1A4DC11AE2C}"/>
              </a:ext>
            </a:extLst>
          </p:cNvPr>
          <p:cNvSpPr>
            <a:spLocks noGrp="1"/>
          </p:cNvSpPr>
          <p:nvPr>
            <p:ph idx="1"/>
          </p:nvPr>
        </p:nvSpPr>
        <p:spPr/>
        <p:txBody>
          <a:bodyPr/>
          <a:lstStyle/>
          <a:p>
            <a:r>
              <a:rPr lang="en-US" dirty="0"/>
              <a:t>General population-based screening is not advised</a:t>
            </a:r>
          </a:p>
          <a:p>
            <a:r>
              <a:rPr lang="en-US" dirty="0"/>
              <a:t>All patients with hepatic steatosis or clinically suspected NAFLD based on the presence of obesity and metabolic risk factors should undergo primary risk assessment with FIB-4</a:t>
            </a:r>
          </a:p>
          <a:p>
            <a:r>
              <a:rPr lang="en-US" dirty="0"/>
              <a:t>High risk individuals such as those with prediabetes or DM2, medically complicated obesity, family history of cirrhosis, more than mild alcohol consumption should be screened for advanced fibrosis</a:t>
            </a:r>
          </a:p>
          <a:p>
            <a:r>
              <a:rPr lang="en-US" dirty="0"/>
              <a:t>In pts with pre-DM or DM2, or two or more metabolic risk factors (or imaging evidence of steatosis) primary risk assessment with FIB-4 should be repeated every 1-2 years</a:t>
            </a:r>
          </a:p>
        </p:txBody>
      </p:sp>
    </p:spTree>
    <p:extLst>
      <p:ext uri="{BB962C8B-B14F-4D97-AF65-F5344CB8AC3E}">
        <p14:creationId xmlns:p14="http://schemas.microsoft.com/office/powerpoint/2010/main" val="4099347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344AE-0121-A643-DB68-1FA8D82FF5BC}"/>
              </a:ext>
            </a:extLst>
          </p:cNvPr>
          <p:cNvSpPr>
            <a:spLocks noGrp="1"/>
          </p:cNvSpPr>
          <p:nvPr>
            <p:ph type="title"/>
          </p:nvPr>
        </p:nvSpPr>
        <p:spPr/>
        <p:txBody>
          <a:bodyPr/>
          <a:lstStyle/>
          <a:p>
            <a:r>
              <a:rPr lang="en-US" dirty="0"/>
              <a:t>Guidance Statements</a:t>
            </a:r>
          </a:p>
        </p:txBody>
      </p:sp>
      <p:sp>
        <p:nvSpPr>
          <p:cNvPr id="3" name="Content Placeholder 2">
            <a:extLst>
              <a:ext uri="{FF2B5EF4-FFF2-40B4-BE49-F238E27FC236}">
                <a16:creationId xmlns:a16="http://schemas.microsoft.com/office/drawing/2014/main" id="{3673BE2E-4C56-0FB4-35ED-45459151AD78}"/>
              </a:ext>
            </a:extLst>
          </p:cNvPr>
          <p:cNvSpPr>
            <a:spLocks noGrp="1"/>
          </p:cNvSpPr>
          <p:nvPr>
            <p:ph idx="1"/>
          </p:nvPr>
        </p:nvSpPr>
        <p:spPr/>
        <p:txBody>
          <a:bodyPr>
            <a:normAutofit lnSpcReduction="10000"/>
          </a:bodyPr>
          <a:lstStyle/>
          <a:p>
            <a:r>
              <a:rPr lang="en-US" dirty="0"/>
              <a:t>Pts with NASH cirrhosis are at the highest risk for liver related outcomes and require routine surveillance for HCC, varices, and monitoring for decompensation</a:t>
            </a:r>
          </a:p>
          <a:p>
            <a:r>
              <a:rPr lang="en-US" dirty="0"/>
              <a:t>Pts with suspected advanced NASH or discordant non-invasive tests (NITs) should be referred to a specialist for evaluation, management, and / or further diagnostic evaluation</a:t>
            </a:r>
          </a:p>
          <a:p>
            <a:r>
              <a:rPr lang="en-US" dirty="0"/>
              <a:t>Aminotransferase levels are frequently NORMAL in pts with advanced liver disease due to NASH and should not be used in isolation to exclude NASH with advanced fibrosis</a:t>
            </a:r>
          </a:p>
          <a:p>
            <a:r>
              <a:rPr lang="en-US" dirty="0"/>
              <a:t>First degree relatives of patients with NASH cirrhosis should be counseled regarding their increased risk and offered screening</a:t>
            </a:r>
          </a:p>
        </p:txBody>
      </p:sp>
    </p:spTree>
    <p:extLst>
      <p:ext uri="{BB962C8B-B14F-4D97-AF65-F5344CB8AC3E}">
        <p14:creationId xmlns:p14="http://schemas.microsoft.com/office/powerpoint/2010/main" val="3265901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70370-F86C-B965-169D-974EEA4FC12A}"/>
              </a:ext>
            </a:extLst>
          </p:cNvPr>
          <p:cNvSpPr>
            <a:spLocks noGrp="1"/>
          </p:cNvSpPr>
          <p:nvPr>
            <p:ph type="title"/>
          </p:nvPr>
        </p:nvSpPr>
        <p:spPr/>
        <p:txBody>
          <a:bodyPr/>
          <a:lstStyle/>
          <a:p>
            <a:r>
              <a:rPr lang="en-US" dirty="0"/>
              <a:t>Guidance Statements</a:t>
            </a:r>
          </a:p>
        </p:txBody>
      </p:sp>
      <p:sp>
        <p:nvSpPr>
          <p:cNvPr id="3" name="Content Placeholder 2">
            <a:extLst>
              <a:ext uri="{FF2B5EF4-FFF2-40B4-BE49-F238E27FC236}">
                <a16:creationId xmlns:a16="http://schemas.microsoft.com/office/drawing/2014/main" id="{8ED6D2D3-6463-F31B-4F15-69F5D30B005B}"/>
              </a:ext>
            </a:extLst>
          </p:cNvPr>
          <p:cNvSpPr>
            <a:spLocks noGrp="1"/>
          </p:cNvSpPr>
          <p:nvPr>
            <p:ph idx="1"/>
          </p:nvPr>
        </p:nvSpPr>
        <p:spPr/>
        <p:txBody>
          <a:bodyPr/>
          <a:lstStyle/>
          <a:p>
            <a:r>
              <a:rPr lang="en-US" dirty="0"/>
              <a:t>Although standard ultrasound can detect hepatic steatosis, it is NOT recommended as a tool to identify hepatic steatosis due to low sensitivity across the NAFLD spectrum</a:t>
            </a:r>
          </a:p>
          <a:p>
            <a:r>
              <a:rPr lang="en-US" dirty="0"/>
              <a:t>CAP as a point-of-care technique may be used to identify steatosis. MRI-PDFF can additionally quantify steatosis</a:t>
            </a:r>
          </a:p>
          <a:p>
            <a:r>
              <a:rPr lang="en-US" dirty="0"/>
              <a:t>If FIB-4 is &gt; 1.3; VCTE, MRE or ELF may be used to exclude advanced fibrosis</a:t>
            </a:r>
          </a:p>
        </p:txBody>
      </p:sp>
    </p:spTree>
    <p:extLst>
      <p:ext uri="{BB962C8B-B14F-4D97-AF65-F5344CB8AC3E}">
        <p14:creationId xmlns:p14="http://schemas.microsoft.com/office/powerpoint/2010/main" val="2989868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8A8FE28-C61C-644F-A5B9-CFDE5D825C93}"/>
              </a:ext>
            </a:extLst>
          </p:cNvPr>
          <p:cNvSpPr/>
          <p:nvPr/>
        </p:nvSpPr>
        <p:spPr>
          <a:xfrm>
            <a:off x="9559376" y="1804134"/>
            <a:ext cx="296333" cy="44979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Calibri" panose="020F0502020204030204"/>
            </a:endParaRPr>
          </a:p>
        </p:txBody>
      </p:sp>
      <p:sp>
        <p:nvSpPr>
          <p:cNvPr id="27" name="Rectangle 2">
            <a:extLst>
              <a:ext uri="{FF2B5EF4-FFF2-40B4-BE49-F238E27FC236}">
                <a16:creationId xmlns:a16="http://schemas.microsoft.com/office/drawing/2014/main" id="{1E270C57-18B9-314C-99BC-FFB2BAEB17B4}"/>
              </a:ext>
            </a:extLst>
          </p:cNvPr>
          <p:cNvSpPr>
            <a:spLocks noGrp="1" noChangeArrowheads="1"/>
          </p:cNvSpPr>
          <p:nvPr>
            <p:ph type="title"/>
          </p:nvPr>
        </p:nvSpPr>
        <p:spPr/>
        <p:txBody>
          <a:bodyPr>
            <a:normAutofit/>
          </a:bodyPr>
          <a:lstStyle/>
          <a:p>
            <a:pPr>
              <a:defRPr/>
            </a:pPr>
            <a:r>
              <a:rPr lang="en-US" sz="3733" dirty="0">
                <a:latin typeface="+mn-lt"/>
              </a:rPr>
              <a:t>Liver Stiffness Correlates to Fibrosis Level</a:t>
            </a:r>
          </a:p>
        </p:txBody>
      </p:sp>
      <p:sp>
        <p:nvSpPr>
          <p:cNvPr id="20" name="TextBox 19">
            <a:extLst>
              <a:ext uri="{FF2B5EF4-FFF2-40B4-BE49-F238E27FC236}">
                <a16:creationId xmlns:a16="http://schemas.microsoft.com/office/drawing/2014/main" id="{6850B2B5-993E-2444-A437-DE84476EF087}"/>
              </a:ext>
            </a:extLst>
          </p:cNvPr>
          <p:cNvSpPr txBox="1"/>
          <p:nvPr/>
        </p:nvSpPr>
        <p:spPr>
          <a:xfrm>
            <a:off x="3273543" y="5906061"/>
            <a:ext cx="5346411" cy="420564"/>
          </a:xfrm>
          <a:prstGeom prst="rect">
            <a:avLst/>
          </a:prstGeom>
          <a:noFill/>
        </p:spPr>
        <p:txBody>
          <a:bodyPr wrap="square">
            <a:spAutoFit/>
          </a:bodyPr>
          <a:lstStyle/>
          <a:p>
            <a:pPr algn="ctr" defTabSz="685783">
              <a:defRPr/>
            </a:pPr>
            <a:r>
              <a:rPr lang="en-US" sz="2133" dirty="0" err="1">
                <a:solidFill>
                  <a:srgbClr val="093056"/>
                </a:solidFill>
                <a:latin typeface="Arial"/>
              </a:rPr>
              <a:t>FibroScan</a:t>
            </a:r>
            <a:r>
              <a:rPr lang="en-US" sz="2133" dirty="0">
                <a:solidFill>
                  <a:srgbClr val="093056"/>
                </a:solidFill>
                <a:latin typeface="Arial"/>
              </a:rPr>
              <a:t> VCTE Range: 2.5-75 kPa</a:t>
            </a:r>
          </a:p>
        </p:txBody>
      </p:sp>
      <p:grpSp>
        <p:nvGrpSpPr>
          <p:cNvPr id="40967" name="Group 6">
            <a:extLst>
              <a:ext uri="{FF2B5EF4-FFF2-40B4-BE49-F238E27FC236}">
                <a16:creationId xmlns:a16="http://schemas.microsoft.com/office/drawing/2014/main" id="{E27302A0-564C-1542-BD83-071AFA4C154B}"/>
              </a:ext>
            </a:extLst>
          </p:cNvPr>
          <p:cNvGrpSpPr>
            <a:grpSpLocks/>
          </p:cNvGrpSpPr>
          <p:nvPr/>
        </p:nvGrpSpPr>
        <p:grpSpPr bwMode="auto">
          <a:xfrm>
            <a:off x="2457451" y="2061634"/>
            <a:ext cx="7114116" cy="3417030"/>
            <a:chOff x="1245168" y="1606865"/>
            <a:chExt cx="9485453" cy="4554790"/>
          </a:xfrm>
        </p:grpSpPr>
        <p:grpSp>
          <p:nvGrpSpPr>
            <p:cNvPr id="40968" name="Group 23">
              <a:extLst>
                <a:ext uri="{FF2B5EF4-FFF2-40B4-BE49-F238E27FC236}">
                  <a16:creationId xmlns:a16="http://schemas.microsoft.com/office/drawing/2014/main" id="{2C179655-16E7-8447-A436-A39E20C1736B}"/>
                </a:ext>
              </a:extLst>
            </p:cNvPr>
            <p:cNvGrpSpPr>
              <a:grpSpLocks/>
            </p:cNvGrpSpPr>
            <p:nvPr/>
          </p:nvGrpSpPr>
          <p:grpSpPr bwMode="auto">
            <a:xfrm>
              <a:off x="1245168" y="1606865"/>
              <a:ext cx="9485453" cy="4554790"/>
              <a:chOff x="1775520" y="1606865"/>
              <a:chExt cx="9485453" cy="4554790"/>
            </a:xfrm>
          </p:grpSpPr>
          <p:grpSp>
            <p:nvGrpSpPr>
              <p:cNvPr id="40975" name="Group 3">
                <a:extLst>
                  <a:ext uri="{FF2B5EF4-FFF2-40B4-BE49-F238E27FC236}">
                    <a16:creationId xmlns:a16="http://schemas.microsoft.com/office/drawing/2014/main" id="{61D7F932-72C6-CB41-B028-7057F50C9284}"/>
                  </a:ext>
                </a:extLst>
              </p:cNvPr>
              <p:cNvGrpSpPr>
                <a:grpSpLocks/>
              </p:cNvGrpSpPr>
              <p:nvPr/>
            </p:nvGrpSpPr>
            <p:grpSpPr bwMode="auto">
              <a:xfrm>
                <a:off x="5319639" y="1606865"/>
                <a:ext cx="5941334" cy="4554790"/>
                <a:chOff x="3795638" y="1606864"/>
                <a:chExt cx="5941334" cy="4554790"/>
              </a:xfrm>
            </p:grpSpPr>
            <p:grpSp>
              <p:nvGrpSpPr>
                <p:cNvPr id="40977" name="Group 1">
                  <a:extLst>
                    <a:ext uri="{FF2B5EF4-FFF2-40B4-BE49-F238E27FC236}">
                      <a16:creationId xmlns:a16="http://schemas.microsoft.com/office/drawing/2014/main" id="{F4F7670E-4743-9A47-8F0E-264E080F5BCA}"/>
                    </a:ext>
                  </a:extLst>
                </p:cNvPr>
                <p:cNvGrpSpPr>
                  <a:grpSpLocks/>
                </p:cNvGrpSpPr>
                <p:nvPr/>
              </p:nvGrpSpPr>
              <p:grpSpPr bwMode="auto">
                <a:xfrm>
                  <a:off x="3795638" y="1606864"/>
                  <a:ext cx="2216522" cy="4554790"/>
                  <a:chOff x="3692049" y="1606864"/>
                  <a:chExt cx="2216522" cy="4554790"/>
                </a:xfrm>
              </p:grpSpPr>
              <p:pic>
                <p:nvPicPr>
                  <p:cNvPr id="18" name="Picture 17">
                    <a:extLst>
                      <a:ext uri="{FF2B5EF4-FFF2-40B4-BE49-F238E27FC236}">
                        <a16:creationId xmlns:a16="http://schemas.microsoft.com/office/drawing/2014/main" id="{5FECC7EB-27C2-844B-880F-0EF96B4D490B}"/>
                      </a:ext>
                    </a:extLst>
                  </p:cNvPr>
                  <p:cNvPicPr>
                    <a:picLocks noChangeAspect="1"/>
                  </p:cNvPicPr>
                  <p:nvPr/>
                </p:nvPicPr>
                <p:blipFill rotWithShape="1">
                  <a:blip r:embed="rId2" cstate="email"/>
                  <a:srcRect l="-1"/>
                  <a:stretch/>
                </p:blipFill>
                <p:spPr>
                  <a:xfrm>
                    <a:off x="3692049" y="3955106"/>
                    <a:ext cx="2216522" cy="2206548"/>
                  </a:xfrm>
                  <a:prstGeom prst="rect">
                    <a:avLst/>
                  </a:prstGeom>
                  <a:effectLst>
                    <a:softEdge rad="25400"/>
                  </a:effectLst>
                </p:spPr>
              </p:pic>
              <p:pic>
                <p:nvPicPr>
                  <p:cNvPr id="19" name="Picture 18">
                    <a:extLst>
                      <a:ext uri="{FF2B5EF4-FFF2-40B4-BE49-F238E27FC236}">
                        <a16:creationId xmlns:a16="http://schemas.microsoft.com/office/drawing/2014/main" id="{7CBBDD24-6A63-F445-B861-831DFC2EFF25}"/>
                      </a:ext>
                    </a:extLst>
                  </p:cNvPr>
                  <p:cNvPicPr>
                    <a:picLocks noChangeAspect="1"/>
                  </p:cNvPicPr>
                  <p:nvPr/>
                </p:nvPicPr>
                <p:blipFill>
                  <a:blip r:embed="rId3" cstate="email"/>
                  <a:stretch>
                    <a:fillRect/>
                  </a:stretch>
                </p:blipFill>
                <p:spPr>
                  <a:xfrm>
                    <a:off x="3732696" y="1606864"/>
                    <a:ext cx="2167459" cy="2149944"/>
                  </a:xfrm>
                  <a:prstGeom prst="rect">
                    <a:avLst/>
                  </a:prstGeom>
                  <a:effectLst>
                    <a:softEdge rad="25400"/>
                  </a:effectLst>
                </p:spPr>
              </p:pic>
            </p:grpSp>
            <p:sp>
              <p:nvSpPr>
                <p:cNvPr id="3" name="TextBox 2">
                  <a:extLst>
                    <a:ext uri="{FF2B5EF4-FFF2-40B4-BE49-F238E27FC236}">
                      <a16:creationId xmlns:a16="http://schemas.microsoft.com/office/drawing/2014/main" id="{FEB6E9EF-249E-CB49-B3BF-DE349679655F}"/>
                    </a:ext>
                  </a:extLst>
                </p:cNvPr>
                <p:cNvSpPr txBox="1"/>
                <p:nvPr/>
              </p:nvSpPr>
              <p:spPr>
                <a:xfrm>
                  <a:off x="6316453" y="2032904"/>
                  <a:ext cx="3420519" cy="1600000"/>
                </a:xfrm>
                <a:prstGeom prst="rect">
                  <a:avLst/>
                </a:prstGeom>
                <a:noFill/>
              </p:spPr>
              <p:txBody>
                <a:bodyPr>
                  <a:spAutoFit/>
                </a:bodyPr>
                <a:lstStyle/>
                <a:p>
                  <a:pPr algn="ctr" defTabSz="685783">
                    <a:defRPr/>
                  </a:pPr>
                  <a:r>
                    <a:rPr lang="en-US" sz="2400" dirty="0">
                      <a:solidFill>
                        <a:srgbClr val="093056"/>
                      </a:solidFill>
                      <a:latin typeface="Arial"/>
                    </a:rPr>
                    <a:t>Healthy</a:t>
                  </a:r>
                </a:p>
                <a:p>
                  <a:pPr algn="ctr" defTabSz="685783">
                    <a:defRPr/>
                  </a:pPr>
                  <a:r>
                    <a:rPr lang="en-US" sz="2400" dirty="0">
                      <a:solidFill>
                        <a:srgbClr val="093056"/>
                      </a:solidFill>
                      <a:latin typeface="Arial"/>
                    </a:rPr>
                    <a:t>Slow Shear Wave</a:t>
                  </a:r>
                </a:p>
              </p:txBody>
            </p:sp>
            <p:sp>
              <p:nvSpPr>
                <p:cNvPr id="17" name="TextBox 16">
                  <a:extLst>
                    <a:ext uri="{FF2B5EF4-FFF2-40B4-BE49-F238E27FC236}">
                      <a16:creationId xmlns:a16="http://schemas.microsoft.com/office/drawing/2014/main" id="{FE3A7FD6-21A4-894E-9103-E655E23CE9E3}"/>
                    </a:ext>
                  </a:extLst>
                </p:cNvPr>
                <p:cNvSpPr txBox="1"/>
                <p:nvPr/>
              </p:nvSpPr>
              <p:spPr>
                <a:xfrm>
                  <a:off x="6316453" y="4555278"/>
                  <a:ext cx="3349966" cy="1600000"/>
                </a:xfrm>
                <a:prstGeom prst="rect">
                  <a:avLst/>
                </a:prstGeom>
                <a:noFill/>
              </p:spPr>
              <p:txBody>
                <a:bodyPr>
                  <a:spAutoFit/>
                </a:bodyPr>
                <a:lstStyle/>
                <a:p>
                  <a:pPr algn="ctr" defTabSz="685783">
                    <a:defRPr/>
                  </a:pPr>
                  <a:r>
                    <a:rPr lang="en-US" sz="2400" dirty="0">
                      <a:solidFill>
                        <a:srgbClr val="093056"/>
                      </a:solidFill>
                      <a:latin typeface="Arial"/>
                    </a:rPr>
                    <a:t>Fibrosis</a:t>
                  </a:r>
                </a:p>
                <a:p>
                  <a:pPr algn="ctr" defTabSz="685783">
                    <a:defRPr/>
                  </a:pPr>
                  <a:r>
                    <a:rPr lang="en-US" sz="2400" dirty="0">
                      <a:solidFill>
                        <a:srgbClr val="093056"/>
                      </a:solidFill>
                      <a:latin typeface="Arial"/>
                    </a:rPr>
                    <a:t>Fast Shear Wave</a:t>
                  </a:r>
                </a:p>
              </p:txBody>
            </p:sp>
          </p:grpSp>
          <p:cxnSp>
            <p:nvCxnSpPr>
              <p:cNvPr id="9" name="Straight Connector 8">
                <a:extLst>
                  <a:ext uri="{FF2B5EF4-FFF2-40B4-BE49-F238E27FC236}">
                    <a16:creationId xmlns:a16="http://schemas.microsoft.com/office/drawing/2014/main" id="{D7EB1409-5DF9-D245-BB72-39B6DBA6A166}"/>
                  </a:ext>
                </a:extLst>
              </p:cNvPr>
              <p:cNvCxnSpPr/>
              <p:nvPr/>
            </p:nvCxnSpPr>
            <p:spPr>
              <a:xfrm>
                <a:off x="1775520" y="3841452"/>
                <a:ext cx="9485453" cy="16929"/>
              </a:xfrm>
              <a:prstGeom prst="line">
                <a:avLst/>
              </a:prstGeom>
              <a:ln w="19050">
                <a:solidFill>
                  <a:schemeClr val="accent1"/>
                </a:solidFill>
              </a:ln>
              <a:effectLst/>
            </p:spPr>
            <p:style>
              <a:lnRef idx="1">
                <a:schemeClr val="accent1"/>
              </a:lnRef>
              <a:fillRef idx="0">
                <a:schemeClr val="accent1"/>
              </a:fillRef>
              <a:effectRef idx="0">
                <a:schemeClr val="accent1"/>
              </a:effectRef>
              <a:fontRef idx="minor">
                <a:schemeClr val="tx1"/>
              </a:fontRef>
            </p:style>
          </p:cxnSp>
        </p:grpSp>
        <p:grpSp>
          <p:nvGrpSpPr>
            <p:cNvPr id="40969" name="Group 5">
              <a:extLst>
                <a:ext uri="{FF2B5EF4-FFF2-40B4-BE49-F238E27FC236}">
                  <a16:creationId xmlns:a16="http://schemas.microsoft.com/office/drawing/2014/main" id="{8E0634B0-76AC-D249-9895-4F32D349729A}"/>
                </a:ext>
              </a:extLst>
            </p:cNvPr>
            <p:cNvGrpSpPr>
              <a:grpSpLocks/>
            </p:cNvGrpSpPr>
            <p:nvPr/>
          </p:nvGrpSpPr>
          <p:grpSpPr bwMode="auto">
            <a:xfrm>
              <a:off x="3559188" y="2365560"/>
              <a:ext cx="966988" cy="959525"/>
              <a:chOff x="3559188" y="2365560"/>
              <a:chExt cx="966988" cy="959525"/>
            </a:xfrm>
          </p:grpSpPr>
          <p:sp useBgFill="1">
            <p:nvSpPr>
              <p:cNvPr id="41" name="Rectangle 40">
                <a:extLst>
                  <a:ext uri="{FF2B5EF4-FFF2-40B4-BE49-F238E27FC236}">
                    <a16:creationId xmlns:a16="http://schemas.microsoft.com/office/drawing/2014/main" id="{309A3477-A39C-DE40-A4B1-7D1C48423B88}"/>
                  </a:ext>
                </a:extLst>
              </p:cNvPr>
              <p:cNvSpPr/>
              <p:nvPr/>
            </p:nvSpPr>
            <p:spPr>
              <a:xfrm>
                <a:off x="3559382" y="2763659"/>
                <a:ext cx="968017" cy="5614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200">
                  <a:solidFill>
                    <a:srgbClr val="1F497D"/>
                  </a:solidFill>
                  <a:latin typeface="Arial"/>
                </a:endParaRPr>
              </a:p>
            </p:txBody>
          </p:sp>
          <p:sp useBgFill="1">
            <p:nvSpPr>
              <p:cNvPr id="42" name="Rectangle 41">
                <a:extLst>
                  <a:ext uri="{FF2B5EF4-FFF2-40B4-BE49-F238E27FC236}">
                    <a16:creationId xmlns:a16="http://schemas.microsoft.com/office/drawing/2014/main" id="{F485A527-24F7-B743-BCB5-0BD762EFCF12}"/>
                  </a:ext>
                </a:extLst>
              </p:cNvPr>
              <p:cNvSpPr/>
              <p:nvPr/>
            </p:nvSpPr>
            <p:spPr>
              <a:xfrm>
                <a:off x="4245178" y="2365835"/>
                <a:ext cx="217311" cy="561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200">
                  <a:solidFill>
                    <a:srgbClr val="1F497D"/>
                  </a:solidFill>
                  <a:latin typeface="Arial"/>
                </a:endParaRPr>
              </a:p>
            </p:txBody>
          </p:sp>
        </p:grpSp>
        <p:grpSp>
          <p:nvGrpSpPr>
            <p:cNvPr id="40970" name="Group 42">
              <a:extLst>
                <a:ext uri="{FF2B5EF4-FFF2-40B4-BE49-F238E27FC236}">
                  <a16:creationId xmlns:a16="http://schemas.microsoft.com/office/drawing/2014/main" id="{BF3EDBDC-975E-3E48-8A6B-2133D594253A}"/>
                </a:ext>
              </a:extLst>
            </p:cNvPr>
            <p:cNvGrpSpPr>
              <a:grpSpLocks/>
            </p:cNvGrpSpPr>
            <p:nvPr/>
          </p:nvGrpSpPr>
          <p:grpSpPr bwMode="auto">
            <a:xfrm>
              <a:off x="3562697" y="4895838"/>
              <a:ext cx="966988" cy="959525"/>
              <a:chOff x="3559188" y="2365560"/>
              <a:chExt cx="966988" cy="959525"/>
            </a:xfrm>
          </p:grpSpPr>
          <p:sp useBgFill="1">
            <p:nvSpPr>
              <p:cNvPr id="44" name="Rectangle 43">
                <a:extLst>
                  <a:ext uri="{FF2B5EF4-FFF2-40B4-BE49-F238E27FC236}">
                    <a16:creationId xmlns:a16="http://schemas.microsoft.com/office/drawing/2014/main" id="{82A41E72-86BE-CC4E-982C-B26AB902FA3A}"/>
                  </a:ext>
                </a:extLst>
              </p:cNvPr>
              <p:cNvSpPr/>
              <p:nvPr/>
            </p:nvSpPr>
            <p:spPr>
              <a:xfrm>
                <a:off x="3558694" y="2764220"/>
                <a:ext cx="968019" cy="561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200">
                  <a:solidFill>
                    <a:srgbClr val="1F497D"/>
                  </a:solidFill>
                  <a:latin typeface="Arial"/>
                </a:endParaRPr>
              </a:p>
            </p:txBody>
          </p:sp>
          <p:sp useBgFill="1">
            <p:nvSpPr>
              <p:cNvPr id="45" name="Rectangle 44">
                <a:extLst>
                  <a:ext uri="{FF2B5EF4-FFF2-40B4-BE49-F238E27FC236}">
                    <a16:creationId xmlns:a16="http://schemas.microsoft.com/office/drawing/2014/main" id="{1DC2733B-563A-D840-A0D5-E6A79DB340EC}"/>
                  </a:ext>
                </a:extLst>
              </p:cNvPr>
              <p:cNvSpPr/>
              <p:nvPr/>
            </p:nvSpPr>
            <p:spPr>
              <a:xfrm>
                <a:off x="4244492" y="2366395"/>
                <a:ext cx="217309" cy="5614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200">
                  <a:solidFill>
                    <a:srgbClr val="1F497D"/>
                  </a:solidFill>
                  <a:latin typeface="Arial"/>
                </a:endParaRPr>
              </a:p>
            </p:txBody>
          </p:sp>
        </p:grpSp>
      </p:grpSp>
      <p:grpSp>
        <p:nvGrpSpPr>
          <p:cNvPr id="36" name="Group 35">
            <a:extLst>
              <a:ext uri="{FF2B5EF4-FFF2-40B4-BE49-F238E27FC236}">
                <a16:creationId xmlns:a16="http://schemas.microsoft.com/office/drawing/2014/main" id="{7BFA21A7-C8C2-5642-A62B-0E212FDCCDA5}"/>
              </a:ext>
            </a:extLst>
          </p:cNvPr>
          <p:cNvGrpSpPr/>
          <p:nvPr/>
        </p:nvGrpSpPr>
        <p:grpSpPr>
          <a:xfrm>
            <a:off x="2301931" y="2002096"/>
            <a:ext cx="2615883" cy="1545443"/>
            <a:chOff x="1637406" y="1422392"/>
            <a:chExt cx="9219992" cy="4480560"/>
          </a:xfrm>
        </p:grpSpPr>
        <p:pic>
          <p:nvPicPr>
            <p:cNvPr id="37" name="Picture 36">
              <a:extLst>
                <a:ext uri="{FF2B5EF4-FFF2-40B4-BE49-F238E27FC236}">
                  <a16:creationId xmlns:a16="http://schemas.microsoft.com/office/drawing/2014/main" id="{0858CE22-D025-A64A-B843-525CC385DEA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0266968">
              <a:off x="3937907" y="2426312"/>
              <a:ext cx="3243776" cy="1827327"/>
            </a:xfrm>
            <a:prstGeom prst="rect">
              <a:avLst/>
            </a:prstGeom>
            <a:ln>
              <a:noFill/>
            </a:ln>
          </p:spPr>
        </p:pic>
        <p:sp>
          <p:nvSpPr>
            <p:cNvPr id="43" name="Line 304">
              <a:extLst>
                <a:ext uri="{FF2B5EF4-FFF2-40B4-BE49-F238E27FC236}">
                  <a16:creationId xmlns:a16="http://schemas.microsoft.com/office/drawing/2014/main" id="{324A042C-9EBC-9247-8A76-5AB96220FA49}"/>
                </a:ext>
              </a:extLst>
            </p:cNvPr>
            <p:cNvSpPr>
              <a:spLocks noChangeShapeType="1"/>
            </p:cNvSpPr>
            <p:nvPr/>
          </p:nvSpPr>
          <p:spPr bwMode="auto">
            <a:xfrm flipH="1">
              <a:off x="10608196" y="4322755"/>
              <a:ext cx="28575" cy="1588"/>
            </a:xfrm>
            <a:prstGeom prst="line">
              <a:avLst/>
            </a:prstGeom>
            <a:noFill/>
            <a:ln w="0">
              <a:solidFill>
                <a:srgbClr val="000000"/>
              </a:solidFill>
              <a:round/>
              <a:headEnd/>
              <a:tailEnd/>
            </a:ln>
          </p:spPr>
          <p:txBody>
            <a:bodyPr>
              <a:prstTxWarp prst="textNoShape">
                <a:avLst/>
              </a:prstTxWarp>
            </a:bodyPr>
            <a:lstStyle/>
            <a:p>
              <a:pPr defTabSz="914377"/>
              <a:endParaRPr lang="en-US">
                <a:solidFill>
                  <a:srgbClr val="FFFFFF"/>
                </a:solidFill>
                <a:latin typeface="Calibri" panose="020F0502020204030204"/>
              </a:endParaRPr>
            </a:p>
          </p:txBody>
        </p:sp>
        <p:sp>
          <p:nvSpPr>
            <p:cNvPr id="46" name="Line 305">
              <a:extLst>
                <a:ext uri="{FF2B5EF4-FFF2-40B4-BE49-F238E27FC236}">
                  <a16:creationId xmlns:a16="http://schemas.microsoft.com/office/drawing/2014/main" id="{B02C2587-DFF6-4648-A8C5-F0D189FD8BFD}"/>
                </a:ext>
              </a:extLst>
            </p:cNvPr>
            <p:cNvSpPr>
              <a:spLocks noChangeShapeType="1"/>
            </p:cNvSpPr>
            <p:nvPr/>
          </p:nvSpPr>
          <p:spPr bwMode="auto">
            <a:xfrm>
              <a:off x="8938781" y="4322755"/>
              <a:ext cx="15875" cy="1588"/>
            </a:xfrm>
            <a:prstGeom prst="line">
              <a:avLst/>
            </a:prstGeom>
            <a:noFill/>
            <a:ln w="0">
              <a:solidFill>
                <a:srgbClr val="000000"/>
              </a:solidFill>
              <a:round/>
              <a:headEnd/>
              <a:tailEnd/>
            </a:ln>
          </p:spPr>
          <p:txBody>
            <a:bodyPr>
              <a:prstTxWarp prst="textNoShape">
                <a:avLst/>
              </a:prstTxWarp>
            </a:bodyPr>
            <a:lstStyle/>
            <a:p>
              <a:pPr defTabSz="914377"/>
              <a:endParaRPr lang="en-US">
                <a:solidFill>
                  <a:srgbClr val="FFFFFF"/>
                </a:solidFill>
                <a:latin typeface="Calibri" panose="020F0502020204030204"/>
              </a:endParaRPr>
            </a:p>
          </p:txBody>
        </p:sp>
        <p:sp>
          <p:nvSpPr>
            <p:cNvPr id="47" name="Line 307">
              <a:extLst>
                <a:ext uri="{FF2B5EF4-FFF2-40B4-BE49-F238E27FC236}">
                  <a16:creationId xmlns:a16="http://schemas.microsoft.com/office/drawing/2014/main" id="{0458461D-887F-EA4A-B0E8-230E527F66A4}"/>
                </a:ext>
              </a:extLst>
            </p:cNvPr>
            <p:cNvSpPr>
              <a:spLocks noChangeShapeType="1"/>
            </p:cNvSpPr>
            <p:nvPr/>
          </p:nvSpPr>
          <p:spPr bwMode="auto">
            <a:xfrm flipH="1">
              <a:off x="10608196" y="3132131"/>
              <a:ext cx="28575" cy="3175"/>
            </a:xfrm>
            <a:prstGeom prst="line">
              <a:avLst/>
            </a:prstGeom>
            <a:noFill/>
            <a:ln w="0">
              <a:solidFill>
                <a:srgbClr val="000000"/>
              </a:solidFill>
              <a:round/>
              <a:headEnd/>
              <a:tailEnd/>
            </a:ln>
          </p:spPr>
          <p:txBody>
            <a:bodyPr>
              <a:prstTxWarp prst="textNoShape">
                <a:avLst/>
              </a:prstTxWarp>
            </a:bodyPr>
            <a:lstStyle/>
            <a:p>
              <a:pPr defTabSz="914377"/>
              <a:endParaRPr lang="en-US">
                <a:solidFill>
                  <a:srgbClr val="FFFFFF"/>
                </a:solidFill>
                <a:latin typeface="Calibri" panose="020F0502020204030204"/>
              </a:endParaRPr>
            </a:p>
          </p:txBody>
        </p:sp>
        <p:pic>
          <p:nvPicPr>
            <p:cNvPr id="48" name="Picture 47" descr="Liver Cartoon Best LR.jpg">
              <a:extLst>
                <a:ext uri="{FF2B5EF4-FFF2-40B4-BE49-F238E27FC236}">
                  <a16:creationId xmlns:a16="http://schemas.microsoft.com/office/drawing/2014/main" id="{40C3059E-5F8C-2947-92EC-61B23C3FC183}"/>
                </a:ext>
              </a:extLst>
            </p:cNvPr>
            <p:cNvPicPr>
              <a:picLocks noChangeAspect="1"/>
            </p:cNvPicPr>
            <p:nvPr/>
          </p:nvPicPr>
          <p:blipFill rotWithShape="1">
            <a:blip r:embed="rId5" cstate="email">
              <a:alphaModFix amt="20000"/>
              <a:extLst>
                <a:ext uri="{BEBA8EAE-BF5A-486C-A8C5-ECC9F3942E4B}">
                  <a14:imgProps xmlns:a14="http://schemas.microsoft.com/office/drawing/2010/main">
                    <a14:imgLayer r:embed="rId6">
                      <a14:imgEffect>
                        <a14:backgroundRemoval t="0" b="100000" l="10562" r="95599"/>
                      </a14:imgEffect>
                    </a14:imgLayer>
                  </a14:imgProps>
                </a:ext>
                <a:ext uri="{28A0092B-C50C-407E-A947-70E740481C1C}">
                  <a14:useLocalDpi xmlns:a14="http://schemas.microsoft.com/office/drawing/2010/main"/>
                </a:ext>
              </a:extLst>
            </a:blip>
            <a:srcRect/>
            <a:stretch/>
          </p:blipFill>
          <p:spPr>
            <a:xfrm>
              <a:off x="3136454" y="1422392"/>
              <a:ext cx="7720944" cy="4480560"/>
            </a:xfrm>
            <a:prstGeom prst="rect">
              <a:avLst/>
            </a:prstGeom>
          </p:spPr>
        </p:pic>
        <p:pic>
          <p:nvPicPr>
            <p:cNvPr id="49" name="Picture 48">
              <a:extLst>
                <a:ext uri="{FF2B5EF4-FFF2-40B4-BE49-F238E27FC236}">
                  <a16:creationId xmlns:a16="http://schemas.microsoft.com/office/drawing/2014/main" id="{953966C1-B813-8A47-8AF4-2DB62AF1CFF5}"/>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4156" b="100000" l="3916" r="98193"/>
                      </a14:imgEffect>
                    </a14:imgLayer>
                  </a14:imgProps>
                </a:ext>
                <a:ext uri="{28A0092B-C50C-407E-A947-70E740481C1C}">
                  <a14:useLocalDpi xmlns:a14="http://schemas.microsoft.com/office/drawing/2010/main"/>
                </a:ext>
              </a:extLst>
            </a:blip>
            <a:srcRect/>
            <a:stretch/>
          </p:blipFill>
          <p:spPr>
            <a:xfrm rot="5400000">
              <a:off x="2467238" y="1918912"/>
              <a:ext cx="1194774" cy="2854438"/>
            </a:xfrm>
            <a:prstGeom prst="rect">
              <a:avLst/>
            </a:prstGeom>
          </p:spPr>
        </p:pic>
      </p:grpSp>
      <p:grpSp>
        <p:nvGrpSpPr>
          <p:cNvPr id="50" name="Group 49">
            <a:extLst>
              <a:ext uri="{FF2B5EF4-FFF2-40B4-BE49-F238E27FC236}">
                <a16:creationId xmlns:a16="http://schemas.microsoft.com/office/drawing/2014/main" id="{AE682F37-00B2-5341-8CD4-678577366D55}"/>
              </a:ext>
            </a:extLst>
          </p:cNvPr>
          <p:cNvGrpSpPr/>
          <p:nvPr/>
        </p:nvGrpSpPr>
        <p:grpSpPr>
          <a:xfrm>
            <a:off x="2275450" y="3831695"/>
            <a:ext cx="2571661" cy="1551548"/>
            <a:chOff x="5384078" y="2241356"/>
            <a:chExt cx="4964562" cy="2862636"/>
          </a:xfrm>
        </p:grpSpPr>
        <p:grpSp>
          <p:nvGrpSpPr>
            <p:cNvPr id="51" name="Group 50">
              <a:extLst>
                <a:ext uri="{FF2B5EF4-FFF2-40B4-BE49-F238E27FC236}">
                  <a16:creationId xmlns:a16="http://schemas.microsoft.com/office/drawing/2014/main" id="{BD5012A1-D6C2-824A-8141-6676DB30DF4B}"/>
                </a:ext>
              </a:extLst>
            </p:cNvPr>
            <p:cNvGrpSpPr/>
            <p:nvPr/>
          </p:nvGrpSpPr>
          <p:grpSpPr>
            <a:xfrm>
              <a:off x="9257617" y="3333711"/>
              <a:ext cx="900821" cy="761706"/>
              <a:chOff x="8938781" y="3132131"/>
              <a:chExt cx="1697990" cy="1192212"/>
            </a:xfrm>
          </p:grpSpPr>
          <p:sp>
            <p:nvSpPr>
              <p:cNvPr id="55" name="Line 304">
                <a:extLst>
                  <a:ext uri="{FF2B5EF4-FFF2-40B4-BE49-F238E27FC236}">
                    <a16:creationId xmlns:a16="http://schemas.microsoft.com/office/drawing/2014/main" id="{CF2FBD4A-6F6F-9B45-B03C-6FF30341A3DB}"/>
                  </a:ext>
                </a:extLst>
              </p:cNvPr>
              <p:cNvSpPr>
                <a:spLocks noChangeShapeType="1"/>
              </p:cNvSpPr>
              <p:nvPr/>
            </p:nvSpPr>
            <p:spPr bwMode="auto">
              <a:xfrm flipH="1">
                <a:off x="10608196" y="4322755"/>
                <a:ext cx="28575" cy="1588"/>
              </a:xfrm>
              <a:prstGeom prst="line">
                <a:avLst/>
              </a:prstGeom>
              <a:noFill/>
              <a:ln w="0">
                <a:solidFill>
                  <a:srgbClr val="000000"/>
                </a:solidFill>
                <a:round/>
                <a:headEnd/>
                <a:tailEnd/>
              </a:ln>
            </p:spPr>
            <p:txBody>
              <a:bodyPr>
                <a:prstTxWarp prst="textNoShape">
                  <a:avLst/>
                </a:prstTxWarp>
              </a:bodyPr>
              <a:lstStyle/>
              <a:p>
                <a:pPr defTabSz="914377"/>
                <a:endParaRPr lang="en-US">
                  <a:solidFill>
                    <a:srgbClr val="FFFFFF"/>
                  </a:solidFill>
                  <a:latin typeface="Calibri" panose="020F0502020204030204"/>
                </a:endParaRPr>
              </a:p>
            </p:txBody>
          </p:sp>
          <p:sp>
            <p:nvSpPr>
              <p:cNvPr id="56" name="Line 305">
                <a:extLst>
                  <a:ext uri="{FF2B5EF4-FFF2-40B4-BE49-F238E27FC236}">
                    <a16:creationId xmlns:a16="http://schemas.microsoft.com/office/drawing/2014/main" id="{7F1084BD-9113-7043-A838-59611109B9B6}"/>
                  </a:ext>
                </a:extLst>
              </p:cNvPr>
              <p:cNvSpPr>
                <a:spLocks noChangeShapeType="1"/>
              </p:cNvSpPr>
              <p:nvPr/>
            </p:nvSpPr>
            <p:spPr bwMode="auto">
              <a:xfrm>
                <a:off x="8938781" y="4322755"/>
                <a:ext cx="15875" cy="1588"/>
              </a:xfrm>
              <a:prstGeom prst="line">
                <a:avLst/>
              </a:prstGeom>
              <a:noFill/>
              <a:ln w="0">
                <a:solidFill>
                  <a:srgbClr val="000000"/>
                </a:solidFill>
                <a:round/>
                <a:headEnd/>
                <a:tailEnd/>
              </a:ln>
            </p:spPr>
            <p:txBody>
              <a:bodyPr>
                <a:prstTxWarp prst="textNoShape">
                  <a:avLst/>
                </a:prstTxWarp>
              </a:bodyPr>
              <a:lstStyle/>
              <a:p>
                <a:pPr defTabSz="914377"/>
                <a:endParaRPr lang="en-US">
                  <a:solidFill>
                    <a:srgbClr val="FFFFFF"/>
                  </a:solidFill>
                  <a:latin typeface="Calibri" panose="020F0502020204030204"/>
                </a:endParaRPr>
              </a:p>
            </p:txBody>
          </p:sp>
          <p:sp>
            <p:nvSpPr>
              <p:cNvPr id="57" name="Line 307">
                <a:extLst>
                  <a:ext uri="{FF2B5EF4-FFF2-40B4-BE49-F238E27FC236}">
                    <a16:creationId xmlns:a16="http://schemas.microsoft.com/office/drawing/2014/main" id="{7F03E3B6-AD1C-9E45-A223-99B517EC7039}"/>
                  </a:ext>
                </a:extLst>
              </p:cNvPr>
              <p:cNvSpPr>
                <a:spLocks noChangeShapeType="1"/>
              </p:cNvSpPr>
              <p:nvPr/>
            </p:nvSpPr>
            <p:spPr bwMode="auto">
              <a:xfrm flipH="1">
                <a:off x="10608196" y="3132131"/>
                <a:ext cx="28575" cy="3175"/>
              </a:xfrm>
              <a:prstGeom prst="line">
                <a:avLst/>
              </a:prstGeom>
              <a:noFill/>
              <a:ln w="0">
                <a:solidFill>
                  <a:srgbClr val="000000"/>
                </a:solidFill>
                <a:round/>
                <a:headEnd/>
                <a:tailEnd/>
              </a:ln>
            </p:spPr>
            <p:txBody>
              <a:bodyPr>
                <a:prstTxWarp prst="textNoShape">
                  <a:avLst/>
                </a:prstTxWarp>
              </a:bodyPr>
              <a:lstStyle/>
              <a:p>
                <a:pPr defTabSz="914377"/>
                <a:endParaRPr lang="en-US">
                  <a:solidFill>
                    <a:srgbClr val="FFFFFF"/>
                  </a:solidFill>
                  <a:latin typeface="Calibri" panose="020F0502020204030204"/>
                </a:endParaRPr>
              </a:p>
            </p:txBody>
          </p:sp>
        </p:grpSp>
        <p:pic>
          <p:nvPicPr>
            <p:cNvPr id="52" name="Picture 51">
              <a:extLst>
                <a:ext uri="{FF2B5EF4-FFF2-40B4-BE49-F238E27FC236}">
                  <a16:creationId xmlns:a16="http://schemas.microsoft.com/office/drawing/2014/main" id="{F962FAA0-ED51-2947-9E22-2395D558776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0507275">
              <a:off x="6795807" y="3051593"/>
              <a:ext cx="1516640" cy="816652"/>
            </a:xfrm>
            <a:prstGeom prst="rect">
              <a:avLst/>
            </a:prstGeom>
          </p:spPr>
        </p:pic>
        <p:pic>
          <p:nvPicPr>
            <p:cNvPr id="53" name="Picture 52">
              <a:extLst>
                <a:ext uri="{FF2B5EF4-FFF2-40B4-BE49-F238E27FC236}">
                  <a16:creationId xmlns:a16="http://schemas.microsoft.com/office/drawing/2014/main" id="{02A08E94-F1F4-FE46-835C-5378EFB5A21F}"/>
                </a:ext>
              </a:extLst>
            </p:cNvPr>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3784" b="100000" l="4082" r="97959"/>
                      </a14:imgEffect>
                    </a14:imgLayer>
                  </a14:imgProps>
                </a:ext>
                <a:ext uri="{28A0092B-C50C-407E-A947-70E740481C1C}">
                  <a14:useLocalDpi xmlns:a14="http://schemas.microsoft.com/office/drawing/2010/main"/>
                </a:ext>
              </a:extLst>
            </a:blip>
            <a:srcRect/>
            <a:stretch/>
          </p:blipFill>
          <p:spPr>
            <a:xfrm rot="5400000">
              <a:off x="5759578" y="2713264"/>
              <a:ext cx="763343" cy="1514343"/>
            </a:xfrm>
            <a:prstGeom prst="rect">
              <a:avLst/>
            </a:prstGeom>
          </p:spPr>
        </p:pic>
        <p:pic>
          <p:nvPicPr>
            <p:cNvPr id="54" name="Picture 53" descr="Liver Cartoon Best LR.jpg">
              <a:extLst>
                <a:ext uri="{FF2B5EF4-FFF2-40B4-BE49-F238E27FC236}">
                  <a16:creationId xmlns:a16="http://schemas.microsoft.com/office/drawing/2014/main" id="{6E48A204-94C6-8547-812E-4A630AA2B29F}"/>
                </a:ext>
              </a:extLst>
            </p:cNvPr>
            <p:cNvPicPr>
              <a:picLocks noChangeAspect="1"/>
            </p:cNvPicPr>
            <p:nvPr/>
          </p:nvPicPr>
          <p:blipFill rotWithShape="1">
            <a:blip r:embed="rId12" cstate="email">
              <a:alphaModFix amt="20000"/>
              <a:extLst>
                <a:ext uri="{BEBA8EAE-BF5A-486C-A8C5-ECC9F3942E4B}">
                  <a14:imgProps xmlns:a14="http://schemas.microsoft.com/office/drawing/2010/main">
                    <a14:imgLayer r:embed="rId13">
                      <a14:imgEffect>
                        <a14:backgroundRemoval t="0" b="100000" l="10562" r="95599"/>
                      </a14:imgEffect>
                    </a14:imgLayer>
                  </a14:imgProps>
                </a:ext>
                <a:ext uri="{28A0092B-C50C-407E-A947-70E740481C1C}">
                  <a14:useLocalDpi xmlns:a14="http://schemas.microsoft.com/office/drawing/2010/main"/>
                </a:ext>
              </a:extLst>
            </a:blip>
            <a:srcRect/>
            <a:stretch/>
          </p:blipFill>
          <p:spPr>
            <a:xfrm>
              <a:off x="6252508" y="2241356"/>
              <a:ext cx="4096132" cy="2862636"/>
            </a:xfrm>
            <a:prstGeom prst="rect">
              <a:avLst/>
            </a:prstGeom>
            <a:noFill/>
            <a:ln>
              <a:noFill/>
            </a:ln>
          </p:spPr>
        </p:pic>
      </p:grpSp>
      <p:sp useBgFill="1">
        <p:nvSpPr>
          <p:cNvPr id="5" name="Rectangle 4">
            <a:extLst>
              <a:ext uri="{FF2B5EF4-FFF2-40B4-BE49-F238E27FC236}">
                <a16:creationId xmlns:a16="http://schemas.microsoft.com/office/drawing/2014/main" id="{A7C3C7CE-BC97-F74D-89E9-2D151D656360}"/>
              </a:ext>
            </a:extLst>
          </p:cNvPr>
          <p:cNvSpPr/>
          <p:nvPr/>
        </p:nvSpPr>
        <p:spPr>
          <a:xfrm>
            <a:off x="4295846" y="2693584"/>
            <a:ext cx="662692" cy="42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Calibri" panose="020F0502020204030204"/>
            </a:endParaRPr>
          </a:p>
        </p:txBody>
      </p:sp>
      <p:sp useBgFill="1">
        <p:nvSpPr>
          <p:cNvPr id="58" name="Rectangle 57">
            <a:extLst>
              <a:ext uri="{FF2B5EF4-FFF2-40B4-BE49-F238E27FC236}">
                <a16:creationId xmlns:a16="http://schemas.microsoft.com/office/drawing/2014/main" id="{E213D1FD-8A4A-6B47-A7F3-D66517B17610}"/>
              </a:ext>
            </a:extLst>
          </p:cNvPr>
          <p:cNvSpPr/>
          <p:nvPr/>
        </p:nvSpPr>
        <p:spPr>
          <a:xfrm>
            <a:off x="4110286" y="4705264"/>
            <a:ext cx="848252" cy="42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Calibri" panose="020F0502020204030204"/>
            </a:endParaRPr>
          </a:p>
        </p:txBody>
      </p:sp>
      <p:sp useBgFill="1">
        <p:nvSpPr>
          <p:cNvPr id="59" name="Rectangle 58">
            <a:extLst>
              <a:ext uri="{FF2B5EF4-FFF2-40B4-BE49-F238E27FC236}">
                <a16:creationId xmlns:a16="http://schemas.microsoft.com/office/drawing/2014/main" id="{ACE113C8-D491-B34D-A296-61204C5ABA1C}"/>
              </a:ext>
            </a:extLst>
          </p:cNvPr>
          <p:cNvSpPr/>
          <p:nvPr/>
        </p:nvSpPr>
        <p:spPr>
          <a:xfrm>
            <a:off x="4482791" y="4155137"/>
            <a:ext cx="475747" cy="42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Calibri" panose="020F0502020204030204"/>
            </a:endParaRPr>
          </a:p>
        </p:txBody>
      </p:sp>
      <p:sp useBgFill="1">
        <p:nvSpPr>
          <p:cNvPr id="60" name="Rectangle 59">
            <a:extLst>
              <a:ext uri="{FF2B5EF4-FFF2-40B4-BE49-F238E27FC236}">
                <a16:creationId xmlns:a16="http://schemas.microsoft.com/office/drawing/2014/main" id="{CE339D25-ADA3-5846-A807-5642C87785D7}"/>
              </a:ext>
            </a:extLst>
          </p:cNvPr>
          <p:cNvSpPr/>
          <p:nvPr/>
        </p:nvSpPr>
        <p:spPr>
          <a:xfrm>
            <a:off x="4482791" y="2304036"/>
            <a:ext cx="475747" cy="4212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Calibri" panose="020F0502020204030204"/>
            </a:endParaRPr>
          </a:p>
        </p:txBody>
      </p:sp>
    </p:spTree>
    <p:extLst>
      <p:ext uri="{BB962C8B-B14F-4D97-AF65-F5344CB8AC3E}">
        <p14:creationId xmlns:p14="http://schemas.microsoft.com/office/powerpoint/2010/main" val="277145059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a:extLst>
              <a:ext uri="{FF2B5EF4-FFF2-40B4-BE49-F238E27FC236}">
                <a16:creationId xmlns:a16="http://schemas.microsoft.com/office/drawing/2014/main" id="{7DCD7497-2049-E044-A89F-6F62B9315B44}"/>
              </a:ext>
            </a:extLst>
          </p:cNvPr>
          <p:cNvSpPr>
            <a:spLocks noGrp="1" noChangeArrowheads="1"/>
          </p:cNvSpPr>
          <p:nvPr>
            <p:ph type="title"/>
          </p:nvPr>
        </p:nvSpPr>
        <p:spPr/>
        <p:txBody>
          <a:bodyPr>
            <a:normAutofit/>
          </a:bodyPr>
          <a:lstStyle/>
          <a:p>
            <a:pPr eaLnBrk="1" hangingPunct="1">
              <a:defRPr/>
            </a:pPr>
            <a:r>
              <a:rPr lang="en-US" altLang="en-US" dirty="0">
                <a:latin typeface="+mn-lt"/>
              </a:rPr>
              <a:t>Sample FibroScan Report </a:t>
            </a:r>
          </a:p>
        </p:txBody>
      </p:sp>
      <p:grpSp>
        <p:nvGrpSpPr>
          <p:cNvPr id="41986" name="Group 7">
            <a:extLst>
              <a:ext uri="{FF2B5EF4-FFF2-40B4-BE49-F238E27FC236}">
                <a16:creationId xmlns:a16="http://schemas.microsoft.com/office/drawing/2014/main" id="{52171026-0DBF-D547-AB35-4D9AECEDE87A}"/>
              </a:ext>
            </a:extLst>
          </p:cNvPr>
          <p:cNvGrpSpPr>
            <a:grpSpLocks/>
          </p:cNvGrpSpPr>
          <p:nvPr/>
        </p:nvGrpSpPr>
        <p:grpSpPr bwMode="auto">
          <a:xfrm>
            <a:off x="2347384" y="1447801"/>
            <a:ext cx="7914216" cy="5024967"/>
            <a:chOff x="1842255" y="834954"/>
            <a:chExt cx="8218572" cy="5689467"/>
          </a:xfrm>
        </p:grpSpPr>
        <p:sp>
          <p:nvSpPr>
            <p:cNvPr id="10" name="Rectangle 9">
              <a:extLst>
                <a:ext uri="{FF2B5EF4-FFF2-40B4-BE49-F238E27FC236}">
                  <a16:creationId xmlns:a16="http://schemas.microsoft.com/office/drawing/2014/main" id="{8C58F2E0-447A-EF47-8B90-46768F75F802}"/>
                </a:ext>
              </a:extLst>
            </p:cNvPr>
            <p:cNvSpPr/>
            <p:nvPr/>
          </p:nvSpPr>
          <p:spPr>
            <a:xfrm>
              <a:off x="4468857" y="1020426"/>
              <a:ext cx="2359764" cy="1338403"/>
            </a:xfrm>
            <a:prstGeom prst="rect">
              <a:avLst/>
            </a:prstGeom>
            <a:noFill/>
            <a:ln w="50800">
              <a:solidFill>
                <a:srgbClr val="0B33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Arial"/>
              </a:endParaRPr>
            </a:p>
          </p:txBody>
        </p:sp>
        <p:grpSp>
          <p:nvGrpSpPr>
            <p:cNvPr id="41988" name="Group 5">
              <a:extLst>
                <a:ext uri="{FF2B5EF4-FFF2-40B4-BE49-F238E27FC236}">
                  <a16:creationId xmlns:a16="http://schemas.microsoft.com/office/drawing/2014/main" id="{45BE7B92-5E15-6A4C-861D-42ACC7801BCC}"/>
                </a:ext>
              </a:extLst>
            </p:cNvPr>
            <p:cNvGrpSpPr>
              <a:grpSpLocks/>
            </p:cNvGrpSpPr>
            <p:nvPr/>
          </p:nvGrpSpPr>
          <p:grpSpPr bwMode="auto">
            <a:xfrm>
              <a:off x="1911097" y="834954"/>
              <a:ext cx="8071104" cy="5689467"/>
              <a:chOff x="1911097" y="834954"/>
              <a:chExt cx="8071104" cy="5689467"/>
            </a:xfrm>
          </p:grpSpPr>
          <p:grpSp>
            <p:nvGrpSpPr>
              <p:cNvPr id="41992" name="Group 3">
                <a:extLst>
                  <a:ext uri="{FF2B5EF4-FFF2-40B4-BE49-F238E27FC236}">
                    <a16:creationId xmlns:a16="http://schemas.microsoft.com/office/drawing/2014/main" id="{2D6E862E-276D-5547-826F-1A6DC58F472F}"/>
                  </a:ext>
                </a:extLst>
              </p:cNvPr>
              <p:cNvGrpSpPr>
                <a:grpSpLocks/>
              </p:cNvGrpSpPr>
              <p:nvPr/>
            </p:nvGrpSpPr>
            <p:grpSpPr bwMode="auto">
              <a:xfrm>
                <a:off x="1911097" y="834954"/>
                <a:ext cx="8071104" cy="5689467"/>
                <a:chOff x="2024383" y="877529"/>
                <a:chExt cx="7590134" cy="5306262"/>
              </a:xfrm>
            </p:grpSpPr>
            <p:pic>
              <p:nvPicPr>
                <p:cNvPr id="41995" name="Picture 1">
                  <a:extLst>
                    <a:ext uri="{FF2B5EF4-FFF2-40B4-BE49-F238E27FC236}">
                      <a16:creationId xmlns:a16="http://schemas.microsoft.com/office/drawing/2014/main" id="{922BF278-7163-EA47-8C98-1CD2F170B9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383" y="877529"/>
                  <a:ext cx="7302241" cy="530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3" name="Rectangle 2">
                  <a:extLst>
                    <a:ext uri="{FF2B5EF4-FFF2-40B4-BE49-F238E27FC236}">
                      <a16:creationId xmlns:a16="http://schemas.microsoft.com/office/drawing/2014/main" id="{7C2BF32D-5D2D-764E-A620-59B9006A46B0}"/>
                    </a:ext>
                  </a:extLst>
                </p:cNvPr>
                <p:cNvSpPr/>
                <p:nvPr/>
              </p:nvSpPr>
              <p:spPr>
                <a:xfrm>
                  <a:off x="5845870" y="4926184"/>
                  <a:ext cx="3768398" cy="11103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Arial"/>
                  </a:endParaRPr>
                </a:p>
              </p:txBody>
            </p:sp>
          </p:grpSp>
          <p:sp useBgFill="1">
            <p:nvSpPr>
              <p:cNvPr id="5" name="Rectangle 4">
                <a:extLst>
                  <a:ext uri="{FF2B5EF4-FFF2-40B4-BE49-F238E27FC236}">
                    <a16:creationId xmlns:a16="http://schemas.microsoft.com/office/drawing/2014/main" id="{6936B7C3-E110-8246-8EDD-A60FCF5054E6}"/>
                  </a:ext>
                </a:extLst>
              </p:cNvPr>
              <p:cNvSpPr/>
              <p:nvPr/>
            </p:nvSpPr>
            <p:spPr>
              <a:xfrm>
                <a:off x="3921261" y="1351267"/>
                <a:ext cx="419977" cy="5188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Arial"/>
                </a:endParaRPr>
              </a:p>
            </p:txBody>
          </p:sp>
          <p:sp useBgFill="1">
            <p:nvSpPr>
              <p:cNvPr id="11" name="Rectangle 10">
                <a:extLst>
                  <a:ext uri="{FF2B5EF4-FFF2-40B4-BE49-F238E27FC236}">
                    <a16:creationId xmlns:a16="http://schemas.microsoft.com/office/drawing/2014/main" id="{5F65CF43-C103-7848-968E-022D0E4AEF4A}"/>
                  </a:ext>
                </a:extLst>
              </p:cNvPr>
              <p:cNvSpPr/>
              <p:nvPr/>
            </p:nvSpPr>
            <p:spPr>
              <a:xfrm>
                <a:off x="7155787" y="1351267"/>
                <a:ext cx="522071" cy="4361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Arial"/>
                </a:endParaRPr>
              </a:p>
            </p:txBody>
          </p:sp>
        </p:grpSp>
        <p:sp>
          <p:nvSpPr>
            <p:cNvPr id="7" name="Rectangle 6">
              <a:extLst>
                <a:ext uri="{FF2B5EF4-FFF2-40B4-BE49-F238E27FC236}">
                  <a16:creationId xmlns:a16="http://schemas.microsoft.com/office/drawing/2014/main" id="{68E74F83-7A5C-9546-A9A0-65992AF0EAFF}"/>
                </a:ext>
              </a:extLst>
            </p:cNvPr>
            <p:cNvSpPr/>
            <p:nvPr/>
          </p:nvSpPr>
          <p:spPr>
            <a:xfrm>
              <a:off x="8239375" y="1426458"/>
              <a:ext cx="1060387" cy="1553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Arial"/>
              </a:endParaRPr>
            </a:p>
          </p:txBody>
        </p:sp>
        <p:sp>
          <p:nvSpPr>
            <p:cNvPr id="13" name="Rectangle 12">
              <a:extLst>
                <a:ext uri="{FF2B5EF4-FFF2-40B4-BE49-F238E27FC236}">
                  <a16:creationId xmlns:a16="http://schemas.microsoft.com/office/drawing/2014/main" id="{9A9310D4-41A2-F74C-8946-72EC6D0BDBD7}"/>
                </a:ext>
              </a:extLst>
            </p:cNvPr>
            <p:cNvSpPr/>
            <p:nvPr/>
          </p:nvSpPr>
          <p:spPr>
            <a:xfrm>
              <a:off x="1842255" y="1870087"/>
              <a:ext cx="2079006" cy="343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Arial"/>
              </a:endParaRPr>
            </a:p>
          </p:txBody>
        </p:sp>
        <p:sp>
          <p:nvSpPr>
            <p:cNvPr id="14" name="Rectangle 13">
              <a:extLst>
                <a:ext uri="{FF2B5EF4-FFF2-40B4-BE49-F238E27FC236}">
                  <a16:creationId xmlns:a16="http://schemas.microsoft.com/office/drawing/2014/main" id="{4E82DD7A-9D31-474B-AC1C-BB48BC189BF6}"/>
                </a:ext>
              </a:extLst>
            </p:cNvPr>
            <p:cNvSpPr/>
            <p:nvPr/>
          </p:nvSpPr>
          <p:spPr>
            <a:xfrm>
              <a:off x="7981821" y="1942771"/>
              <a:ext cx="2079006" cy="343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a:solidFill>
                  <a:prstClr val="white"/>
                </a:solidFill>
                <a:latin typeface="Arial"/>
              </a:endParaRPr>
            </a:p>
          </p:txBody>
        </p:sp>
      </p:grpSp>
      <p:sp>
        <p:nvSpPr>
          <p:cNvPr id="2" name="TextBox 1">
            <a:extLst>
              <a:ext uri="{FF2B5EF4-FFF2-40B4-BE49-F238E27FC236}">
                <a16:creationId xmlns:a16="http://schemas.microsoft.com/office/drawing/2014/main" id="{7FAD4777-F6D8-6B4E-8B4D-6EA59A125ED2}"/>
              </a:ext>
            </a:extLst>
          </p:cNvPr>
          <p:cNvSpPr txBox="1"/>
          <p:nvPr/>
        </p:nvSpPr>
        <p:spPr>
          <a:xfrm>
            <a:off x="3851125" y="1523527"/>
            <a:ext cx="2244876" cy="661720"/>
          </a:xfrm>
          <a:prstGeom prst="rect">
            <a:avLst/>
          </a:prstGeom>
          <a:solidFill>
            <a:schemeClr val="bg1"/>
          </a:solidFill>
        </p:spPr>
        <p:txBody>
          <a:bodyPr wrap="square" rtlCol="0">
            <a:spAutoFit/>
          </a:bodyPr>
          <a:lstStyle/>
          <a:p>
            <a:pPr algn="r" defTabSz="609585">
              <a:spcAft>
                <a:spcPts val="629"/>
              </a:spcAft>
            </a:pPr>
            <a:r>
              <a:rPr lang="en-US" sz="1600" dirty="0">
                <a:solidFill>
                  <a:prstClr val="black"/>
                </a:solidFill>
                <a:latin typeface="Arial"/>
              </a:rPr>
              <a:t>CAP (dB/m)</a:t>
            </a:r>
          </a:p>
          <a:p>
            <a:pPr algn="r" defTabSz="609585">
              <a:spcAft>
                <a:spcPts val="629"/>
              </a:spcAft>
            </a:pPr>
            <a:r>
              <a:rPr lang="en-US" sz="1600" dirty="0">
                <a:solidFill>
                  <a:prstClr val="black"/>
                </a:solidFill>
                <a:latin typeface="Arial"/>
              </a:rPr>
              <a:t>MEDIAN</a:t>
            </a:r>
          </a:p>
        </p:txBody>
      </p:sp>
      <p:sp>
        <p:nvSpPr>
          <p:cNvPr id="15" name="TextBox 14">
            <a:extLst>
              <a:ext uri="{FF2B5EF4-FFF2-40B4-BE49-F238E27FC236}">
                <a16:creationId xmlns:a16="http://schemas.microsoft.com/office/drawing/2014/main" id="{3F3CA0D0-9085-D749-911D-7E3E9E8A9126}"/>
              </a:ext>
            </a:extLst>
          </p:cNvPr>
          <p:cNvSpPr txBox="1"/>
          <p:nvPr/>
        </p:nvSpPr>
        <p:spPr>
          <a:xfrm>
            <a:off x="6149327" y="1523527"/>
            <a:ext cx="2244876" cy="661720"/>
          </a:xfrm>
          <a:prstGeom prst="rect">
            <a:avLst/>
          </a:prstGeom>
          <a:solidFill>
            <a:schemeClr val="bg1"/>
          </a:solidFill>
        </p:spPr>
        <p:txBody>
          <a:bodyPr wrap="square" rtlCol="0">
            <a:spAutoFit/>
          </a:bodyPr>
          <a:lstStyle/>
          <a:p>
            <a:pPr defTabSz="609585">
              <a:spcAft>
                <a:spcPts val="629"/>
              </a:spcAft>
            </a:pPr>
            <a:r>
              <a:rPr lang="en-US" sz="1600" dirty="0">
                <a:solidFill>
                  <a:prstClr val="black"/>
                </a:solidFill>
                <a:latin typeface="Arial"/>
              </a:rPr>
              <a:t>E (kPa)</a:t>
            </a:r>
          </a:p>
          <a:p>
            <a:pPr defTabSz="609585">
              <a:spcAft>
                <a:spcPts val="629"/>
              </a:spcAft>
            </a:pPr>
            <a:r>
              <a:rPr lang="en-US" sz="1600" dirty="0">
                <a:solidFill>
                  <a:prstClr val="black"/>
                </a:solidFill>
                <a:latin typeface="Arial"/>
              </a:rPr>
              <a:t>MEDIAN</a:t>
            </a:r>
          </a:p>
        </p:txBody>
      </p:sp>
      <p:cxnSp>
        <p:nvCxnSpPr>
          <p:cNvPr id="6" name="Straight Connector 5">
            <a:extLst>
              <a:ext uri="{FF2B5EF4-FFF2-40B4-BE49-F238E27FC236}">
                <a16:creationId xmlns:a16="http://schemas.microsoft.com/office/drawing/2014/main" id="{EB43EDC5-AFBC-654E-907D-829122280916}"/>
              </a:ext>
            </a:extLst>
          </p:cNvPr>
          <p:cNvCxnSpPr>
            <a:cxnSpLocks/>
          </p:cNvCxnSpPr>
          <p:nvPr/>
        </p:nvCxnSpPr>
        <p:spPr>
          <a:xfrm>
            <a:off x="6266410" y="2179669"/>
            <a:ext cx="1784181" cy="0"/>
          </a:xfrm>
          <a:prstGeom prst="line">
            <a:avLst/>
          </a:prstGeom>
          <a:ln w="19050">
            <a:solidFill>
              <a:srgbClr val="F57D1E"/>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50BB9B68-9150-AC43-AD4B-C338867CD17F}"/>
              </a:ext>
            </a:extLst>
          </p:cNvPr>
          <p:cNvCxnSpPr>
            <a:cxnSpLocks/>
          </p:cNvCxnSpPr>
          <p:nvPr/>
        </p:nvCxnSpPr>
        <p:spPr>
          <a:xfrm>
            <a:off x="4228723" y="2179669"/>
            <a:ext cx="1784181" cy="0"/>
          </a:xfrm>
          <a:prstGeom prst="line">
            <a:avLst/>
          </a:prstGeom>
          <a:ln w="19050">
            <a:solidFill>
              <a:srgbClr val="059DC5"/>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1CC960D6-5DEC-5345-9BAF-0C9DFF0F33CB}"/>
              </a:ext>
            </a:extLst>
          </p:cNvPr>
          <p:cNvSpPr txBox="1"/>
          <p:nvPr/>
        </p:nvSpPr>
        <p:spPr>
          <a:xfrm>
            <a:off x="8050591" y="1706035"/>
            <a:ext cx="3146799" cy="907941"/>
          </a:xfrm>
          <a:prstGeom prst="rect">
            <a:avLst/>
          </a:prstGeom>
          <a:solidFill>
            <a:schemeClr val="bg1"/>
          </a:solidFill>
        </p:spPr>
        <p:txBody>
          <a:bodyPr wrap="square" rtlCol="0">
            <a:spAutoFit/>
          </a:bodyPr>
          <a:lstStyle/>
          <a:p>
            <a:pPr algn="ctr" defTabSz="609585">
              <a:spcAft>
                <a:spcPts val="629"/>
              </a:spcAft>
            </a:pPr>
            <a:r>
              <a:rPr lang="en-US" sz="1600" dirty="0">
                <a:solidFill>
                  <a:prstClr val="black"/>
                </a:solidFill>
                <a:latin typeface="Arial"/>
              </a:rPr>
              <a:t>Exam M (Liver)</a:t>
            </a:r>
          </a:p>
          <a:p>
            <a:pPr algn="ctr" defTabSz="609585">
              <a:spcAft>
                <a:spcPts val="629"/>
              </a:spcAft>
            </a:pPr>
            <a:r>
              <a:rPr lang="en-US" sz="1600" dirty="0">
                <a:solidFill>
                  <a:prstClr val="black"/>
                </a:solidFill>
                <a:latin typeface="Arial"/>
              </a:rPr>
              <a:t>Valid measurements: 10</a:t>
            </a:r>
            <a:br>
              <a:rPr lang="en-US" sz="1600" dirty="0">
                <a:solidFill>
                  <a:prstClr val="black"/>
                </a:solidFill>
                <a:latin typeface="Arial"/>
              </a:rPr>
            </a:br>
            <a:r>
              <a:rPr lang="en-US" sz="1600" dirty="0">
                <a:solidFill>
                  <a:prstClr val="black"/>
                </a:solidFill>
                <a:latin typeface="Arial"/>
              </a:rPr>
              <a:t>Total measurements: 10</a:t>
            </a:r>
          </a:p>
        </p:txBody>
      </p:sp>
      <p:sp>
        <p:nvSpPr>
          <p:cNvPr id="21" name="TextBox 20">
            <a:extLst>
              <a:ext uri="{FF2B5EF4-FFF2-40B4-BE49-F238E27FC236}">
                <a16:creationId xmlns:a16="http://schemas.microsoft.com/office/drawing/2014/main" id="{3ECCF684-D35F-5949-8364-6C3AA7958650}"/>
              </a:ext>
            </a:extLst>
          </p:cNvPr>
          <p:cNvSpPr txBox="1"/>
          <p:nvPr/>
        </p:nvSpPr>
        <p:spPr>
          <a:xfrm>
            <a:off x="2427309" y="1829144"/>
            <a:ext cx="1595139" cy="661720"/>
          </a:xfrm>
          <a:prstGeom prst="rect">
            <a:avLst/>
          </a:prstGeom>
          <a:solidFill>
            <a:schemeClr val="bg1"/>
          </a:solidFill>
        </p:spPr>
        <p:txBody>
          <a:bodyPr wrap="square" rtlCol="0">
            <a:spAutoFit/>
          </a:bodyPr>
          <a:lstStyle/>
          <a:p>
            <a:pPr algn="ctr" defTabSz="609585">
              <a:spcAft>
                <a:spcPts val="629"/>
              </a:spcAft>
            </a:pPr>
            <a:r>
              <a:rPr lang="en-US" sz="1600" dirty="0">
                <a:solidFill>
                  <a:prstClr val="black"/>
                </a:solidFill>
                <a:latin typeface="Arial"/>
              </a:rPr>
              <a:t>SAMPLE</a:t>
            </a:r>
          </a:p>
          <a:p>
            <a:pPr algn="ctr" defTabSz="609585">
              <a:spcAft>
                <a:spcPts val="629"/>
              </a:spcAft>
            </a:pPr>
            <a:r>
              <a:rPr lang="en-US" sz="1600" dirty="0">
                <a:solidFill>
                  <a:prstClr val="black"/>
                </a:solidFill>
                <a:latin typeface="Arial"/>
              </a:rPr>
              <a:t>Normal</a:t>
            </a:r>
          </a:p>
        </p:txBody>
      </p:sp>
      <p:sp>
        <p:nvSpPr>
          <p:cNvPr id="22" name="TextBox 21">
            <a:extLst>
              <a:ext uri="{FF2B5EF4-FFF2-40B4-BE49-F238E27FC236}">
                <a16:creationId xmlns:a16="http://schemas.microsoft.com/office/drawing/2014/main" id="{0DB62748-2C2D-A849-9FF7-C710DDA1E198}"/>
              </a:ext>
            </a:extLst>
          </p:cNvPr>
          <p:cNvSpPr txBox="1"/>
          <p:nvPr/>
        </p:nvSpPr>
        <p:spPr>
          <a:xfrm>
            <a:off x="3782209" y="2203335"/>
            <a:ext cx="2244876" cy="535509"/>
          </a:xfrm>
          <a:prstGeom prst="rect">
            <a:avLst/>
          </a:prstGeom>
          <a:solidFill>
            <a:schemeClr val="bg1"/>
          </a:solidFill>
        </p:spPr>
        <p:txBody>
          <a:bodyPr wrap="square" rtlCol="0">
            <a:noAutofit/>
          </a:bodyPr>
          <a:lstStyle/>
          <a:p>
            <a:pPr algn="r" defTabSz="609585">
              <a:spcAft>
                <a:spcPts val="629"/>
              </a:spcAft>
            </a:pPr>
            <a:r>
              <a:rPr lang="en-US" sz="4267" dirty="0">
                <a:solidFill>
                  <a:srgbClr val="059DC5"/>
                </a:solidFill>
                <a:latin typeface="Arial"/>
              </a:rPr>
              <a:t>179</a:t>
            </a:r>
          </a:p>
        </p:txBody>
      </p:sp>
      <p:sp>
        <p:nvSpPr>
          <p:cNvPr id="23" name="TextBox 22">
            <a:extLst>
              <a:ext uri="{FF2B5EF4-FFF2-40B4-BE49-F238E27FC236}">
                <a16:creationId xmlns:a16="http://schemas.microsoft.com/office/drawing/2014/main" id="{288D7093-139E-1E43-A551-F7C681FE0F2C}"/>
              </a:ext>
            </a:extLst>
          </p:cNvPr>
          <p:cNvSpPr txBox="1"/>
          <p:nvPr/>
        </p:nvSpPr>
        <p:spPr>
          <a:xfrm>
            <a:off x="6239743" y="2203335"/>
            <a:ext cx="1211156" cy="535509"/>
          </a:xfrm>
          <a:prstGeom prst="rect">
            <a:avLst/>
          </a:prstGeom>
          <a:solidFill>
            <a:schemeClr val="bg1"/>
          </a:solidFill>
        </p:spPr>
        <p:txBody>
          <a:bodyPr wrap="square" rtlCol="0">
            <a:noAutofit/>
          </a:bodyPr>
          <a:lstStyle/>
          <a:p>
            <a:pPr defTabSz="609585">
              <a:spcAft>
                <a:spcPts val="629"/>
              </a:spcAft>
            </a:pPr>
            <a:r>
              <a:rPr lang="en-US" sz="4267" dirty="0">
                <a:solidFill>
                  <a:srgbClr val="F57D1E"/>
                </a:solidFill>
                <a:latin typeface="Arial"/>
              </a:rPr>
              <a:t>3.5</a:t>
            </a:r>
          </a:p>
        </p:txBody>
      </p:sp>
      <p:sp>
        <p:nvSpPr>
          <p:cNvPr id="24" name="TextBox 23">
            <a:extLst>
              <a:ext uri="{FF2B5EF4-FFF2-40B4-BE49-F238E27FC236}">
                <a16:creationId xmlns:a16="http://schemas.microsoft.com/office/drawing/2014/main" id="{9B4E5987-42C6-1E40-A49F-A3EA354DCD74}"/>
              </a:ext>
            </a:extLst>
          </p:cNvPr>
          <p:cNvSpPr txBox="1"/>
          <p:nvPr/>
        </p:nvSpPr>
        <p:spPr>
          <a:xfrm>
            <a:off x="7264350" y="2251271"/>
            <a:ext cx="1211156" cy="535509"/>
          </a:xfrm>
          <a:prstGeom prst="rect">
            <a:avLst/>
          </a:prstGeom>
          <a:solidFill>
            <a:schemeClr val="bg1"/>
          </a:solidFill>
        </p:spPr>
        <p:txBody>
          <a:bodyPr wrap="square" rtlCol="0">
            <a:noAutofit/>
          </a:bodyPr>
          <a:lstStyle/>
          <a:p>
            <a:pPr defTabSz="609585"/>
            <a:r>
              <a:rPr lang="en-US" sz="1467" dirty="0">
                <a:solidFill>
                  <a:srgbClr val="F57D1E"/>
                </a:solidFill>
                <a:latin typeface="Arial"/>
              </a:rPr>
              <a:t>QR/med.</a:t>
            </a:r>
          </a:p>
          <a:p>
            <a:pPr defTabSz="609585"/>
            <a:r>
              <a:rPr lang="en-US" sz="1467" dirty="0">
                <a:solidFill>
                  <a:srgbClr val="F57D1E"/>
                </a:solidFill>
                <a:latin typeface="Arial"/>
              </a:rPr>
              <a:t>26%</a:t>
            </a:r>
          </a:p>
        </p:txBody>
      </p:sp>
    </p:spTree>
    <p:extLst>
      <p:ext uri="{BB962C8B-B14F-4D97-AF65-F5344CB8AC3E}">
        <p14:creationId xmlns:p14="http://schemas.microsoft.com/office/powerpoint/2010/main" val="3406787001"/>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48877" y="445779"/>
            <a:ext cx="2536191" cy="628377"/>
          </a:xfrm>
          <a:prstGeom prst="rect">
            <a:avLst/>
          </a:prstGeom>
        </p:spPr>
        <p:txBody>
          <a:bodyPr vert="horz" wrap="square" lIns="0" tIns="12700" rIns="0" bIns="0" rtlCol="0" anchor="ctr">
            <a:spAutoFit/>
          </a:bodyPr>
          <a:lstStyle/>
          <a:p>
            <a:pPr marL="12700">
              <a:spcBef>
                <a:spcPts val="100"/>
              </a:spcBef>
            </a:pPr>
            <a:r>
              <a:rPr sz="4000" dirty="0">
                <a:solidFill>
                  <a:srgbClr val="167268"/>
                </a:solidFill>
              </a:rPr>
              <a:t>ELF</a:t>
            </a:r>
            <a:r>
              <a:rPr sz="4000" spc="-25" dirty="0">
                <a:solidFill>
                  <a:srgbClr val="167268"/>
                </a:solidFill>
              </a:rPr>
              <a:t> </a:t>
            </a:r>
            <a:r>
              <a:rPr sz="4000" spc="-20" dirty="0">
                <a:solidFill>
                  <a:srgbClr val="167268"/>
                </a:solidFill>
              </a:rPr>
              <a:t>Score</a:t>
            </a:r>
            <a:endParaRPr sz="4000"/>
          </a:p>
        </p:txBody>
      </p:sp>
      <p:sp>
        <p:nvSpPr>
          <p:cNvPr id="3" name="object 3"/>
          <p:cNvSpPr/>
          <p:nvPr/>
        </p:nvSpPr>
        <p:spPr>
          <a:xfrm>
            <a:off x="162963" y="4180345"/>
            <a:ext cx="6146165" cy="2677795"/>
          </a:xfrm>
          <a:custGeom>
            <a:avLst/>
            <a:gdLst/>
            <a:ahLst/>
            <a:cxnLst/>
            <a:rect l="l" t="t" r="r" b="b"/>
            <a:pathLst>
              <a:path w="6146165" h="2677795">
                <a:moveTo>
                  <a:pt x="6145903" y="0"/>
                </a:moveTo>
                <a:lnTo>
                  <a:pt x="0" y="0"/>
                </a:lnTo>
                <a:lnTo>
                  <a:pt x="0" y="2677655"/>
                </a:lnTo>
                <a:lnTo>
                  <a:pt x="6145903" y="2677655"/>
                </a:lnTo>
                <a:lnTo>
                  <a:pt x="6145903" y="0"/>
                </a:lnTo>
                <a:close/>
              </a:path>
            </a:pathLst>
          </a:custGeom>
          <a:solidFill>
            <a:srgbClr val="C8F4EF"/>
          </a:solidFill>
        </p:spPr>
        <p:txBody>
          <a:bodyPr wrap="square" lIns="0" tIns="0" rIns="0" bIns="0" rtlCol="0"/>
          <a:lstStyle/>
          <a:p>
            <a:pPr defTabSz="609585"/>
            <a:endParaRPr>
              <a:solidFill>
                <a:prstClr val="black"/>
              </a:solidFill>
              <a:latin typeface="Arial"/>
            </a:endParaRPr>
          </a:p>
        </p:txBody>
      </p:sp>
      <p:sp>
        <p:nvSpPr>
          <p:cNvPr id="4" name="object 4"/>
          <p:cNvSpPr txBox="1"/>
          <p:nvPr/>
        </p:nvSpPr>
        <p:spPr>
          <a:xfrm>
            <a:off x="241703" y="4187445"/>
            <a:ext cx="5801360" cy="2590709"/>
          </a:xfrm>
          <a:prstGeom prst="rect">
            <a:avLst/>
          </a:prstGeom>
        </p:spPr>
        <p:txBody>
          <a:bodyPr vert="horz" wrap="square" lIns="0" tIns="12700" rIns="0" bIns="0" rtlCol="0">
            <a:spAutoFit/>
          </a:bodyPr>
          <a:lstStyle/>
          <a:p>
            <a:pPr marL="355591" indent="-342891" defTabSz="609585">
              <a:spcBef>
                <a:spcPts val="100"/>
              </a:spcBef>
              <a:buFont typeface="Arial"/>
              <a:buChar char="•"/>
              <a:tabLst>
                <a:tab pos="354956" algn="l"/>
                <a:tab pos="355591" algn="l"/>
              </a:tabLst>
            </a:pPr>
            <a:r>
              <a:rPr sz="2400" spc="-11" dirty="0">
                <a:solidFill>
                  <a:prstClr val="black"/>
                </a:solidFill>
                <a:latin typeface="Calibri"/>
                <a:cs typeface="Calibri"/>
              </a:rPr>
              <a:t>Meta-</a:t>
            </a:r>
            <a:r>
              <a:rPr sz="2400" dirty="0">
                <a:solidFill>
                  <a:prstClr val="black"/>
                </a:solidFill>
                <a:latin typeface="Calibri"/>
                <a:cs typeface="Calibri"/>
              </a:rPr>
              <a:t>analysis</a:t>
            </a:r>
            <a:r>
              <a:rPr sz="2400" spc="-35" dirty="0">
                <a:solidFill>
                  <a:prstClr val="black"/>
                </a:solidFill>
                <a:latin typeface="Calibri"/>
                <a:cs typeface="Calibri"/>
              </a:rPr>
              <a:t> </a:t>
            </a:r>
            <a:r>
              <a:rPr sz="2400" dirty="0">
                <a:solidFill>
                  <a:prstClr val="black"/>
                </a:solidFill>
                <a:latin typeface="Calibri"/>
                <a:cs typeface="Calibri"/>
              </a:rPr>
              <a:t>of</a:t>
            </a:r>
            <a:r>
              <a:rPr sz="2400" spc="-20" dirty="0">
                <a:solidFill>
                  <a:prstClr val="black"/>
                </a:solidFill>
                <a:latin typeface="Calibri"/>
                <a:cs typeface="Calibri"/>
              </a:rPr>
              <a:t> </a:t>
            </a:r>
            <a:r>
              <a:rPr sz="2400" dirty="0">
                <a:solidFill>
                  <a:prstClr val="black"/>
                </a:solidFill>
                <a:latin typeface="Calibri"/>
                <a:cs typeface="Calibri"/>
              </a:rPr>
              <a:t>11</a:t>
            </a:r>
            <a:r>
              <a:rPr sz="2400" spc="-20" dirty="0">
                <a:solidFill>
                  <a:prstClr val="black"/>
                </a:solidFill>
                <a:latin typeface="Calibri"/>
                <a:cs typeface="Calibri"/>
              </a:rPr>
              <a:t> </a:t>
            </a:r>
            <a:r>
              <a:rPr sz="2400" spc="-11" dirty="0">
                <a:solidFill>
                  <a:prstClr val="black"/>
                </a:solidFill>
                <a:latin typeface="Calibri"/>
                <a:cs typeface="Calibri"/>
              </a:rPr>
              <a:t>studies</a:t>
            </a:r>
            <a:endParaRPr sz="2400">
              <a:solidFill>
                <a:prstClr val="black"/>
              </a:solidFill>
              <a:latin typeface="Calibri"/>
              <a:cs typeface="Calibri"/>
            </a:endParaRPr>
          </a:p>
          <a:p>
            <a:pPr marL="355591" marR="748647" indent="-342891" defTabSz="609585">
              <a:lnSpc>
                <a:spcPct val="100800"/>
              </a:lnSpc>
              <a:buFont typeface="Arial"/>
              <a:buChar char="•"/>
              <a:tabLst>
                <a:tab pos="354956" algn="l"/>
                <a:tab pos="355591" algn="l"/>
              </a:tabLst>
            </a:pPr>
            <a:r>
              <a:rPr sz="2400" u="heavy" dirty="0">
                <a:solidFill>
                  <a:prstClr val="black"/>
                </a:solidFill>
                <a:uFill>
                  <a:solidFill>
                    <a:srgbClr val="000000"/>
                  </a:solidFill>
                </a:uFill>
                <a:latin typeface="Calibri"/>
                <a:cs typeface="Calibri"/>
              </a:rPr>
              <a:t>ELF</a:t>
            </a:r>
            <a:r>
              <a:rPr sz="2400" u="heavy" spc="-40" dirty="0">
                <a:solidFill>
                  <a:prstClr val="black"/>
                </a:solidFill>
                <a:uFill>
                  <a:solidFill>
                    <a:srgbClr val="000000"/>
                  </a:solidFill>
                </a:uFill>
                <a:latin typeface="Calibri"/>
                <a:cs typeface="Calibri"/>
              </a:rPr>
              <a:t> </a:t>
            </a:r>
            <a:r>
              <a:rPr sz="2400" u="heavy" dirty="0">
                <a:solidFill>
                  <a:prstClr val="black"/>
                </a:solidFill>
                <a:uFill>
                  <a:solidFill>
                    <a:srgbClr val="000000"/>
                  </a:solidFill>
                </a:uFill>
                <a:latin typeface="Calibri"/>
                <a:cs typeface="Calibri"/>
              </a:rPr>
              <a:t>test</a:t>
            </a:r>
            <a:r>
              <a:rPr sz="2400" u="heavy" spc="-25" dirty="0">
                <a:solidFill>
                  <a:prstClr val="black"/>
                </a:solidFill>
                <a:uFill>
                  <a:solidFill>
                    <a:srgbClr val="000000"/>
                  </a:solidFill>
                </a:uFill>
                <a:latin typeface="Calibri"/>
                <a:cs typeface="Calibri"/>
              </a:rPr>
              <a:t> </a:t>
            </a:r>
            <a:r>
              <a:rPr sz="2400" u="heavy" dirty="0">
                <a:solidFill>
                  <a:prstClr val="black"/>
                </a:solidFill>
                <a:uFill>
                  <a:solidFill>
                    <a:srgbClr val="000000"/>
                  </a:solidFill>
                </a:uFill>
                <a:latin typeface="Calibri"/>
                <a:cs typeface="Calibri"/>
              </a:rPr>
              <a:t>had</a:t>
            </a:r>
            <a:r>
              <a:rPr sz="2400" u="heavy" spc="-20" dirty="0">
                <a:solidFill>
                  <a:prstClr val="black"/>
                </a:solidFill>
                <a:uFill>
                  <a:solidFill>
                    <a:srgbClr val="000000"/>
                  </a:solidFill>
                </a:uFill>
                <a:latin typeface="Calibri"/>
                <a:cs typeface="Calibri"/>
              </a:rPr>
              <a:t> </a:t>
            </a:r>
            <a:r>
              <a:rPr sz="2400" u="heavy" dirty="0">
                <a:solidFill>
                  <a:prstClr val="black"/>
                </a:solidFill>
                <a:uFill>
                  <a:solidFill>
                    <a:srgbClr val="000000"/>
                  </a:solidFill>
                </a:uFill>
                <a:latin typeface="Calibri"/>
                <a:cs typeface="Calibri"/>
              </a:rPr>
              <a:t>a</a:t>
            </a:r>
            <a:r>
              <a:rPr sz="2400" u="heavy" spc="-20" dirty="0">
                <a:solidFill>
                  <a:prstClr val="black"/>
                </a:solidFill>
                <a:uFill>
                  <a:solidFill>
                    <a:srgbClr val="000000"/>
                  </a:solidFill>
                </a:uFill>
                <a:latin typeface="Calibri"/>
                <a:cs typeface="Calibri"/>
              </a:rPr>
              <a:t> </a:t>
            </a:r>
            <a:r>
              <a:rPr sz="2400" u="heavy" dirty="0">
                <a:solidFill>
                  <a:prstClr val="black"/>
                </a:solidFill>
                <a:uFill>
                  <a:solidFill>
                    <a:srgbClr val="000000"/>
                  </a:solidFill>
                </a:uFill>
                <a:latin typeface="Calibri"/>
                <a:cs typeface="Calibri"/>
              </a:rPr>
              <a:t>sensitivity</a:t>
            </a:r>
            <a:r>
              <a:rPr sz="2400" u="heavy" spc="-20" dirty="0">
                <a:solidFill>
                  <a:prstClr val="black"/>
                </a:solidFill>
                <a:uFill>
                  <a:solidFill>
                    <a:srgbClr val="000000"/>
                  </a:solidFill>
                </a:uFill>
                <a:latin typeface="Calibri"/>
                <a:cs typeface="Calibri"/>
              </a:rPr>
              <a:t> </a:t>
            </a:r>
            <a:r>
              <a:rPr sz="2400" u="heavy" dirty="0">
                <a:solidFill>
                  <a:prstClr val="black"/>
                </a:solidFill>
                <a:uFill>
                  <a:solidFill>
                    <a:srgbClr val="000000"/>
                  </a:solidFill>
                </a:uFill>
                <a:latin typeface="Calibri"/>
                <a:cs typeface="Calibri"/>
              </a:rPr>
              <a:t>of</a:t>
            </a:r>
            <a:r>
              <a:rPr sz="2400" u="heavy" spc="-15" dirty="0">
                <a:solidFill>
                  <a:prstClr val="black"/>
                </a:solidFill>
                <a:uFill>
                  <a:solidFill>
                    <a:srgbClr val="000000"/>
                  </a:solidFill>
                </a:uFill>
                <a:latin typeface="Calibri"/>
                <a:cs typeface="Calibri"/>
              </a:rPr>
              <a:t> </a:t>
            </a:r>
            <a:r>
              <a:rPr sz="2400" u="heavy" dirty="0">
                <a:solidFill>
                  <a:prstClr val="black"/>
                </a:solidFill>
                <a:uFill>
                  <a:solidFill>
                    <a:srgbClr val="000000"/>
                  </a:solidFill>
                </a:uFill>
                <a:latin typeface="Calibri"/>
                <a:cs typeface="Calibri"/>
              </a:rPr>
              <a:t>&gt;0.90</a:t>
            </a:r>
            <a:r>
              <a:rPr sz="2400" u="heavy" spc="-25" dirty="0">
                <a:solidFill>
                  <a:prstClr val="black"/>
                </a:solidFill>
                <a:uFill>
                  <a:solidFill>
                    <a:srgbClr val="000000"/>
                  </a:solidFill>
                </a:uFill>
                <a:latin typeface="Calibri"/>
                <a:cs typeface="Calibri"/>
              </a:rPr>
              <a:t> for</a:t>
            </a:r>
            <a:r>
              <a:rPr sz="2400" spc="-25" dirty="0">
                <a:solidFill>
                  <a:prstClr val="black"/>
                </a:solidFill>
                <a:latin typeface="Calibri"/>
                <a:cs typeface="Calibri"/>
              </a:rPr>
              <a:t> </a:t>
            </a:r>
            <a:r>
              <a:rPr sz="2400" u="heavy" dirty="0">
                <a:solidFill>
                  <a:prstClr val="black"/>
                </a:solidFill>
                <a:uFill>
                  <a:solidFill>
                    <a:srgbClr val="000000"/>
                  </a:solidFill>
                </a:uFill>
                <a:latin typeface="Calibri"/>
                <a:cs typeface="Calibri"/>
              </a:rPr>
              <a:t>excluding</a:t>
            </a:r>
            <a:r>
              <a:rPr sz="2400" u="heavy" spc="-55" dirty="0">
                <a:solidFill>
                  <a:prstClr val="black"/>
                </a:solidFill>
                <a:uFill>
                  <a:solidFill>
                    <a:srgbClr val="000000"/>
                  </a:solidFill>
                </a:uFill>
                <a:latin typeface="Calibri"/>
                <a:cs typeface="Calibri"/>
              </a:rPr>
              <a:t> </a:t>
            </a:r>
            <a:r>
              <a:rPr sz="2400" u="heavy" dirty="0">
                <a:solidFill>
                  <a:prstClr val="black"/>
                </a:solidFill>
                <a:uFill>
                  <a:solidFill>
                    <a:srgbClr val="000000"/>
                  </a:solidFill>
                </a:uFill>
                <a:latin typeface="Calibri"/>
                <a:cs typeface="Calibri"/>
              </a:rPr>
              <a:t>fibrosis</a:t>
            </a:r>
            <a:r>
              <a:rPr sz="2400" u="heavy" spc="-51" dirty="0">
                <a:solidFill>
                  <a:prstClr val="black"/>
                </a:solidFill>
                <a:uFill>
                  <a:solidFill>
                    <a:srgbClr val="000000"/>
                  </a:solidFill>
                </a:uFill>
                <a:latin typeface="Calibri"/>
                <a:cs typeface="Calibri"/>
              </a:rPr>
              <a:t> </a:t>
            </a:r>
            <a:r>
              <a:rPr sz="2400" u="heavy" dirty="0">
                <a:solidFill>
                  <a:prstClr val="black"/>
                </a:solidFill>
                <a:uFill>
                  <a:solidFill>
                    <a:srgbClr val="000000"/>
                  </a:solidFill>
                </a:uFill>
                <a:latin typeface="Calibri"/>
                <a:cs typeface="Calibri"/>
              </a:rPr>
              <a:t>at</a:t>
            </a:r>
            <a:r>
              <a:rPr sz="2400" u="heavy" spc="-51" dirty="0">
                <a:solidFill>
                  <a:prstClr val="black"/>
                </a:solidFill>
                <a:uFill>
                  <a:solidFill>
                    <a:srgbClr val="000000"/>
                  </a:solidFill>
                </a:uFill>
                <a:latin typeface="Calibri"/>
                <a:cs typeface="Calibri"/>
              </a:rPr>
              <a:t> </a:t>
            </a:r>
            <a:r>
              <a:rPr sz="2400" u="heavy" dirty="0">
                <a:solidFill>
                  <a:prstClr val="black"/>
                </a:solidFill>
                <a:uFill>
                  <a:solidFill>
                    <a:srgbClr val="000000"/>
                  </a:solidFill>
                </a:uFill>
                <a:latin typeface="Calibri"/>
                <a:cs typeface="Calibri"/>
              </a:rPr>
              <a:t>a</a:t>
            </a:r>
            <a:r>
              <a:rPr sz="2400" u="heavy" spc="-51" dirty="0">
                <a:solidFill>
                  <a:prstClr val="black"/>
                </a:solidFill>
                <a:uFill>
                  <a:solidFill>
                    <a:srgbClr val="000000"/>
                  </a:solidFill>
                </a:uFill>
                <a:latin typeface="Calibri"/>
                <a:cs typeface="Calibri"/>
              </a:rPr>
              <a:t> </a:t>
            </a:r>
            <a:r>
              <a:rPr sz="2400" u="heavy" dirty="0">
                <a:solidFill>
                  <a:prstClr val="black"/>
                </a:solidFill>
                <a:uFill>
                  <a:solidFill>
                    <a:srgbClr val="000000"/>
                  </a:solidFill>
                </a:uFill>
                <a:latin typeface="Calibri"/>
                <a:cs typeface="Calibri"/>
              </a:rPr>
              <a:t>threshold</a:t>
            </a:r>
            <a:r>
              <a:rPr sz="2400" u="heavy" spc="-45" dirty="0">
                <a:solidFill>
                  <a:prstClr val="black"/>
                </a:solidFill>
                <a:uFill>
                  <a:solidFill>
                    <a:srgbClr val="000000"/>
                  </a:solidFill>
                </a:uFill>
                <a:latin typeface="Calibri"/>
                <a:cs typeface="Calibri"/>
              </a:rPr>
              <a:t> </a:t>
            </a:r>
            <a:r>
              <a:rPr sz="2400" u="heavy" dirty="0">
                <a:solidFill>
                  <a:prstClr val="black"/>
                </a:solidFill>
                <a:uFill>
                  <a:solidFill>
                    <a:srgbClr val="000000"/>
                  </a:solidFill>
                </a:uFill>
                <a:latin typeface="Calibri"/>
                <a:cs typeface="Calibri"/>
              </a:rPr>
              <a:t>of</a:t>
            </a:r>
            <a:r>
              <a:rPr sz="2400" u="heavy" spc="-35" dirty="0">
                <a:solidFill>
                  <a:prstClr val="black"/>
                </a:solidFill>
                <a:uFill>
                  <a:solidFill>
                    <a:srgbClr val="000000"/>
                  </a:solidFill>
                </a:uFill>
                <a:latin typeface="Calibri"/>
                <a:cs typeface="Calibri"/>
              </a:rPr>
              <a:t> </a:t>
            </a:r>
            <a:r>
              <a:rPr sz="2400" b="1" u="heavy" spc="-25" dirty="0">
                <a:solidFill>
                  <a:prstClr val="black"/>
                </a:solidFill>
                <a:uFill>
                  <a:solidFill>
                    <a:srgbClr val="000000"/>
                  </a:solidFill>
                </a:uFill>
                <a:latin typeface="Calibri"/>
                <a:cs typeface="Calibri"/>
              </a:rPr>
              <a:t>7.7</a:t>
            </a:r>
            <a:endParaRPr sz="2400">
              <a:solidFill>
                <a:prstClr val="black"/>
              </a:solidFill>
              <a:latin typeface="Calibri"/>
              <a:cs typeface="Calibri"/>
            </a:endParaRPr>
          </a:p>
          <a:p>
            <a:pPr marL="355591" marR="5080" indent="-342891" defTabSz="609585">
              <a:lnSpc>
                <a:spcPct val="99400"/>
              </a:lnSpc>
              <a:spcBef>
                <a:spcPts val="40"/>
              </a:spcBef>
              <a:buFont typeface="Arial"/>
              <a:buChar char="•"/>
              <a:tabLst>
                <a:tab pos="354956" algn="l"/>
                <a:tab pos="355591" algn="l"/>
              </a:tabLst>
            </a:pPr>
            <a:r>
              <a:rPr sz="2400" spc="-91" dirty="0">
                <a:solidFill>
                  <a:prstClr val="black"/>
                </a:solidFill>
                <a:latin typeface="Calibri"/>
                <a:cs typeface="Calibri"/>
              </a:rPr>
              <a:t>To</a:t>
            </a:r>
            <a:r>
              <a:rPr sz="2400" spc="-51" dirty="0">
                <a:solidFill>
                  <a:prstClr val="black"/>
                </a:solidFill>
                <a:latin typeface="Calibri"/>
                <a:cs typeface="Calibri"/>
              </a:rPr>
              <a:t> </a:t>
            </a:r>
            <a:r>
              <a:rPr sz="2400" dirty="0">
                <a:solidFill>
                  <a:prstClr val="black"/>
                </a:solidFill>
                <a:latin typeface="Calibri"/>
                <a:cs typeface="Calibri"/>
              </a:rPr>
              <a:t>achieve</a:t>
            </a:r>
            <a:r>
              <a:rPr sz="2400" spc="-25" dirty="0">
                <a:solidFill>
                  <a:prstClr val="black"/>
                </a:solidFill>
                <a:latin typeface="Calibri"/>
                <a:cs typeface="Calibri"/>
              </a:rPr>
              <a:t> </a:t>
            </a:r>
            <a:r>
              <a:rPr sz="2400" dirty="0">
                <a:solidFill>
                  <a:prstClr val="black"/>
                </a:solidFill>
                <a:latin typeface="Calibri"/>
                <a:cs typeface="Calibri"/>
              </a:rPr>
              <a:t>a</a:t>
            </a:r>
            <a:r>
              <a:rPr sz="2400" spc="-31" dirty="0">
                <a:solidFill>
                  <a:prstClr val="black"/>
                </a:solidFill>
                <a:latin typeface="Calibri"/>
                <a:cs typeface="Calibri"/>
              </a:rPr>
              <a:t> </a:t>
            </a:r>
            <a:r>
              <a:rPr sz="2400" dirty="0">
                <a:solidFill>
                  <a:prstClr val="black"/>
                </a:solidFill>
                <a:latin typeface="Calibri"/>
                <a:cs typeface="Calibri"/>
              </a:rPr>
              <a:t>specificity</a:t>
            </a:r>
            <a:r>
              <a:rPr sz="2400" spc="-31" dirty="0">
                <a:solidFill>
                  <a:prstClr val="black"/>
                </a:solidFill>
                <a:latin typeface="Calibri"/>
                <a:cs typeface="Calibri"/>
              </a:rPr>
              <a:t> </a:t>
            </a:r>
            <a:r>
              <a:rPr sz="2400" dirty="0">
                <a:solidFill>
                  <a:prstClr val="black"/>
                </a:solidFill>
                <a:latin typeface="Calibri"/>
                <a:cs typeface="Calibri"/>
              </a:rPr>
              <a:t>of</a:t>
            </a:r>
            <a:r>
              <a:rPr sz="2400" spc="-25" dirty="0">
                <a:solidFill>
                  <a:prstClr val="black"/>
                </a:solidFill>
                <a:latin typeface="Calibri"/>
                <a:cs typeface="Calibri"/>
              </a:rPr>
              <a:t> </a:t>
            </a:r>
            <a:r>
              <a:rPr sz="2400" dirty="0">
                <a:solidFill>
                  <a:prstClr val="black"/>
                </a:solidFill>
                <a:latin typeface="Calibri"/>
                <a:cs typeface="Calibri"/>
              </a:rPr>
              <a:t>0.90</a:t>
            </a:r>
            <a:r>
              <a:rPr sz="2400" spc="-35" dirty="0">
                <a:solidFill>
                  <a:prstClr val="black"/>
                </a:solidFill>
                <a:latin typeface="Calibri"/>
                <a:cs typeface="Calibri"/>
              </a:rPr>
              <a:t> </a:t>
            </a:r>
            <a:r>
              <a:rPr sz="2400" dirty="0">
                <a:solidFill>
                  <a:prstClr val="black"/>
                </a:solidFill>
                <a:latin typeface="Calibri"/>
                <a:cs typeface="Calibri"/>
              </a:rPr>
              <a:t>for</a:t>
            </a:r>
            <a:r>
              <a:rPr sz="2400" spc="-31" dirty="0">
                <a:solidFill>
                  <a:prstClr val="black"/>
                </a:solidFill>
                <a:latin typeface="Calibri"/>
                <a:cs typeface="Calibri"/>
              </a:rPr>
              <a:t> </a:t>
            </a:r>
            <a:r>
              <a:rPr sz="2400" spc="-11" dirty="0">
                <a:solidFill>
                  <a:prstClr val="black"/>
                </a:solidFill>
                <a:latin typeface="Calibri"/>
                <a:cs typeface="Calibri"/>
              </a:rPr>
              <a:t>advanced </a:t>
            </a:r>
            <a:r>
              <a:rPr sz="2400" dirty="0">
                <a:solidFill>
                  <a:prstClr val="black"/>
                </a:solidFill>
                <a:latin typeface="Calibri"/>
                <a:cs typeface="Calibri"/>
              </a:rPr>
              <a:t>and</a:t>
            </a:r>
            <a:r>
              <a:rPr sz="2400" spc="-55" dirty="0">
                <a:solidFill>
                  <a:prstClr val="black"/>
                </a:solidFill>
                <a:latin typeface="Calibri"/>
                <a:cs typeface="Calibri"/>
              </a:rPr>
              <a:t> </a:t>
            </a:r>
            <a:r>
              <a:rPr sz="2400" dirty="0">
                <a:solidFill>
                  <a:prstClr val="black"/>
                </a:solidFill>
                <a:latin typeface="Calibri"/>
                <a:cs typeface="Calibri"/>
              </a:rPr>
              <a:t>significant</a:t>
            </a:r>
            <a:r>
              <a:rPr sz="2400" spc="-45" dirty="0">
                <a:solidFill>
                  <a:prstClr val="black"/>
                </a:solidFill>
                <a:latin typeface="Calibri"/>
                <a:cs typeface="Calibri"/>
              </a:rPr>
              <a:t> </a:t>
            </a:r>
            <a:r>
              <a:rPr sz="2400" dirty="0">
                <a:solidFill>
                  <a:prstClr val="black"/>
                </a:solidFill>
                <a:latin typeface="Calibri"/>
                <a:cs typeface="Calibri"/>
              </a:rPr>
              <a:t>fibrosis,</a:t>
            </a:r>
            <a:r>
              <a:rPr sz="2400" spc="-45" dirty="0">
                <a:solidFill>
                  <a:prstClr val="black"/>
                </a:solidFill>
                <a:latin typeface="Calibri"/>
                <a:cs typeface="Calibri"/>
              </a:rPr>
              <a:t> </a:t>
            </a:r>
            <a:r>
              <a:rPr sz="2400" dirty="0">
                <a:solidFill>
                  <a:prstClr val="black"/>
                </a:solidFill>
                <a:latin typeface="Calibri"/>
                <a:cs typeface="Calibri"/>
              </a:rPr>
              <a:t>thresholds</a:t>
            </a:r>
            <a:r>
              <a:rPr sz="2400" spc="-45" dirty="0">
                <a:solidFill>
                  <a:prstClr val="black"/>
                </a:solidFill>
                <a:latin typeface="Calibri"/>
                <a:cs typeface="Calibri"/>
              </a:rPr>
              <a:t> </a:t>
            </a:r>
            <a:r>
              <a:rPr sz="2400" dirty="0">
                <a:solidFill>
                  <a:prstClr val="black"/>
                </a:solidFill>
                <a:latin typeface="Calibri"/>
                <a:cs typeface="Calibri"/>
              </a:rPr>
              <a:t>of</a:t>
            </a:r>
            <a:r>
              <a:rPr sz="2400" spc="-35" dirty="0">
                <a:solidFill>
                  <a:prstClr val="black"/>
                </a:solidFill>
                <a:latin typeface="Calibri"/>
                <a:cs typeface="Calibri"/>
              </a:rPr>
              <a:t> </a:t>
            </a:r>
            <a:r>
              <a:rPr sz="2400" spc="-11" dirty="0">
                <a:solidFill>
                  <a:prstClr val="black"/>
                </a:solidFill>
                <a:latin typeface="Calibri"/>
                <a:cs typeface="Calibri"/>
              </a:rPr>
              <a:t>10.18 </a:t>
            </a:r>
            <a:r>
              <a:rPr sz="2400" dirty="0">
                <a:solidFill>
                  <a:prstClr val="black"/>
                </a:solidFill>
                <a:latin typeface="Calibri"/>
                <a:cs typeface="Calibri"/>
              </a:rPr>
              <a:t>(sensitivity:</a:t>
            </a:r>
            <a:r>
              <a:rPr sz="2400" spc="-51" dirty="0">
                <a:solidFill>
                  <a:prstClr val="black"/>
                </a:solidFill>
                <a:latin typeface="Calibri"/>
                <a:cs typeface="Calibri"/>
              </a:rPr>
              <a:t> </a:t>
            </a:r>
            <a:r>
              <a:rPr sz="2400" dirty="0">
                <a:solidFill>
                  <a:prstClr val="black"/>
                </a:solidFill>
                <a:latin typeface="Calibri"/>
                <a:cs typeface="Calibri"/>
              </a:rPr>
              <a:t>0.57)</a:t>
            </a:r>
            <a:r>
              <a:rPr sz="2400" spc="-31" dirty="0">
                <a:solidFill>
                  <a:prstClr val="black"/>
                </a:solidFill>
                <a:latin typeface="Calibri"/>
                <a:cs typeface="Calibri"/>
              </a:rPr>
              <a:t> </a:t>
            </a:r>
            <a:r>
              <a:rPr sz="2400" dirty="0">
                <a:solidFill>
                  <a:prstClr val="black"/>
                </a:solidFill>
                <a:latin typeface="Calibri"/>
                <a:cs typeface="Calibri"/>
              </a:rPr>
              <a:t>and</a:t>
            </a:r>
            <a:r>
              <a:rPr sz="2400" spc="-25" dirty="0">
                <a:solidFill>
                  <a:prstClr val="black"/>
                </a:solidFill>
                <a:latin typeface="Calibri"/>
                <a:cs typeface="Calibri"/>
              </a:rPr>
              <a:t> </a:t>
            </a:r>
            <a:r>
              <a:rPr sz="2400" dirty="0">
                <a:solidFill>
                  <a:prstClr val="black"/>
                </a:solidFill>
                <a:latin typeface="Calibri"/>
                <a:cs typeface="Calibri"/>
              </a:rPr>
              <a:t>9.86</a:t>
            </a:r>
            <a:r>
              <a:rPr sz="2400" spc="-31" dirty="0">
                <a:solidFill>
                  <a:prstClr val="black"/>
                </a:solidFill>
                <a:latin typeface="Calibri"/>
                <a:cs typeface="Calibri"/>
              </a:rPr>
              <a:t> </a:t>
            </a:r>
            <a:r>
              <a:rPr sz="2400" dirty="0">
                <a:solidFill>
                  <a:prstClr val="black"/>
                </a:solidFill>
                <a:latin typeface="Calibri"/>
                <a:cs typeface="Calibri"/>
              </a:rPr>
              <a:t>(sensitivity:</a:t>
            </a:r>
            <a:r>
              <a:rPr sz="2400" spc="-35" dirty="0">
                <a:solidFill>
                  <a:prstClr val="black"/>
                </a:solidFill>
                <a:latin typeface="Calibri"/>
                <a:cs typeface="Calibri"/>
              </a:rPr>
              <a:t> </a:t>
            </a:r>
            <a:r>
              <a:rPr sz="2400" spc="-11" dirty="0">
                <a:solidFill>
                  <a:prstClr val="black"/>
                </a:solidFill>
                <a:latin typeface="Calibri"/>
                <a:cs typeface="Calibri"/>
              </a:rPr>
              <a:t>0.55) </a:t>
            </a:r>
            <a:r>
              <a:rPr sz="2400" dirty="0">
                <a:solidFill>
                  <a:prstClr val="black"/>
                </a:solidFill>
                <a:latin typeface="Calibri"/>
                <a:cs typeface="Calibri"/>
              </a:rPr>
              <a:t>were</a:t>
            </a:r>
            <a:r>
              <a:rPr sz="2400" spc="-65" dirty="0">
                <a:solidFill>
                  <a:prstClr val="black"/>
                </a:solidFill>
                <a:latin typeface="Calibri"/>
                <a:cs typeface="Calibri"/>
              </a:rPr>
              <a:t> </a:t>
            </a:r>
            <a:r>
              <a:rPr sz="2400" dirty="0">
                <a:solidFill>
                  <a:prstClr val="black"/>
                </a:solidFill>
                <a:latin typeface="Calibri"/>
                <a:cs typeface="Calibri"/>
              </a:rPr>
              <a:t>required,</a:t>
            </a:r>
            <a:r>
              <a:rPr sz="2400" spc="-60" dirty="0">
                <a:solidFill>
                  <a:prstClr val="black"/>
                </a:solidFill>
                <a:latin typeface="Calibri"/>
                <a:cs typeface="Calibri"/>
              </a:rPr>
              <a:t> </a:t>
            </a:r>
            <a:r>
              <a:rPr sz="2400" spc="-11" dirty="0">
                <a:solidFill>
                  <a:prstClr val="black"/>
                </a:solidFill>
                <a:latin typeface="Calibri"/>
                <a:cs typeface="Calibri"/>
              </a:rPr>
              <a:t>respectively</a:t>
            </a:r>
            <a:endParaRPr sz="2400">
              <a:solidFill>
                <a:prstClr val="black"/>
              </a:solidFill>
              <a:latin typeface="Calibri"/>
              <a:cs typeface="Calibri"/>
            </a:endParaRPr>
          </a:p>
        </p:txBody>
      </p:sp>
      <p:sp>
        <p:nvSpPr>
          <p:cNvPr id="5" name="object 5"/>
          <p:cNvSpPr txBox="1"/>
          <p:nvPr/>
        </p:nvSpPr>
        <p:spPr>
          <a:xfrm>
            <a:off x="10390512" y="6398259"/>
            <a:ext cx="1757045" cy="259045"/>
          </a:xfrm>
          <a:prstGeom prst="rect">
            <a:avLst/>
          </a:prstGeom>
        </p:spPr>
        <p:txBody>
          <a:bodyPr vert="horz" wrap="square" lIns="0" tIns="12700" rIns="0" bIns="0" rtlCol="0">
            <a:spAutoFit/>
          </a:bodyPr>
          <a:lstStyle/>
          <a:p>
            <a:pPr marL="12700" defTabSz="609585">
              <a:spcBef>
                <a:spcPts val="100"/>
              </a:spcBef>
            </a:pPr>
            <a:r>
              <a:rPr sz="1600" b="1" spc="-11" dirty="0">
                <a:solidFill>
                  <a:prstClr val="black"/>
                </a:solidFill>
                <a:latin typeface="Calibri"/>
                <a:cs typeface="Calibri"/>
              </a:rPr>
              <a:t>Vali</a:t>
            </a:r>
            <a:r>
              <a:rPr sz="1600" b="1" spc="-25" dirty="0">
                <a:solidFill>
                  <a:prstClr val="black"/>
                </a:solidFill>
                <a:latin typeface="Calibri"/>
                <a:cs typeface="Calibri"/>
              </a:rPr>
              <a:t> </a:t>
            </a:r>
            <a:r>
              <a:rPr sz="1600" b="1" dirty="0">
                <a:solidFill>
                  <a:prstClr val="black"/>
                </a:solidFill>
                <a:latin typeface="Calibri"/>
                <a:cs typeface="Calibri"/>
              </a:rPr>
              <a:t>et</a:t>
            </a:r>
            <a:r>
              <a:rPr sz="1600" b="1" spc="-25" dirty="0">
                <a:solidFill>
                  <a:prstClr val="black"/>
                </a:solidFill>
                <a:latin typeface="Calibri"/>
                <a:cs typeface="Calibri"/>
              </a:rPr>
              <a:t> </a:t>
            </a:r>
            <a:r>
              <a:rPr sz="1600" b="1" dirty="0">
                <a:solidFill>
                  <a:prstClr val="black"/>
                </a:solidFill>
                <a:latin typeface="Calibri"/>
                <a:cs typeface="Calibri"/>
              </a:rPr>
              <a:t>al;</a:t>
            </a:r>
            <a:r>
              <a:rPr sz="1600" b="1" spc="-25" dirty="0">
                <a:solidFill>
                  <a:prstClr val="black"/>
                </a:solidFill>
                <a:latin typeface="Calibri"/>
                <a:cs typeface="Calibri"/>
              </a:rPr>
              <a:t> </a:t>
            </a:r>
            <a:r>
              <a:rPr sz="1600" b="1" dirty="0">
                <a:solidFill>
                  <a:prstClr val="black"/>
                </a:solidFill>
                <a:latin typeface="Calibri"/>
                <a:cs typeface="Calibri"/>
              </a:rPr>
              <a:t>J</a:t>
            </a:r>
            <a:r>
              <a:rPr sz="1600" b="1" spc="-25" dirty="0">
                <a:solidFill>
                  <a:prstClr val="black"/>
                </a:solidFill>
                <a:latin typeface="Calibri"/>
                <a:cs typeface="Calibri"/>
              </a:rPr>
              <a:t> </a:t>
            </a:r>
            <a:r>
              <a:rPr sz="1600" b="1" dirty="0">
                <a:solidFill>
                  <a:prstClr val="black"/>
                </a:solidFill>
                <a:latin typeface="Calibri"/>
                <a:cs typeface="Calibri"/>
              </a:rPr>
              <a:t>Hep</a:t>
            </a:r>
            <a:r>
              <a:rPr sz="1600" b="1" spc="-15" dirty="0">
                <a:solidFill>
                  <a:prstClr val="black"/>
                </a:solidFill>
                <a:latin typeface="Calibri"/>
                <a:cs typeface="Calibri"/>
              </a:rPr>
              <a:t> </a:t>
            </a:r>
            <a:r>
              <a:rPr sz="1600" b="1" spc="-20" dirty="0">
                <a:solidFill>
                  <a:prstClr val="black"/>
                </a:solidFill>
                <a:latin typeface="Calibri"/>
                <a:cs typeface="Calibri"/>
              </a:rPr>
              <a:t>2020</a:t>
            </a:r>
            <a:endParaRPr sz="1600">
              <a:solidFill>
                <a:prstClr val="black"/>
              </a:solidFill>
              <a:latin typeface="Calibri"/>
              <a:cs typeface="Calibri"/>
            </a:endParaRPr>
          </a:p>
        </p:txBody>
      </p:sp>
      <p:sp>
        <p:nvSpPr>
          <p:cNvPr id="6" name="object 6"/>
          <p:cNvSpPr txBox="1"/>
          <p:nvPr/>
        </p:nvSpPr>
        <p:spPr>
          <a:xfrm>
            <a:off x="162963" y="1663228"/>
            <a:ext cx="4569460" cy="1572225"/>
          </a:xfrm>
          <a:prstGeom prst="rect">
            <a:avLst/>
          </a:prstGeom>
          <a:solidFill>
            <a:srgbClr val="FFE697"/>
          </a:solidFill>
        </p:spPr>
        <p:txBody>
          <a:bodyPr vert="horz" wrap="square" lIns="0" tIns="33020" rIns="0" bIns="0" rtlCol="0">
            <a:spAutoFit/>
          </a:bodyPr>
          <a:lstStyle/>
          <a:p>
            <a:pPr marL="226054" indent="-135887" defTabSz="609585">
              <a:spcBef>
                <a:spcPts val="260"/>
              </a:spcBef>
              <a:buFontTx/>
              <a:buChar char="-"/>
              <a:tabLst>
                <a:tab pos="226689" algn="l"/>
              </a:tabLst>
            </a:pPr>
            <a:r>
              <a:rPr sz="2000" b="1" dirty="0">
                <a:solidFill>
                  <a:prstClr val="black"/>
                </a:solidFill>
                <a:latin typeface="Calibri"/>
                <a:cs typeface="Calibri"/>
              </a:rPr>
              <a:t>Hyaluronic</a:t>
            </a:r>
            <a:r>
              <a:rPr sz="2000" b="1" spc="-55" dirty="0">
                <a:solidFill>
                  <a:prstClr val="black"/>
                </a:solidFill>
                <a:latin typeface="Calibri"/>
                <a:cs typeface="Calibri"/>
              </a:rPr>
              <a:t> </a:t>
            </a:r>
            <a:r>
              <a:rPr sz="2000" b="1" dirty="0">
                <a:solidFill>
                  <a:prstClr val="black"/>
                </a:solidFill>
                <a:latin typeface="Calibri"/>
                <a:cs typeface="Calibri"/>
              </a:rPr>
              <a:t>acid</a:t>
            </a:r>
            <a:r>
              <a:rPr sz="2000" b="1" spc="-40" dirty="0">
                <a:solidFill>
                  <a:prstClr val="black"/>
                </a:solidFill>
                <a:latin typeface="Calibri"/>
                <a:cs typeface="Calibri"/>
              </a:rPr>
              <a:t> </a:t>
            </a:r>
            <a:r>
              <a:rPr sz="2000" b="1" spc="-20" dirty="0">
                <a:solidFill>
                  <a:prstClr val="black"/>
                </a:solidFill>
                <a:latin typeface="Calibri"/>
                <a:cs typeface="Calibri"/>
              </a:rPr>
              <a:t>(HA)</a:t>
            </a:r>
            <a:endParaRPr sz="2000">
              <a:solidFill>
                <a:prstClr val="black"/>
              </a:solidFill>
              <a:latin typeface="Calibri"/>
              <a:cs typeface="Calibri"/>
            </a:endParaRPr>
          </a:p>
          <a:p>
            <a:pPr marL="90803" marR="292727" defTabSz="609585">
              <a:buFontTx/>
              <a:buChar char="-"/>
              <a:tabLst>
                <a:tab pos="226689" algn="l"/>
              </a:tabLst>
            </a:pPr>
            <a:r>
              <a:rPr sz="2000" b="1" dirty="0">
                <a:solidFill>
                  <a:prstClr val="black"/>
                </a:solidFill>
                <a:latin typeface="Calibri"/>
                <a:cs typeface="Calibri"/>
              </a:rPr>
              <a:t>Procollagen</a:t>
            </a:r>
            <a:r>
              <a:rPr sz="2000" b="1" spc="-51" dirty="0">
                <a:solidFill>
                  <a:prstClr val="black"/>
                </a:solidFill>
                <a:latin typeface="Calibri"/>
                <a:cs typeface="Calibri"/>
              </a:rPr>
              <a:t> </a:t>
            </a:r>
            <a:r>
              <a:rPr sz="2000" b="1" dirty="0">
                <a:solidFill>
                  <a:prstClr val="black"/>
                </a:solidFill>
                <a:latin typeface="Calibri"/>
                <a:cs typeface="Calibri"/>
              </a:rPr>
              <a:t>III</a:t>
            </a:r>
            <a:r>
              <a:rPr sz="2000" b="1" spc="-35" dirty="0">
                <a:solidFill>
                  <a:prstClr val="black"/>
                </a:solidFill>
                <a:latin typeface="Calibri"/>
                <a:cs typeface="Calibri"/>
              </a:rPr>
              <a:t> </a:t>
            </a:r>
            <a:r>
              <a:rPr sz="2000" b="1" dirty="0">
                <a:solidFill>
                  <a:prstClr val="black"/>
                </a:solidFill>
                <a:latin typeface="Calibri"/>
                <a:cs typeface="Calibri"/>
              </a:rPr>
              <a:t>amino</a:t>
            </a:r>
            <a:r>
              <a:rPr sz="2000" b="1" spc="-40" dirty="0">
                <a:solidFill>
                  <a:prstClr val="black"/>
                </a:solidFill>
                <a:latin typeface="Calibri"/>
                <a:cs typeface="Calibri"/>
              </a:rPr>
              <a:t> </a:t>
            </a:r>
            <a:r>
              <a:rPr sz="2000" b="1" dirty="0">
                <a:solidFill>
                  <a:prstClr val="black"/>
                </a:solidFill>
                <a:latin typeface="Calibri"/>
                <a:cs typeface="Calibri"/>
              </a:rPr>
              <a:t>terminal</a:t>
            </a:r>
            <a:r>
              <a:rPr sz="2000" b="1" spc="-40" dirty="0">
                <a:solidFill>
                  <a:prstClr val="black"/>
                </a:solidFill>
                <a:latin typeface="Calibri"/>
                <a:cs typeface="Calibri"/>
              </a:rPr>
              <a:t> </a:t>
            </a:r>
            <a:r>
              <a:rPr sz="2000" b="1" spc="-11" dirty="0">
                <a:solidFill>
                  <a:prstClr val="black"/>
                </a:solidFill>
                <a:latin typeface="Calibri"/>
                <a:cs typeface="Calibri"/>
              </a:rPr>
              <a:t>peptide (PIIINP)</a:t>
            </a:r>
            <a:endParaRPr sz="2000">
              <a:solidFill>
                <a:prstClr val="black"/>
              </a:solidFill>
              <a:latin typeface="Calibri"/>
              <a:cs typeface="Calibri"/>
            </a:endParaRPr>
          </a:p>
          <a:p>
            <a:pPr marL="90803" marR="264788" defTabSz="609585">
              <a:buFontTx/>
              <a:buChar char="-"/>
              <a:tabLst>
                <a:tab pos="226689" algn="l"/>
              </a:tabLst>
            </a:pPr>
            <a:r>
              <a:rPr sz="2000" b="1" dirty="0">
                <a:solidFill>
                  <a:prstClr val="black"/>
                </a:solidFill>
                <a:latin typeface="Calibri"/>
                <a:cs typeface="Calibri"/>
              </a:rPr>
              <a:t>Tissue</a:t>
            </a:r>
            <a:r>
              <a:rPr sz="2000" b="1" spc="-55" dirty="0">
                <a:solidFill>
                  <a:prstClr val="black"/>
                </a:solidFill>
                <a:latin typeface="Calibri"/>
                <a:cs typeface="Calibri"/>
              </a:rPr>
              <a:t> </a:t>
            </a:r>
            <a:r>
              <a:rPr sz="2000" b="1" dirty="0">
                <a:solidFill>
                  <a:prstClr val="black"/>
                </a:solidFill>
                <a:latin typeface="Calibri"/>
                <a:cs typeface="Calibri"/>
              </a:rPr>
              <a:t>inhibitor</a:t>
            </a:r>
            <a:r>
              <a:rPr sz="2000" b="1" spc="-40" dirty="0">
                <a:solidFill>
                  <a:prstClr val="black"/>
                </a:solidFill>
                <a:latin typeface="Calibri"/>
                <a:cs typeface="Calibri"/>
              </a:rPr>
              <a:t> </a:t>
            </a:r>
            <a:r>
              <a:rPr sz="2000" b="1" dirty="0">
                <a:solidFill>
                  <a:prstClr val="black"/>
                </a:solidFill>
                <a:latin typeface="Calibri"/>
                <a:cs typeface="Calibri"/>
              </a:rPr>
              <a:t>of</a:t>
            </a:r>
            <a:r>
              <a:rPr sz="2000" b="1" spc="-40" dirty="0">
                <a:solidFill>
                  <a:prstClr val="black"/>
                </a:solidFill>
                <a:latin typeface="Calibri"/>
                <a:cs typeface="Calibri"/>
              </a:rPr>
              <a:t> </a:t>
            </a:r>
            <a:r>
              <a:rPr sz="2000" b="1" dirty="0">
                <a:solidFill>
                  <a:prstClr val="black"/>
                </a:solidFill>
                <a:latin typeface="Calibri"/>
                <a:cs typeface="Calibri"/>
              </a:rPr>
              <a:t>metalloproteinase</a:t>
            </a:r>
            <a:r>
              <a:rPr sz="2000" b="1" spc="-40" dirty="0">
                <a:solidFill>
                  <a:prstClr val="black"/>
                </a:solidFill>
                <a:latin typeface="Calibri"/>
                <a:cs typeface="Calibri"/>
              </a:rPr>
              <a:t> </a:t>
            </a:r>
            <a:r>
              <a:rPr sz="2000" b="1" spc="-51" dirty="0">
                <a:solidFill>
                  <a:prstClr val="black"/>
                </a:solidFill>
                <a:latin typeface="Calibri"/>
                <a:cs typeface="Calibri"/>
              </a:rPr>
              <a:t>1 </a:t>
            </a:r>
            <a:r>
              <a:rPr sz="2000" b="1" spc="-11" dirty="0">
                <a:solidFill>
                  <a:prstClr val="black"/>
                </a:solidFill>
                <a:latin typeface="Calibri"/>
                <a:cs typeface="Calibri"/>
              </a:rPr>
              <a:t>(TIMP-</a:t>
            </a:r>
            <a:r>
              <a:rPr sz="2000" b="1" spc="-25" dirty="0">
                <a:solidFill>
                  <a:prstClr val="black"/>
                </a:solidFill>
                <a:latin typeface="Calibri"/>
                <a:cs typeface="Calibri"/>
              </a:rPr>
              <a:t>1)</a:t>
            </a:r>
            <a:endParaRPr sz="2000">
              <a:solidFill>
                <a:prstClr val="black"/>
              </a:solidFill>
              <a:latin typeface="Calibri"/>
              <a:cs typeface="Calibri"/>
            </a:endParaRPr>
          </a:p>
        </p:txBody>
      </p:sp>
      <p:grpSp>
        <p:nvGrpSpPr>
          <p:cNvPr id="7" name="object 7"/>
          <p:cNvGrpSpPr/>
          <p:nvPr/>
        </p:nvGrpSpPr>
        <p:grpSpPr>
          <a:xfrm>
            <a:off x="5924973" y="1621941"/>
            <a:ext cx="2035811" cy="2037715"/>
            <a:chOff x="5924974" y="1621941"/>
            <a:chExt cx="2035810" cy="2037714"/>
          </a:xfrm>
        </p:grpSpPr>
        <p:sp>
          <p:nvSpPr>
            <p:cNvPr id="8" name="object 8"/>
            <p:cNvSpPr/>
            <p:nvPr/>
          </p:nvSpPr>
          <p:spPr>
            <a:xfrm>
              <a:off x="6068950" y="3589158"/>
              <a:ext cx="0" cy="62865"/>
            </a:xfrm>
            <a:custGeom>
              <a:avLst/>
              <a:gdLst/>
              <a:ahLst/>
              <a:cxnLst/>
              <a:rect l="l" t="t" r="r" b="b"/>
              <a:pathLst>
                <a:path h="62864">
                  <a:moveTo>
                    <a:pt x="0" y="0"/>
                  </a:moveTo>
                  <a:lnTo>
                    <a:pt x="0" y="62265"/>
                  </a:lnTo>
                </a:path>
              </a:pathLst>
            </a:custGeom>
            <a:ln w="15319">
              <a:solidFill>
                <a:srgbClr val="000000"/>
              </a:solidFill>
            </a:ln>
          </p:spPr>
          <p:txBody>
            <a:bodyPr wrap="square" lIns="0" tIns="0" rIns="0" bIns="0" rtlCol="0"/>
            <a:lstStyle/>
            <a:p>
              <a:pPr defTabSz="609585"/>
              <a:endParaRPr>
                <a:solidFill>
                  <a:prstClr val="black"/>
                </a:solidFill>
                <a:latin typeface="Arial"/>
              </a:endParaRPr>
            </a:p>
          </p:txBody>
        </p:sp>
        <p:sp>
          <p:nvSpPr>
            <p:cNvPr id="9" name="object 9"/>
            <p:cNvSpPr/>
            <p:nvPr/>
          </p:nvSpPr>
          <p:spPr>
            <a:xfrm>
              <a:off x="6445782" y="3589158"/>
              <a:ext cx="0" cy="62865"/>
            </a:xfrm>
            <a:custGeom>
              <a:avLst/>
              <a:gdLst/>
              <a:ahLst/>
              <a:cxnLst/>
              <a:rect l="l" t="t" r="r" b="b"/>
              <a:pathLst>
                <a:path h="62864">
                  <a:moveTo>
                    <a:pt x="0" y="0"/>
                  </a:moveTo>
                  <a:lnTo>
                    <a:pt x="0" y="62265"/>
                  </a:lnTo>
                </a:path>
              </a:pathLst>
            </a:custGeom>
            <a:ln w="15319">
              <a:solidFill>
                <a:srgbClr val="000000"/>
              </a:solidFill>
            </a:ln>
          </p:spPr>
          <p:txBody>
            <a:bodyPr wrap="square" lIns="0" tIns="0" rIns="0" bIns="0" rtlCol="0"/>
            <a:lstStyle/>
            <a:p>
              <a:pPr defTabSz="609585"/>
              <a:endParaRPr>
                <a:solidFill>
                  <a:prstClr val="black"/>
                </a:solidFill>
                <a:latin typeface="Arial"/>
              </a:endParaRPr>
            </a:p>
          </p:txBody>
        </p:sp>
        <p:sp>
          <p:nvSpPr>
            <p:cNvPr id="10" name="object 10"/>
            <p:cNvSpPr/>
            <p:nvPr/>
          </p:nvSpPr>
          <p:spPr>
            <a:xfrm>
              <a:off x="6822461" y="3589158"/>
              <a:ext cx="0" cy="62865"/>
            </a:xfrm>
            <a:custGeom>
              <a:avLst/>
              <a:gdLst/>
              <a:ahLst/>
              <a:cxnLst/>
              <a:rect l="l" t="t" r="r" b="b"/>
              <a:pathLst>
                <a:path h="62864">
                  <a:moveTo>
                    <a:pt x="0" y="0"/>
                  </a:moveTo>
                  <a:lnTo>
                    <a:pt x="0" y="62265"/>
                  </a:lnTo>
                </a:path>
              </a:pathLst>
            </a:custGeom>
            <a:ln w="15319">
              <a:solidFill>
                <a:srgbClr val="000000"/>
              </a:solidFill>
            </a:ln>
          </p:spPr>
          <p:txBody>
            <a:bodyPr wrap="square" lIns="0" tIns="0" rIns="0" bIns="0" rtlCol="0"/>
            <a:lstStyle/>
            <a:p>
              <a:pPr defTabSz="609585"/>
              <a:endParaRPr>
                <a:solidFill>
                  <a:prstClr val="black"/>
                </a:solidFill>
                <a:latin typeface="Arial"/>
              </a:endParaRPr>
            </a:p>
          </p:txBody>
        </p:sp>
        <p:sp>
          <p:nvSpPr>
            <p:cNvPr id="11" name="object 11"/>
            <p:cNvSpPr/>
            <p:nvPr/>
          </p:nvSpPr>
          <p:spPr>
            <a:xfrm>
              <a:off x="7199262" y="3589158"/>
              <a:ext cx="0" cy="62865"/>
            </a:xfrm>
            <a:custGeom>
              <a:avLst/>
              <a:gdLst/>
              <a:ahLst/>
              <a:cxnLst/>
              <a:rect l="l" t="t" r="r" b="b"/>
              <a:pathLst>
                <a:path h="62864">
                  <a:moveTo>
                    <a:pt x="0" y="0"/>
                  </a:moveTo>
                  <a:lnTo>
                    <a:pt x="0" y="62265"/>
                  </a:lnTo>
                </a:path>
              </a:pathLst>
            </a:custGeom>
            <a:ln w="15319">
              <a:solidFill>
                <a:srgbClr val="000000"/>
              </a:solidFill>
            </a:ln>
          </p:spPr>
          <p:txBody>
            <a:bodyPr wrap="square" lIns="0" tIns="0" rIns="0" bIns="0" rtlCol="0"/>
            <a:lstStyle/>
            <a:p>
              <a:pPr defTabSz="609585"/>
              <a:endParaRPr>
                <a:solidFill>
                  <a:prstClr val="black"/>
                </a:solidFill>
                <a:latin typeface="Arial"/>
              </a:endParaRPr>
            </a:p>
          </p:txBody>
        </p:sp>
        <p:sp>
          <p:nvSpPr>
            <p:cNvPr id="12" name="object 12"/>
            <p:cNvSpPr/>
            <p:nvPr/>
          </p:nvSpPr>
          <p:spPr>
            <a:xfrm>
              <a:off x="7575910" y="3589158"/>
              <a:ext cx="0" cy="62865"/>
            </a:xfrm>
            <a:custGeom>
              <a:avLst/>
              <a:gdLst/>
              <a:ahLst/>
              <a:cxnLst/>
              <a:rect l="l" t="t" r="r" b="b"/>
              <a:pathLst>
                <a:path h="62864">
                  <a:moveTo>
                    <a:pt x="0" y="0"/>
                  </a:moveTo>
                  <a:lnTo>
                    <a:pt x="0" y="62265"/>
                  </a:lnTo>
                </a:path>
              </a:pathLst>
            </a:custGeom>
            <a:ln w="15319">
              <a:solidFill>
                <a:srgbClr val="000000"/>
              </a:solidFill>
            </a:ln>
          </p:spPr>
          <p:txBody>
            <a:bodyPr wrap="square" lIns="0" tIns="0" rIns="0" bIns="0" rtlCol="0"/>
            <a:lstStyle/>
            <a:p>
              <a:pPr defTabSz="609585"/>
              <a:endParaRPr>
                <a:solidFill>
                  <a:prstClr val="black"/>
                </a:solidFill>
                <a:latin typeface="Arial"/>
              </a:endParaRPr>
            </a:p>
          </p:txBody>
        </p:sp>
        <p:sp>
          <p:nvSpPr>
            <p:cNvPr id="13" name="object 13"/>
            <p:cNvSpPr/>
            <p:nvPr/>
          </p:nvSpPr>
          <p:spPr>
            <a:xfrm>
              <a:off x="7952742" y="3589158"/>
              <a:ext cx="0" cy="62865"/>
            </a:xfrm>
            <a:custGeom>
              <a:avLst/>
              <a:gdLst/>
              <a:ahLst/>
              <a:cxnLst/>
              <a:rect l="l" t="t" r="r" b="b"/>
              <a:pathLst>
                <a:path h="62864">
                  <a:moveTo>
                    <a:pt x="0" y="0"/>
                  </a:moveTo>
                  <a:lnTo>
                    <a:pt x="0" y="62265"/>
                  </a:lnTo>
                </a:path>
              </a:pathLst>
            </a:custGeom>
            <a:ln w="15319">
              <a:solidFill>
                <a:srgbClr val="000000"/>
              </a:solidFill>
            </a:ln>
          </p:spPr>
          <p:txBody>
            <a:bodyPr wrap="square" lIns="0" tIns="0" rIns="0" bIns="0" rtlCol="0"/>
            <a:lstStyle/>
            <a:p>
              <a:pPr defTabSz="609585"/>
              <a:endParaRPr>
                <a:solidFill>
                  <a:prstClr val="black"/>
                </a:solidFill>
                <a:latin typeface="Arial"/>
              </a:endParaRPr>
            </a:p>
          </p:txBody>
        </p:sp>
        <p:sp>
          <p:nvSpPr>
            <p:cNvPr id="14" name="object 14"/>
            <p:cNvSpPr/>
            <p:nvPr/>
          </p:nvSpPr>
          <p:spPr>
            <a:xfrm>
              <a:off x="5932911" y="3513747"/>
              <a:ext cx="62865" cy="0"/>
            </a:xfrm>
            <a:custGeom>
              <a:avLst/>
              <a:gdLst/>
              <a:ahLst/>
              <a:cxnLst/>
              <a:rect l="l" t="t" r="r" b="b"/>
              <a:pathLst>
                <a:path w="62864">
                  <a:moveTo>
                    <a:pt x="62258" y="0"/>
                  </a:moveTo>
                  <a:lnTo>
                    <a:pt x="0" y="0"/>
                  </a:lnTo>
                </a:path>
              </a:pathLst>
            </a:custGeom>
            <a:ln w="15321">
              <a:solidFill>
                <a:srgbClr val="000000"/>
              </a:solidFill>
            </a:ln>
          </p:spPr>
          <p:txBody>
            <a:bodyPr wrap="square" lIns="0" tIns="0" rIns="0" bIns="0" rtlCol="0"/>
            <a:lstStyle/>
            <a:p>
              <a:pPr defTabSz="609585"/>
              <a:endParaRPr>
                <a:solidFill>
                  <a:prstClr val="black"/>
                </a:solidFill>
                <a:latin typeface="Arial"/>
              </a:endParaRPr>
            </a:p>
          </p:txBody>
        </p:sp>
        <p:sp>
          <p:nvSpPr>
            <p:cNvPr id="15" name="object 15"/>
            <p:cNvSpPr/>
            <p:nvPr/>
          </p:nvSpPr>
          <p:spPr>
            <a:xfrm>
              <a:off x="5932911" y="3136997"/>
              <a:ext cx="62865" cy="0"/>
            </a:xfrm>
            <a:custGeom>
              <a:avLst/>
              <a:gdLst/>
              <a:ahLst/>
              <a:cxnLst/>
              <a:rect l="l" t="t" r="r" b="b"/>
              <a:pathLst>
                <a:path w="62864">
                  <a:moveTo>
                    <a:pt x="62258" y="0"/>
                  </a:moveTo>
                  <a:lnTo>
                    <a:pt x="0" y="0"/>
                  </a:lnTo>
                </a:path>
              </a:pathLst>
            </a:custGeom>
            <a:ln w="15321">
              <a:solidFill>
                <a:srgbClr val="000000"/>
              </a:solidFill>
            </a:ln>
          </p:spPr>
          <p:txBody>
            <a:bodyPr wrap="square" lIns="0" tIns="0" rIns="0" bIns="0" rtlCol="0"/>
            <a:lstStyle/>
            <a:p>
              <a:pPr defTabSz="609585"/>
              <a:endParaRPr>
                <a:solidFill>
                  <a:prstClr val="black"/>
                </a:solidFill>
                <a:latin typeface="Arial"/>
              </a:endParaRPr>
            </a:p>
          </p:txBody>
        </p:sp>
        <p:sp>
          <p:nvSpPr>
            <p:cNvPr id="16" name="object 16"/>
            <p:cNvSpPr/>
            <p:nvPr/>
          </p:nvSpPr>
          <p:spPr>
            <a:xfrm>
              <a:off x="5932911" y="2760217"/>
              <a:ext cx="62865" cy="0"/>
            </a:xfrm>
            <a:custGeom>
              <a:avLst/>
              <a:gdLst/>
              <a:ahLst/>
              <a:cxnLst/>
              <a:rect l="l" t="t" r="r" b="b"/>
              <a:pathLst>
                <a:path w="62864">
                  <a:moveTo>
                    <a:pt x="62258" y="0"/>
                  </a:moveTo>
                  <a:lnTo>
                    <a:pt x="0" y="0"/>
                  </a:lnTo>
                </a:path>
              </a:pathLst>
            </a:custGeom>
            <a:ln w="15321">
              <a:solidFill>
                <a:srgbClr val="000000"/>
              </a:solidFill>
            </a:ln>
          </p:spPr>
          <p:txBody>
            <a:bodyPr wrap="square" lIns="0" tIns="0" rIns="0" bIns="0" rtlCol="0"/>
            <a:lstStyle/>
            <a:p>
              <a:pPr defTabSz="609585"/>
              <a:endParaRPr>
                <a:solidFill>
                  <a:prstClr val="black"/>
                </a:solidFill>
                <a:latin typeface="Arial"/>
              </a:endParaRPr>
            </a:p>
          </p:txBody>
        </p:sp>
        <p:sp>
          <p:nvSpPr>
            <p:cNvPr id="17" name="object 17"/>
            <p:cNvSpPr/>
            <p:nvPr/>
          </p:nvSpPr>
          <p:spPr>
            <a:xfrm>
              <a:off x="5932911" y="2383407"/>
              <a:ext cx="62865" cy="0"/>
            </a:xfrm>
            <a:custGeom>
              <a:avLst/>
              <a:gdLst/>
              <a:ahLst/>
              <a:cxnLst/>
              <a:rect l="l" t="t" r="r" b="b"/>
              <a:pathLst>
                <a:path w="62864">
                  <a:moveTo>
                    <a:pt x="62258" y="0"/>
                  </a:moveTo>
                  <a:lnTo>
                    <a:pt x="0" y="0"/>
                  </a:lnTo>
                </a:path>
              </a:pathLst>
            </a:custGeom>
            <a:ln w="15321">
              <a:solidFill>
                <a:srgbClr val="000000"/>
              </a:solidFill>
            </a:ln>
          </p:spPr>
          <p:txBody>
            <a:bodyPr wrap="square" lIns="0" tIns="0" rIns="0" bIns="0" rtlCol="0"/>
            <a:lstStyle/>
            <a:p>
              <a:pPr defTabSz="609585"/>
              <a:endParaRPr>
                <a:solidFill>
                  <a:prstClr val="black"/>
                </a:solidFill>
                <a:latin typeface="Arial"/>
              </a:endParaRPr>
            </a:p>
          </p:txBody>
        </p:sp>
        <p:sp>
          <p:nvSpPr>
            <p:cNvPr id="18" name="object 18"/>
            <p:cNvSpPr/>
            <p:nvPr/>
          </p:nvSpPr>
          <p:spPr>
            <a:xfrm>
              <a:off x="5932911" y="2006658"/>
              <a:ext cx="62865" cy="0"/>
            </a:xfrm>
            <a:custGeom>
              <a:avLst/>
              <a:gdLst/>
              <a:ahLst/>
              <a:cxnLst/>
              <a:rect l="l" t="t" r="r" b="b"/>
              <a:pathLst>
                <a:path w="62864">
                  <a:moveTo>
                    <a:pt x="62258" y="0"/>
                  </a:moveTo>
                  <a:lnTo>
                    <a:pt x="0" y="0"/>
                  </a:lnTo>
                </a:path>
              </a:pathLst>
            </a:custGeom>
            <a:ln w="15321">
              <a:solidFill>
                <a:srgbClr val="000000"/>
              </a:solidFill>
            </a:ln>
          </p:spPr>
          <p:txBody>
            <a:bodyPr wrap="square" lIns="0" tIns="0" rIns="0" bIns="0" rtlCol="0"/>
            <a:lstStyle/>
            <a:p>
              <a:pPr defTabSz="609585"/>
              <a:endParaRPr>
                <a:solidFill>
                  <a:prstClr val="black"/>
                </a:solidFill>
                <a:latin typeface="Arial"/>
              </a:endParaRPr>
            </a:p>
          </p:txBody>
        </p:sp>
        <p:sp>
          <p:nvSpPr>
            <p:cNvPr id="19" name="object 19"/>
            <p:cNvSpPr/>
            <p:nvPr/>
          </p:nvSpPr>
          <p:spPr>
            <a:xfrm>
              <a:off x="5932911" y="1629878"/>
              <a:ext cx="62865" cy="0"/>
            </a:xfrm>
            <a:custGeom>
              <a:avLst/>
              <a:gdLst/>
              <a:ahLst/>
              <a:cxnLst/>
              <a:rect l="l" t="t" r="r" b="b"/>
              <a:pathLst>
                <a:path w="62864">
                  <a:moveTo>
                    <a:pt x="62258" y="0"/>
                  </a:moveTo>
                  <a:lnTo>
                    <a:pt x="0" y="0"/>
                  </a:lnTo>
                </a:path>
              </a:pathLst>
            </a:custGeom>
            <a:ln w="15321">
              <a:solidFill>
                <a:srgbClr val="000000"/>
              </a:solidFill>
            </a:ln>
          </p:spPr>
          <p:txBody>
            <a:bodyPr wrap="square" lIns="0" tIns="0" rIns="0" bIns="0" rtlCol="0"/>
            <a:lstStyle/>
            <a:p>
              <a:pPr defTabSz="609585"/>
              <a:endParaRPr>
                <a:solidFill>
                  <a:prstClr val="black"/>
                </a:solidFill>
                <a:latin typeface="Arial"/>
              </a:endParaRPr>
            </a:p>
          </p:txBody>
        </p:sp>
      </p:grpSp>
      <p:sp>
        <p:nvSpPr>
          <p:cNvPr id="20" name="object 20"/>
          <p:cNvSpPr txBox="1"/>
          <p:nvPr/>
        </p:nvSpPr>
        <p:spPr>
          <a:xfrm>
            <a:off x="5941241" y="3566196"/>
            <a:ext cx="2122171" cy="507831"/>
          </a:xfrm>
          <a:prstGeom prst="rect">
            <a:avLst/>
          </a:prstGeom>
        </p:spPr>
        <p:txBody>
          <a:bodyPr vert="horz" wrap="square" lIns="0" tIns="73660" rIns="0" bIns="0" rtlCol="0">
            <a:spAutoFit/>
          </a:bodyPr>
          <a:lstStyle/>
          <a:p>
            <a:pPr algn="ctr" defTabSz="609585">
              <a:spcBef>
                <a:spcPts val="580"/>
              </a:spcBef>
              <a:tabLst>
                <a:tab pos="376545" algn="l"/>
                <a:tab pos="753092" algn="l"/>
                <a:tab pos="1129637" algn="l"/>
                <a:tab pos="1506817" algn="l"/>
                <a:tab pos="1883364" algn="l"/>
              </a:tabLst>
            </a:pPr>
            <a:r>
              <a:rPr sz="1200" spc="-25" dirty="0">
                <a:solidFill>
                  <a:prstClr val="black"/>
                </a:solidFill>
                <a:latin typeface="Arial"/>
                <a:cs typeface="Arial"/>
              </a:rPr>
              <a:t>0.0</a:t>
            </a:r>
            <a:r>
              <a:rPr sz="1200" dirty="0">
                <a:solidFill>
                  <a:prstClr val="black"/>
                </a:solidFill>
                <a:latin typeface="Arial"/>
                <a:cs typeface="Arial"/>
              </a:rPr>
              <a:t>	</a:t>
            </a:r>
            <a:r>
              <a:rPr sz="1200" spc="-25" dirty="0">
                <a:solidFill>
                  <a:prstClr val="black"/>
                </a:solidFill>
                <a:latin typeface="Arial"/>
                <a:cs typeface="Arial"/>
              </a:rPr>
              <a:t>0.2</a:t>
            </a:r>
            <a:r>
              <a:rPr sz="1200" dirty="0">
                <a:solidFill>
                  <a:prstClr val="black"/>
                </a:solidFill>
                <a:latin typeface="Arial"/>
                <a:cs typeface="Arial"/>
              </a:rPr>
              <a:t>	</a:t>
            </a:r>
            <a:r>
              <a:rPr sz="1200" spc="-25" dirty="0">
                <a:solidFill>
                  <a:prstClr val="black"/>
                </a:solidFill>
                <a:latin typeface="Arial"/>
                <a:cs typeface="Arial"/>
              </a:rPr>
              <a:t>0.4</a:t>
            </a:r>
            <a:r>
              <a:rPr sz="1200" dirty="0">
                <a:solidFill>
                  <a:prstClr val="black"/>
                </a:solidFill>
                <a:latin typeface="Arial"/>
                <a:cs typeface="Arial"/>
              </a:rPr>
              <a:t>	</a:t>
            </a:r>
            <a:r>
              <a:rPr sz="1200" spc="-25" dirty="0">
                <a:solidFill>
                  <a:prstClr val="black"/>
                </a:solidFill>
                <a:latin typeface="Arial"/>
                <a:cs typeface="Arial"/>
              </a:rPr>
              <a:t>0.6</a:t>
            </a:r>
            <a:r>
              <a:rPr sz="1200" dirty="0">
                <a:solidFill>
                  <a:prstClr val="black"/>
                </a:solidFill>
                <a:latin typeface="Arial"/>
                <a:cs typeface="Arial"/>
              </a:rPr>
              <a:t>	</a:t>
            </a:r>
            <a:r>
              <a:rPr sz="1200" spc="-25" dirty="0">
                <a:solidFill>
                  <a:prstClr val="black"/>
                </a:solidFill>
                <a:latin typeface="Arial"/>
                <a:cs typeface="Arial"/>
              </a:rPr>
              <a:t>0.8</a:t>
            </a:r>
            <a:r>
              <a:rPr sz="1200" dirty="0">
                <a:solidFill>
                  <a:prstClr val="black"/>
                </a:solidFill>
                <a:latin typeface="Arial"/>
                <a:cs typeface="Arial"/>
              </a:rPr>
              <a:t>	</a:t>
            </a:r>
            <a:r>
              <a:rPr sz="1200" spc="-25" dirty="0">
                <a:solidFill>
                  <a:prstClr val="black"/>
                </a:solidFill>
                <a:latin typeface="Arial"/>
                <a:cs typeface="Arial"/>
              </a:rPr>
              <a:t>1.0</a:t>
            </a:r>
            <a:endParaRPr sz="1200">
              <a:solidFill>
                <a:prstClr val="black"/>
              </a:solidFill>
              <a:latin typeface="Arial"/>
              <a:cs typeface="Arial"/>
            </a:endParaRPr>
          </a:p>
          <a:p>
            <a:pPr marL="12065" algn="ctr" defTabSz="609585">
              <a:spcBef>
                <a:spcPts val="484"/>
              </a:spcBef>
            </a:pPr>
            <a:r>
              <a:rPr sz="1200" dirty="0">
                <a:solidFill>
                  <a:prstClr val="black"/>
                </a:solidFill>
                <a:latin typeface="Arial"/>
                <a:cs typeface="Arial"/>
              </a:rPr>
              <a:t>1-</a:t>
            </a:r>
            <a:r>
              <a:rPr sz="1200" spc="-11" dirty="0">
                <a:solidFill>
                  <a:prstClr val="black"/>
                </a:solidFill>
                <a:latin typeface="Arial"/>
                <a:cs typeface="Arial"/>
              </a:rPr>
              <a:t>Specificity</a:t>
            </a:r>
            <a:endParaRPr sz="1200">
              <a:solidFill>
                <a:prstClr val="black"/>
              </a:solidFill>
              <a:latin typeface="Arial"/>
              <a:cs typeface="Arial"/>
            </a:endParaRPr>
          </a:p>
        </p:txBody>
      </p:sp>
      <p:sp>
        <p:nvSpPr>
          <p:cNvPr id="21" name="object 21"/>
          <p:cNvSpPr txBox="1"/>
          <p:nvPr/>
        </p:nvSpPr>
        <p:spPr>
          <a:xfrm>
            <a:off x="5675328" y="1500992"/>
            <a:ext cx="238760" cy="2121735"/>
          </a:xfrm>
          <a:prstGeom prst="rect">
            <a:avLst/>
          </a:prstGeom>
        </p:spPr>
        <p:txBody>
          <a:bodyPr vert="horz" wrap="square" lIns="0" tIns="13335" rIns="0" bIns="0" rtlCol="0">
            <a:spAutoFit/>
          </a:bodyPr>
          <a:lstStyle/>
          <a:p>
            <a:pPr marL="12700" defTabSz="609585">
              <a:spcBef>
                <a:spcPts val="105"/>
              </a:spcBef>
            </a:pPr>
            <a:r>
              <a:rPr sz="1200" spc="-25" dirty="0">
                <a:solidFill>
                  <a:prstClr val="black"/>
                </a:solidFill>
                <a:latin typeface="Arial"/>
                <a:cs typeface="Arial"/>
              </a:rPr>
              <a:t>1.0</a:t>
            </a:r>
            <a:endParaRPr sz="1200">
              <a:solidFill>
                <a:prstClr val="black"/>
              </a:solidFill>
              <a:latin typeface="Arial"/>
              <a:cs typeface="Arial"/>
            </a:endParaRPr>
          </a:p>
          <a:p>
            <a:pPr defTabSz="609585">
              <a:spcBef>
                <a:spcPts val="31"/>
              </a:spcBef>
            </a:pPr>
            <a:endParaRPr sz="1300">
              <a:solidFill>
                <a:prstClr val="black"/>
              </a:solidFill>
              <a:latin typeface="Arial"/>
              <a:cs typeface="Arial"/>
            </a:endParaRPr>
          </a:p>
          <a:p>
            <a:pPr marL="12700" defTabSz="609585"/>
            <a:r>
              <a:rPr sz="1200" spc="-25" dirty="0">
                <a:solidFill>
                  <a:prstClr val="black"/>
                </a:solidFill>
                <a:latin typeface="Arial"/>
                <a:cs typeface="Arial"/>
              </a:rPr>
              <a:t>0.8</a:t>
            </a:r>
            <a:endParaRPr sz="1200">
              <a:solidFill>
                <a:prstClr val="black"/>
              </a:solidFill>
              <a:latin typeface="Arial"/>
              <a:cs typeface="Arial"/>
            </a:endParaRPr>
          </a:p>
          <a:p>
            <a:pPr defTabSz="609585">
              <a:spcBef>
                <a:spcPts val="31"/>
              </a:spcBef>
            </a:pPr>
            <a:endParaRPr sz="1300">
              <a:solidFill>
                <a:prstClr val="black"/>
              </a:solidFill>
              <a:latin typeface="Arial"/>
              <a:cs typeface="Arial"/>
            </a:endParaRPr>
          </a:p>
          <a:p>
            <a:pPr marL="12700" defTabSz="609585">
              <a:spcBef>
                <a:spcPts val="5"/>
              </a:spcBef>
            </a:pPr>
            <a:r>
              <a:rPr sz="1200" spc="-25" dirty="0">
                <a:solidFill>
                  <a:prstClr val="black"/>
                </a:solidFill>
                <a:latin typeface="Arial"/>
                <a:cs typeface="Arial"/>
              </a:rPr>
              <a:t>0.6</a:t>
            </a:r>
            <a:endParaRPr sz="1200">
              <a:solidFill>
                <a:prstClr val="black"/>
              </a:solidFill>
              <a:latin typeface="Arial"/>
              <a:cs typeface="Arial"/>
            </a:endParaRPr>
          </a:p>
          <a:p>
            <a:pPr defTabSz="609585">
              <a:spcBef>
                <a:spcPts val="31"/>
              </a:spcBef>
            </a:pPr>
            <a:endParaRPr sz="1300">
              <a:solidFill>
                <a:prstClr val="black"/>
              </a:solidFill>
              <a:latin typeface="Arial"/>
              <a:cs typeface="Arial"/>
            </a:endParaRPr>
          </a:p>
          <a:p>
            <a:pPr marL="12700" defTabSz="609585"/>
            <a:r>
              <a:rPr sz="1200" spc="-25" dirty="0">
                <a:solidFill>
                  <a:prstClr val="black"/>
                </a:solidFill>
                <a:latin typeface="Arial"/>
                <a:cs typeface="Arial"/>
              </a:rPr>
              <a:t>0.4</a:t>
            </a:r>
            <a:endParaRPr sz="1200">
              <a:solidFill>
                <a:prstClr val="black"/>
              </a:solidFill>
              <a:latin typeface="Arial"/>
              <a:cs typeface="Arial"/>
            </a:endParaRPr>
          </a:p>
          <a:p>
            <a:pPr defTabSz="609585">
              <a:spcBef>
                <a:spcPts val="31"/>
              </a:spcBef>
            </a:pPr>
            <a:endParaRPr sz="1300">
              <a:solidFill>
                <a:prstClr val="black"/>
              </a:solidFill>
              <a:latin typeface="Arial"/>
              <a:cs typeface="Arial"/>
            </a:endParaRPr>
          </a:p>
          <a:p>
            <a:pPr marL="12700" defTabSz="609585"/>
            <a:r>
              <a:rPr sz="1200" spc="-25" dirty="0">
                <a:solidFill>
                  <a:prstClr val="black"/>
                </a:solidFill>
                <a:latin typeface="Arial"/>
                <a:cs typeface="Arial"/>
              </a:rPr>
              <a:t>0.2</a:t>
            </a:r>
            <a:endParaRPr sz="1200">
              <a:solidFill>
                <a:prstClr val="black"/>
              </a:solidFill>
              <a:latin typeface="Arial"/>
              <a:cs typeface="Arial"/>
            </a:endParaRPr>
          </a:p>
          <a:p>
            <a:pPr defTabSz="609585">
              <a:spcBef>
                <a:spcPts val="31"/>
              </a:spcBef>
            </a:pPr>
            <a:endParaRPr sz="1300">
              <a:solidFill>
                <a:prstClr val="black"/>
              </a:solidFill>
              <a:latin typeface="Arial"/>
              <a:cs typeface="Arial"/>
            </a:endParaRPr>
          </a:p>
          <a:p>
            <a:pPr marL="12700" defTabSz="609585">
              <a:spcBef>
                <a:spcPts val="5"/>
              </a:spcBef>
            </a:pPr>
            <a:r>
              <a:rPr sz="1200" spc="-25" dirty="0">
                <a:solidFill>
                  <a:prstClr val="black"/>
                </a:solidFill>
                <a:latin typeface="Arial"/>
                <a:cs typeface="Arial"/>
              </a:rPr>
              <a:t>0.0</a:t>
            </a:r>
            <a:endParaRPr sz="1200">
              <a:solidFill>
                <a:prstClr val="black"/>
              </a:solidFill>
              <a:latin typeface="Arial"/>
              <a:cs typeface="Arial"/>
            </a:endParaRPr>
          </a:p>
        </p:txBody>
      </p:sp>
      <p:sp>
        <p:nvSpPr>
          <p:cNvPr id="22" name="object 22"/>
          <p:cNvSpPr txBox="1"/>
          <p:nvPr/>
        </p:nvSpPr>
        <p:spPr>
          <a:xfrm>
            <a:off x="6566625" y="1329087"/>
            <a:ext cx="885825" cy="198131"/>
          </a:xfrm>
          <a:prstGeom prst="rect">
            <a:avLst/>
          </a:prstGeom>
        </p:spPr>
        <p:txBody>
          <a:bodyPr vert="horz" wrap="square" lIns="0" tIns="13335" rIns="0" bIns="0" rtlCol="0">
            <a:spAutoFit/>
          </a:bodyPr>
          <a:lstStyle/>
          <a:p>
            <a:pPr marL="12700" defTabSz="609585">
              <a:spcBef>
                <a:spcPts val="105"/>
              </a:spcBef>
            </a:pPr>
            <a:r>
              <a:rPr sz="1200" dirty="0">
                <a:solidFill>
                  <a:prstClr val="black"/>
                </a:solidFill>
                <a:latin typeface="Arial"/>
                <a:cs typeface="Arial"/>
              </a:rPr>
              <a:t>SROC </a:t>
            </a:r>
            <a:r>
              <a:rPr sz="1200" spc="-11" dirty="0">
                <a:solidFill>
                  <a:prstClr val="black"/>
                </a:solidFill>
                <a:latin typeface="Arial"/>
                <a:cs typeface="Arial"/>
              </a:rPr>
              <a:t>curve</a:t>
            </a:r>
            <a:endParaRPr sz="1200">
              <a:solidFill>
                <a:prstClr val="black"/>
              </a:solidFill>
              <a:latin typeface="Arial"/>
              <a:cs typeface="Arial"/>
            </a:endParaRPr>
          </a:p>
        </p:txBody>
      </p:sp>
      <p:sp>
        <p:nvSpPr>
          <p:cNvPr id="23" name="object 23"/>
          <p:cNvSpPr txBox="1"/>
          <p:nvPr/>
        </p:nvSpPr>
        <p:spPr>
          <a:xfrm>
            <a:off x="5403813" y="2215504"/>
            <a:ext cx="184666" cy="715645"/>
          </a:xfrm>
          <a:prstGeom prst="rect">
            <a:avLst/>
          </a:prstGeom>
        </p:spPr>
        <p:txBody>
          <a:bodyPr vert="vert270" wrap="square" lIns="0" tIns="19685" rIns="0" bIns="0" rtlCol="0">
            <a:spAutoFit/>
          </a:bodyPr>
          <a:lstStyle/>
          <a:p>
            <a:pPr marL="12700" defTabSz="609585">
              <a:spcBef>
                <a:spcPts val="155"/>
              </a:spcBef>
            </a:pPr>
            <a:r>
              <a:rPr sz="1200" spc="-11" dirty="0">
                <a:solidFill>
                  <a:prstClr val="black"/>
                </a:solidFill>
                <a:latin typeface="Arial"/>
                <a:cs typeface="Arial"/>
              </a:rPr>
              <a:t>Sensitivity</a:t>
            </a:r>
            <a:endParaRPr sz="1200">
              <a:solidFill>
                <a:prstClr val="black"/>
              </a:solidFill>
              <a:latin typeface="Arial"/>
              <a:cs typeface="Arial"/>
            </a:endParaRPr>
          </a:p>
        </p:txBody>
      </p:sp>
      <p:grpSp>
        <p:nvGrpSpPr>
          <p:cNvPr id="24" name="object 24"/>
          <p:cNvGrpSpPr/>
          <p:nvPr/>
        </p:nvGrpSpPr>
        <p:grpSpPr>
          <a:xfrm>
            <a:off x="5986010" y="1546834"/>
            <a:ext cx="2049780" cy="2050415"/>
            <a:chOff x="5986009" y="1546833"/>
            <a:chExt cx="2049780" cy="2050414"/>
          </a:xfrm>
        </p:grpSpPr>
        <p:sp>
          <p:nvSpPr>
            <p:cNvPr id="25" name="object 25"/>
            <p:cNvSpPr/>
            <p:nvPr/>
          </p:nvSpPr>
          <p:spPr>
            <a:xfrm>
              <a:off x="6068950" y="1629847"/>
              <a:ext cx="1884045" cy="1884045"/>
            </a:xfrm>
            <a:custGeom>
              <a:avLst/>
              <a:gdLst/>
              <a:ahLst/>
              <a:cxnLst/>
              <a:rect l="l" t="t" r="r" b="b"/>
              <a:pathLst>
                <a:path w="1884045" h="1884045">
                  <a:moveTo>
                    <a:pt x="0" y="1883899"/>
                  </a:moveTo>
                  <a:lnTo>
                    <a:pt x="18873" y="1583695"/>
                  </a:lnTo>
                  <a:lnTo>
                    <a:pt x="37716" y="1409646"/>
                  </a:lnTo>
                  <a:lnTo>
                    <a:pt x="45928" y="1350603"/>
                  </a:lnTo>
                  <a:lnTo>
                    <a:pt x="54693" y="1293320"/>
                  </a:lnTo>
                  <a:lnTo>
                    <a:pt x="64071" y="1237765"/>
                  </a:lnTo>
                  <a:lnTo>
                    <a:pt x="74120" y="1183906"/>
                  </a:lnTo>
                  <a:lnTo>
                    <a:pt x="84899" y="1131711"/>
                  </a:lnTo>
                  <a:lnTo>
                    <a:pt x="96467" y="1081146"/>
                  </a:lnTo>
                  <a:lnTo>
                    <a:pt x="108884" y="1032180"/>
                  </a:lnTo>
                  <a:lnTo>
                    <a:pt x="122208" y="984780"/>
                  </a:lnTo>
                  <a:lnTo>
                    <a:pt x="136500" y="938915"/>
                  </a:lnTo>
                  <a:lnTo>
                    <a:pt x="151816" y="894551"/>
                  </a:lnTo>
                  <a:lnTo>
                    <a:pt x="168218" y="851656"/>
                  </a:lnTo>
                  <a:lnTo>
                    <a:pt x="185763" y="810199"/>
                  </a:lnTo>
                  <a:lnTo>
                    <a:pt x="204512" y="770146"/>
                  </a:lnTo>
                  <a:lnTo>
                    <a:pt x="224522" y="731466"/>
                  </a:lnTo>
                  <a:lnTo>
                    <a:pt x="245853" y="694126"/>
                  </a:lnTo>
                  <a:lnTo>
                    <a:pt x="268564" y="658094"/>
                  </a:lnTo>
                  <a:lnTo>
                    <a:pt x="292714" y="623337"/>
                  </a:lnTo>
                  <a:lnTo>
                    <a:pt x="318363" y="589823"/>
                  </a:lnTo>
                  <a:lnTo>
                    <a:pt x="345569" y="557520"/>
                  </a:lnTo>
                  <a:lnTo>
                    <a:pt x="374391" y="526395"/>
                  </a:lnTo>
                  <a:lnTo>
                    <a:pt x="404888" y="496417"/>
                  </a:lnTo>
                  <a:lnTo>
                    <a:pt x="437120" y="467553"/>
                  </a:lnTo>
                  <a:lnTo>
                    <a:pt x="471146" y="439770"/>
                  </a:lnTo>
                  <a:lnTo>
                    <a:pt x="507024" y="413036"/>
                  </a:lnTo>
                  <a:lnTo>
                    <a:pt x="544813" y="387319"/>
                  </a:lnTo>
                  <a:lnTo>
                    <a:pt x="584574" y="362587"/>
                  </a:lnTo>
                  <a:lnTo>
                    <a:pt x="626364" y="338807"/>
                  </a:lnTo>
                  <a:lnTo>
                    <a:pt x="670243" y="315947"/>
                  </a:lnTo>
                  <a:lnTo>
                    <a:pt x="716270" y="293974"/>
                  </a:lnTo>
                  <a:lnTo>
                    <a:pt x="764503" y="272857"/>
                  </a:lnTo>
                  <a:lnTo>
                    <a:pt x="815003" y="252562"/>
                  </a:lnTo>
                  <a:lnTo>
                    <a:pt x="867828" y="233059"/>
                  </a:lnTo>
                  <a:lnTo>
                    <a:pt x="923037" y="214313"/>
                  </a:lnTo>
                  <a:lnTo>
                    <a:pt x="960723" y="202240"/>
                  </a:lnTo>
                  <a:lnTo>
                    <a:pt x="1009134" y="187541"/>
                  </a:lnTo>
                  <a:lnTo>
                    <a:pt x="1057684" y="173637"/>
                  </a:lnTo>
                  <a:lnTo>
                    <a:pt x="1106365" y="160469"/>
                  </a:lnTo>
                  <a:lnTo>
                    <a:pt x="1155166" y="147974"/>
                  </a:lnTo>
                  <a:lnTo>
                    <a:pt x="1204079" y="136092"/>
                  </a:lnTo>
                  <a:lnTo>
                    <a:pt x="1253095" y="124762"/>
                  </a:lnTo>
                  <a:lnTo>
                    <a:pt x="1302206" y="113924"/>
                  </a:lnTo>
                  <a:lnTo>
                    <a:pt x="1351401" y="103516"/>
                  </a:lnTo>
                  <a:lnTo>
                    <a:pt x="1400672" y="93478"/>
                  </a:lnTo>
                  <a:lnTo>
                    <a:pt x="1450010" y="83749"/>
                  </a:lnTo>
                  <a:lnTo>
                    <a:pt x="1499406" y="74269"/>
                  </a:lnTo>
                  <a:lnTo>
                    <a:pt x="1548851" y="64975"/>
                  </a:lnTo>
                  <a:lnTo>
                    <a:pt x="1598336" y="55808"/>
                  </a:lnTo>
                  <a:lnTo>
                    <a:pt x="1647852" y="46707"/>
                  </a:lnTo>
                  <a:lnTo>
                    <a:pt x="1697390" y="37611"/>
                  </a:lnTo>
                  <a:lnTo>
                    <a:pt x="1746940" y="28459"/>
                  </a:lnTo>
                  <a:lnTo>
                    <a:pt x="1796495" y="19190"/>
                  </a:lnTo>
                  <a:lnTo>
                    <a:pt x="1846044" y="9744"/>
                  </a:lnTo>
                  <a:lnTo>
                    <a:pt x="1864948" y="5546"/>
                  </a:lnTo>
                  <a:lnTo>
                    <a:pt x="1883791" y="0"/>
                  </a:lnTo>
                </a:path>
              </a:pathLst>
            </a:custGeom>
            <a:ln w="15320">
              <a:solidFill>
                <a:srgbClr val="000000"/>
              </a:solidFill>
            </a:ln>
          </p:spPr>
          <p:txBody>
            <a:bodyPr wrap="square" lIns="0" tIns="0" rIns="0" bIns="0" rtlCol="0"/>
            <a:lstStyle/>
            <a:p>
              <a:pPr defTabSz="609585"/>
              <a:endParaRPr>
                <a:solidFill>
                  <a:prstClr val="black"/>
                </a:solidFill>
                <a:latin typeface="Arial"/>
              </a:endParaRPr>
            </a:p>
          </p:txBody>
        </p:sp>
        <p:sp>
          <p:nvSpPr>
            <p:cNvPr id="26" name="object 26"/>
            <p:cNvSpPr/>
            <p:nvPr/>
          </p:nvSpPr>
          <p:spPr>
            <a:xfrm>
              <a:off x="6090729" y="2103983"/>
              <a:ext cx="502920" cy="1049020"/>
            </a:xfrm>
            <a:custGeom>
              <a:avLst/>
              <a:gdLst/>
              <a:ahLst/>
              <a:cxnLst/>
              <a:rect l="l" t="t" r="r" b="b"/>
              <a:pathLst>
                <a:path w="502920" h="1049020">
                  <a:moveTo>
                    <a:pt x="32207" y="1023556"/>
                  </a:moveTo>
                  <a:lnTo>
                    <a:pt x="25031" y="1016292"/>
                  </a:lnTo>
                  <a:lnTo>
                    <a:pt x="7289" y="1016292"/>
                  </a:lnTo>
                  <a:lnTo>
                    <a:pt x="0" y="1023556"/>
                  </a:lnTo>
                  <a:lnTo>
                    <a:pt x="0" y="1032408"/>
                  </a:lnTo>
                  <a:lnTo>
                    <a:pt x="0" y="1041323"/>
                  </a:lnTo>
                  <a:lnTo>
                    <a:pt x="7289" y="1048524"/>
                  </a:lnTo>
                  <a:lnTo>
                    <a:pt x="25031" y="1048524"/>
                  </a:lnTo>
                  <a:lnTo>
                    <a:pt x="32207" y="1041323"/>
                  </a:lnTo>
                  <a:lnTo>
                    <a:pt x="32207" y="1023556"/>
                  </a:lnTo>
                  <a:close/>
                </a:path>
                <a:path w="502920" h="1049020">
                  <a:moveTo>
                    <a:pt x="502602" y="7239"/>
                  </a:moveTo>
                  <a:lnTo>
                    <a:pt x="495401" y="0"/>
                  </a:lnTo>
                  <a:lnTo>
                    <a:pt x="477723" y="0"/>
                  </a:lnTo>
                  <a:lnTo>
                    <a:pt x="470433" y="7239"/>
                  </a:lnTo>
                  <a:lnTo>
                    <a:pt x="470433" y="16090"/>
                  </a:lnTo>
                  <a:lnTo>
                    <a:pt x="470433" y="24980"/>
                  </a:lnTo>
                  <a:lnTo>
                    <a:pt x="477723" y="32232"/>
                  </a:lnTo>
                  <a:lnTo>
                    <a:pt x="495401" y="32232"/>
                  </a:lnTo>
                  <a:lnTo>
                    <a:pt x="502602" y="24980"/>
                  </a:lnTo>
                  <a:lnTo>
                    <a:pt x="502602" y="7239"/>
                  </a:lnTo>
                  <a:close/>
                </a:path>
              </a:pathLst>
            </a:custGeom>
            <a:solidFill>
              <a:srgbClr val="FF0000"/>
            </a:solidFill>
          </p:spPr>
          <p:txBody>
            <a:bodyPr wrap="square" lIns="0" tIns="0" rIns="0" bIns="0" rtlCol="0"/>
            <a:lstStyle/>
            <a:p>
              <a:pPr defTabSz="609585"/>
              <a:endParaRPr>
                <a:solidFill>
                  <a:prstClr val="black"/>
                </a:solidFill>
                <a:latin typeface="Arial"/>
              </a:endParaRPr>
            </a:p>
          </p:txBody>
        </p:sp>
        <p:sp>
          <p:nvSpPr>
            <p:cNvPr id="27" name="object 27"/>
            <p:cNvSpPr/>
            <p:nvPr/>
          </p:nvSpPr>
          <p:spPr>
            <a:xfrm>
              <a:off x="6251765" y="1809965"/>
              <a:ext cx="918210" cy="828675"/>
            </a:xfrm>
            <a:custGeom>
              <a:avLst/>
              <a:gdLst/>
              <a:ahLst/>
              <a:cxnLst/>
              <a:rect l="l" t="t" r="r" b="b"/>
              <a:pathLst>
                <a:path w="918209" h="828675">
                  <a:moveTo>
                    <a:pt x="32232" y="803516"/>
                  </a:moveTo>
                  <a:lnTo>
                    <a:pt x="24980" y="796188"/>
                  </a:lnTo>
                  <a:lnTo>
                    <a:pt x="7239" y="796188"/>
                  </a:lnTo>
                  <a:lnTo>
                    <a:pt x="0" y="803516"/>
                  </a:lnTo>
                  <a:lnTo>
                    <a:pt x="0" y="812304"/>
                  </a:lnTo>
                  <a:lnTo>
                    <a:pt x="0" y="821194"/>
                  </a:lnTo>
                  <a:lnTo>
                    <a:pt x="7239" y="828395"/>
                  </a:lnTo>
                  <a:lnTo>
                    <a:pt x="24980" y="828395"/>
                  </a:lnTo>
                  <a:lnTo>
                    <a:pt x="32232" y="821194"/>
                  </a:lnTo>
                  <a:lnTo>
                    <a:pt x="32232" y="803516"/>
                  </a:lnTo>
                  <a:close/>
                </a:path>
                <a:path w="918209" h="828675">
                  <a:moveTo>
                    <a:pt x="917803" y="7264"/>
                  </a:moveTo>
                  <a:lnTo>
                    <a:pt x="910513" y="0"/>
                  </a:lnTo>
                  <a:lnTo>
                    <a:pt x="892708" y="0"/>
                  </a:lnTo>
                  <a:lnTo>
                    <a:pt x="885596" y="7264"/>
                  </a:lnTo>
                  <a:lnTo>
                    <a:pt x="885596" y="16154"/>
                  </a:lnTo>
                  <a:lnTo>
                    <a:pt x="885596" y="24980"/>
                  </a:lnTo>
                  <a:lnTo>
                    <a:pt x="892708" y="32270"/>
                  </a:lnTo>
                  <a:lnTo>
                    <a:pt x="910513" y="32270"/>
                  </a:lnTo>
                  <a:lnTo>
                    <a:pt x="917803" y="24980"/>
                  </a:lnTo>
                  <a:lnTo>
                    <a:pt x="917803" y="7264"/>
                  </a:lnTo>
                  <a:close/>
                </a:path>
              </a:pathLst>
            </a:custGeom>
            <a:solidFill>
              <a:srgbClr val="FF8B00"/>
            </a:solidFill>
          </p:spPr>
          <p:txBody>
            <a:bodyPr wrap="square" lIns="0" tIns="0" rIns="0" bIns="0" rtlCol="0"/>
            <a:lstStyle/>
            <a:p>
              <a:pPr defTabSz="609585"/>
              <a:endParaRPr>
                <a:solidFill>
                  <a:prstClr val="black"/>
                </a:solidFill>
                <a:latin typeface="Arial"/>
              </a:endParaRPr>
            </a:p>
          </p:txBody>
        </p:sp>
        <p:sp>
          <p:nvSpPr>
            <p:cNvPr id="28" name="object 28"/>
            <p:cNvSpPr/>
            <p:nvPr/>
          </p:nvSpPr>
          <p:spPr>
            <a:xfrm>
              <a:off x="6123508" y="1770722"/>
              <a:ext cx="127000" cy="137160"/>
            </a:xfrm>
            <a:custGeom>
              <a:avLst/>
              <a:gdLst/>
              <a:ahLst/>
              <a:cxnLst/>
              <a:rect l="l" t="t" r="r" b="b"/>
              <a:pathLst>
                <a:path w="127000" h="137160">
                  <a:moveTo>
                    <a:pt x="32232" y="111874"/>
                  </a:moveTo>
                  <a:lnTo>
                    <a:pt x="25006" y="104698"/>
                  </a:lnTo>
                  <a:lnTo>
                    <a:pt x="7239" y="104698"/>
                  </a:lnTo>
                  <a:lnTo>
                    <a:pt x="0" y="111874"/>
                  </a:lnTo>
                  <a:lnTo>
                    <a:pt x="0" y="120815"/>
                  </a:lnTo>
                  <a:lnTo>
                    <a:pt x="0" y="129641"/>
                  </a:lnTo>
                  <a:lnTo>
                    <a:pt x="7239" y="136969"/>
                  </a:lnTo>
                  <a:lnTo>
                    <a:pt x="25006" y="136969"/>
                  </a:lnTo>
                  <a:lnTo>
                    <a:pt x="32232" y="129641"/>
                  </a:lnTo>
                  <a:lnTo>
                    <a:pt x="32232" y="111874"/>
                  </a:lnTo>
                  <a:close/>
                </a:path>
                <a:path w="127000" h="137160">
                  <a:moveTo>
                    <a:pt x="126428" y="7289"/>
                  </a:moveTo>
                  <a:lnTo>
                    <a:pt x="119164" y="0"/>
                  </a:lnTo>
                  <a:lnTo>
                    <a:pt x="101384" y="0"/>
                  </a:lnTo>
                  <a:lnTo>
                    <a:pt x="94195" y="7289"/>
                  </a:lnTo>
                  <a:lnTo>
                    <a:pt x="94195" y="16116"/>
                  </a:lnTo>
                  <a:lnTo>
                    <a:pt x="94195" y="25057"/>
                  </a:lnTo>
                  <a:lnTo>
                    <a:pt x="101384" y="32296"/>
                  </a:lnTo>
                  <a:lnTo>
                    <a:pt x="119164" y="32296"/>
                  </a:lnTo>
                  <a:lnTo>
                    <a:pt x="126428" y="25057"/>
                  </a:lnTo>
                  <a:lnTo>
                    <a:pt x="126428" y="7289"/>
                  </a:lnTo>
                  <a:close/>
                </a:path>
              </a:pathLst>
            </a:custGeom>
            <a:solidFill>
              <a:srgbClr val="E8FF00"/>
            </a:solidFill>
          </p:spPr>
          <p:txBody>
            <a:bodyPr wrap="square" lIns="0" tIns="0" rIns="0" bIns="0" rtlCol="0"/>
            <a:lstStyle/>
            <a:p>
              <a:pPr defTabSz="609585"/>
              <a:endParaRPr>
                <a:solidFill>
                  <a:prstClr val="black"/>
                </a:solidFill>
                <a:latin typeface="Arial"/>
              </a:endParaRPr>
            </a:p>
          </p:txBody>
        </p:sp>
        <p:sp>
          <p:nvSpPr>
            <p:cNvPr id="29" name="object 29"/>
            <p:cNvSpPr/>
            <p:nvPr/>
          </p:nvSpPr>
          <p:spPr>
            <a:xfrm>
              <a:off x="6233998" y="1722449"/>
              <a:ext cx="1264285" cy="1047115"/>
            </a:xfrm>
            <a:custGeom>
              <a:avLst/>
              <a:gdLst/>
              <a:ahLst/>
              <a:cxnLst/>
              <a:rect l="l" t="t" r="r" b="b"/>
              <a:pathLst>
                <a:path w="1264284" h="1047114">
                  <a:moveTo>
                    <a:pt x="32207" y="1021651"/>
                  </a:moveTo>
                  <a:lnTo>
                    <a:pt x="25031" y="1014399"/>
                  </a:lnTo>
                  <a:lnTo>
                    <a:pt x="7289" y="1014399"/>
                  </a:lnTo>
                  <a:lnTo>
                    <a:pt x="0" y="1021651"/>
                  </a:lnTo>
                  <a:lnTo>
                    <a:pt x="0" y="1030516"/>
                  </a:lnTo>
                  <a:lnTo>
                    <a:pt x="0" y="1039368"/>
                  </a:lnTo>
                  <a:lnTo>
                    <a:pt x="7289" y="1046594"/>
                  </a:lnTo>
                  <a:lnTo>
                    <a:pt x="25031" y="1046594"/>
                  </a:lnTo>
                  <a:lnTo>
                    <a:pt x="32207" y="1039368"/>
                  </a:lnTo>
                  <a:lnTo>
                    <a:pt x="32207" y="1021651"/>
                  </a:lnTo>
                  <a:close/>
                </a:path>
                <a:path w="1264284" h="1047114">
                  <a:moveTo>
                    <a:pt x="1263954" y="7200"/>
                  </a:moveTo>
                  <a:lnTo>
                    <a:pt x="1256601" y="0"/>
                  </a:lnTo>
                  <a:lnTo>
                    <a:pt x="1238872" y="0"/>
                  </a:lnTo>
                  <a:lnTo>
                    <a:pt x="1231760" y="7200"/>
                  </a:lnTo>
                  <a:lnTo>
                    <a:pt x="1231760" y="16090"/>
                  </a:lnTo>
                  <a:lnTo>
                    <a:pt x="1231760" y="24942"/>
                  </a:lnTo>
                  <a:lnTo>
                    <a:pt x="1238872" y="32245"/>
                  </a:lnTo>
                  <a:lnTo>
                    <a:pt x="1256601" y="32245"/>
                  </a:lnTo>
                  <a:lnTo>
                    <a:pt x="1263954" y="24942"/>
                  </a:lnTo>
                  <a:lnTo>
                    <a:pt x="1263954" y="7200"/>
                  </a:lnTo>
                  <a:close/>
                </a:path>
              </a:pathLst>
            </a:custGeom>
            <a:solidFill>
              <a:srgbClr val="5DFF00"/>
            </a:solidFill>
          </p:spPr>
          <p:txBody>
            <a:bodyPr wrap="square" lIns="0" tIns="0" rIns="0" bIns="0" rtlCol="0"/>
            <a:lstStyle/>
            <a:p>
              <a:pPr defTabSz="609585"/>
              <a:endParaRPr>
                <a:solidFill>
                  <a:prstClr val="black"/>
                </a:solidFill>
                <a:latin typeface="Arial"/>
              </a:endParaRPr>
            </a:p>
          </p:txBody>
        </p:sp>
        <p:sp>
          <p:nvSpPr>
            <p:cNvPr id="30" name="object 30"/>
            <p:cNvSpPr/>
            <p:nvPr/>
          </p:nvSpPr>
          <p:spPr>
            <a:xfrm>
              <a:off x="6059195" y="1634667"/>
              <a:ext cx="1675764" cy="1581785"/>
            </a:xfrm>
            <a:custGeom>
              <a:avLst/>
              <a:gdLst/>
              <a:ahLst/>
              <a:cxnLst/>
              <a:rect l="l" t="t" r="r" b="b"/>
              <a:pathLst>
                <a:path w="1675765" h="1581785">
                  <a:moveTo>
                    <a:pt x="32232" y="1556270"/>
                  </a:moveTo>
                  <a:lnTo>
                    <a:pt x="24942" y="1549006"/>
                  </a:lnTo>
                  <a:lnTo>
                    <a:pt x="7239" y="1549006"/>
                  </a:lnTo>
                  <a:lnTo>
                    <a:pt x="0" y="1556270"/>
                  </a:lnTo>
                  <a:lnTo>
                    <a:pt x="0" y="1565122"/>
                  </a:lnTo>
                  <a:lnTo>
                    <a:pt x="0" y="1574038"/>
                  </a:lnTo>
                  <a:lnTo>
                    <a:pt x="7239" y="1581213"/>
                  </a:lnTo>
                  <a:lnTo>
                    <a:pt x="24942" y="1581213"/>
                  </a:lnTo>
                  <a:lnTo>
                    <a:pt x="32232" y="1574038"/>
                  </a:lnTo>
                  <a:lnTo>
                    <a:pt x="32232" y="1556270"/>
                  </a:lnTo>
                  <a:close/>
                </a:path>
                <a:path w="1675765" h="1581785">
                  <a:moveTo>
                    <a:pt x="44831" y="1305090"/>
                  </a:moveTo>
                  <a:lnTo>
                    <a:pt x="37604" y="1297825"/>
                  </a:lnTo>
                  <a:lnTo>
                    <a:pt x="19862" y="1297825"/>
                  </a:lnTo>
                  <a:lnTo>
                    <a:pt x="12623" y="1305090"/>
                  </a:lnTo>
                  <a:lnTo>
                    <a:pt x="12623" y="1313942"/>
                  </a:lnTo>
                  <a:lnTo>
                    <a:pt x="12623" y="1322806"/>
                  </a:lnTo>
                  <a:lnTo>
                    <a:pt x="19862" y="1330058"/>
                  </a:lnTo>
                  <a:lnTo>
                    <a:pt x="37604" y="1330058"/>
                  </a:lnTo>
                  <a:lnTo>
                    <a:pt x="44831" y="1322806"/>
                  </a:lnTo>
                  <a:lnTo>
                    <a:pt x="44831" y="1305090"/>
                  </a:lnTo>
                  <a:close/>
                </a:path>
                <a:path w="1675765" h="1581785">
                  <a:moveTo>
                    <a:pt x="120688" y="718997"/>
                  </a:moveTo>
                  <a:lnTo>
                    <a:pt x="113398" y="711733"/>
                  </a:lnTo>
                  <a:lnTo>
                    <a:pt x="95694" y="711733"/>
                  </a:lnTo>
                  <a:lnTo>
                    <a:pt x="88519" y="718997"/>
                  </a:lnTo>
                  <a:lnTo>
                    <a:pt x="88519" y="727811"/>
                  </a:lnTo>
                  <a:lnTo>
                    <a:pt x="88519" y="736676"/>
                  </a:lnTo>
                  <a:lnTo>
                    <a:pt x="95694" y="743991"/>
                  </a:lnTo>
                  <a:lnTo>
                    <a:pt x="113398" y="743991"/>
                  </a:lnTo>
                  <a:lnTo>
                    <a:pt x="120688" y="736676"/>
                  </a:lnTo>
                  <a:lnTo>
                    <a:pt x="120688" y="718997"/>
                  </a:lnTo>
                  <a:close/>
                </a:path>
                <a:path w="1675765" h="1581785">
                  <a:moveTo>
                    <a:pt x="221894" y="384073"/>
                  </a:moveTo>
                  <a:lnTo>
                    <a:pt x="214668" y="376834"/>
                  </a:lnTo>
                  <a:lnTo>
                    <a:pt x="196862" y="376834"/>
                  </a:lnTo>
                  <a:lnTo>
                    <a:pt x="189636" y="384073"/>
                  </a:lnTo>
                  <a:lnTo>
                    <a:pt x="189636" y="392925"/>
                  </a:lnTo>
                  <a:lnTo>
                    <a:pt x="189636" y="401815"/>
                  </a:lnTo>
                  <a:lnTo>
                    <a:pt x="196862" y="409079"/>
                  </a:lnTo>
                  <a:lnTo>
                    <a:pt x="214668" y="409079"/>
                  </a:lnTo>
                  <a:lnTo>
                    <a:pt x="221894" y="401815"/>
                  </a:lnTo>
                  <a:lnTo>
                    <a:pt x="221894" y="384073"/>
                  </a:lnTo>
                  <a:close/>
                </a:path>
                <a:path w="1675765" h="1581785">
                  <a:moveTo>
                    <a:pt x="500011" y="174713"/>
                  </a:moveTo>
                  <a:lnTo>
                    <a:pt x="492721" y="167424"/>
                  </a:lnTo>
                  <a:lnTo>
                    <a:pt x="474980" y="167424"/>
                  </a:lnTo>
                  <a:lnTo>
                    <a:pt x="467779" y="174713"/>
                  </a:lnTo>
                  <a:lnTo>
                    <a:pt x="467779" y="183578"/>
                  </a:lnTo>
                  <a:lnTo>
                    <a:pt x="467779" y="192493"/>
                  </a:lnTo>
                  <a:lnTo>
                    <a:pt x="474980" y="199694"/>
                  </a:lnTo>
                  <a:lnTo>
                    <a:pt x="492721" y="199694"/>
                  </a:lnTo>
                  <a:lnTo>
                    <a:pt x="500011" y="192493"/>
                  </a:lnTo>
                  <a:lnTo>
                    <a:pt x="500011" y="174713"/>
                  </a:lnTo>
                  <a:close/>
                </a:path>
                <a:path w="1675765" h="1581785">
                  <a:moveTo>
                    <a:pt x="841362" y="91008"/>
                  </a:moveTo>
                  <a:lnTo>
                    <a:pt x="834072" y="83743"/>
                  </a:lnTo>
                  <a:lnTo>
                    <a:pt x="816330" y="83743"/>
                  </a:lnTo>
                  <a:lnTo>
                    <a:pt x="809129" y="91008"/>
                  </a:lnTo>
                  <a:lnTo>
                    <a:pt x="809129" y="99834"/>
                  </a:lnTo>
                  <a:lnTo>
                    <a:pt x="809129" y="108775"/>
                  </a:lnTo>
                  <a:lnTo>
                    <a:pt x="816330" y="115951"/>
                  </a:lnTo>
                  <a:lnTo>
                    <a:pt x="834072" y="115951"/>
                  </a:lnTo>
                  <a:lnTo>
                    <a:pt x="841362" y="108775"/>
                  </a:lnTo>
                  <a:lnTo>
                    <a:pt x="841362" y="91008"/>
                  </a:lnTo>
                  <a:close/>
                </a:path>
                <a:path w="1675765" h="1581785">
                  <a:moveTo>
                    <a:pt x="1119416" y="49085"/>
                  </a:moveTo>
                  <a:lnTo>
                    <a:pt x="1112215" y="41859"/>
                  </a:lnTo>
                  <a:lnTo>
                    <a:pt x="1094498" y="41859"/>
                  </a:lnTo>
                  <a:lnTo>
                    <a:pt x="1087234" y="49085"/>
                  </a:lnTo>
                  <a:lnTo>
                    <a:pt x="1087234" y="57975"/>
                  </a:lnTo>
                  <a:lnTo>
                    <a:pt x="1087234" y="66890"/>
                  </a:lnTo>
                  <a:lnTo>
                    <a:pt x="1094498" y="74117"/>
                  </a:lnTo>
                  <a:lnTo>
                    <a:pt x="1112215" y="74117"/>
                  </a:lnTo>
                  <a:lnTo>
                    <a:pt x="1119416" y="66890"/>
                  </a:lnTo>
                  <a:lnTo>
                    <a:pt x="1119416" y="49085"/>
                  </a:lnTo>
                  <a:close/>
                </a:path>
                <a:path w="1675765" h="1581785">
                  <a:moveTo>
                    <a:pt x="1675752" y="7264"/>
                  </a:moveTo>
                  <a:lnTo>
                    <a:pt x="1668462" y="0"/>
                  </a:lnTo>
                  <a:lnTo>
                    <a:pt x="1650758" y="0"/>
                  </a:lnTo>
                  <a:lnTo>
                    <a:pt x="1643494" y="7264"/>
                  </a:lnTo>
                  <a:lnTo>
                    <a:pt x="1643494" y="16078"/>
                  </a:lnTo>
                  <a:lnTo>
                    <a:pt x="1643494" y="25031"/>
                  </a:lnTo>
                  <a:lnTo>
                    <a:pt x="1650758" y="32232"/>
                  </a:lnTo>
                  <a:lnTo>
                    <a:pt x="1668462" y="32232"/>
                  </a:lnTo>
                  <a:lnTo>
                    <a:pt x="1675752" y="25031"/>
                  </a:lnTo>
                  <a:lnTo>
                    <a:pt x="1675752" y="7264"/>
                  </a:lnTo>
                  <a:close/>
                </a:path>
              </a:pathLst>
            </a:custGeom>
            <a:solidFill>
              <a:srgbClr val="00FF2E"/>
            </a:solidFill>
          </p:spPr>
          <p:txBody>
            <a:bodyPr wrap="square" lIns="0" tIns="0" rIns="0" bIns="0" rtlCol="0"/>
            <a:lstStyle/>
            <a:p>
              <a:pPr defTabSz="609585"/>
              <a:endParaRPr>
                <a:solidFill>
                  <a:prstClr val="black"/>
                </a:solidFill>
                <a:latin typeface="Arial"/>
              </a:endParaRPr>
            </a:p>
          </p:txBody>
        </p:sp>
        <p:sp>
          <p:nvSpPr>
            <p:cNvPr id="31" name="object 31"/>
            <p:cNvSpPr/>
            <p:nvPr/>
          </p:nvSpPr>
          <p:spPr>
            <a:xfrm>
              <a:off x="6060668" y="2120963"/>
              <a:ext cx="624205" cy="1047115"/>
            </a:xfrm>
            <a:custGeom>
              <a:avLst/>
              <a:gdLst/>
              <a:ahLst/>
              <a:cxnLst/>
              <a:rect l="l" t="t" r="r" b="b"/>
              <a:pathLst>
                <a:path w="624204" h="1047114">
                  <a:moveTo>
                    <a:pt x="32169" y="1021651"/>
                  </a:moveTo>
                  <a:lnTo>
                    <a:pt x="25006" y="1014412"/>
                  </a:lnTo>
                  <a:lnTo>
                    <a:pt x="7200" y="1014412"/>
                  </a:lnTo>
                  <a:lnTo>
                    <a:pt x="0" y="1021651"/>
                  </a:lnTo>
                  <a:lnTo>
                    <a:pt x="0" y="1030528"/>
                  </a:lnTo>
                  <a:lnTo>
                    <a:pt x="0" y="1039393"/>
                  </a:lnTo>
                  <a:lnTo>
                    <a:pt x="7200" y="1046657"/>
                  </a:lnTo>
                  <a:lnTo>
                    <a:pt x="25006" y="1046657"/>
                  </a:lnTo>
                  <a:lnTo>
                    <a:pt x="32169" y="1039393"/>
                  </a:lnTo>
                  <a:lnTo>
                    <a:pt x="32169" y="1021651"/>
                  </a:lnTo>
                  <a:close/>
                </a:path>
                <a:path w="624204" h="1047114">
                  <a:moveTo>
                    <a:pt x="623785" y="7226"/>
                  </a:moveTo>
                  <a:lnTo>
                    <a:pt x="616585" y="0"/>
                  </a:lnTo>
                  <a:lnTo>
                    <a:pt x="598792" y="0"/>
                  </a:lnTo>
                  <a:lnTo>
                    <a:pt x="591642" y="7226"/>
                  </a:lnTo>
                  <a:lnTo>
                    <a:pt x="591642" y="16116"/>
                  </a:lnTo>
                  <a:lnTo>
                    <a:pt x="591642" y="24968"/>
                  </a:lnTo>
                  <a:lnTo>
                    <a:pt x="598792" y="32232"/>
                  </a:lnTo>
                  <a:lnTo>
                    <a:pt x="616585" y="32232"/>
                  </a:lnTo>
                  <a:lnTo>
                    <a:pt x="623785" y="24968"/>
                  </a:lnTo>
                  <a:lnTo>
                    <a:pt x="623785" y="7226"/>
                  </a:lnTo>
                  <a:close/>
                </a:path>
              </a:pathLst>
            </a:custGeom>
            <a:solidFill>
              <a:srgbClr val="00FFB9"/>
            </a:solidFill>
          </p:spPr>
          <p:txBody>
            <a:bodyPr wrap="square" lIns="0" tIns="0" rIns="0" bIns="0" rtlCol="0"/>
            <a:lstStyle/>
            <a:p>
              <a:pPr defTabSz="609585"/>
              <a:endParaRPr>
                <a:solidFill>
                  <a:prstClr val="black"/>
                </a:solidFill>
                <a:latin typeface="Arial"/>
              </a:endParaRPr>
            </a:p>
          </p:txBody>
        </p:sp>
        <p:sp>
          <p:nvSpPr>
            <p:cNvPr id="32" name="object 32"/>
            <p:cNvSpPr/>
            <p:nvPr/>
          </p:nvSpPr>
          <p:spPr>
            <a:xfrm>
              <a:off x="6205233" y="1908143"/>
              <a:ext cx="32384" cy="32384"/>
            </a:xfrm>
            <a:custGeom>
              <a:avLst/>
              <a:gdLst/>
              <a:ahLst/>
              <a:cxnLst/>
              <a:rect l="l" t="t" r="r" b="b"/>
              <a:pathLst>
                <a:path w="32385" h="32385">
                  <a:moveTo>
                    <a:pt x="24970" y="0"/>
                  </a:moveTo>
                  <a:lnTo>
                    <a:pt x="7292" y="0"/>
                  </a:lnTo>
                  <a:lnTo>
                    <a:pt x="0" y="7200"/>
                  </a:lnTo>
                  <a:lnTo>
                    <a:pt x="0" y="16087"/>
                  </a:lnTo>
                  <a:lnTo>
                    <a:pt x="0" y="24942"/>
                  </a:lnTo>
                  <a:lnTo>
                    <a:pt x="7292" y="32174"/>
                  </a:lnTo>
                  <a:lnTo>
                    <a:pt x="24970" y="32174"/>
                  </a:lnTo>
                  <a:lnTo>
                    <a:pt x="32232" y="24942"/>
                  </a:lnTo>
                  <a:lnTo>
                    <a:pt x="32232" y="7200"/>
                  </a:lnTo>
                  <a:lnTo>
                    <a:pt x="24970" y="0"/>
                  </a:lnTo>
                  <a:close/>
                </a:path>
              </a:pathLst>
            </a:custGeom>
            <a:solidFill>
              <a:srgbClr val="00B9FF"/>
            </a:solidFill>
          </p:spPr>
          <p:txBody>
            <a:bodyPr wrap="square" lIns="0" tIns="0" rIns="0" bIns="0" rtlCol="0"/>
            <a:lstStyle/>
            <a:p>
              <a:pPr defTabSz="609585"/>
              <a:endParaRPr>
                <a:solidFill>
                  <a:prstClr val="black"/>
                </a:solidFill>
                <a:latin typeface="Arial"/>
              </a:endParaRPr>
            </a:p>
          </p:txBody>
        </p:sp>
        <p:sp>
          <p:nvSpPr>
            <p:cNvPr id="33" name="object 33"/>
            <p:cNvSpPr/>
            <p:nvPr/>
          </p:nvSpPr>
          <p:spPr>
            <a:xfrm>
              <a:off x="6391979" y="1966976"/>
              <a:ext cx="32384" cy="32384"/>
            </a:xfrm>
            <a:custGeom>
              <a:avLst/>
              <a:gdLst/>
              <a:ahLst/>
              <a:cxnLst/>
              <a:rect l="l" t="t" r="r" b="b"/>
              <a:pathLst>
                <a:path w="32385" h="32385">
                  <a:moveTo>
                    <a:pt x="24940" y="0"/>
                  </a:moveTo>
                  <a:lnTo>
                    <a:pt x="7169" y="0"/>
                  </a:lnTo>
                  <a:lnTo>
                    <a:pt x="0" y="7232"/>
                  </a:lnTo>
                  <a:lnTo>
                    <a:pt x="0" y="16088"/>
                  </a:lnTo>
                  <a:lnTo>
                    <a:pt x="0" y="24974"/>
                  </a:lnTo>
                  <a:lnTo>
                    <a:pt x="7169" y="32205"/>
                  </a:lnTo>
                  <a:lnTo>
                    <a:pt x="24940" y="32205"/>
                  </a:lnTo>
                  <a:lnTo>
                    <a:pt x="32171" y="24974"/>
                  </a:lnTo>
                  <a:lnTo>
                    <a:pt x="32171" y="7232"/>
                  </a:lnTo>
                  <a:lnTo>
                    <a:pt x="24940" y="0"/>
                  </a:lnTo>
                  <a:close/>
                </a:path>
              </a:pathLst>
            </a:custGeom>
            <a:solidFill>
              <a:srgbClr val="002EFF"/>
            </a:solidFill>
          </p:spPr>
          <p:txBody>
            <a:bodyPr wrap="square" lIns="0" tIns="0" rIns="0" bIns="0" rtlCol="0"/>
            <a:lstStyle/>
            <a:p>
              <a:pPr defTabSz="609585"/>
              <a:endParaRPr>
                <a:solidFill>
                  <a:prstClr val="black"/>
                </a:solidFill>
                <a:latin typeface="Arial"/>
              </a:endParaRPr>
            </a:p>
          </p:txBody>
        </p:sp>
        <p:sp>
          <p:nvSpPr>
            <p:cNvPr id="34" name="object 34"/>
            <p:cNvSpPr/>
            <p:nvPr/>
          </p:nvSpPr>
          <p:spPr>
            <a:xfrm>
              <a:off x="6529090" y="1748250"/>
              <a:ext cx="32384" cy="32384"/>
            </a:xfrm>
            <a:custGeom>
              <a:avLst/>
              <a:gdLst/>
              <a:ahLst/>
              <a:cxnLst/>
              <a:rect l="l" t="t" r="r" b="b"/>
              <a:pathLst>
                <a:path w="32384" h="32385">
                  <a:moveTo>
                    <a:pt x="24970" y="0"/>
                  </a:moveTo>
                  <a:lnTo>
                    <a:pt x="7231" y="0"/>
                  </a:lnTo>
                  <a:lnTo>
                    <a:pt x="0" y="7324"/>
                  </a:lnTo>
                  <a:lnTo>
                    <a:pt x="0" y="16179"/>
                  </a:lnTo>
                  <a:lnTo>
                    <a:pt x="0" y="25096"/>
                  </a:lnTo>
                  <a:lnTo>
                    <a:pt x="7231" y="32327"/>
                  </a:lnTo>
                  <a:lnTo>
                    <a:pt x="24970" y="32327"/>
                  </a:lnTo>
                  <a:lnTo>
                    <a:pt x="32232" y="25096"/>
                  </a:lnTo>
                  <a:lnTo>
                    <a:pt x="32232" y="7324"/>
                  </a:lnTo>
                  <a:lnTo>
                    <a:pt x="24970" y="0"/>
                  </a:lnTo>
                  <a:close/>
                </a:path>
              </a:pathLst>
            </a:custGeom>
            <a:solidFill>
              <a:srgbClr val="5D00FF"/>
            </a:solidFill>
          </p:spPr>
          <p:txBody>
            <a:bodyPr wrap="square" lIns="0" tIns="0" rIns="0" bIns="0" rtlCol="0"/>
            <a:lstStyle/>
            <a:p>
              <a:pPr defTabSz="609585"/>
              <a:endParaRPr>
                <a:solidFill>
                  <a:prstClr val="black"/>
                </a:solidFill>
                <a:latin typeface="Arial"/>
              </a:endParaRPr>
            </a:p>
          </p:txBody>
        </p:sp>
        <p:sp>
          <p:nvSpPr>
            <p:cNvPr id="35" name="object 35"/>
            <p:cNvSpPr/>
            <p:nvPr/>
          </p:nvSpPr>
          <p:spPr>
            <a:xfrm>
              <a:off x="6239887" y="2154876"/>
              <a:ext cx="32384" cy="32384"/>
            </a:xfrm>
            <a:custGeom>
              <a:avLst/>
              <a:gdLst/>
              <a:ahLst/>
              <a:cxnLst/>
              <a:rect l="l" t="t" r="r" b="b"/>
              <a:pathLst>
                <a:path w="32385" h="32385">
                  <a:moveTo>
                    <a:pt x="24909" y="0"/>
                  </a:moveTo>
                  <a:lnTo>
                    <a:pt x="7199" y="0"/>
                  </a:lnTo>
                  <a:lnTo>
                    <a:pt x="0" y="7292"/>
                  </a:lnTo>
                  <a:lnTo>
                    <a:pt x="0" y="16087"/>
                  </a:lnTo>
                  <a:lnTo>
                    <a:pt x="0" y="25003"/>
                  </a:lnTo>
                  <a:lnTo>
                    <a:pt x="7199" y="32204"/>
                  </a:lnTo>
                  <a:lnTo>
                    <a:pt x="24909" y="32204"/>
                  </a:lnTo>
                  <a:lnTo>
                    <a:pt x="32200" y="25003"/>
                  </a:lnTo>
                  <a:lnTo>
                    <a:pt x="32200" y="7292"/>
                  </a:lnTo>
                  <a:lnTo>
                    <a:pt x="24909" y="0"/>
                  </a:lnTo>
                  <a:close/>
                </a:path>
              </a:pathLst>
            </a:custGeom>
            <a:solidFill>
              <a:srgbClr val="E800FF"/>
            </a:solidFill>
          </p:spPr>
          <p:txBody>
            <a:bodyPr wrap="square" lIns="0" tIns="0" rIns="0" bIns="0" rtlCol="0"/>
            <a:lstStyle/>
            <a:p>
              <a:pPr defTabSz="609585"/>
              <a:endParaRPr>
                <a:solidFill>
                  <a:prstClr val="black"/>
                </a:solidFill>
                <a:latin typeface="Arial"/>
              </a:endParaRPr>
            </a:p>
          </p:txBody>
        </p:sp>
        <p:sp>
          <p:nvSpPr>
            <p:cNvPr id="36" name="object 36"/>
            <p:cNvSpPr/>
            <p:nvPr/>
          </p:nvSpPr>
          <p:spPr>
            <a:xfrm>
              <a:off x="6105195" y="1707933"/>
              <a:ext cx="1811655" cy="1727835"/>
            </a:xfrm>
            <a:custGeom>
              <a:avLst/>
              <a:gdLst/>
              <a:ahLst/>
              <a:cxnLst/>
              <a:rect l="l" t="t" r="r" b="b"/>
              <a:pathLst>
                <a:path w="1811654" h="1727835">
                  <a:moveTo>
                    <a:pt x="32232" y="1702765"/>
                  </a:moveTo>
                  <a:lnTo>
                    <a:pt x="25031" y="1695564"/>
                  </a:lnTo>
                  <a:lnTo>
                    <a:pt x="7226" y="1695564"/>
                  </a:lnTo>
                  <a:lnTo>
                    <a:pt x="0" y="1702765"/>
                  </a:lnTo>
                  <a:lnTo>
                    <a:pt x="0" y="1711655"/>
                  </a:lnTo>
                  <a:lnTo>
                    <a:pt x="0" y="1720545"/>
                  </a:lnTo>
                  <a:lnTo>
                    <a:pt x="7226" y="1727771"/>
                  </a:lnTo>
                  <a:lnTo>
                    <a:pt x="25031" y="1727771"/>
                  </a:lnTo>
                  <a:lnTo>
                    <a:pt x="32232" y="1720545"/>
                  </a:lnTo>
                  <a:lnTo>
                    <a:pt x="32232" y="1702765"/>
                  </a:lnTo>
                  <a:close/>
                </a:path>
                <a:path w="1811654" h="1727835">
                  <a:moveTo>
                    <a:pt x="32232" y="760844"/>
                  </a:moveTo>
                  <a:lnTo>
                    <a:pt x="25031" y="753618"/>
                  </a:lnTo>
                  <a:lnTo>
                    <a:pt x="7226" y="753618"/>
                  </a:lnTo>
                  <a:lnTo>
                    <a:pt x="0" y="760844"/>
                  </a:lnTo>
                  <a:lnTo>
                    <a:pt x="0" y="769734"/>
                  </a:lnTo>
                  <a:lnTo>
                    <a:pt x="0" y="778586"/>
                  </a:lnTo>
                  <a:lnTo>
                    <a:pt x="7226" y="785850"/>
                  </a:lnTo>
                  <a:lnTo>
                    <a:pt x="25031" y="785850"/>
                  </a:lnTo>
                  <a:lnTo>
                    <a:pt x="32232" y="778586"/>
                  </a:lnTo>
                  <a:lnTo>
                    <a:pt x="32232" y="760844"/>
                  </a:lnTo>
                  <a:close/>
                </a:path>
                <a:path w="1811654" h="1727835">
                  <a:moveTo>
                    <a:pt x="136829" y="572465"/>
                  </a:moveTo>
                  <a:lnTo>
                    <a:pt x="129667" y="565200"/>
                  </a:lnTo>
                  <a:lnTo>
                    <a:pt x="111925" y="565200"/>
                  </a:lnTo>
                  <a:lnTo>
                    <a:pt x="104660" y="572465"/>
                  </a:lnTo>
                  <a:lnTo>
                    <a:pt x="104660" y="581279"/>
                  </a:lnTo>
                  <a:lnTo>
                    <a:pt x="104660" y="590207"/>
                  </a:lnTo>
                  <a:lnTo>
                    <a:pt x="111925" y="597408"/>
                  </a:lnTo>
                  <a:lnTo>
                    <a:pt x="129667" y="597408"/>
                  </a:lnTo>
                  <a:lnTo>
                    <a:pt x="136829" y="590207"/>
                  </a:lnTo>
                  <a:lnTo>
                    <a:pt x="136829" y="572465"/>
                  </a:lnTo>
                  <a:close/>
                </a:path>
                <a:path w="1811654" h="1727835">
                  <a:moveTo>
                    <a:pt x="450786" y="384073"/>
                  </a:moveTo>
                  <a:lnTo>
                    <a:pt x="443649" y="376809"/>
                  </a:lnTo>
                  <a:lnTo>
                    <a:pt x="425881" y="376809"/>
                  </a:lnTo>
                  <a:lnTo>
                    <a:pt x="418592" y="384073"/>
                  </a:lnTo>
                  <a:lnTo>
                    <a:pt x="418592" y="392925"/>
                  </a:lnTo>
                  <a:lnTo>
                    <a:pt x="418592" y="401815"/>
                  </a:lnTo>
                  <a:lnTo>
                    <a:pt x="425881" y="409016"/>
                  </a:lnTo>
                  <a:lnTo>
                    <a:pt x="443649" y="409016"/>
                  </a:lnTo>
                  <a:lnTo>
                    <a:pt x="450786" y="401815"/>
                  </a:lnTo>
                  <a:lnTo>
                    <a:pt x="450786" y="384073"/>
                  </a:lnTo>
                  <a:close/>
                </a:path>
                <a:path w="1811654" h="1727835">
                  <a:moveTo>
                    <a:pt x="450786" y="195643"/>
                  </a:moveTo>
                  <a:lnTo>
                    <a:pt x="443585" y="188442"/>
                  </a:lnTo>
                  <a:lnTo>
                    <a:pt x="425881" y="188442"/>
                  </a:lnTo>
                  <a:lnTo>
                    <a:pt x="418592" y="195643"/>
                  </a:lnTo>
                  <a:lnTo>
                    <a:pt x="418592" y="204533"/>
                  </a:lnTo>
                  <a:lnTo>
                    <a:pt x="418592" y="213385"/>
                  </a:lnTo>
                  <a:lnTo>
                    <a:pt x="425881" y="220624"/>
                  </a:lnTo>
                  <a:lnTo>
                    <a:pt x="443585" y="220624"/>
                  </a:lnTo>
                  <a:lnTo>
                    <a:pt x="450786" y="213385"/>
                  </a:lnTo>
                  <a:lnTo>
                    <a:pt x="450786" y="195643"/>
                  </a:lnTo>
                  <a:close/>
                </a:path>
                <a:path w="1811654" h="1727835">
                  <a:moveTo>
                    <a:pt x="660120" y="7289"/>
                  </a:moveTo>
                  <a:lnTo>
                    <a:pt x="652919" y="0"/>
                  </a:lnTo>
                  <a:lnTo>
                    <a:pt x="635114" y="0"/>
                  </a:lnTo>
                  <a:lnTo>
                    <a:pt x="627913" y="7289"/>
                  </a:lnTo>
                  <a:lnTo>
                    <a:pt x="627913" y="16116"/>
                  </a:lnTo>
                  <a:lnTo>
                    <a:pt x="627913" y="25006"/>
                  </a:lnTo>
                  <a:lnTo>
                    <a:pt x="635114" y="32232"/>
                  </a:lnTo>
                  <a:lnTo>
                    <a:pt x="652919" y="32232"/>
                  </a:lnTo>
                  <a:lnTo>
                    <a:pt x="660120" y="25006"/>
                  </a:lnTo>
                  <a:lnTo>
                    <a:pt x="660120" y="7289"/>
                  </a:lnTo>
                  <a:close/>
                </a:path>
                <a:path w="1811654" h="1727835">
                  <a:moveTo>
                    <a:pt x="1811324" y="7289"/>
                  </a:moveTo>
                  <a:lnTo>
                    <a:pt x="1804035" y="0"/>
                  </a:lnTo>
                  <a:lnTo>
                    <a:pt x="1786293" y="0"/>
                  </a:lnTo>
                  <a:lnTo>
                    <a:pt x="1779130" y="7289"/>
                  </a:lnTo>
                  <a:lnTo>
                    <a:pt x="1779130" y="16116"/>
                  </a:lnTo>
                  <a:lnTo>
                    <a:pt x="1779130" y="25006"/>
                  </a:lnTo>
                  <a:lnTo>
                    <a:pt x="1786293" y="32232"/>
                  </a:lnTo>
                  <a:lnTo>
                    <a:pt x="1804035" y="32232"/>
                  </a:lnTo>
                  <a:lnTo>
                    <a:pt x="1811324" y="25006"/>
                  </a:lnTo>
                  <a:lnTo>
                    <a:pt x="1811324" y="7289"/>
                  </a:lnTo>
                  <a:close/>
                </a:path>
              </a:pathLst>
            </a:custGeom>
            <a:solidFill>
              <a:srgbClr val="FF008B"/>
            </a:solidFill>
          </p:spPr>
          <p:txBody>
            <a:bodyPr wrap="square" lIns="0" tIns="0" rIns="0" bIns="0" rtlCol="0"/>
            <a:lstStyle/>
            <a:p>
              <a:pPr defTabSz="609585"/>
              <a:endParaRPr>
                <a:solidFill>
                  <a:prstClr val="black"/>
                </a:solidFill>
                <a:latin typeface="Arial"/>
              </a:endParaRPr>
            </a:p>
          </p:txBody>
        </p:sp>
        <p:sp>
          <p:nvSpPr>
            <p:cNvPr id="37" name="object 37"/>
            <p:cNvSpPr/>
            <p:nvPr/>
          </p:nvSpPr>
          <p:spPr>
            <a:xfrm>
              <a:off x="5993669" y="1554493"/>
              <a:ext cx="2034539" cy="2035175"/>
            </a:xfrm>
            <a:custGeom>
              <a:avLst/>
              <a:gdLst/>
              <a:ahLst/>
              <a:cxnLst/>
              <a:rect l="l" t="t" r="r" b="b"/>
              <a:pathLst>
                <a:path w="2034540" h="2035175">
                  <a:moveTo>
                    <a:pt x="0" y="2034661"/>
                  </a:moveTo>
                  <a:lnTo>
                    <a:pt x="2034414" y="2034661"/>
                  </a:lnTo>
                  <a:lnTo>
                    <a:pt x="2034414" y="0"/>
                  </a:lnTo>
                  <a:lnTo>
                    <a:pt x="0" y="0"/>
                  </a:lnTo>
                  <a:lnTo>
                    <a:pt x="0" y="2034661"/>
                  </a:lnTo>
                  <a:close/>
                </a:path>
              </a:pathLst>
            </a:custGeom>
            <a:ln w="15320">
              <a:solidFill>
                <a:srgbClr val="000000"/>
              </a:solidFill>
            </a:ln>
          </p:spPr>
          <p:txBody>
            <a:bodyPr wrap="square" lIns="0" tIns="0" rIns="0" bIns="0" rtlCol="0"/>
            <a:lstStyle/>
            <a:p>
              <a:pPr defTabSz="609585"/>
              <a:endParaRPr>
                <a:solidFill>
                  <a:prstClr val="black"/>
                </a:solidFill>
                <a:latin typeface="Arial"/>
              </a:endParaRPr>
            </a:p>
          </p:txBody>
        </p:sp>
      </p:grpSp>
      <p:sp>
        <p:nvSpPr>
          <p:cNvPr id="38" name="object 38"/>
          <p:cNvSpPr txBox="1"/>
          <p:nvPr/>
        </p:nvSpPr>
        <p:spPr>
          <a:xfrm>
            <a:off x="9037126" y="1605943"/>
            <a:ext cx="2206625" cy="1224695"/>
          </a:xfrm>
          <a:prstGeom prst="rect">
            <a:avLst/>
          </a:prstGeom>
          <a:solidFill>
            <a:srgbClr val="C3D6EE"/>
          </a:solidFill>
          <a:ln w="15320">
            <a:solidFill>
              <a:srgbClr val="000000"/>
            </a:solidFill>
          </a:ln>
        </p:spPr>
        <p:txBody>
          <a:bodyPr vert="horz" wrap="square" lIns="0" tIns="115571" rIns="0" bIns="0" rtlCol="0">
            <a:spAutoFit/>
          </a:bodyPr>
          <a:lstStyle/>
          <a:p>
            <a:pPr marL="179066" marR="181606" algn="ctr" defTabSz="609585">
              <a:spcBef>
                <a:spcPts val="911"/>
              </a:spcBef>
            </a:pPr>
            <a:r>
              <a:rPr sz="1200" spc="-11" dirty="0">
                <a:solidFill>
                  <a:prstClr val="black"/>
                </a:solidFill>
                <a:latin typeface="Arial"/>
                <a:cs typeface="Arial"/>
              </a:rPr>
              <a:t>11</a:t>
            </a:r>
            <a:r>
              <a:rPr sz="1200" spc="-20" dirty="0">
                <a:solidFill>
                  <a:prstClr val="black"/>
                </a:solidFill>
                <a:latin typeface="Arial"/>
                <a:cs typeface="Arial"/>
              </a:rPr>
              <a:t> </a:t>
            </a:r>
            <a:r>
              <a:rPr sz="1200" dirty="0">
                <a:solidFill>
                  <a:prstClr val="black"/>
                </a:solidFill>
                <a:latin typeface="Arial"/>
                <a:cs typeface="Arial"/>
              </a:rPr>
              <a:t>studies</a:t>
            </a:r>
            <a:r>
              <a:rPr sz="1200" spc="-15" dirty="0">
                <a:solidFill>
                  <a:prstClr val="black"/>
                </a:solidFill>
                <a:latin typeface="Arial"/>
                <a:cs typeface="Arial"/>
              </a:rPr>
              <a:t> </a:t>
            </a:r>
            <a:r>
              <a:rPr sz="1200" dirty="0">
                <a:solidFill>
                  <a:prstClr val="black"/>
                </a:solidFill>
                <a:latin typeface="Arial"/>
                <a:cs typeface="Arial"/>
              </a:rPr>
              <a:t>were</a:t>
            </a:r>
            <a:r>
              <a:rPr sz="1200" spc="-20" dirty="0">
                <a:solidFill>
                  <a:prstClr val="black"/>
                </a:solidFill>
                <a:latin typeface="Arial"/>
                <a:cs typeface="Arial"/>
              </a:rPr>
              <a:t> </a:t>
            </a:r>
            <a:r>
              <a:rPr sz="1200" dirty="0">
                <a:solidFill>
                  <a:prstClr val="black"/>
                </a:solidFill>
                <a:latin typeface="Arial"/>
                <a:cs typeface="Arial"/>
              </a:rPr>
              <a:t>included</a:t>
            </a:r>
            <a:r>
              <a:rPr sz="1200" spc="-15" dirty="0">
                <a:solidFill>
                  <a:prstClr val="black"/>
                </a:solidFill>
                <a:latin typeface="Arial"/>
                <a:cs typeface="Arial"/>
              </a:rPr>
              <a:t> </a:t>
            </a:r>
            <a:r>
              <a:rPr sz="1200" spc="-25" dirty="0">
                <a:solidFill>
                  <a:prstClr val="black"/>
                </a:solidFill>
                <a:latin typeface="Arial"/>
                <a:cs typeface="Arial"/>
              </a:rPr>
              <a:t>in </a:t>
            </a:r>
            <a:r>
              <a:rPr sz="1200" dirty="0">
                <a:solidFill>
                  <a:prstClr val="black"/>
                </a:solidFill>
                <a:latin typeface="Arial"/>
                <a:cs typeface="Arial"/>
              </a:rPr>
              <a:t>the meta-analysis </a:t>
            </a:r>
            <a:r>
              <a:rPr sz="1200" spc="-25" dirty="0">
                <a:solidFill>
                  <a:prstClr val="black"/>
                </a:solidFill>
                <a:latin typeface="Arial"/>
                <a:cs typeface="Arial"/>
              </a:rPr>
              <a:t>of </a:t>
            </a:r>
            <a:r>
              <a:rPr sz="1200" dirty="0">
                <a:solidFill>
                  <a:prstClr val="black"/>
                </a:solidFill>
                <a:latin typeface="Arial"/>
                <a:cs typeface="Arial"/>
              </a:rPr>
              <a:t>advanced </a:t>
            </a:r>
            <a:r>
              <a:rPr sz="1200" spc="-11" dirty="0">
                <a:solidFill>
                  <a:prstClr val="black"/>
                </a:solidFill>
                <a:latin typeface="Arial"/>
                <a:cs typeface="Arial"/>
              </a:rPr>
              <a:t>fibrosis</a:t>
            </a:r>
            <a:endParaRPr sz="1200">
              <a:solidFill>
                <a:prstClr val="black"/>
              </a:solidFill>
              <a:latin typeface="Arial"/>
              <a:cs typeface="Arial"/>
            </a:endParaRPr>
          </a:p>
          <a:p>
            <a:pPr marL="96518" defTabSz="609585">
              <a:spcBef>
                <a:spcPts val="20"/>
              </a:spcBef>
            </a:pPr>
            <a:r>
              <a:rPr sz="1200" dirty="0">
                <a:solidFill>
                  <a:prstClr val="black"/>
                </a:solidFill>
                <a:latin typeface="Arial"/>
                <a:cs typeface="Arial"/>
              </a:rPr>
              <a:t>AUC:</a:t>
            </a:r>
            <a:r>
              <a:rPr sz="1200" spc="-11" dirty="0">
                <a:solidFill>
                  <a:prstClr val="black"/>
                </a:solidFill>
                <a:latin typeface="Arial"/>
                <a:cs typeface="Arial"/>
              </a:rPr>
              <a:t> </a:t>
            </a:r>
            <a:r>
              <a:rPr sz="1200" dirty="0">
                <a:solidFill>
                  <a:prstClr val="black"/>
                </a:solidFill>
                <a:latin typeface="Arial"/>
                <a:cs typeface="Arial"/>
              </a:rPr>
              <a:t>0.83 (0.71, </a:t>
            </a:r>
            <a:r>
              <a:rPr sz="1200" spc="-20" dirty="0">
                <a:solidFill>
                  <a:prstClr val="black"/>
                </a:solidFill>
                <a:latin typeface="Arial"/>
                <a:cs typeface="Arial"/>
              </a:rPr>
              <a:t>0.90)</a:t>
            </a:r>
            <a:endParaRPr sz="1200">
              <a:solidFill>
                <a:prstClr val="black"/>
              </a:solidFill>
              <a:latin typeface="Arial"/>
              <a:cs typeface="Arial"/>
            </a:endParaRPr>
          </a:p>
          <a:p>
            <a:pPr marL="96518" defTabSz="609585">
              <a:spcBef>
                <a:spcPts val="11"/>
              </a:spcBef>
            </a:pPr>
            <a:r>
              <a:rPr sz="1200" dirty="0">
                <a:solidFill>
                  <a:prstClr val="black"/>
                </a:solidFill>
                <a:latin typeface="Arial"/>
                <a:cs typeface="Arial"/>
              </a:rPr>
              <a:t>Sensitivity: 0.73 (0.60, </a:t>
            </a:r>
            <a:r>
              <a:rPr sz="1200" spc="-20" dirty="0">
                <a:solidFill>
                  <a:prstClr val="black"/>
                </a:solidFill>
                <a:latin typeface="Arial"/>
                <a:cs typeface="Arial"/>
              </a:rPr>
              <a:t>0.83)</a:t>
            </a:r>
            <a:endParaRPr sz="1200">
              <a:solidFill>
                <a:prstClr val="black"/>
              </a:solidFill>
              <a:latin typeface="Arial"/>
              <a:cs typeface="Arial"/>
            </a:endParaRPr>
          </a:p>
          <a:p>
            <a:pPr marL="96518" defTabSz="609585">
              <a:spcBef>
                <a:spcPts val="11"/>
              </a:spcBef>
            </a:pPr>
            <a:r>
              <a:rPr sz="1200" dirty="0">
                <a:solidFill>
                  <a:prstClr val="black"/>
                </a:solidFill>
                <a:latin typeface="Arial"/>
                <a:cs typeface="Arial"/>
              </a:rPr>
              <a:t>Specificity: 0.80 (0.68, </a:t>
            </a:r>
            <a:r>
              <a:rPr sz="1200" spc="-20" dirty="0">
                <a:solidFill>
                  <a:prstClr val="black"/>
                </a:solidFill>
                <a:latin typeface="Arial"/>
                <a:cs typeface="Arial"/>
              </a:rPr>
              <a:t>0.88)</a:t>
            </a:r>
            <a:endParaRPr sz="1200">
              <a:solidFill>
                <a:prstClr val="black"/>
              </a:solidFill>
              <a:latin typeface="Arial"/>
              <a:cs typeface="Arial"/>
            </a:endParaRPr>
          </a:p>
        </p:txBody>
      </p:sp>
      <p:grpSp>
        <p:nvGrpSpPr>
          <p:cNvPr id="39" name="object 39"/>
          <p:cNvGrpSpPr/>
          <p:nvPr/>
        </p:nvGrpSpPr>
        <p:grpSpPr>
          <a:xfrm>
            <a:off x="8163909" y="2207551"/>
            <a:ext cx="723265" cy="125095"/>
            <a:chOff x="8163907" y="2207550"/>
            <a:chExt cx="723265" cy="125095"/>
          </a:xfrm>
        </p:grpSpPr>
        <p:sp>
          <p:nvSpPr>
            <p:cNvPr id="40" name="object 40"/>
            <p:cNvSpPr/>
            <p:nvPr/>
          </p:nvSpPr>
          <p:spPr>
            <a:xfrm>
              <a:off x="8163907" y="2269846"/>
              <a:ext cx="551815" cy="0"/>
            </a:xfrm>
            <a:custGeom>
              <a:avLst/>
              <a:gdLst/>
              <a:ahLst/>
              <a:cxnLst/>
              <a:rect l="l" t="t" r="r" b="b"/>
              <a:pathLst>
                <a:path w="551815">
                  <a:moveTo>
                    <a:pt x="0" y="0"/>
                  </a:moveTo>
                  <a:lnTo>
                    <a:pt x="551506" y="0"/>
                  </a:lnTo>
                </a:path>
              </a:pathLst>
            </a:custGeom>
            <a:ln w="30642">
              <a:solidFill>
                <a:srgbClr val="000000"/>
              </a:solidFill>
            </a:ln>
          </p:spPr>
          <p:txBody>
            <a:bodyPr wrap="square" lIns="0" tIns="0" rIns="0" bIns="0" rtlCol="0"/>
            <a:lstStyle/>
            <a:p>
              <a:pPr defTabSz="609585"/>
              <a:endParaRPr>
                <a:solidFill>
                  <a:prstClr val="black"/>
                </a:solidFill>
                <a:latin typeface="Arial"/>
              </a:endParaRPr>
            </a:p>
          </p:txBody>
        </p:sp>
        <p:sp>
          <p:nvSpPr>
            <p:cNvPr id="41" name="object 41"/>
            <p:cNvSpPr/>
            <p:nvPr/>
          </p:nvSpPr>
          <p:spPr>
            <a:xfrm>
              <a:off x="8654135" y="2207550"/>
              <a:ext cx="233045" cy="125095"/>
            </a:xfrm>
            <a:custGeom>
              <a:avLst/>
              <a:gdLst/>
              <a:ahLst/>
              <a:cxnLst/>
              <a:rect l="l" t="t" r="r" b="b"/>
              <a:pathLst>
                <a:path w="233045" h="125094">
                  <a:moveTo>
                    <a:pt x="0" y="0"/>
                  </a:moveTo>
                  <a:lnTo>
                    <a:pt x="0" y="124622"/>
                  </a:lnTo>
                  <a:lnTo>
                    <a:pt x="232521" y="62356"/>
                  </a:lnTo>
                  <a:lnTo>
                    <a:pt x="0" y="0"/>
                  </a:lnTo>
                  <a:close/>
                </a:path>
              </a:pathLst>
            </a:custGeom>
            <a:solidFill>
              <a:srgbClr val="000000"/>
            </a:solidFill>
          </p:spPr>
          <p:txBody>
            <a:bodyPr wrap="square" lIns="0" tIns="0" rIns="0" bIns="0" rtlCol="0"/>
            <a:lstStyle/>
            <a:p>
              <a:pPr defTabSz="609585"/>
              <a:endParaRPr>
                <a:solidFill>
                  <a:prstClr val="black"/>
                </a:solidFill>
                <a:latin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141347" y="203707"/>
            <a:ext cx="8013700" cy="566822"/>
          </a:xfrm>
          <a:prstGeom prst="rect">
            <a:avLst/>
          </a:prstGeom>
        </p:spPr>
        <p:txBody>
          <a:bodyPr vert="horz" wrap="square" lIns="0" tIns="12700" rIns="0" bIns="0" rtlCol="0">
            <a:spAutoFit/>
          </a:bodyPr>
          <a:lstStyle/>
          <a:p>
            <a:pPr marL="12700" defTabSz="914377">
              <a:spcBef>
                <a:spcPts val="100"/>
              </a:spcBef>
            </a:pPr>
            <a:r>
              <a:rPr sz="3600" b="1" kern="0" dirty="0">
                <a:solidFill>
                  <a:srgbClr val="006141"/>
                </a:solidFill>
                <a:latin typeface="Calibri"/>
                <a:cs typeface="Calibri"/>
              </a:rPr>
              <a:t>Biomarkers</a:t>
            </a:r>
            <a:r>
              <a:rPr sz="3600" b="1" kern="0" spc="-95" dirty="0">
                <a:solidFill>
                  <a:srgbClr val="006141"/>
                </a:solidFill>
                <a:latin typeface="Calibri"/>
                <a:cs typeface="Calibri"/>
              </a:rPr>
              <a:t> </a:t>
            </a:r>
            <a:r>
              <a:rPr sz="3600" b="1" kern="0" dirty="0">
                <a:solidFill>
                  <a:srgbClr val="006141"/>
                </a:solidFill>
                <a:latin typeface="Calibri"/>
                <a:cs typeface="Calibri"/>
              </a:rPr>
              <a:t>to</a:t>
            </a:r>
            <a:r>
              <a:rPr sz="3600" b="1" kern="0" spc="-80" dirty="0">
                <a:solidFill>
                  <a:srgbClr val="006141"/>
                </a:solidFill>
                <a:latin typeface="Calibri"/>
                <a:cs typeface="Calibri"/>
              </a:rPr>
              <a:t> </a:t>
            </a:r>
            <a:r>
              <a:rPr sz="3600" b="1" kern="0" dirty="0">
                <a:solidFill>
                  <a:srgbClr val="006141"/>
                </a:solidFill>
                <a:latin typeface="Calibri"/>
                <a:cs typeface="Calibri"/>
              </a:rPr>
              <a:t>Assess</a:t>
            </a:r>
            <a:r>
              <a:rPr sz="3600" b="1" kern="0" spc="-85" dirty="0">
                <a:solidFill>
                  <a:srgbClr val="006141"/>
                </a:solidFill>
                <a:latin typeface="Calibri"/>
                <a:cs typeface="Calibri"/>
              </a:rPr>
              <a:t> </a:t>
            </a:r>
            <a:r>
              <a:rPr sz="3600" b="1" kern="0" spc="-20" dirty="0">
                <a:solidFill>
                  <a:srgbClr val="006141"/>
                </a:solidFill>
                <a:latin typeface="Calibri"/>
                <a:cs typeface="Calibri"/>
              </a:rPr>
              <a:t>Treatment</a:t>
            </a:r>
            <a:r>
              <a:rPr sz="3600" b="1" kern="0" spc="-80" dirty="0">
                <a:solidFill>
                  <a:srgbClr val="006141"/>
                </a:solidFill>
                <a:latin typeface="Calibri"/>
                <a:cs typeface="Calibri"/>
              </a:rPr>
              <a:t> </a:t>
            </a:r>
            <a:r>
              <a:rPr sz="3600" b="1" kern="0" spc="-11" dirty="0">
                <a:solidFill>
                  <a:srgbClr val="006141"/>
                </a:solidFill>
                <a:latin typeface="Calibri"/>
                <a:cs typeface="Calibri"/>
              </a:rPr>
              <a:t>Response</a:t>
            </a:r>
            <a:endParaRPr sz="3600" kern="0">
              <a:solidFill>
                <a:sysClr val="windowText" lastClr="000000"/>
              </a:solidFill>
              <a:latin typeface="Calibri"/>
              <a:cs typeface="Calibri"/>
            </a:endParaRPr>
          </a:p>
        </p:txBody>
      </p:sp>
      <p:sp>
        <p:nvSpPr>
          <p:cNvPr id="3" name="object 3"/>
          <p:cNvSpPr/>
          <p:nvPr/>
        </p:nvSpPr>
        <p:spPr>
          <a:xfrm>
            <a:off x="4304990" y="1215857"/>
            <a:ext cx="3910329" cy="2881631"/>
          </a:xfrm>
          <a:custGeom>
            <a:avLst/>
            <a:gdLst/>
            <a:ahLst/>
            <a:cxnLst/>
            <a:rect l="l" t="t" r="r" b="b"/>
            <a:pathLst>
              <a:path w="3910329" h="2881629">
                <a:moveTo>
                  <a:pt x="3910233" y="0"/>
                </a:moveTo>
                <a:lnTo>
                  <a:pt x="0" y="0"/>
                </a:lnTo>
                <a:lnTo>
                  <a:pt x="0" y="2881185"/>
                </a:lnTo>
                <a:lnTo>
                  <a:pt x="3910233" y="2881185"/>
                </a:lnTo>
                <a:lnTo>
                  <a:pt x="3910233" y="0"/>
                </a:lnTo>
                <a:close/>
              </a:path>
            </a:pathLst>
          </a:custGeom>
          <a:solidFill>
            <a:srgbClr val="FF9071"/>
          </a:solidFill>
        </p:spPr>
        <p:txBody>
          <a:bodyPr wrap="square" lIns="0" tIns="0" rIns="0" bIns="0" rtlCol="0"/>
          <a:lstStyle/>
          <a:p>
            <a:pPr defTabSz="914377"/>
            <a:endParaRPr kern="0">
              <a:solidFill>
                <a:sysClr val="windowText" lastClr="000000"/>
              </a:solidFill>
              <a:latin typeface="Calibri"/>
            </a:endParaRPr>
          </a:p>
        </p:txBody>
      </p:sp>
      <p:sp>
        <p:nvSpPr>
          <p:cNvPr id="4" name="object 4"/>
          <p:cNvSpPr txBox="1"/>
          <p:nvPr/>
        </p:nvSpPr>
        <p:spPr>
          <a:xfrm>
            <a:off x="4383731" y="835322"/>
            <a:ext cx="3189605" cy="2214068"/>
          </a:xfrm>
          <a:prstGeom prst="rect">
            <a:avLst/>
          </a:prstGeom>
        </p:spPr>
        <p:txBody>
          <a:bodyPr vert="horz" wrap="square" lIns="0" tIns="351155" rIns="0" bIns="0" rtlCol="0">
            <a:spAutoFit/>
          </a:bodyPr>
          <a:lstStyle/>
          <a:p>
            <a:pPr marL="761981" defTabSz="914377">
              <a:spcBef>
                <a:spcPts val="2765"/>
              </a:spcBef>
            </a:pPr>
            <a:r>
              <a:rPr sz="4000" b="1" kern="0" spc="-71" dirty="0">
                <a:solidFill>
                  <a:sysClr val="windowText" lastClr="000000"/>
                </a:solidFill>
                <a:latin typeface="Arial"/>
                <a:cs typeface="Arial"/>
              </a:rPr>
              <a:t>ALT/</a:t>
            </a:r>
            <a:r>
              <a:rPr sz="4000" b="1" kern="0" spc="-195" dirty="0">
                <a:solidFill>
                  <a:sysClr val="windowText" lastClr="000000"/>
                </a:solidFill>
                <a:latin typeface="Arial"/>
                <a:cs typeface="Arial"/>
              </a:rPr>
              <a:t> </a:t>
            </a:r>
            <a:r>
              <a:rPr sz="4000" b="1" kern="0" spc="-25" dirty="0">
                <a:solidFill>
                  <a:sysClr val="windowText" lastClr="000000"/>
                </a:solidFill>
                <a:latin typeface="Arial"/>
                <a:cs typeface="Arial"/>
              </a:rPr>
              <a:t>AST</a:t>
            </a:r>
            <a:endParaRPr sz="4000" kern="0">
              <a:solidFill>
                <a:sysClr val="windowText" lastClr="000000"/>
              </a:solidFill>
              <a:latin typeface="Arial"/>
              <a:cs typeface="Arial"/>
            </a:endParaRPr>
          </a:p>
          <a:p>
            <a:pPr marL="469888" marR="5080" indent="-457189" algn="just" defTabSz="914377">
              <a:lnSpc>
                <a:spcPts val="2591"/>
              </a:lnSpc>
              <a:spcBef>
                <a:spcPts val="1931"/>
              </a:spcBef>
              <a:buFont typeface="Arial"/>
              <a:buChar char="•"/>
              <a:tabLst>
                <a:tab pos="469888" algn="l"/>
              </a:tabLst>
            </a:pPr>
            <a:r>
              <a:rPr sz="2400" b="1" kern="0" dirty="0">
                <a:solidFill>
                  <a:sysClr val="windowText" lastClr="000000"/>
                </a:solidFill>
                <a:latin typeface="Arial"/>
                <a:cs typeface="Arial"/>
              </a:rPr>
              <a:t>≥</a:t>
            </a:r>
            <a:r>
              <a:rPr sz="2400" b="1" kern="0" spc="-15" dirty="0">
                <a:solidFill>
                  <a:sysClr val="windowText" lastClr="000000"/>
                </a:solidFill>
                <a:latin typeface="Arial"/>
                <a:cs typeface="Arial"/>
              </a:rPr>
              <a:t> </a:t>
            </a:r>
            <a:r>
              <a:rPr sz="2400" b="1" kern="0" dirty="0">
                <a:solidFill>
                  <a:sysClr val="windowText" lastClr="000000"/>
                </a:solidFill>
                <a:latin typeface="Arial"/>
                <a:cs typeface="Arial"/>
              </a:rPr>
              <a:t>17</a:t>
            </a:r>
            <a:r>
              <a:rPr sz="2400" b="1" kern="0" spc="-5" dirty="0">
                <a:solidFill>
                  <a:sysClr val="windowText" lastClr="000000"/>
                </a:solidFill>
                <a:latin typeface="Arial"/>
                <a:cs typeface="Arial"/>
              </a:rPr>
              <a:t> </a:t>
            </a:r>
            <a:r>
              <a:rPr sz="2400" b="1" kern="0" dirty="0">
                <a:solidFill>
                  <a:sysClr val="windowText" lastClr="000000"/>
                </a:solidFill>
                <a:latin typeface="Arial"/>
                <a:cs typeface="Arial"/>
              </a:rPr>
              <a:t>U/L</a:t>
            </a:r>
            <a:r>
              <a:rPr sz="2400" b="1" kern="0" spc="-55" dirty="0">
                <a:solidFill>
                  <a:sysClr val="windowText" lastClr="000000"/>
                </a:solidFill>
                <a:latin typeface="Arial"/>
                <a:cs typeface="Arial"/>
              </a:rPr>
              <a:t> </a:t>
            </a:r>
            <a:r>
              <a:rPr sz="2400" b="1" kern="0" spc="-11" dirty="0">
                <a:solidFill>
                  <a:sysClr val="windowText" lastClr="000000"/>
                </a:solidFill>
                <a:latin typeface="Arial"/>
                <a:cs typeface="Arial"/>
              </a:rPr>
              <a:t>reduction </a:t>
            </a:r>
            <a:r>
              <a:rPr sz="2400" b="1" kern="0" dirty="0">
                <a:solidFill>
                  <a:sysClr val="windowText" lastClr="000000"/>
                </a:solidFill>
                <a:latin typeface="Arial"/>
                <a:cs typeface="Arial"/>
              </a:rPr>
              <a:t>predicts</a:t>
            </a:r>
            <a:r>
              <a:rPr sz="2400" b="1" kern="0" spc="-20" dirty="0">
                <a:solidFill>
                  <a:sysClr val="windowText" lastClr="000000"/>
                </a:solidFill>
                <a:latin typeface="Arial"/>
                <a:cs typeface="Arial"/>
              </a:rPr>
              <a:t> </a:t>
            </a:r>
            <a:r>
              <a:rPr sz="2400" b="1" kern="0" spc="-11" dirty="0">
                <a:solidFill>
                  <a:sysClr val="windowText" lastClr="000000"/>
                </a:solidFill>
                <a:latin typeface="Arial"/>
                <a:cs typeface="Arial"/>
              </a:rPr>
              <a:t>histologic response</a:t>
            </a:r>
            <a:endParaRPr sz="2400" kern="0">
              <a:solidFill>
                <a:sysClr val="windowText" lastClr="000000"/>
              </a:solidFill>
              <a:latin typeface="Arial"/>
              <a:cs typeface="Arial"/>
            </a:endParaRPr>
          </a:p>
        </p:txBody>
      </p:sp>
      <p:sp>
        <p:nvSpPr>
          <p:cNvPr id="5" name="object 5"/>
          <p:cNvSpPr txBox="1"/>
          <p:nvPr/>
        </p:nvSpPr>
        <p:spPr>
          <a:xfrm>
            <a:off x="148595" y="6233667"/>
            <a:ext cx="3456304" cy="510396"/>
          </a:xfrm>
          <a:prstGeom prst="rect">
            <a:avLst/>
          </a:prstGeom>
        </p:spPr>
        <p:txBody>
          <a:bodyPr vert="horz" wrap="square" lIns="0" tIns="22860" rIns="0" bIns="0" rtlCol="0">
            <a:spAutoFit/>
          </a:bodyPr>
          <a:lstStyle/>
          <a:p>
            <a:pPr marL="12700" marR="5080" defTabSz="914377">
              <a:lnSpc>
                <a:spcPts val="1900"/>
              </a:lnSpc>
              <a:spcBef>
                <a:spcPts val="180"/>
              </a:spcBef>
            </a:pPr>
            <a:r>
              <a:rPr sz="1600" b="1" kern="0" dirty="0">
                <a:solidFill>
                  <a:sysClr val="windowText" lastClr="000000"/>
                </a:solidFill>
                <a:latin typeface="Calibri"/>
                <a:cs typeface="Calibri"/>
              </a:rPr>
              <a:t>Loomba.</a:t>
            </a:r>
            <a:r>
              <a:rPr sz="1600" b="1" kern="0" spc="-40" dirty="0">
                <a:solidFill>
                  <a:sysClr val="windowText" lastClr="000000"/>
                </a:solidFill>
                <a:latin typeface="Calibri"/>
                <a:cs typeface="Calibri"/>
              </a:rPr>
              <a:t> </a:t>
            </a:r>
            <a:r>
              <a:rPr sz="1600" b="1" kern="0" spc="-11" dirty="0">
                <a:solidFill>
                  <a:sysClr val="windowText" lastClr="000000"/>
                </a:solidFill>
                <a:latin typeface="Calibri"/>
                <a:cs typeface="Calibri"/>
              </a:rPr>
              <a:t>Gastroenterology.</a:t>
            </a:r>
            <a:r>
              <a:rPr sz="1600" b="1" kern="0" spc="-35" dirty="0">
                <a:solidFill>
                  <a:sysClr val="windowText" lastClr="000000"/>
                </a:solidFill>
                <a:latin typeface="Calibri"/>
                <a:cs typeface="Calibri"/>
              </a:rPr>
              <a:t> </a:t>
            </a:r>
            <a:r>
              <a:rPr sz="1600" b="1" kern="0" spc="-11" dirty="0">
                <a:solidFill>
                  <a:sysClr val="windowText" lastClr="000000"/>
                </a:solidFill>
                <a:latin typeface="Calibri"/>
                <a:cs typeface="Calibri"/>
              </a:rPr>
              <a:t>2019;156:88. Patel.</a:t>
            </a:r>
            <a:r>
              <a:rPr sz="1600" b="1" kern="0" spc="-35" dirty="0">
                <a:solidFill>
                  <a:sysClr val="windowText" lastClr="000000"/>
                </a:solidFill>
                <a:latin typeface="Calibri"/>
                <a:cs typeface="Calibri"/>
              </a:rPr>
              <a:t> </a:t>
            </a:r>
            <a:r>
              <a:rPr sz="1600" b="1" kern="0" dirty="0">
                <a:solidFill>
                  <a:sysClr val="windowText" lastClr="000000"/>
                </a:solidFill>
                <a:latin typeface="Calibri"/>
                <a:cs typeface="Calibri"/>
              </a:rPr>
              <a:t>Therap</a:t>
            </a:r>
            <a:r>
              <a:rPr sz="1600" b="1" kern="0" spc="-25" dirty="0">
                <a:solidFill>
                  <a:sysClr val="windowText" lastClr="000000"/>
                </a:solidFill>
                <a:latin typeface="Calibri"/>
                <a:cs typeface="Calibri"/>
              </a:rPr>
              <a:t> </a:t>
            </a:r>
            <a:r>
              <a:rPr sz="1600" b="1" kern="0" dirty="0">
                <a:solidFill>
                  <a:sysClr val="windowText" lastClr="000000"/>
                </a:solidFill>
                <a:latin typeface="Calibri"/>
                <a:cs typeface="Calibri"/>
              </a:rPr>
              <a:t>Adv</a:t>
            </a:r>
            <a:r>
              <a:rPr sz="1600" b="1" kern="0" spc="-31" dirty="0">
                <a:solidFill>
                  <a:sysClr val="windowText" lastClr="000000"/>
                </a:solidFill>
                <a:latin typeface="Calibri"/>
                <a:cs typeface="Calibri"/>
              </a:rPr>
              <a:t> </a:t>
            </a:r>
            <a:r>
              <a:rPr sz="1600" b="1" kern="0" dirty="0">
                <a:solidFill>
                  <a:sysClr val="windowText" lastClr="000000"/>
                </a:solidFill>
                <a:latin typeface="Calibri"/>
                <a:cs typeface="Calibri"/>
              </a:rPr>
              <a:t>Gastro</a:t>
            </a:r>
            <a:r>
              <a:rPr sz="1600" b="1" kern="0" spc="-25" dirty="0">
                <a:solidFill>
                  <a:sysClr val="windowText" lastClr="000000"/>
                </a:solidFill>
                <a:latin typeface="Calibri"/>
                <a:cs typeface="Calibri"/>
              </a:rPr>
              <a:t> </a:t>
            </a:r>
            <a:r>
              <a:rPr sz="1600" b="1" kern="0" spc="-11" dirty="0">
                <a:solidFill>
                  <a:sysClr val="windowText" lastClr="000000"/>
                </a:solidFill>
                <a:latin typeface="Calibri"/>
                <a:cs typeface="Calibri"/>
              </a:rPr>
              <a:t>2016;9:692.</a:t>
            </a:r>
            <a:endParaRPr sz="1600" kern="0">
              <a:solidFill>
                <a:sysClr val="windowText" lastClr="000000"/>
              </a:solidFill>
              <a:latin typeface="Calibri"/>
              <a:cs typeface="Calibri"/>
            </a:endParaRPr>
          </a:p>
        </p:txBody>
      </p:sp>
      <p:sp>
        <p:nvSpPr>
          <p:cNvPr id="6" name="object 6"/>
          <p:cNvSpPr/>
          <p:nvPr/>
        </p:nvSpPr>
        <p:spPr>
          <a:xfrm>
            <a:off x="17305" y="1215857"/>
            <a:ext cx="4271011" cy="2881631"/>
          </a:xfrm>
          <a:custGeom>
            <a:avLst/>
            <a:gdLst/>
            <a:ahLst/>
            <a:cxnLst/>
            <a:rect l="l" t="t" r="r" b="b"/>
            <a:pathLst>
              <a:path w="4271010" h="2881629">
                <a:moveTo>
                  <a:pt x="4270917" y="0"/>
                </a:moveTo>
                <a:lnTo>
                  <a:pt x="0" y="0"/>
                </a:lnTo>
                <a:lnTo>
                  <a:pt x="0" y="2881184"/>
                </a:lnTo>
                <a:lnTo>
                  <a:pt x="4270917" y="2881184"/>
                </a:lnTo>
                <a:lnTo>
                  <a:pt x="4270917" y="0"/>
                </a:lnTo>
                <a:close/>
              </a:path>
            </a:pathLst>
          </a:custGeom>
          <a:solidFill>
            <a:srgbClr val="92D050"/>
          </a:solidFill>
        </p:spPr>
        <p:txBody>
          <a:bodyPr wrap="square" lIns="0" tIns="0" rIns="0" bIns="0" rtlCol="0"/>
          <a:lstStyle/>
          <a:p>
            <a:pPr defTabSz="914377"/>
            <a:endParaRPr kern="0">
              <a:solidFill>
                <a:sysClr val="windowText" lastClr="000000"/>
              </a:solidFill>
              <a:latin typeface="Calibri"/>
            </a:endParaRPr>
          </a:p>
        </p:txBody>
      </p:sp>
      <p:sp>
        <p:nvSpPr>
          <p:cNvPr id="7" name="object 7"/>
          <p:cNvSpPr txBox="1"/>
          <p:nvPr/>
        </p:nvSpPr>
        <p:spPr>
          <a:xfrm>
            <a:off x="96046" y="1158747"/>
            <a:ext cx="3884929" cy="2746008"/>
          </a:xfrm>
          <a:prstGeom prst="rect">
            <a:avLst/>
          </a:prstGeom>
        </p:spPr>
        <p:txBody>
          <a:bodyPr vert="horz" wrap="square" lIns="0" tIns="81915" rIns="0" bIns="0" rtlCol="0">
            <a:spAutoFit/>
          </a:bodyPr>
          <a:lstStyle/>
          <a:p>
            <a:pPr marL="858497" marR="5080" indent="-617839" defTabSz="914377">
              <a:lnSpc>
                <a:spcPts val="4320"/>
              </a:lnSpc>
              <a:spcBef>
                <a:spcPts val="645"/>
              </a:spcBef>
            </a:pPr>
            <a:r>
              <a:rPr sz="4000" b="1" kern="0" dirty="0">
                <a:solidFill>
                  <a:sysClr val="windowText" lastClr="000000"/>
                </a:solidFill>
                <a:latin typeface="Calibri"/>
                <a:cs typeface="Calibri"/>
              </a:rPr>
              <a:t>Liver</a:t>
            </a:r>
            <a:r>
              <a:rPr sz="4000" b="1" kern="0" spc="-11" dirty="0">
                <a:solidFill>
                  <a:sysClr val="windowText" lastClr="000000"/>
                </a:solidFill>
                <a:latin typeface="Calibri"/>
                <a:cs typeface="Calibri"/>
              </a:rPr>
              <a:t> </a:t>
            </a:r>
            <a:r>
              <a:rPr sz="4000" b="1" kern="0" dirty="0">
                <a:solidFill>
                  <a:sysClr val="windowText" lastClr="000000"/>
                </a:solidFill>
                <a:latin typeface="Calibri"/>
                <a:cs typeface="Calibri"/>
              </a:rPr>
              <a:t>Fat</a:t>
            </a:r>
            <a:r>
              <a:rPr sz="4000" b="1" kern="0" spc="-11" dirty="0">
                <a:solidFill>
                  <a:sysClr val="windowText" lastClr="000000"/>
                </a:solidFill>
                <a:latin typeface="Calibri"/>
                <a:cs typeface="Calibri"/>
              </a:rPr>
              <a:t> Fraction (MRI-PDFF)</a:t>
            </a:r>
            <a:endParaRPr sz="4000" kern="0">
              <a:solidFill>
                <a:sysClr val="windowText" lastClr="000000"/>
              </a:solidFill>
              <a:latin typeface="Calibri"/>
              <a:cs typeface="Calibri"/>
            </a:endParaRPr>
          </a:p>
          <a:p>
            <a:pPr marL="469254" marR="692768" indent="-457189" defTabSz="914377">
              <a:lnSpc>
                <a:spcPct val="90300"/>
              </a:lnSpc>
              <a:spcBef>
                <a:spcPts val="1815"/>
              </a:spcBef>
              <a:buFont typeface="Wingdings"/>
              <a:buChar char=""/>
              <a:tabLst>
                <a:tab pos="469254" algn="l"/>
                <a:tab pos="469888" algn="l"/>
              </a:tabLst>
            </a:pPr>
            <a:r>
              <a:rPr sz="2400" b="1" kern="0" dirty="0">
                <a:solidFill>
                  <a:sysClr val="windowText" lastClr="000000"/>
                </a:solidFill>
                <a:latin typeface="Calibri"/>
                <a:cs typeface="Calibri"/>
              </a:rPr>
              <a:t>≥</a:t>
            </a:r>
            <a:r>
              <a:rPr sz="2400" b="1" kern="0" spc="-11" dirty="0">
                <a:solidFill>
                  <a:sysClr val="windowText" lastClr="000000"/>
                </a:solidFill>
                <a:latin typeface="Calibri"/>
                <a:cs typeface="Calibri"/>
              </a:rPr>
              <a:t> </a:t>
            </a:r>
            <a:r>
              <a:rPr sz="2400" b="1" kern="0" dirty="0">
                <a:solidFill>
                  <a:sysClr val="windowText" lastClr="000000"/>
                </a:solidFill>
                <a:latin typeface="Calibri"/>
                <a:cs typeface="Calibri"/>
              </a:rPr>
              <a:t>5%</a:t>
            </a:r>
            <a:r>
              <a:rPr sz="2400" b="1" kern="0" spc="-11" dirty="0">
                <a:solidFill>
                  <a:sysClr val="windowText" lastClr="000000"/>
                </a:solidFill>
                <a:latin typeface="Calibri"/>
                <a:cs typeface="Calibri"/>
              </a:rPr>
              <a:t> </a:t>
            </a:r>
            <a:r>
              <a:rPr sz="2400" b="1" kern="0" dirty="0">
                <a:solidFill>
                  <a:sysClr val="windowText" lastClr="000000"/>
                </a:solidFill>
                <a:latin typeface="Calibri"/>
                <a:cs typeface="Calibri"/>
              </a:rPr>
              <a:t>absolute/</a:t>
            </a:r>
            <a:r>
              <a:rPr sz="2400" b="1" kern="0" spc="-5" dirty="0">
                <a:solidFill>
                  <a:sysClr val="windowText" lastClr="000000"/>
                </a:solidFill>
                <a:latin typeface="Calibri"/>
                <a:cs typeface="Calibri"/>
              </a:rPr>
              <a:t> </a:t>
            </a:r>
            <a:r>
              <a:rPr sz="2400" b="1" kern="0" dirty="0">
                <a:solidFill>
                  <a:sysClr val="windowText" lastClr="000000"/>
                </a:solidFill>
                <a:latin typeface="Calibri"/>
                <a:cs typeface="Calibri"/>
              </a:rPr>
              <a:t>≥</a:t>
            </a:r>
            <a:r>
              <a:rPr sz="2400" b="1" kern="0" spc="-5" dirty="0">
                <a:solidFill>
                  <a:sysClr val="windowText" lastClr="000000"/>
                </a:solidFill>
                <a:latin typeface="Calibri"/>
                <a:cs typeface="Calibri"/>
              </a:rPr>
              <a:t> </a:t>
            </a:r>
            <a:r>
              <a:rPr sz="2400" b="1" kern="0" spc="-25" dirty="0">
                <a:solidFill>
                  <a:sysClr val="windowText" lastClr="000000"/>
                </a:solidFill>
                <a:latin typeface="Calibri"/>
                <a:cs typeface="Calibri"/>
              </a:rPr>
              <a:t>30% </a:t>
            </a:r>
            <a:r>
              <a:rPr sz="2400" b="1" kern="0" dirty="0">
                <a:solidFill>
                  <a:sysClr val="windowText" lastClr="000000"/>
                </a:solidFill>
                <a:latin typeface="Calibri"/>
                <a:cs typeface="Calibri"/>
              </a:rPr>
              <a:t>relative</a:t>
            </a:r>
            <a:r>
              <a:rPr sz="2400" b="1" kern="0" spc="-15" dirty="0">
                <a:solidFill>
                  <a:sysClr val="windowText" lastClr="000000"/>
                </a:solidFill>
                <a:latin typeface="Calibri"/>
                <a:cs typeface="Calibri"/>
              </a:rPr>
              <a:t> </a:t>
            </a:r>
            <a:r>
              <a:rPr sz="2400" b="1" kern="0" spc="-11" dirty="0">
                <a:solidFill>
                  <a:sysClr val="windowText" lastClr="000000"/>
                </a:solidFill>
                <a:latin typeface="Calibri"/>
                <a:cs typeface="Calibri"/>
              </a:rPr>
              <a:t>reduction </a:t>
            </a:r>
            <a:r>
              <a:rPr sz="2400" b="1" kern="0" dirty="0">
                <a:solidFill>
                  <a:sysClr val="windowText" lastClr="000000"/>
                </a:solidFill>
                <a:latin typeface="Calibri"/>
                <a:cs typeface="Calibri"/>
              </a:rPr>
              <a:t>associated</a:t>
            </a:r>
            <a:r>
              <a:rPr sz="2400" b="1" kern="0" spc="-11" dirty="0">
                <a:solidFill>
                  <a:sysClr val="windowText" lastClr="000000"/>
                </a:solidFill>
                <a:latin typeface="Calibri"/>
                <a:cs typeface="Calibri"/>
              </a:rPr>
              <a:t> </a:t>
            </a:r>
            <a:r>
              <a:rPr sz="2400" b="1" kern="0" spc="-20" dirty="0">
                <a:solidFill>
                  <a:sysClr val="windowText" lastClr="000000"/>
                </a:solidFill>
                <a:latin typeface="Calibri"/>
                <a:cs typeface="Calibri"/>
              </a:rPr>
              <a:t>with </a:t>
            </a:r>
            <a:r>
              <a:rPr sz="2400" b="1" kern="0" dirty="0">
                <a:solidFill>
                  <a:sysClr val="windowText" lastClr="000000"/>
                </a:solidFill>
                <a:latin typeface="Calibri"/>
                <a:cs typeface="Calibri"/>
              </a:rPr>
              <a:t>improvement</a:t>
            </a:r>
            <a:r>
              <a:rPr sz="2400" b="1" kern="0" spc="-31" dirty="0">
                <a:solidFill>
                  <a:sysClr val="windowText" lastClr="000000"/>
                </a:solidFill>
                <a:latin typeface="Calibri"/>
                <a:cs typeface="Calibri"/>
              </a:rPr>
              <a:t> </a:t>
            </a:r>
            <a:r>
              <a:rPr sz="2400" b="1" kern="0" dirty="0">
                <a:solidFill>
                  <a:sysClr val="windowText" lastClr="000000"/>
                </a:solidFill>
                <a:latin typeface="Calibri"/>
                <a:cs typeface="Calibri"/>
              </a:rPr>
              <a:t>in</a:t>
            </a:r>
            <a:r>
              <a:rPr sz="2400" b="1" kern="0" spc="-20" dirty="0">
                <a:solidFill>
                  <a:sysClr val="windowText" lastClr="000000"/>
                </a:solidFill>
                <a:latin typeface="Calibri"/>
                <a:cs typeface="Calibri"/>
              </a:rPr>
              <a:t> </a:t>
            </a:r>
            <a:r>
              <a:rPr sz="2400" b="1" kern="0" spc="-25" dirty="0">
                <a:solidFill>
                  <a:sysClr val="windowText" lastClr="000000"/>
                </a:solidFill>
                <a:latin typeface="Calibri"/>
                <a:cs typeface="Calibri"/>
              </a:rPr>
              <a:t>NAS</a:t>
            </a:r>
            <a:endParaRPr sz="2400" kern="0">
              <a:solidFill>
                <a:sysClr val="windowText" lastClr="000000"/>
              </a:solidFill>
              <a:latin typeface="Calibri"/>
              <a:cs typeface="Calibri"/>
            </a:endParaRPr>
          </a:p>
        </p:txBody>
      </p:sp>
      <p:grpSp>
        <p:nvGrpSpPr>
          <p:cNvPr id="8" name="object 8"/>
          <p:cNvGrpSpPr/>
          <p:nvPr/>
        </p:nvGrpSpPr>
        <p:grpSpPr>
          <a:xfrm>
            <a:off x="217746" y="4145650"/>
            <a:ext cx="5356860" cy="1887855"/>
            <a:chOff x="217745" y="4145648"/>
            <a:chExt cx="5356860" cy="1887855"/>
          </a:xfrm>
        </p:grpSpPr>
        <p:pic>
          <p:nvPicPr>
            <p:cNvPr id="9" name="object 9"/>
            <p:cNvPicPr/>
            <p:nvPr/>
          </p:nvPicPr>
          <p:blipFill>
            <a:blip r:embed="rId2" cstate="print"/>
            <a:stretch>
              <a:fillRect/>
            </a:stretch>
          </p:blipFill>
          <p:spPr>
            <a:xfrm>
              <a:off x="2985338" y="4145648"/>
              <a:ext cx="2588852" cy="1878308"/>
            </a:xfrm>
            <a:prstGeom prst="rect">
              <a:avLst/>
            </a:prstGeom>
          </p:spPr>
        </p:pic>
        <p:pic>
          <p:nvPicPr>
            <p:cNvPr id="10" name="object 10"/>
            <p:cNvPicPr/>
            <p:nvPr/>
          </p:nvPicPr>
          <p:blipFill>
            <a:blip r:embed="rId3" cstate="print"/>
            <a:stretch>
              <a:fillRect/>
            </a:stretch>
          </p:blipFill>
          <p:spPr>
            <a:xfrm>
              <a:off x="217745" y="4179280"/>
              <a:ext cx="2777704" cy="1854163"/>
            </a:xfrm>
            <a:prstGeom prst="rect">
              <a:avLst/>
            </a:prstGeom>
          </p:spPr>
        </p:pic>
      </p:grpSp>
      <p:sp>
        <p:nvSpPr>
          <p:cNvPr id="11" name="object 11"/>
          <p:cNvSpPr/>
          <p:nvPr/>
        </p:nvSpPr>
        <p:spPr>
          <a:xfrm>
            <a:off x="8229595" y="1215854"/>
            <a:ext cx="3926840" cy="2881631"/>
          </a:xfrm>
          <a:custGeom>
            <a:avLst/>
            <a:gdLst/>
            <a:ahLst/>
            <a:cxnLst/>
            <a:rect l="l" t="t" r="r" b="b"/>
            <a:pathLst>
              <a:path w="3926840" h="2881629">
                <a:moveTo>
                  <a:pt x="3926253" y="0"/>
                </a:moveTo>
                <a:lnTo>
                  <a:pt x="0" y="0"/>
                </a:lnTo>
                <a:lnTo>
                  <a:pt x="0" y="2881184"/>
                </a:lnTo>
                <a:lnTo>
                  <a:pt x="3926253" y="2881184"/>
                </a:lnTo>
                <a:lnTo>
                  <a:pt x="3926253" y="0"/>
                </a:lnTo>
                <a:close/>
              </a:path>
            </a:pathLst>
          </a:custGeom>
          <a:solidFill>
            <a:srgbClr val="C3305B"/>
          </a:solidFill>
        </p:spPr>
        <p:txBody>
          <a:bodyPr wrap="square" lIns="0" tIns="0" rIns="0" bIns="0" rtlCol="0"/>
          <a:lstStyle/>
          <a:p>
            <a:pPr defTabSz="914377"/>
            <a:endParaRPr kern="0">
              <a:solidFill>
                <a:sysClr val="windowText" lastClr="000000"/>
              </a:solidFill>
              <a:latin typeface="Calibri"/>
            </a:endParaRPr>
          </a:p>
        </p:txBody>
      </p:sp>
      <p:sp>
        <p:nvSpPr>
          <p:cNvPr id="12" name="object 12"/>
          <p:cNvSpPr txBox="1">
            <a:spLocks noGrp="1"/>
          </p:cNvSpPr>
          <p:nvPr>
            <p:ph type="title"/>
          </p:nvPr>
        </p:nvSpPr>
        <p:spPr>
          <a:xfrm>
            <a:off x="8451971" y="1071879"/>
            <a:ext cx="3482340" cy="582211"/>
          </a:xfrm>
          <a:prstGeom prst="rect">
            <a:avLst/>
          </a:prstGeom>
        </p:spPr>
        <p:txBody>
          <a:bodyPr vert="horz" wrap="square" lIns="0" tIns="12700" rIns="0" bIns="0" rtlCol="0">
            <a:spAutoFit/>
          </a:bodyPr>
          <a:lstStyle/>
          <a:p>
            <a:pPr marL="12700">
              <a:spcBef>
                <a:spcPts val="100"/>
              </a:spcBef>
            </a:pPr>
            <a:r>
              <a:rPr sz="3700" dirty="0">
                <a:solidFill>
                  <a:srgbClr val="000000"/>
                </a:solidFill>
                <a:latin typeface="Calibri"/>
                <a:cs typeface="Calibri"/>
              </a:rPr>
              <a:t>?MRE/</a:t>
            </a:r>
            <a:r>
              <a:rPr sz="3700" spc="-11" dirty="0">
                <a:solidFill>
                  <a:srgbClr val="000000"/>
                </a:solidFill>
                <a:latin typeface="Calibri"/>
                <a:cs typeface="Calibri"/>
              </a:rPr>
              <a:t> </a:t>
            </a:r>
            <a:r>
              <a:rPr sz="3700" dirty="0">
                <a:solidFill>
                  <a:srgbClr val="000000"/>
                </a:solidFill>
                <a:latin typeface="Calibri"/>
                <a:cs typeface="Calibri"/>
              </a:rPr>
              <a:t>cT1/</a:t>
            </a:r>
            <a:r>
              <a:rPr sz="3700" spc="-11" dirty="0">
                <a:solidFill>
                  <a:srgbClr val="000000"/>
                </a:solidFill>
                <a:latin typeface="Calibri"/>
                <a:cs typeface="Calibri"/>
              </a:rPr>
              <a:t> </a:t>
            </a:r>
            <a:r>
              <a:rPr sz="3700" spc="-20" dirty="0">
                <a:solidFill>
                  <a:srgbClr val="000000"/>
                </a:solidFill>
                <a:latin typeface="Calibri"/>
                <a:cs typeface="Calibri"/>
              </a:rPr>
              <a:t>LSM?</a:t>
            </a:r>
            <a:endParaRPr sz="3700">
              <a:latin typeface="Calibri"/>
              <a:cs typeface="Calibri"/>
            </a:endParaRPr>
          </a:p>
        </p:txBody>
      </p:sp>
      <p:sp>
        <p:nvSpPr>
          <p:cNvPr id="13" name="object 13"/>
          <p:cNvSpPr txBox="1"/>
          <p:nvPr/>
        </p:nvSpPr>
        <p:spPr>
          <a:xfrm>
            <a:off x="8308335" y="1768347"/>
            <a:ext cx="2799715" cy="351378"/>
          </a:xfrm>
          <a:prstGeom prst="rect">
            <a:avLst/>
          </a:prstGeom>
        </p:spPr>
        <p:txBody>
          <a:bodyPr vert="horz" wrap="square" lIns="0" tIns="12700" rIns="0" bIns="0" rtlCol="0">
            <a:spAutoFit/>
          </a:bodyPr>
          <a:lstStyle/>
          <a:p>
            <a:pPr marL="469888" indent="-457189" defTabSz="914377">
              <a:spcBef>
                <a:spcPts val="100"/>
              </a:spcBef>
              <a:buFont typeface="Wingdings"/>
              <a:buChar char=""/>
              <a:tabLst>
                <a:tab pos="469254" algn="l"/>
                <a:tab pos="469888" algn="l"/>
              </a:tabLst>
            </a:pPr>
            <a:r>
              <a:rPr sz="2200" b="1" kern="0" dirty="0">
                <a:solidFill>
                  <a:sysClr val="windowText" lastClr="000000"/>
                </a:solidFill>
                <a:latin typeface="Calibri"/>
                <a:cs typeface="Calibri"/>
              </a:rPr>
              <a:t>MRE: ≥</a:t>
            </a:r>
            <a:r>
              <a:rPr sz="2200" b="1" kern="0" spc="-5" dirty="0">
                <a:solidFill>
                  <a:sysClr val="windowText" lastClr="000000"/>
                </a:solidFill>
                <a:latin typeface="Calibri"/>
                <a:cs typeface="Calibri"/>
              </a:rPr>
              <a:t> </a:t>
            </a:r>
            <a:r>
              <a:rPr sz="2200" b="1" kern="0" dirty="0">
                <a:solidFill>
                  <a:sysClr val="windowText" lastClr="000000"/>
                </a:solidFill>
                <a:latin typeface="Calibri"/>
                <a:cs typeface="Calibri"/>
              </a:rPr>
              <a:t>15%</a:t>
            </a:r>
            <a:r>
              <a:rPr sz="2200" b="1" kern="0" spc="-5" dirty="0">
                <a:solidFill>
                  <a:sysClr val="windowText" lastClr="000000"/>
                </a:solidFill>
                <a:latin typeface="Calibri"/>
                <a:cs typeface="Calibri"/>
              </a:rPr>
              <a:t> </a:t>
            </a:r>
            <a:r>
              <a:rPr sz="2200" b="1" kern="0" spc="-11" dirty="0">
                <a:solidFill>
                  <a:sysClr val="windowText" lastClr="000000"/>
                </a:solidFill>
                <a:latin typeface="Calibri"/>
                <a:cs typeface="Calibri"/>
              </a:rPr>
              <a:t>relative</a:t>
            </a:r>
            <a:endParaRPr sz="2200" kern="0">
              <a:solidFill>
                <a:sysClr val="windowText" lastClr="000000"/>
              </a:solidFill>
              <a:latin typeface="Calibri"/>
              <a:cs typeface="Calibri"/>
            </a:endParaRPr>
          </a:p>
        </p:txBody>
      </p:sp>
      <p:sp>
        <p:nvSpPr>
          <p:cNvPr id="14" name="object 14"/>
          <p:cNvSpPr txBox="1"/>
          <p:nvPr/>
        </p:nvSpPr>
        <p:spPr>
          <a:xfrm>
            <a:off x="8765535" y="1996947"/>
            <a:ext cx="2245360" cy="351378"/>
          </a:xfrm>
          <a:prstGeom prst="rect">
            <a:avLst/>
          </a:prstGeom>
        </p:spPr>
        <p:txBody>
          <a:bodyPr vert="horz" wrap="square" lIns="0" tIns="12700" rIns="0" bIns="0" rtlCol="0">
            <a:spAutoFit/>
          </a:bodyPr>
          <a:lstStyle/>
          <a:p>
            <a:pPr marL="12700" defTabSz="914377">
              <a:spcBef>
                <a:spcPts val="100"/>
              </a:spcBef>
            </a:pPr>
            <a:r>
              <a:rPr sz="2200" b="1" kern="0" dirty="0">
                <a:solidFill>
                  <a:sysClr val="windowText" lastClr="000000"/>
                </a:solidFill>
                <a:latin typeface="Calibri"/>
                <a:cs typeface="Calibri"/>
              </a:rPr>
              <a:t>reduction</a:t>
            </a:r>
            <a:r>
              <a:rPr sz="2200" b="1" kern="0" spc="-5" dirty="0">
                <a:solidFill>
                  <a:sysClr val="windowText" lastClr="000000"/>
                </a:solidFill>
                <a:latin typeface="Calibri"/>
                <a:cs typeface="Calibri"/>
              </a:rPr>
              <a:t> </a:t>
            </a:r>
            <a:r>
              <a:rPr sz="2200" b="1" kern="0" dirty="0">
                <a:solidFill>
                  <a:sysClr val="windowText" lastClr="000000"/>
                </a:solidFill>
                <a:latin typeface="Calibri"/>
                <a:cs typeface="Calibri"/>
              </a:rPr>
              <a:t>from</a:t>
            </a:r>
            <a:r>
              <a:rPr sz="2200" b="1" kern="0" spc="-5" dirty="0">
                <a:solidFill>
                  <a:sysClr val="windowText" lastClr="000000"/>
                </a:solidFill>
                <a:latin typeface="Calibri"/>
                <a:cs typeface="Calibri"/>
              </a:rPr>
              <a:t> </a:t>
            </a:r>
            <a:r>
              <a:rPr sz="2200" b="1" kern="0" spc="-25" dirty="0">
                <a:solidFill>
                  <a:sysClr val="windowText" lastClr="000000"/>
                </a:solidFill>
                <a:latin typeface="Calibri"/>
                <a:cs typeface="Calibri"/>
              </a:rPr>
              <a:t>BL?</a:t>
            </a:r>
            <a:endParaRPr sz="2200" kern="0">
              <a:solidFill>
                <a:sysClr val="windowText" lastClr="000000"/>
              </a:solidFill>
              <a:latin typeface="Calibri"/>
              <a:cs typeface="Calibri"/>
            </a:endParaRPr>
          </a:p>
        </p:txBody>
      </p:sp>
      <p:sp>
        <p:nvSpPr>
          <p:cNvPr id="15" name="object 15"/>
          <p:cNvSpPr txBox="1"/>
          <p:nvPr/>
        </p:nvSpPr>
        <p:spPr>
          <a:xfrm>
            <a:off x="8308334" y="2469388"/>
            <a:ext cx="3724911" cy="351378"/>
          </a:xfrm>
          <a:prstGeom prst="rect">
            <a:avLst/>
          </a:prstGeom>
        </p:spPr>
        <p:txBody>
          <a:bodyPr vert="horz" wrap="square" lIns="0" tIns="12700" rIns="0" bIns="0" rtlCol="0">
            <a:spAutoFit/>
          </a:bodyPr>
          <a:lstStyle/>
          <a:p>
            <a:pPr marL="469888" indent="-457189" defTabSz="914377">
              <a:spcBef>
                <a:spcPts val="100"/>
              </a:spcBef>
              <a:buFont typeface="Wingdings"/>
              <a:buChar char=""/>
              <a:tabLst>
                <a:tab pos="469254" algn="l"/>
                <a:tab pos="469888" algn="l"/>
              </a:tabLst>
            </a:pPr>
            <a:r>
              <a:rPr sz="2200" b="1" kern="0" dirty="0">
                <a:solidFill>
                  <a:sysClr val="windowText" lastClr="000000"/>
                </a:solidFill>
                <a:latin typeface="Calibri"/>
                <a:cs typeface="Calibri"/>
              </a:rPr>
              <a:t>cT1:</a:t>
            </a:r>
            <a:r>
              <a:rPr sz="2200" b="1" kern="0" spc="-5" dirty="0">
                <a:solidFill>
                  <a:sysClr val="windowText" lastClr="000000"/>
                </a:solidFill>
                <a:latin typeface="Calibri"/>
                <a:cs typeface="Calibri"/>
              </a:rPr>
              <a:t> </a:t>
            </a:r>
            <a:r>
              <a:rPr sz="2200" b="1" kern="0" dirty="0">
                <a:solidFill>
                  <a:sysClr val="windowText" lastClr="000000"/>
                </a:solidFill>
                <a:latin typeface="Calibri"/>
                <a:cs typeface="Calibri"/>
              </a:rPr>
              <a:t>&gt; 80</a:t>
            </a:r>
            <a:r>
              <a:rPr sz="2200" b="1" kern="0" spc="-11" dirty="0">
                <a:solidFill>
                  <a:sysClr val="windowText" lastClr="000000"/>
                </a:solidFill>
                <a:latin typeface="Calibri"/>
                <a:cs typeface="Calibri"/>
              </a:rPr>
              <a:t> </a:t>
            </a:r>
            <a:r>
              <a:rPr sz="2200" b="1" kern="0" dirty="0">
                <a:solidFill>
                  <a:sysClr val="windowText" lastClr="000000"/>
                </a:solidFill>
                <a:latin typeface="Calibri"/>
                <a:cs typeface="Calibri"/>
              </a:rPr>
              <a:t>ms</a:t>
            </a:r>
            <a:r>
              <a:rPr sz="2200" b="1" kern="0" spc="-5" dirty="0">
                <a:solidFill>
                  <a:sysClr val="windowText" lastClr="000000"/>
                </a:solidFill>
                <a:latin typeface="Calibri"/>
                <a:cs typeface="Calibri"/>
              </a:rPr>
              <a:t> </a:t>
            </a:r>
            <a:r>
              <a:rPr sz="2200" b="1" kern="0" dirty="0">
                <a:solidFill>
                  <a:sysClr val="windowText" lastClr="000000"/>
                </a:solidFill>
                <a:latin typeface="Calibri"/>
                <a:cs typeface="Calibri"/>
              </a:rPr>
              <a:t>reduction</a:t>
            </a:r>
            <a:r>
              <a:rPr sz="2200" b="1" kern="0" spc="-5" dirty="0">
                <a:solidFill>
                  <a:sysClr val="windowText" lastClr="000000"/>
                </a:solidFill>
                <a:latin typeface="Calibri"/>
                <a:cs typeface="Calibri"/>
              </a:rPr>
              <a:t> </a:t>
            </a:r>
            <a:r>
              <a:rPr sz="2200" b="1" kern="0" spc="-20" dirty="0">
                <a:solidFill>
                  <a:sysClr val="windowText" lastClr="000000"/>
                </a:solidFill>
                <a:latin typeface="Calibri"/>
                <a:cs typeface="Calibri"/>
              </a:rPr>
              <a:t>from</a:t>
            </a:r>
            <a:endParaRPr sz="2200" kern="0">
              <a:solidFill>
                <a:sysClr val="windowText" lastClr="000000"/>
              </a:solidFill>
              <a:latin typeface="Calibri"/>
              <a:cs typeface="Calibri"/>
            </a:endParaRPr>
          </a:p>
        </p:txBody>
      </p:sp>
      <p:sp>
        <p:nvSpPr>
          <p:cNvPr id="16" name="object 16"/>
          <p:cNvSpPr txBox="1"/>
          <p:nvPr/>
        </p:nvSpPr>
        <p:spPr>
          <a:xfrm>
            <a:off x="8308335" y="2697989"/>
            <a:ext cx="3342004" cy="1315104"/>
          </a:xfrm>
          <a:prstGeom prst="rect">
            <a:avLst/>
          </a:prstGeom>
        </p:spPr>
        <p:txBody>
          <a:bodyPr vert="horz" wrap="square" lIns="0" tIns="107315" rIns="0" bIns="0" rtlCol="0">
            <a:spAutoFit/>
          </a:bodyPr>
          <a:lstStyle/>
          <a:p>
            <a:pPr marL="469888" marR="378451" defTabSz="914377">
              <a:lnSpc>
                <a:spcPct val="71800"/>
              </a:lnSpc>
              <a:spcBef>
                <a:spcPts val="845"/>
              </a:spcBef>
            </a:pPr>
            <a:r>
              <a:rPr sz="2200" b="1" kern="0" dirty="0">
                <a:solidFill>
                  <a:sysClr val="windowText" lastClr="000000"/>
                </a:solidFill>
                <a:latin typeface="Calibri"/>
                <a:cs typeface="Calibri"/>
              </a:rPr>
              <a:t>BL</a:t>
            </a:r>
            <a:r>
              <a:rPr sz="2200" b="1" kern="0" spc="-15" dirty="0">
                <a:solidFill>
                  <a:sysClr val="windowText" lastClr="000000"/>
                </a:solidFill>
                <a:latin typeface="Calibri"/>
                <a:cs typeface="Calibri"/>
              </a:rPr>
              <a:t> </a:t>
            </a:r>
            <a:r>
              <a:rPr sz="2200" b="1" kern="0" dirty="0">
                <a:solidFill>
                  <a:sysClr val="windowText" lastClr="000000"/>
                </a:solidFill>
                <a:latin typeface="Calibri"/>
                <a:cs typeface="Calibri"/>
              </a:rPr>
              <a:t>(21%)</a:t>
            </a:r>
            <a:r>
              <a:rPr sz="2200" b="1" kern="0" spc="-5" dirty="0">
                <a:solidFill>
                  <a:sysClr val="windowText" lastClr="000000"/>
                </a:solidFill>
                <a:latin typeface="Calibri"/>
                <a:cs typeface="Calibri"/>
              </a:rPr>
              <a:t> </a:t>
            </a:r>
            <a:r>
              <a:rPr sz="2200" b="1" kern="0" dirty="0">
                <a:solidFill>
                  <a:sysClr val="windowText" lastClr="000000"/>
                </a:solidFill>
                <a:latin typeface="Calibri"/>
                <a:cs typeface="Calibri"/>
              </a:rPr>
              <a:t>or</a:t>
            </a:r>
            <a:r>
              <a:rPr sz="2200" b="1" kern="0" spc="-5" dirty="0">
                <a:solidFill>
                  <a:sysClr val="windowText" lastClr="000000"/>
                </a:solidFill>
                <a:latin typeface="Calibri"/>
                <a:cs typeface="Calibri"/>
              </a:rPr>
              <a:t> </a:t>
            </a:r>
            <a:r>
              <a:rPr sz="2200" b="1" kern="0" dirty="0">
                <a:solidFill>
                  <a:sysClr val="windowText" lastClr="000000"/>
                </a:solidFill>
                <a:latin typeface="Calibri"/>
                <a:cs typeface="Calibri"/>
              </a:rPr>
              <a:t>change </a:t>
            </a:r>
            <a:r>
              <a:rPr sz="2200" b="1" kern="0" spc="-25" dirty="0">
                <a:solidFill>
                  <a:sysClr val="windowText" lastClr="000000"/>
                </a:solidFill>
                <a:latin typeface="Calibri"/>
                <a:cs typeface="Calibri"/>
              </a:rPr>
              <a:t>in </a:t>
            </a:r>
            <a:r>
              <a:rPr sz="2200" b="1" kern="0" spc="-11" dirty="0">
                <a:solidFill>
                  <a:sysClr val="windowText" lastClr="000000"/>
                </a:solidFill>
                <a:latin typeface="Calibri"/>
                <a:cs typeface="Calibri"/>
              </a:rPr>
              <a:t>category?</a:t>
            </a:r>
            <a:endParaRPr sz="2200" kern="0">
              <a:solidFill>
                <a:sysClr val="windowText" lastClr="000000"/>
              </a:solidFill>
              <a:latin typeface="Calibri"/>
              <a:cs typeface="Calibri"/>
            </a:endParaRPr>
          </a:p>
          <a:p>
            <a:pPr marL="469888" marR="5080" indent="-457189" defTabSz="914377">
              <a:lnSpc>
                <a:spcPct val="71800"/>
              </a:lnSpc>
              <a:spcBef>
                <a:spcPts val="1700"/>
              </a:spcBef>
              <a:buFont typeface="Wingdings"/>
              <a:buChar char=""/>
              <a:tabLst>
                <a:tab pos="469254" algn="l"/>
                <a:tab pos="469888" algn="l"/>
              </a:tabLst>
            </a:pPr>
            <a:r>
              <a:rPr sz="2200" b="1" kern="0" dirty="0">
                <a:solidFill>
                  <a:sysClr val="windowText" lastClr="000000"/>
                </a:solidFill>
                <a:latin typeface="Calibri"/>
                <a:cs typeface="Calibri"/>
              </a:rPr>
              <a:t>LSM</a:t>
            </a:r>
            <a:r>
              <a:rPr sz="2200" b="1" kern="0" spc="-11" dirty="0">
                <a:solidFill>
                  <a:sysClr val="windowText" lastClr="000000"/>
                </a:solidFill>
                <a:latin typeface="Calibri"/>
                <a:cs typeface="Calibri"/>
              </a:rPr>
              <a:t> </a:t>
            </a:r>
            <a:r>
              <a:rPr sz="2200" b="1" kern="0" dirty="0">
                <a:solidFill>
                  <a:sysClr val="windowText" lastClr="000000"/>
                </a:solidFill>
                <a:latin typeface="Calibri"/>
                <a:cs typeface="Calibri"/>
              </a:rPr>
              <a:t>decrease</a:t>
            </a:r>
            <a:r>
              <a:rPr sz="2200" b="1" kern="0" spc="5" dirty="0">
                <a:solidFill>
                  <a:sysClr val="windowText" lastClr="000000"/>
                </a:solidFill>
                <a:latin typeface="Calibri"/>
                <a:cs typeface="Calibri"/>
              </a:rPr>
              <a:t> </a:t>
            </a:r>
            <a:r>
              <a:rPr sz="2200" b="1" kern="0" dirty="0">
                <a:solidFill>
                  <a:sysClr val="windowText" lastClr="000000"/>
                </a:solidFill>
                <a:latin typeface="Calibri"/>
                <a:cs typeface="Calibri"/>
              </a:rPr>
              <a:t>by</a:t>
            </a:r>
            <a:r>
              <a:rPr sz="2200" b="1" kern="0" spc="-5" dirty="0">
                <a:solidFill>
                  <a:sysClr val="windowText" lastClr="000000"/>
                </a:solidFill>
                <a:latin typeface="Calibri"/>
                <a:cs typeface="Calibri"/>
              </a:rPr>
              <a:t> </a:t>
            </a:r>
            <a:r>
              <a:rPr sz="2200" b="1" kern="0" spc="-11" dirty="0">
                <a:solidFill>
                  <a:sysClr val="windowText" lastClr="000000"/>
                </a:solidFill>
                <a:latin typeface="Calibri"/>
                <a:cs typeface="Calibri"/>
              </a:rPr>
              <a:t>20-</a:t>
            </a:r>
            <a:r>
              <a:rPr sz="2200" b="1" kern="0" spc="-25" dirty="0">
                <a:solidFill>
                  <a:sysClr val="windowText" lastClr="000000"/>
                </a:solidFill>
                <a:latin typeface="Calibri"/>
                <a:cs typeface="Calibri"/>
              </a:rPr>
              <a:t>25% </a:t>
            </a:r>
            <a:r>
              <a:rPr sz="2200" b="1" kern="0" dirty="0">
                <a:solidFill>
                  <a:sysClr val="windowText" lastClr="000000"/>
                </a:solidFill>
                <a:latin typeface="Calibri"/>
                <a:cs typeface="Calibri"/>
              </a:rPr>
              <a:t>from</a:t>
            </a:r>
            <a:r>
              <a:rPr sz="2200" b="1" kern="0" spc="5" dirty="0">
                <a:solidFill>
                  <a:sysClr val="windowText" lastClr="000000"/>
                </a:solidFill>
                <a:latin typeface="Calibri"/>
                <a:cs typeface="Calibri"/>
              </a:rPr>
              <a:t> </a:t>
            </a:r>
            <a:r>
              <a:rPr sz="2200" b="1" kern="0" spc="-25" dirty="0">
                <a:solidFill>
                  <a:sysClr val="windowText" lastClr="000000"/>
                </a:solidFill>
                <a:latin typeface="Calibri"/>
                <a:cs typeface="Calibri"/>
              </a:rPr>
              <a:t>BL?</a:t>
            </a:r>
            <a:endParaRPr sz="2200" kern="0">
              <a:solidFill>
                <a:sysClr val="windowText" lastClr="000000"/>
              </a:solidFill>
              <a:latin typeface="Calibri"/>
              <a:cs typeface="Calibri"/>
            </a:endParaRPr>
          </a:p>
        </p:txBody>
      </p:sp>
      <p:pic>
        <p:nvPicPr>
          <p:cNvPr id="17" name="object 17"/>
          <p:cNvPicPr/>
          <p:nvPr/>
        </p:nvPicPr>
        <p:blipFill>
          <a:blip r:embed="rId4" cstate="print"/>
          <a:stretch>
            <a:fillRect/>
          </a:stretch>
        </p:blipFill>
        <p:spPr>
          <a:xfrm>
            <a:off x="8224767" y="4129007"/>
            <a:ext cx="3799847" cy="2404820"/>
          </a:xfrm>
          <a:prstGeom prst="rect">
            <a:avLst/>
          </a:prstGeom>
        </p:spPr>
      </p:pic>
      <p:sp>
        <p:nvSpPr>
          <p:cNvPr id="18" name="object 18"/>
          <p:cNvSpPr txBox="1"/>
          <p:nvPr/>
        </p:nvSpPr>
        <p:spPr>
          <a:xfrm>
            <a:off x="8293963" y="4105148"/>
            <a:ext cx="1099820" cy="1505540"/>
          </a:xfrm>
          <a:prstGeom prst="rect">
            <a:avLst/>
          </a:prstGeom>
        </p:spPr>
        <p:txBody>
          <a:bodyPr vert="horz" wrap="square" lIns="0" tIns="12700" rIns="0" bIns="0" rtlCol="0">
            <a:spAutoFit/>
          </a:bodyPr>
          <a:lstStyle/>
          <a:p>
            <a:pPr marL="22225" defTabSz="914377">
              <a:spcBef>
                <a:spcPts val="100"/>
              </a:spcBef>
            </a:pPr>
            <a:r>
              <a:rPr sz="2400" b="1" kern="0" spc="-11" dirty="0">
                <a:solidFill>
                  <a:srgbClr val="FFFFFF"/>
                </a:solidFill>
                <a:latin typeface="Calibri"/>
                <a:cs typeface="Calibri"/>
              </a:rPr>
              <a:t>Baseline</a:t>
            </a:r>
            <a:endParaRPr sz="2400" kern="0">
              <a:solidFill>
                <a:sysClr val="windowText" lastClr="000000"/>
              </a:solidFill>
              <a:latin typeface="Calibri"/>
              <a:cs typeface="Calibri"/>
            </a:endParaRPr>
          </a:p>
          <a:p>
            <a:pPr defTabSz="914377"/>
            <a:endParaRPr sz="2900" kern="0">
              <a:solidFill>
                <a:sysClr val="windowText" lastClr="000000"/>
              </a:solidFill>
              <a:latin typeface="Calibri"/>
              <a:cs typeface="Calibri"/>
            </a:endParaRPr>
          </a:p>
          <a:p>
            <a:pPr marL="12700" defTabSz="914377">
              <a:spcBef>
                <a:spcPts val="2360"/>
              </a:spcBef>
            </a:pPr>
            <a:r>
              <a:rPr sz="2400" b="1" kern="0" spc="-25" dirty="0">
                <a:solidFill>
                  <a:srgbClr val="FFFFFF"/>
                </a:solidFill>
                <a:latin typeface="Calibri"/>
                <a:cs typeface="Calibri"/>
              </a:rPr>
              <a:t>EOT</a:t>
            </a:r>
            <a:endParaRPr sz="2400" kern="0">
              <a:solidFill>
                <a:sysClr val="windowText" lastClr="000000"/>
              </a:solidFill>
              <a:latin typeface="Calibri"/>
              <a:cs typeface="Calibri"/>
            </a:endParaRPr>
          </a:p>
        </p:txBody>
      </p:sp>
      <p:pic>
        <p:nvPicPr>
          <p:cNvPr id="19" name="object 19"/>
          <p:cNvPicPr/>
          <p:nvPr/>
        </p:nvPicPr>
        <p:blipFill>
          <a:blip r:embed="rId5" cstate="print"/>
          <a:stretch>
            <a:fillRect/>
          </a:stretch>
        </p:blipFill>
        <p:spPr>
          <a:xfrm>
            <a:off x="9905839" y="6453029"/>
            <a:ext cx="2081847" cy="40037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ED011-3648-48F6-518F-C0A0C8621D34}"/>
              </a:ext>
            </a:extLst>
          </p:cNvPr>
          <p:cNvSpPr>
            <a:spLocks noGrp="1"/>
          </p:cNvSpPr>
          <p:nvPr>
            <p:ph type="title"/>
          </p:nvPr>
        </p:nvSpPr>
        <p:spPr/>
        <p:txBody>
          <a:bodyPr/>
          <a:lstStyle/>
          <a:p>
            <a:r>
              <a:rPr lang="en-US" dirty="0"/>
              <a:t>Guidance Statement</a:t>
            </a:r>
          </a:p>
        </p:txBody>
      </p:sp>
      <p:sp>
        <p:nvSpPr>
          <p:cNvPr id="3" name="Content Placeholder 2">
            <a:extLst>
              <a:ext uri="{FF2B5EF4-FFF2-40B4-BE49-F238E27FC236}">
                <a16:creationId xmlns:a16="http://schemas.microsoft.com/office/drawing/2014/main" id="{EBD8F106-A9A5-DD55-A05E-BF3CA0B447A6}"/>
              </a:ext>
            </a:extLst>
          </p:cNvPr>
          <p:cNvSpPr>
            <a:spLocks noGrp="1"/>
          </p:cNvSpPr>
          <p:nvPr>
            <p:ph idx="1"/>
          </p:nvPr>
        </p:nvSpPr>
        <p:spPr/>
        <p:txBody>
          <a:bodyPr/>
          <a:lstStyle/>
          <a:p>
            <a:r>
              <a:rPr lang="en-US" dirty="0"/>
              <a:t>Pts with NAFLD who are overweight  or obese should be prescribed a diet that leads to caloric deficit.  When possible, limited carbohydrates and saturated fat enriched with high fiber and unsaturated fats should be encouraged</a:t>
            </a:r>
          </a:p>
          <a:p>
            <a:r>
              <a:rPr lang="en-US" dirty="0"/>
              <a:t>Pts with NAFLD should be encouraged to increase their activity level to the extent possible. Individualized prescriptive exercise recommendations may increase sustainability and have benefits independent of weight loss</a:t>
            </a:r>
          </a:p>
        </p:txBody>
      </p:sp>
    </p:spTree>
    <p:extLst>
      <p:ext uri="{BB962C8B-B14F-4D97-AF65-F5344CB8AC3E}">
        <p14:creationId xmlns:p14="http://schemas.microsoft.com/office/powerpoint/2010/main" val="3353055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52240-5BCF-099D-877B-A0C3AAAFEFD0}"/>
              </a:ext>
            </a:extLst>
          </p:cNvPr>
          <p:cNvSpPr>
            <a:spLocks noGrp="1"/>
          </p:cNvSpPr>
          <p:nvPr>
            <p:ph type="title"/>
          </p:nvPr>
        </p:nvSpPr>
        <p:spPr/>
        <p:txBody>
          <a:bodyPr/>
          <a:lstStyle/>
          <a:p>
            <a:r>
              <a:rPr lang="en-US" dirty="0"/>
              <a:t>Key Points</a:t>
            </a:r>
          </a:p>
        </p:txBody>
      </p:sp>
      <p:sp>
        <p:nvSpPr>
          <p:cNvPr id="3" name="Content Placeholder 2">
            <a:extLst>
              <a:ext uri="{FF2B5EF4-FFF2-40B4-BE49-F238E27FC236}">
                <a16:creationId xmlns:a16="http://schemas.microsoft.com/office/drawing/2014/main" id="{F637FEFB-828C-DBA3-2451-76EAC9FFF749}"/>
              </a:ext>
            </a:extLst>
          </p:cNvPr>
          <p:cNvSpPr>
            <a:spLocks noGrp="1"/>
          </p:cNvSpPr>
          <p:nvPr>
            <p:ph idx="1"/>
          </p:nvPr>
        </p:nvSpPr>
        <p:spPr/>
        <p:txBody>
          <a:bodyPr/>
          <a:lstStyle/>
          <a:p>
            <a:r>
              <a:rPr lang="en-US" dirty="0"/>
              <a:t>Weight loss improves hepatic steatosis, NASH and hepatic fibrosis in a dose dependent manner</a:t>
            </a:r>
          </a:p>
          <a:p>
            <a:r>
              <a:rPr lang="en-US" dirty="0"/>
              <a:t>The necessary support to manage comorbid disease and foster the adoption of protective liver health behaviors is best achieved using a multidisciplinary approach</a:t>
            </a:r>
          </a:p>
          <a:p>
            <a:r>
              <a:rPr lang="en-US" dirty="0"/>
              <a:t>Coffee Consumption (caffeinated or not) at least 3 cups daily is associated with less advanced liver disease</a:t>
            </a:r>
          </a:p>
        </p:txBody>
      </p:sp>
    </p:spTree>
    <p:extLst>
      <p:ext uri="{BB962C8B-B14F-4D97-AF65-F5344CB8AC3E}">
        <p14:creationId xmlns:p14="http://schemas.microsoft.com/office/powerpoint/2010/main" val="2629465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3EFC-9C27-A140-A653-F07C1129F2A4}"/>
              </a:ext>
            </a:extLst>
          </p:cNvPr>
          <p:cNvSpPr>
            <a:spLocks noGrp="1"/>
          </p:cNvSpPr>
          <p:nvPr>
            <p:ph type="title"/>
          </p:nvPr>
        </p:nvSpPr>
        <p:spPr/>
        <p:txBody>
          <a:bodyPr>
            <a:noAutofit/>
          </a:bodyPr>
          <a:lstStyle/>
          <a:p>
            <a:pPr algn="l"/>
            <a:r>
              <a:rPr lang="en-US" sz="2800" dirty="0">
                <a:solidFill>
                  <a:schemeClr val="bg1"/>
                </a:solidFill>
              </a:rPr>
              <a:t>Lifestyle Recommendations for Treating NASH</a:t>
            </a:r>
          </a:p>
        </p:txBody>
      </p:sp>
      <p:grpSp>
        <p:nvGrpSpPr>
          <p:cNvPr id="4" name="Group 3">
            <a:extLst>
              <a:ext uri="{FF2B5EF4-FFF2-40B4-BE49-F238E27FC236}">
                <a16:creationId xmlns:a16="http://schemas.microsoft.com/office/drawing/2014/main" id="{7DE0A8CF-F2F3-3C40-8760-A81B7296FD4D}"/>
              </a:ext>
            </a:extLst>
          </p:cNvPr>
          <p:cNvGrpSpPr/>
          <p:nvPr/>
        </p:nvGrpSpPr>
        <p:grpSpPr>
          <a:xfrm>
            <a:off x="1399309" y="1597066"/>
            <a:ext cx="9393381" cy="4353014"/>
            <a:chOff x="77234" y="2062491"/>
            <a:chExt cx="8362982" cy="3390328"/>
          </a:xfrm>
        </p:grpSpPr>
        <p:sp>
          <p:nvSpPr>
            <p:cNvPr id="17" name="Rectangle 16">
              <a:extLst>
                <a:ext uri="{FF2B5EF4-FFF2-40B4-BE49-F238E27FC236}">
                  <a16:creationId xmlns:a16="http://schemas.microsoft.com/office/drawing/2014/main" id="{CEC5E188-ACFB-7141-BE6B-3A4D4617A050}"/>
                </a:ext>
              </a:extLst>
            </p:cNvPr>
            <p:cNvSpPr/>
            <p:nvPr/>
          </p:nvSpPr>
          <p:spPr>
            <a:xfrm>
              <a:off x="77234" y="2831352"/>
              <a:ext cx="8362982" cy="25046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EB38B8DD-0DFB-E944-8288-1BF6902B52A4}"/>
                </a:ext>
              </a:extLst>
            </p:cNvPr>
            <p:cNvSpPr txBox="1"/>
            <p:nvPr/>
          </p:nvSpPr>
          <p:spPr>
            <a:xfrm>
              <a:off x="257636" y="3174819"/>
              <a:ext cx="1447263" cy="18497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450"/>
                </a:spcBef>
                <a:spcAft>
                  <a:spcPts val="0"/>
                </a:spcAft>
                <a:buClrTx/>
                <a:buSzTx/>
                <a:buFontTx/>
                <a:buNone/>
                <a:tabLst/>
                <a:defRPr/>
              </a:pPr>
              <a:r>
                <a:rPr kumimoji="0" lang="en-US" sz="1600" b="1" i="0" u="none" strike="noStrike" kern="1200" cap="none" spc="0" normalizeH="0" baseline="0" noProof="0" dirty="0">
                  <a:ln>
                    <a:noFill/>
                  </a:ln>
                  <a:solidFill>
                    <a:srgbClr val="4461E3">
                      <a:lumMod val="75000"/>
                    </a:srgbClr>
                  </a:solidFill>
                  <a:effectLst/>
                  <a:uLnTx/>
                  <a:uFillTx/>
                  <a:latin typeface="Arial"/>
                  <a:ea typeface="+mn-ea"/>
                  <a:cs typeface="+mn-cs"/>
                </a:rPr>
                <a:t>Caloric intake reduction </a:t>
              </a:r>
              <a:br>
                <a:rPr kumimoji="0" lang="en-US" sz="1600" b="1" i="0" u="none" strike="noStrike" kern="1200" cap="none" spc="0" normalizeH="0" baseline="0" noProof="0" dirty="0">
                  <a:ln>
                    <a:noFill/>
                  </a:ln>
                  <a:solidFill>
                    <a:srgbClr val="4461E3">
                      <a:lumMod val="75000"/>
                    </a:srgbClr>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≥30% or </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~750-1,000 kcal/day improved insulin resistance </a:t>
              </a:r>
              <a:br>
                <a:rPr kumimoji="0" lang="en-US" sz="12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and hepatic steatosis</a:t>
              </a:r>
            </a:p>
            <a:p>
              <a:pPr marL="0" marR="0" lvl="0" indent="0" algn="ctr" defTabSz="457200" rtl="0" eaLnBrk="1" fontAlgn="auto" latinLnBrk="0" hangingPunct="1">
                <a:lnSpc>
                  <a:spcPct val="100000"/>
                </a:lnSpc>
                <a:spcBef>
                  <a:spcPts val="45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*Limit consumption of fructose-enriched beverages</a:t>
              </a:r>
            </a:p>
            <a:p>
              <a:pPr marL="0" marR="0" lvl="0" indent="0" algn="ctr" defTabSz="457200" rtl="0" eaLnBrk="1" fontAlgn="auto" latinLnBrk="0" hangingPunct="1">
                <a:lnSpc>
                  <a:spcPct val="100000"/>
                </a:lnSpc>
                <a:spcBef>
                  <a:spcPts val="45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C2DD8B4B-84A3-D343-9399-0D3996B1411A}"/>
                </a:ext>
              </a:extLst>
            </p:cNvPr>
            <p:cNvSpPr txBox="1"/>
            <p:nvPr/>
          </p:nvSpPr>
          <p:spPr>
            <a:xfrm>
              <a:off x="2433232" y="3154329"/>
              <a:ext cx="1534105" cy="98281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450"/>
                </a:spcBef>
                <a:spcAft>
                  <a:spcPts val="0"/>
                </a:spcAft>
                <a:buClrTx/>
                <a:buSzTx/>
                <a:buFontTx/>
                <a:buNone/>
                <a:tabLst/>
                <a:defRPr/>
              </a:pPr>
              <a:r>
                <a:rPr kumimoji="0" lang="en-US" sz="1600" b="1" i="0" u="none" strike="noStrike" kern="1200" cap="none" spc="0" normalizeH="0" baseline="0" noProof="0" dirty="0">
                  <a:ln>
                    <a:noFill/>
                  </a:ln>
                  <a:solidFill>
                    <a:srgbClr val="4461E3">
                      <a:lumMod val="75000"/>
                    </a:srgbClr>
                  </a:solidFill>
                  <a:effectLst/>
                  <a:uLnTx/>
                  <a:uFillTx/>
                  <a:latin typeface="Arial"/>
                  <a:ea typeface="+mn-ea"/>
                  <a:cs typeface="+mn-cs"/>
                </a:rPr>
                <a:t>Weight loss </a:t>
              </a:r>
              <a:br>
                <a:rPr kumimoji="0" lang="en-US" sz="1600" b="1" i="0" u="none" strike="noStrike" kern="1200" cap="none" spc="0" normalizeH="0" baseline="0" noProof="0" dirty="0">
                  <a:ln>
                    <a:noFill/>
                  </a:ln>
                  <a:solidFill>
                    <a:srgbClr val="4461E3">
                      <a:lumMod val="75000"/>
                    </a:srgbClr>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of 3% to 5% can improve steatosis, but 6% to 10% is needed to improve NASH/fibrosis</a:t>
              </a:r>
            </a:p>
          </p:txBody>
        </p:sp>
        <p:sp>
          <p:nvSpPr>
            <p:cNvPr id="9" name="TextBox 8">
              <a:extLst>
                <a:ext uri="{FF2B5EF4-FFF2-40B4-BE49-F238E27FC236}">
                  <a16:creationId xmlns:a16="http://schemas.microsoft.com/office/drawing/2014/main" id="{F037B224-A794-9A4F-BFAD-9A0C688E34A0}"/>
                </a:ext>
              </a:extLst>
            </p:cNvPr>
            <p:cNvSpPr txBox="1"/>
            <p:nvPr/>
          </p:nvSpPr>
          <p:spPr>
            <a:xfrm>
              <a:off x="6723713" y="3172498"/>
              <a:ext cx="1620202" cy="175388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450"/>
                </a:spcBef>
                <a:spcAft>
                  <a:spcPts val="0"/>
                </a:spcAft>
                <a:buClrTx/>
                <a:buSzTx/>
                <a:buFontTx/>
                <a:buNone/>
                <a:tabLst/>
                <a:defRPr/>
              </a:pPr>
              <a:r>
                <a:rPr kumimoji="0" lang="en-US" sz="1600" b="1" i="0" u="none" strike="noStrike" kern="1200" cap="none" spc="0" normalizeH="0" baseline="0" noProof="0" dirty="0">
                  <a:ln>
                    <a:noFill/>
                  </a:ln>
                  <a:solidFill>
                    <a:srgbClr val="4461E3">
                      <a:lumMod val="75000"/>
                    </a:srgbClr>
                  </a:solidFill>
                  <a:effectLst/>
                  <a:uLnTx/>
                  <a:uFillTx/>
                  <a:latin typeface="Arial"/>
                  <a:ea typeface="+mn-ea"/>
                  <a:cs typeface="+mn-cs"/>
                </a:rPr>
                <a:t>No heavy alcohol consumption </a:t>
              </a:r>
              <a:br>
                <a:rPr kumimoji="0" lang="en-US" sz="1600" b="1" i="0" u="none" strike="noStrike" kern="1200" cap="none" spc="0" normalizeH="0" baseline="0" noProof="0" dirty="0">
                  <a:ln>
                    <a:noFill/>
                  </a:ln>
                  <a:solidFill>
                    <a:srgbClr val="4461E3">
                      <a:lumMod val="75000"/>
                    </a:srgbClr>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Insufficient data to guide recommendations regarding nonheavy alcohol consumption</a:t>
              </a:r>
            </a:p>
            <a:p>
              <a:pPr marL="0" marR="0" lvl="0" indent="0" algn="ctr" defTabSz="457200" rtl="0" eaLnBrk="1" fontAlgn="auto" latinLnBrk="0" hangingPunct="1">
                <a:lnSpc>
                  <a:spcPct val="100000"/>
                </a:lnSpc>
                <a:spcBef>
                  <a:spcPts val="45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**Drink </a:t>
              </a:r>
              <a:r>
                <a:rPr lang="en-US" sz="1200" dirty="0">
                  <a:solidFill>
                    <a:srgbClr val="000000"/>
                  </a:solidFill>
                  <a:latin typeface="Arial"/>
                </a:rPr>
                <a:t>3</a:t>
              </a:r>
              <a:r>
                <a:rPr kumimoji="0" lang="en-US" sz="1200" b="0" i="0" u="none" strike="noStrike" kern="1200" cap="none" spc="0" normalizeH="0" baseline="0" noProof="0" dirty="0">
                  <a:ln>
                    <a:noFill/>
                  </a:ln>
                  <a:solidFill>
                    <a:srgbClr val="000000"/>
                  </a:solidFill>
                  <a:effectLst/>
                  <a:uLnTx/>
                  <a:uFillTx/>
                  <a:latin typeface="Arial"/>
                  <a:ea typeface="+mn-ea"/>
                  <a:cs typeface="+mn-cs"/>
                </a:rPr>
                <a:t> cups of coffee daily</a:t>
              </a:r>
            </a:p>
            <a:p>
              <a:pPr marL="0" marR="0" lvl="0" indent="0" algn="ctr" defTabSz="457200" rtl="0" eaLnBrk="1" fontAlgn="auto" latinLnBrk="0" hangingPunct="1">
                <a:lnSpc>
                  <a:spcPct val="100000"/>
                </a:lnSpc>
                <a:spcBef>
                  <a:spcPts val="45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TextBox 9">
              <a:extLst>
                <a:ext uri="{FF2B5EF4-FFF2-40B4-BE49-F238E27FC236}">
                  <a16:creationId xmlns:a16="http://schemas.microsoft.com/office/drawing/2014/main" id="{291DE8F1-7F04-234B-8C08-B31D4EE9B2CB}"/>
                </a:ext>
              </a:extLst>
            </p:cNvPr>
            <p:cNvSpPr txBox="1"/>
            <p:nvPr/>
          </p:nvSpPr>
          <p:spPr>
            <a:xfrm>
              <a:off x="4639019" y="3174819"/>
              <a:ext cx="1569513" cy="8389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450"/>
                </a:spcBef>
                <a:spcAft>
                  <a:spcPts val="0"/>
                </a:spcAft>
                <a:buClrTx/>
                <a:buSzTx/>
                <a:buFontTx/>
                <a:buNone/>
                <a:tabLst/>
                <a:defRPr/>
              </a:pPr>
              <a:r>
                <a:rPr kumimoji="0" lang="en-US" sz="1600" b="1" i="0" u="none" strike="noStrike" kern="1200" cap="none" spc="0" normalizeH="0" baseline="0" noProof="0" dirty="0">
                  <a:ln>
                    <a:noFill/>
                  </a:ln>
                  <a:solidFill>
                    <a:srgbClr val="4461E3">
                      <a:lumMod val="75000"/>
                    </a:srgbClr>
                  </a:solidFill>
                  <a:effectLst/>
                  <a:uLnTx/>
                  <a:uFillTx/>
                  <a:latin typeface="Arial"/>
                  <a:ea typeface="+mn-ea"/>
                  <a:cs typeface="+mn-cs"/>
                </a:rPr>
                <a:t>Exercise</a:t>
              </a:r>
              <a:r>
                <a:rPr kumimoji="0" lang="en-US" sz="1600" b="0" i="0" u="none" strike="noStrike" kern="1200" cap="none" spc="0" normalizeH="0" baseline="0" noProof="0" dirty="0">
                  <a:ln>
                    <a:noFill/>
                  </a:ln>
                  <a:solidFill>
                    <a:srgbClr val="000000"/>
                  </a:solidFill>
                  <a:effectLst/>
                  <a:uLnTx/>
                  <a:uFillTx/>
                  <a:latin typeface="Arial"/>
                  <a:ea typeface="+mn-ea"/>
                  <a:cs typeface="+mn-cs"/>
                </a:rPr>
                <a:t> </a:t>
              </a:r>
              <a:br>
                <a:rPr kumimoji="0" lang="en-US" sz="1600" b="0" i="0" u="none" strike="noStrike" kern="1200" cap="none" spc="0" normalizeH="0" baseline="0" noProof="0" dirty="0">
                  <a:ln>
                    <a:noFill/>
                  </a:ln>
                  <a:solidFill>
                    <a:srgbClr val="000000"/>
                  </a:solidFill>
                  <a:effectLst/>
                  <a:uLnTx/>
                  <a:uFillTx/>
                  <a:latin typeface="Arial"/>
                  <a:ea typeface="+mn-ea"/>
                  <a:cs typeface="+mn-cs"/>
                </a:rPr>
              </a:br>
              <a:r>
                <a:rPr kumimoji="0" lang="en-US" sz="1200" b="0" i="0" u="none" strike="noStrike" kern="1200" cap="none" spc="0" normalizeH="0" baseline="0" noProof="0" dirty="0">
                  <a:ln>
                    <a:noFill/>
                  </a:ln>
                  <a:solidFill>
                    <a:srgbClr val="000000"/>
                  </a:solidFill>
                  <a:effectLst/>
                  <a:uLnTx/>
                  <a:uFillTx/>
                  <a:latin typeface="Arial"/>
                  <a:ea typeface="+mn-ea"/>
                  <a:cs typeface="+mn-cs"/>
                </a:rPr>
                <a:t>alone may reduce steatosis, but effect on other histologic features unknown</a:t>
              </a:r>
            </a:p>
          </p:txBody>
        </p:sp>
        <p:pic>
          <p:nvPicPr>
            <p:cNvPr id="15" name="Picture 14">
              <a:extLst>
                <a:ext uri="{FF2B5EF4-FFF2-40B4-BE49-F238E27FC236}">
                  <a16:creationId xmlns:a16="http://schemas.microsoft.com/office/drawing/2014/main" id="{30F99BBD-12F4-DF46-B2D3-1E8CC31B9AED}"/>
                </a:ext>
              </a:extLst>
            </p:cNvPr>
            <p:cNvPicPr>
              <a:picLocks noChangeAspect="1"/>
            </p:cNvPicPr>
            <p:nvPr/>
          </p:nvPicPr>
          <p:blipFill>
            <a:blip r:embed="rId2"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4995896" y="2194937"/>
              <a:ext cx="855758" cy="855758"/>
            </a:xfrm>
            <a:prstGeom prst="rect">
              <a:avLst/>
            </a:prstGeom>
          </p:spPr>
        </p:pic>
        <p:pic>
          <p:nvPicPr>
            <p:cNvPr id="18" name="Picture 17">
              <a:extLst>
                <a:ext uri="{FF2B5EF4-FFF2-40B4-BE49-F238E27FC236}">
                  <a16:creationId xmlns:a16="http://schemas.microsoft.com/office/drawing/2014/main" id="{2080ECEE-8F78-C440-A0B9-6A29965B34B6}"/>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793604" y="2180512"/>
              <a:ext cx="813361" cy="858705"/>
            </a:xfrm>
            <a:prstGeom prst="rect">
              <a:avLst/>
            </a:prstGeom>
          </p:spPr>
        </p:pic>
        <p:pic>
          <p:nvPicPr>
            <p:cNvPr id="19" name="Picture 18">
              <a:extLst>
                <a:ext uri="{FF2B5EF4-FFF2-40B4-BE49-F238E27FC236}">
                  <a16:creationId xmlns:a16="http://schemas.microsoft.com/office/drawing/2014/main" id="{17778B7A-E133-E747-8E1D-3C46C5480221}"/>
                </a:ext>
              </a:extLst>
            </p:cNvPr>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049282" y="2062491"/>
              <a:ext cx="969065" cy="969065"/>
            </a:xfrm>
            <a:prstGeom prst="rect">
              <a:avLst/>
            </a:prstGeom>
          </p:spPr>
        </p:pic>
        <p:pic>
          <p:nvPicPr>
            <p:cNvPr id="20" name="Picture 19">
              <a:extLst>
                <a:ext uri="{FF2B5EF4-FFF2-40B4-BE49-F238E27FC236}">
                  <a16:creationId xmlns:a16="http://schemas.microsoft.com/office/drawing/2014/main" id="{781CBA06-39A1-CC49-B4B9-10BA0255B432}"/>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533814" y="2321027"/>
              <a:ext cx="612560" cy="612560"/>
            </a:xfrm>
            <a:prstGeom prst="rect">
              <a:avLst/>
            </a:prstGeom>
          </p:spPr>
        </p:pic>
        <p:pic>
          <p:nvPicPr>
            <p:cNvPr id="21" name="Picture 20">
              <a:extLst>
                <a:ext uri="{FF2B5EF4-FFF2-40B4-BE49-F238E27FC236}">
                  <a16:creationId xmlns:a16="http://schemas.microsoft.com/office/drawing/2014/main" id="{909483E2-C98D-0745-8D43-6F07AF49ED58}"/>
                </a:ext>
              </a:extLst>
            </p:cNvPr>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57861" y="2166155"/>
              <a:ext cx="846813" cy="846813"/>
            </a:xfrm>
            <a:prstGeom prst="rect">
              <a:avLst/>
            </a:prstGeom>
          </p:spPr>
        </p:pic>
        <p:sp>
          <p:nvSpPr>
            <p:cNvPr id="3" name="TextBox 2"/>
            <p:cNvSpPr txBox="1"/>
            <p:nvPr/>
          </p:nvSpPr>
          <p:spPr>
            <a:xfrm>
              <a:off x="697175" y="4949427"/>
              <a:ext cx="7309884" cy="5033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*Fructose increases the odds of the development of nonalcoholic fatty liver in high-risk patients and of nonalcoholic steatohepatitis and more advanced liver fibrosis in patients who already have nonalcoholic fatty liver disease.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**Caffeinated coffee reduces the risk of liver fibrosis in several liver diseases, including nonalcoholic fatty liver disease. </a:t>
              </a:r>
            </a:p>
          </p:txBody>
        </p:sp>
      </p:grpSp>
      <p:sp>
        <p:nvSpPr>
          <p:cNvPr id="16" name="TextBox 15">
            <a:extLst>
              <a:ext uri="{FF2B5EF4-FFF2-40B4-BE49-F238E27FC236}">
                <a16:creationId xmlns:a16="http://schemas.microsoft.com/office/drawing/2014/main" id="{2015A71D-036C-FD45-BDDE-B8EAEEB371FC}"/>
              </a:ext>
            </a:extLst>
          </p:cNvPr>
          <p:cNvSpPr txBox="1"/>
          <p:nvPr/>
        </p:nvSpPr>
        <p:spPr>
          <a:xfrm>
            <a:off x="241917" y="6492554"/>
            <a:ext cx="6264857" cy="246221"/>
          </a:xfrm>
          <a:prstGeom prst="rect">
            <a:avLst/>
          </a:prstGeom>
          <a:noFill/>
        </p:spPr>
        <p:txBody>
          <a:bodyPr wrap="non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0000"/>
                </a:solidFill>
                <a:effectLst/>
                <a:uLnTx/>
                <a:uFillTx/>
                <a:latin typeface="Arial"/>
                <a:ea typeface="+mn-ea"/>
                <a:cs typeface="+mn-cs"/>
              </a:rPr>
              <a:t>Chalasani</a:t>
            </a:r>
            <a:r>
              <a:rPr kumimoji="0" lang="en-US" sz="1000" b="0" i="0" u="none" strike="noStrike" kern="1200" cap="none" spc="0" normalizeH="0" baseline="0" noProof="0" dirty="0">
                <a:ln>
                  <a:noFill/>
                </a:ln>
                <a:solidFill>
                  <a:srgbClr val="000000"/>
                </a:solidFill>
                <a:effectLst/>
                <a:uLnTx/>
                <a:uFillTx/>
                <a:latin typeface="Arial"/>
                <a:ea typeface="+mn-ea"/>
                <a:cs typeface="+mn-cs"/>
              </a:rPr>
              <a:t> N et al. </a:t>
            </a:r>
            <a:r>
              <a:rPr kumimoji="0" lang="en-US" sz="1000" b="0" i="1" u="none" strike="noStrike" kern="1200" cap="none" spc="0" normalizeH="0" baseline="0" noProof="0" dirty="0">
                <a:ln>
                  <a:noFill/>
                </a:ln>
                <a:solidFill>
                  <a:srgbClr val="000000"/>
                </a:solidFill>
                <a:effectLst/>
                <a:uLnTx/>
                <a:uFillTx/>
                <a:latin typeface="Arial"/>
                <a:ea typeface="+mn-ea"/>
                <a:cs typeface="+mn-cs"/>
              </a:rPr>
              <a:t>Hepatology</a:t>
            </a:r>
            <a:r>
              <a:rPr kumimoji="0" lang="en-US" sz="1000" b="0" i="0" u="none" strike="noStrike" kern="1200" cap="none" spc="0" normalizeH="0" baseline="0" noProof="0" dirty="0">
                <a:ln>
                  <a:noFill/>
                </a:ln>
                <a:solidFill>
                  <a:srgbClr val="000000"/>
                </a:solidFill>
                <a:effectLst/>
                <a:uLnTx/>
                <a:uFillTx/>
                <a:latin typeface="Arial"/>
                <a:ea typeface="+mn-ea"/>
                <a:cs typeface="+mn-cs"/>
              </a:rPr>
              <a:t>. 2018;67(1):328-357; Diehl AM, Day C. </a:t>
            </a:r>
            <a:r>
              <a:rPr kumimoji="0" lang="en-US" sz="1000" b="0" i="1" u="none" strike="noStrike" kern="1200" cap="none" spc="0" normalizeH="0" baseline="0" noProof="0" dirty="0">
                <a:ln>
                  <a:noFill/>
                </a:ln>
                <a:solidFill>
                  <a:srgbClr val="000000"/>
                </a:solidFill>
                <a:effectLst/>
                <a:uLnTx/>
                <a:uFillTx/>
                <a:latin typeface="Arial"/>
                <a:ea typeface="+mn-ea"/>
                <a:cs typeface="+mn-cs"/>
              </a:rPr>
              <a:t>New </a:t>
            </a:r>
            <a:r>
              <a:rPr kumimoji="0" lang="en-US" sz="1000" b="0" i="1" u="none" strike="noStrike" kern="1200" cap="none" spc="0" normalizeH="0" baseline="0" noProof="0" dirty="0" err="1">
                <a:ln>
                  <a:noFill/>
                </a:ln>
                <a:solidFill>
                  <a:srgbClr val="000000"/>
                </a:solidFill>
                <a:effectLst/>
                <a:uLnTx/>
                <a:uFillTx/>
                <a:latin typeface="Arial"/>
                <a:ea typeface="+mn-ea"/>
                <a:cs typeface="+mn-cs"/>
              </a:rPr>
              <a:t>Engl</a:t>
            </a:r>
            <a:r>
              <a:rPr kumimoji="0" lang="en-US" sz="1000" b="0" i="1" u="none" strike="noStrike" kern="1200" cap="none" spc="0" normalizeH="0" baseline="0" noProof="0" dirty="0">
                <a:ln>
                  <a:noFill/>
                </a:ln>
                <a:solidFill>
                  <a:srgbClr val="000000"/>
                </a:solidFill>
                <a:effectLst/>
                <a:uLnTx/>
                <a:uFillTx/>
                <a:latin typeface="Arial"/>
                <a:ea typeface="+mn-ea"/>
                <a:cs typeface="+mn-cs"/>
              </a:rPr>
              <a:t> J Med. </a:t>
            </a:r>
            <a:r>
              <a:rPr kumimoji="0" lang="en-US" sz="1000" b="0" i="0" u="none" strike="noStrike" kern="1200" cap="none" spc="0" normalizeH="0" baseline="0" noProof="0" dirty="0">
                <a:ln>
                  <a:noFill/>
                </a:ln>
                <a:solidFill>
                  <a:srgbClr val="000000"/>
                </a:solidFill>
                <a:effectLst/>
                <a:uLnTx/>
                <a:uFillTx/>
                <a:latin typeface="Arial"/>
                <a:ea typeface="+mn-ea"/>
                <a:cs typeface="+mn-cs"/>
              </a:rPr>
              <a:t>2017; 377:2063-72.</a:t>
            </a:r>
            <a:r>
              <a:rPr kumimoji="0" lang="en-US" sz="500" b="0" i="0" u="none" strike="noStrike" kern="1200" cap="none" spc="0" normalizeH="0" baseline="0" noProof="0" dirty="0">
                <a:ln>
                  <a:noFill/>
                </a:ln>
                <a:solidFill>
                  <a:srgbClr val="000000"/>
                </a:solidFill>
                <a:effectLst/>
                <a:uLnTx/>
                <a:uFillTx/>
                <a:latin typeface="Arial"/>
                <a:ea typeface="+mn-ea"/>
                <a:cs typeface="+mn-cs"/>
              </a:rPr>
              <a:t>.</a:t>
            </a:r>
          </a:p>
        </p:txBody>
      </p:sp>
    </p:spTree>
    <p:extLst>
      <p:ext uri="{BB962C8B-B14F-4D97-AF65-F5344CB8AC3E}">
        <p14:creationId xmlns:p14="http://schemas.microsoft.com/office/powerpoint/2010/main" val="244383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4">
            <a:extLst>
              <a:ext uri="{FF2B5EF4-FFF2-40B4-BE49-F238E27FC236}">
                <a16:creationId xmlns:a16="http://schemas.microsoft.com/office/drawing/2014/main" id="{D904FCDD-D67A-2E4D-B8FD-BBC92D0BEF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201" y="3017497"/>
            <a:ext cx="8346016"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riangle 13">
            <a:extLst>
              <a:ext uri="{FF2B5EF4-FFF2-40B4-BE49-F238E27FC236}">
                <a16:creationId xmlns:a16="http://schemas.microsoft.com/office/drawing/2014/main" id="{32191EA6-E117-FD4F-B7E1-39747D0573BA}"/>
              </a:ext>
            </a:extLst>
          </p:cNvPr>
          <p:cNvSpPr/>
          <p:nvPr/>
        </p:nvSpPr>
        <p:spPr>
          <a:xfrm>
            <a:off x="1288272" y="2191936"/>
            <a:ext cx="8404549" cy="796997"/>
          </a:xfrm>
          <a:prstGeom prst="triangle">
            <a:avLst>
              <a:gd name="adj" fmla="val 49969"/>
            </a:avLst>
          </a:prstGeom>
          <a:gradFill flip="none" rotWithShape="1">
            <a:gsLst>
              <a:gs pos="15000">
                <a:schemeClr val="accent4">
                  <a:alpha val="21000"/>
                </a:schemeClr>
              </a:gs>
              <a:gs pos="100000">
                <a:schemeClr val="accent4">
                  <a:lumMod val="75000"/>
                  <a:alpha val="56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sz="1400">
              <a:solidFill>
                <a:prstClr val="white"/>
              </a:solidFill>
              <a:latin typeface="Arial"/>
              <a:cs typeface="Arial" panose="020B0604020202020204" pitchFamily="34" charset="0"/>
            </a:endParaRPr>
          </a:p>
        </p:txBody>
      </p:sp>
      <p:sp>
        <p:nvSpPr>
          <p:cNvPr id="20485" name="Title 1">
            <a:extLst>
              <a:ext uri="{FF2B5EF4-FFF2-40B4-BE49-F238E27FC236}">
                <a16:creationId xmlns:a16="http://schemas.microsoft.com/office/drawing/2014/main" id="{05C35A46-E988-FF4E-9F5E-17300393C1CB}"/>
              </a:ext>
            </a:extLst>
          </p:cNvPr>
          <p:cNvSpPr>
            <a:spLocks noGrp="1"/>
          </p:cNvSpPr>
          <p:nvPr>
            <p:ph type="title"/>
          </p:nvPr>
        </p:nvSpPr>
        <p:spPr/>
        <p:txBody>
          <a:bodyPr>
            <a:noAutofit/>
          </a:bodyPr>
          <a:lstStyle/>
          <a:p>
            <a:pPr>
              <a:lnSpc>
                <a:spcPct val="90000"/>
              </a:lnSpc>
            </a:pPr>
            <a:r>
              <a:rPr lang="en-US" altLang="en-US" sz="3733" dirty="0">
                <a:latin typeface="Arial" panose="020B0604020202020204" pitchFamily="34" charset="0"/>
                <a:ea typeface="ＭＳ Ｐゴシック" panose="020B0600070205080204" pitchFamily="34" charset="-128"/>
                <a:cs typeface="Arial" panose="020B0604020202020204" pitchFamily="34" charset="0"/>
              </a:rPr>
              <a:t>NAFLD Encompasses the Entire Spectrum </a:t>
            </a:r>
            <a:br>
              <a:rPr lang="en-US" altLang="en-US" sz="3733" dirty="0">
                <a:latin typeface="Arial" panose="020B0604020202020204" pitchFamily="34" charset="0"/>
                <a:ea typeface="ＭＳ Ｐゴシック" panose="020B0600070205080204" pitchFamily="34" charset="-128"/>
                <a:cs typeface="Arial" panose="020B0604020202020204" pitchFamily="34" charset="0"/>
              </a:rPr>
            </a:br>
            <a:r>
              <a:rPr lang="en-US" altLang="en-US" sz="3733" dirty="0">
                <a:latin typeface="Arial" panose="020B0604020202020204" pitchFamily="34" charset="0"/>
                <a:ea typeface="ＭＳ Ｐゴシック" panose="020B0600070205080204" pitchFamily="34" charset="-128"/>
                <a:cs typeface="Arial" panose="020B0604020202020204" pitchFamily="34" charset="0"/>
              </a:rPr>
              <a:t>of Fatty Liver Disease</a:t>
            </a:r>
          </a:p>
        </p:txBody>
      </p:sp>
      <p:sp>
        <p:nvSpPr>
          <p:cNvPr id="20486" name="TextBox 5">
            <a:extLst>
              <a:ext uri="{FF2B5EF4-FFF2-40B4-BE49-F238E27FC236}">
                <a16:creationId xmlns:a16="http://schemas.microsoft.com/office/drawing/2014/main" id="{CF8B811B-2D43-9345-9122-DDA8EA755443}"/>
              </a:ext>
            </a:extLst>
          </p:cNvPr>
          <p:cNvSpPr txBox="1">
            <a:spLocks noChangeArrowheads="1"/>
          </p:cNvSpPr>
          <p:nvPr/>
        </p:nvSpPr>
        <p:spPr bwMode="auto">
          <a:xfrm>
            <a:off x="1038984" y="1978215"/>
            <a:ext cx="92670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6600"/>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FF6600"/>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09585">
              <a:spcBef>
                <a:spcPct val="0"/>
              </a:spcBef>
              <a:buClrTx/>
              <a:buNone/>
            </a:pPr>
            <a:r>
              <a:rPr lang="en-US" altLang="en-US" sz="2400" dirty="0">
                <a:solidFill>
                  <a:srgbClr val="C78842">
                    <a:lumMod val="50000"/>
                  </a:srgbClr>
                </a:solidFill>
              </a:rPr>
              <a:t>Disease of hepatic fat accumulation, absent alcohol consumption, hereditary disorders, or steatogenic medication use </a:t>
            </a:r>
          </a:p>
        </p:txBody>
      </p:sp>
      <p:sp>
        <p:nvSpPr>
          <p:cNvPr id="20487" name="TextBox 4">
            <a:extLst>
              <a:ext uri="{FF2B5EF4-FFF2-40B4-BE49-F238E27FC236}">
                <a16:creationId xmlns:a16="http://schemas.microsoft.com/office/drawing/2014/main" id="{CD75E7F7-82F0-324F-B2EE-72CB7395B645}"/>
              </a:ext>
            </a:extLst>
          </p:cNvPr>
          <p:cNvSpPr txBox="1">
            <a:spLocks noChangeArrowheads="1"/>
          </p:cNvSpPr>
          <p:nvPr/>
        </p:nvSpPr>
        <p:spPr bwMode="auto">
          <a:xfrm>
            <a:off x="4884935" y="1529481"/>
            <a:ext cx="1342034"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600"/>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FF6600"/>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09585">
              <a:spcBef>
                <a:spcPct val="0"/>
              </a:spcBef>
              <a:buClrTx/>
              <a:buNone/>
            </a:pPr>
            <a:r>
              <a:rPr lang="en-US" altLang="en-US" sz="2667" b="1" dirty="0">
                <a:solidFill>
                  <a:srgbClr val="C78842">
                    <a:lumMod val="50000"/>
                  </a:srgbClr>
                </a:solidFill>
              </a:rPr>
              <a:t>NAFLD</a:t>
            </a:r>
          </a:p>
        </p:txBody>
      </p:sp>
      <p:sp>
        <p:nvSpPr>
          <p:cNvPr id="16" name="Pentagon 15">
            <a:extLst>
              <a:ext uri="{FF2B5EF4-FFF2-40B4-BE49-F238E27FC236}">
                <a16:creationId xmlns:a16="http://schemas.microsoft.com/office/drawing/2014/main" id="{E9EEA8C0-AB75-134A-91CD-A06346C74DD6}"/>
              </a:ext>
            </a:extLst>
          </p:cNvPr>
          <p:cNvSpPr/>
          <p:nvPr/>
        </p:nvSpPr>
        <p:spPr>
          <a:xfrm>
            <a:off x="1348018" y="4666382"/>
            <a:ext cx="8659284" cy="1439333"/>
          </a:xfrm>
          <a:prstGeom prst="homePlate">
            <a:avLst/>
          </a:prstGeom>
          <a:gradFill flip="none" rotWithShape="1">
            <a:gsLst>
              <a:gs pos="0">
                <a:schemeClr val="accent4">
                  <a:lumMod val="20000"/>
                  <a:lumOff val="80000"/>
                </a:schemeClr>
              </a:gs>
              <a:gs pos="27000">
                <a:schemeClr val="accent4">
                  <a:lumMod val="60000"/>
                  <a:lumOff val="40000"/>
                </a:schemeClr>
              </a:gs>
              <a:gs pos="59000">
                <a:schemeClr val="accent4">
                  <a:lumMod val="75000"/>
                </a:schemeClr>
              </a:gs>
              <a:gs pos="100000">
                <a:schemeClr val="accent4">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09585">
              <a:defRPr/>
            </a:pPr>
            <a:endParaRPr lang="en-US" sz="1400">
              <a:solidFill>
                <a:prstClr val="white"/>
              </a:solidFill>
              <a:latin typeface="Arial"/>
              <a:cs typeface="Arial" panose="020B0604020202020204" pitchFamily="34" charset="0"/>
            </a:endParaRPr>
          </a:p>
        </p:txBody>
      </p:sp>
      <p:sp>
        <p:nvSpPr>
          <p:cNvPr id="20489" name="TextBox 7">
            <a:extLst>
              <a:ext uri="{FF2B5EF4-FFF2-40B4-BE49-F238E27FC236}">
                <a16:creationId xmlns:a16="http://schemas.microsoft.com/office/drawing/2014/main" id="{E2264581-1390-0349-A611-CBC585A575F3}"/>
              </a:ext>
            </a:extLst>
          </p:cNvPr>
          <p:cNvSpPr txBox="1">
            <a:spLocks noChangeArrowheads="1"/>
          </p:cNvSpPr>
          <p:nvPr/>
        </p:nvSpPr>
        <p:spPr bwMode="auto">
          <a:xfrm>
            <a:off x="4971752" y="4746815"/>
            <a:ext cx="7633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6600"/>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FF6600"/>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09585">
              <a:spcBef>
                <a:spcPct val="0"/>
              </a:spcBef>
              <a:buClrTx/>
              <a:buNone/>
            </a:pPr>
            <a:r>
              <a:rPr lang="en-US" altLang="en-US" sz="1600" b="1">
                <a:solidFill>
                  <a:prstClr val="white"/>
                </a:solidFill>
              </a:rPr>
              <a:t>NASH</a:t>
            </a:r>
          </a:p>
        </p:txBody>
      </p:sp>
      <p:sp>
        <p:nvSpPr>
          <p:cNvPr id="20490" name="TextBox 6">
            <a:extLst>
              <a:ext uri="{FF2B5EF4-FFF2-40B4-BE49-F238E27FC236}">
                <a16:creationId xmlns:a16="http://schemas.microsoft.com/office/drawing/2014/main" id="{949A4BE8-086B-6A47-A996-0BCBB05E1CC5}"/>
              </a:ext>
            </a:extLst>
          </p:cNvPr>
          <p:cNvSpPr txBox="1">
            <a:spLocks noChangeArrowheads="1"/>
          </p:cNvSpPr>
          <p:nvPr/>
        </p:nvSpPr>
        <p:spPr bwMode="auto">
          <a:xfrm>
            <a:off x="4925184" y="5089715"/>
            <a:ext cx="282151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87313" indent="-87313">
              <a:spcBef>
                <a:spcPct val="20000"/>
              </a:spcBef>
              <a:buClr>
                <a:srgbClr val="FF6600"/>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FF6600"/>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marL="116414" indent="-116414" defTabSz="609585">
              <a:spcBef>
                <a:spcPct val="0"/>
              </a:spcBef>
              <a:buClrTx/>
            </a:pPr>
            <a:r>
              <a:rPr lang="en-US" altLang="en-US" sz="1200" dirty="0">
                <a:solidFill>
                  <a:prstClr val="white"/>
                </a:solidFill>
              </a:rPr>
              <a:t>Progressive type of NAFLD</a:t>
            </a:r>
          </a:p>
          <a:p>
            <a:pPr marL="116414" indent="-116414" defTabSz="609585">
              <a:spcBef>
                <a:spcPct val="0"/>
              </a:spcBef>
              <a:buClrTx/>
            </a:pPr>
            <a:r>
              <a:rPr lang="en-US" altLang="en-US" sz="1200" dirty="0">
                <a:solidFill>
                  <a:prstClr val="white"/>
                </a:solidFill>
              </a:rPr>
              <a:t>&gt;5% hepatic steatosis ± </a:t>
            </a:r>
            <a:br>
              <a:rPr lang="en-US" altLang="en-US" sz="1200" dirty="0">
                <a:solidFill>
                  <a:prstClr val="white"/>
                </a:solidFill>
              </a:rPr>
            </a:br>
            <a:r>
              <a:rPr lang="en-US" altLang="en-US" sz="1200" dirty="0">
                <a:solidFill>
                  <a:prstClr val="white"/>
                </a:solidFill>
              </a:rPr>
              <a:t>inflammation with hepatocyte injury (ballooning) ± fibrosis </a:t>
            </a:r>
          </a:p>
        </p:txBody>
      </p:sp>
      <p:sp>
        <p:nvSpPr>
          <p:cNvPr id="17" name="TextBox 16">
            <a:extLst>
              <a:ext uri="{FF2B5EF4-FFF2-40B4-BE49-F238E27FC236}">
                <a16:creationId xmlns:a16="http://schemas.microsoft.com/office/drawing/2014/main" id="{FEA71289-7DBA-2E40-909A-DCDADD095579}"/>
              </a:ext>
            </a:extLst>
          </p:cNvPr>
          <p:cNvSpPr txBox="1"/>
          <p:nvPr/>
        </p:nvSpPr>
        <p:spPr>
          <a:xfrm>
            <a:off x="2641302" y="4746815"/>
            <a:ext cx="729687" cy="338554"/>
          </a:xfrm>
          <a:prstGeom prst="rect">
            <a:avLst/>
          </a:prstGeom>
          <a:noFill/>
        </p:spPr>
        <p:txBody>
          <a:bodyPr wrap="none">
            <a:spAutoFit/>
          </a:bodyPr>
          <a:lstStyle/>
          <a:p>
            <a:pPr defTabSz="609585">
              <a:defRPr/>
            </a:pPr>
            <a:r>
              <a:rPr lang="en-US" sz="1600" b="1" dirty="0">
                <a:solidFill>
                  <a:srgbClr val="093056"/>
                </a:solidFill>
                <a:latin typeface="Arial" panose="020B0604020202020204" pitchFamily="34" charset="0"/>
                <a:cs typeface="Arial" panose="020B0604020202020204" pitchFamily="34" charset="0"/>
              </a:rPr>
              <a:t>NAFL</a:t>
            </a:r>
          </a:p>
        </p:txBody>
      </p:sp>
      <p:sp>
        <p:nvSpPr>
          <p:cNvPr id="18" name="TextBox 17">
            <a:extLst>
              <a:ext uri="{FF2B5EF4-FFF2-40B4-BE49-F238E27FC236}">
                <a16:creationId xmlns:a16="http://schemas.microsoft.com/office/drawing/2014/main" id="{8682DC05-756B-A54D-B8DF-58210C5F747F}"/>
              </a:ext>
            </a:extLst>
          </p:cNvPr>
          <p:cNvSpPr txBox="1"/>
          <p:nvPr/>
        </p:nvSpPr>
        <p:spPr>
          <a:xfrm>
            <a:off x="2626485" y="5089715"/>
            <a:ext cx="2216151" cy="830997"/>
          </a:xfrm>
          <a:prstGeom prst="rect">
            <a:avLst/>
          </a:prstGeom>
          <a:noFill/>
        </p:spPr>
        <p:txBody>
          <a:bodyPr>
            <a:spAutoFit/>
          </a:bodyPr>
          <a:lstStyle/>
          <a:p>
            <a:pPr marL="117472" indent="-117472" defTabSz="609585">
              <a:buFont typeface="Arial" panose="020B0604020202020204" pitchFamily="34" charset="0"/>
              <a:buChar char="•"/>
              <a:defRPr/>
            </a:pPr>
            <a:r>
              <a:rPr lang="en-US" sz="1200" dirty="0">
                <a:solidFill>
                  <a:srgbClr val="093056"/>
                </a:solidFill>
                <a:latin typeface="Arial" panose="020B0604020202020204" pitchFamily="34" charset="0"/>
                <a:cs typeface="Arial" panose="020B0604020202020204" pitchFamily="34" charset="0"/>
              </a:rPr>
              <a:t>&gt;5% hepatic steatosis </a:t>
            </a:r>
          </a:p>
          <a:p>
            <a:pPr marL="117472" indent="-117472" defTabSz="609585">
              <a:buFont typeface="Arial" panose="020B0604020202020204" pitchFamily="34" charset="0"/>
              <a:buChar char="•"/>
              <a:defRPr/>
            </a:pPr>
            <a:r>
              <a:rPr lang="en-US" sz="1200" dirty="0">
                <a:solidFill>
                  <a:srgbClr val="093056"/>
                </a:solidFill>
                <a:latin typeface="Arial" panose="020B0604020202020204" pitchFamily="34" charset="0"/>
                <a:cs typeface="Arial" panose="020B0604020202020204" pitchFamily="34" charset="0"/>
              </a:rPr>
              <a:t>No evidence of hepatocyte injury (ballooning) or fibrosis </a:t>
            </a:r>
          </a:p>
        </p:txBody>
      </p:sp>
      <p:sp>
        <p:nvSpPr>
          <p:cNvPr id="20493" name="TextBox 12">
            <a:extLst>
              <a:ext uri="{FF2B5EF4-FFF2-40B4-BE49-F238E27FC236}">
                <a16:creationId xmlns:a16="http://schemas.microsoft.com/office/drawing/2014/main" id="{7D24D22A-479C-CA42-8B7B-5BF6F654C617}"/>
              </a:ext>
            </a:extLst>
          </p:cNvPr>
          <p:cNvSpPr txBox="1">
            <a:spLocks noChangeArrowheads="1"/>
          </p:cNvSpPr>
          <p:nvPr/>
        </p:nvSpPr>
        <p:spPr bwMode="auto">
          <a:xfrm>
            <a:off x="7630284" y="4746815"/>
            <a:ext cx="1947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FF6600"/>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09585">
              <a:spcBef>
                <a:spcPct val="0"/>
              </a:spcBef>
              <a:buClrTx/>
              <a:buNone/>
            </a:pPr>
            <a:r>
              <a:rPr lang="en-US" altLang="en-US" sz="1600" b="1">
                <a:solidFill>
                  <a:prstClr val="white"/>
                </a:solidFill>
              </a:rPr>
              <a:t>NASH Cirrhosis</a:t>
            </a:r>
          </a:p>
        </p:txBody>
      </p:sp>
      <p:sp>
        <p:nvSpPr>
          <p:cNvPr id="19" name="TextBox 18">
            <a:extLst>
              <a:ext uri="{FF2B5EF4-FFF2-40B4-BE49-F238E27FC236}">
                <a16:creationId xmlns:a16="http://schemas.microsoft.com/office/drawing/2014/main" id="{735D549C-1263-3F4C-A0BF-7F63E6E8650E}"/>
              </a:ext>
            </a:extLst>
          </p:cNvPr>
          <p:cNvSpPr txBox="1"/>
          <p:nvPr/>
        </p:nvSpPr>
        <p:spPr>
          <a:xfrm>
            <a:off x="1462318" y="4746815"/>
            <a:ext cx="891591" cy="338554"/>
          </a:xfrm>
          <a:prstGeom prst="rect">
            <a:avLst/>
          </a:prstGeom>
          <a:noFill/>
        </p:spPr>
        <p:txBody>
          <a:bodyPr wrap="none">
            <a:spAutoFit/>
          </a:bodyPr>
          <a:lstStyle/>
          <a:p>
            <a:pPr defTabSz="609585">
              <a:defRPr/>
            </a:pPr>
            <a:r>
              <a:rPr lang="en-US" sz="1600" b="1" dirty="0">
                <a:solidFill>
                  <a:srgbClr val="093056"/>
                </a:solidFill>
                <a:latin typeface="Arial" panose="020B0604020202020204" pitchFamily="34" charset="0"/>
                <a:cs typeface="Arial" panose="020B0604020202020204" pitchFamily="34" charset="0"/>
              </a:rPr>
              <a:t>Normal</a:t>
            </a:r>
          </a:p>
        </p:txBody>
      </p:sp>
      <p:sp>
        <p:nvSpPr>
          <p:cNvPr id="20495" name="TextBox 19">
            <a:extLst>
              <a:ext uri="{FF2B5EF4-FFF2-40B4-BE49-F238E27FC236}">
                <a16:creationId xmlns:a16="http://schemas.microsoft.com/office/drawing/2014/main" id="{1CD95730-C7B6-8F45-A8B6-D8111B89CD06}"/>
              </a:ext>
            </a:extLst>
          </p:cNvPr>
          <p:cNvSpPr txBox="1">
            <a:spLocks noChangeArrowheads="1"/>
          </p:cNvSpPr>
          <p:nvPr/>
        </p:nvSpPr>
        <p:spPr bwMode="auto">
          <a:xfrm>
            <a:off x="7662035" y="5089716"/>
            <a:ext cx="19155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FF6600"/>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09585">
              <a:spcBef>
                <a:spcPct val="0"/>
              </a:spcBef>
              <a:buClrTx/>
              <a:buNone/>
            </a:pPr>
            <a:r>
              <a:rPr lang="en-US" altLang="en-US" sz="1200" dirty="0">
                <a:solidFill>
                  <a:prstClr val="white"/>
                </a:solidFill>
              </a:rPr>
              <a:t>Cirrhosis + current or previous histological evidence of </a:t>
            </a:r>
            <a:r>
              <a:rPr lang="en-US" altLang="en-US" sz="1200" dirty="0" err="1">
                <a:solidFill>
                  <a:prstClr val="white"/>
                </a:solidFill>
              </a:rPr>
              <a:t>steatosois</a:t>
            </a:r>
            <a:endParaRPr lang="en-US" altLang="en-US" sz="1200" dirty="0">
              <a:solidFill>
                <a:prstClr val="white"/>
              </a:solidFill>
            </a:endParaRPr>
          </a:p>
        </p:txBody>
      </p:sp>
      <p:sp>
        <p:nvSpPr>
          <p:cNvPr id="20" name="TextBox 19">
            <a:extLst>
              <a:ext uri="{FF2B5EF4-FFF2-40B4-BE49-F238E27FC236}">
                <a16:creationId xmlns:a16="http://schemas.microsoft.com/office/drawing/2014/main" id="{AE8B494B-D9E9-2F4E-97E0-2C856937C46F}"/>
              </a:ext>
            </a:extLst>
          </p:cNvPr>
          <p:cNvSpPr txBox="1"/>
          <p:nvPr/>
        </p:nvSpPr>
        <p:spPr>
          <a:xfrm>
            <a:off x="241917" y="6441321"/>
            <a:ext cx="4087979" cy="297454"/>
          </a:xfrm>
          <a:prstGeom prst="rect">
            <a:avLst/>
          </a:prstGeom>
          <a:noFill/>
        </p:spPr>
        <p:txBody>
          <a:bodyPr wrap="none" rtlCol="0" anchor="b">
            <a:spAutoFit/>
          </a:bodyPr>
          <a:lstStyle/>
          <a:p>
            <a:pPr defTabSz="609585">
              <a:spcBef>
                <a:spcPct val="0"/>
              </a:spcBef>
            </a:pPr>
            <a:r>
              <a:rPr lang="en-US" altLang="en-US" sz="1333" dirty="0" err="1">
                <a:solidFill>
                  <a:prstClr val="black"/>
                </a:solidFill>
                <a:latin typeface="Arial"/>
              </a:rPr>
              <a:t>Chalasani</a:t>
            </a:r>
            <a:r>
              <a:rPr lang="en-US" altLang="en-US" sz="1333" dirty="0">
                <a:solidFill>
                  <a:prstClr val="black"/>
                </a:solidFill>
                <a:latin typeface="Arial"/>
              </a:rPr>
              <a:t> N et al. </a:t>
            </a:r>
            <a:r>
              <a:rPr lang="en-US" altLang="en-US" sz="1333" i="1" dirty="0">
                <a:solidFill>
                  <a:prstClr val="black"/>
                </a:solidFill>
                <a:latin typeface="Arial"/>
              </a:rPr>
              <a:t>Hepatology</a:t>
            </a:r>
            <a:r>
              <a:rPr lang="en-US" altLang="en-US" sz="1333" dirty="0">
                <a:solidFill>
                  <a:prstClr val="black"/>
                </a:solidFill>
                <a:latin typeface="Arial"/>
              </a:rPr>
              <a:t>. 2018;67(1):328-357.</a:t>
            </a:r>
          </a:p>
        </p:txBody>
      </p:sp>
    </p:spTree>
    <p:extLst>
      <p:ext uri="{BB962C8B-B14F-4D97-AF65-F5344CB8AC3E}">
        <p14:creationId xmlns:p14="http://schemas.microsoft.com/office/powerpoint/2010/main" val="263858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88456-6598-BFA7-479D-6A0B41C6B4C4}"/>
              </a:ext>
            </a:extLst>
          </p:cNvPr>
          <p:cNvSpPr>
            <a:spLocks noGrp="1"/>
          </p:cNvSpPr>
          <p:nvPr>
            <p:ph type="title"/>
          </p:nvPr>
        </p:nvSpPr>
        <p:spPr/>
        <p:txBody>
          <a:bodyPr/>
          <a:lstStyle/>
          <a:p>
            <a:r>
              <a:rPr lang="en-US" dirty="0"/>
              <a:t>Guidance Statements</a:t>
            </a:r>
          </a:p>
        </p:txBody>
      </p:sp>
      <p:sp>
        <p:nvSpPr>
          <p:cNvPr id="3" name="Content Placeholder 2">
            <a:extLst>
              <a:ext uri="{FF2B5EF4-FFF2-40B4-BE49-F238E27FC236}">
                <a16:creationId xmlns:a16="http://schemas.microsoft.com/office/drawing/2014/main" id="{0F72E8CC-6211-1EA2-6FA8-F896BF2141B5}"/>
              </a:ext>
            </a:extLst>
          </p:cNvPr>
          <p:cNvSpPr>
            <a:spLocks noGrp="1"/>
          </p:cNvSpPr>
          <p:nvPr>
            <p:ph idx="1"/>
          </p:nvPr>
        </p:nvSpPr>
        <p:spPr/>
        <p:txBody>
          <a:bodyPr>
            <a:normAutofit fontScale="92500" lnSpcReduction="10000"/>
          </a:bodyPr>
          <a:lstStyle/>
          <a:p>
            <a:r>
              <a:rPr lang="en-US" dirty="0"/>
              <a:t>Bariatric surgery should be considered as a therapeutic option in pts who meet criteria for metabolic weight loss surgery, as it effectively resolves NAFLD or NASH in the majority of pts without cirrhosis and reduces mortality from CVD and malignancy</a:t>
            </a:r>
          </a:p>
          <a:p>
            <a:r>
              <a:rPr lang="en-US" dirty="0"/>
              <a:t>The type, safety and efficacy of bariatric surgery in pts with well-compensated NASH cirrhosis is not established and requires a careful benefit-risk assessment by multidisciplinary team of experts that includes a hepatologist</a:t>
            </a:r>
          </a:p>
          <a:p>
            <a:r>
              <a:rPr lang="en-US" dirty="0"/>
              <a:t>Decompensated cirrhosis should be considered an absolute contraindication for bariatric surgery due to increased risk and unproven liver-related benefit, unless performed in conjunction with liver transplant at experienced centers.</a:t>
            </a:r>
          </a:p>
        </p:txBody>
      </p:sp>
    </p:spTree>
    <p:extLst>
      <p:ext uri="{BB962C8B-B14F-4D97-AF65-F5344CB8AC3E}">
        <p14:creationId xmlns:p14="http://schemas.microsoft.com/office/powerpoint/2010/main" val="3751166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FAAC-4B93-FAD2-AA41-8CC4CEC67D39}"/>
              </a:ext>
            </a:extLst>
          </p:cNvPr>
          <p:cNvSpPr>
            <a:spLocks noGrp="1"/>
          </p:cNvSpPr>
          <p:nvPr>
            <p:ph type="title"/>
          </p:nvPr>
        </p:nvSpPr>
        <p:spPr/>
        <p:txBody>
          <a:bodyPr/>
          <a:lstStyle/>
          <a:p>
            <a:r>
              <a:rPr lang="en-US" dirty="0"/>
              <a:t>Guidance Statements</a:t>
            </a:r>
          </a:p>
        </p:txBody>
      </p:sp>
      <p:sp>
        <p:nvSpPr>
          <p:cNvPr id="3" name="Content Placeholder 2">
            <a:extLst>
              <a:ext uri="{FF2B5EF4-FFF2-40B4-BE49-F238E27FC236}">
                <a16:creationId xmlns:a16="http://schemas.microsoft.com/office/drawing/2014/main" id="{4055CCFF-4362-06CF-25CA-3C9047856A27}"/>
              </a:ext>
            </a:extLst>
          </p:cNvPr>
          <p:cNvSpPr>
            <a:spLocks noGrp="1"/>
          </p:cNvSpPr>
          <p:nvPr>
            <p:ph idx="1"/>
          </p:nvPr>
        </p:nvSpPr>
        <p:spPr/>
        <p:txBody>
          <a:bodyPr>
            <a:normAutofit fontScale="92500" lnSpcReduction="20000"/>
          </a:bodyPr>
          <a:lstStyle/>
          <a:p>
            <a:r>
              <a:rPr lang="en-US" dirty="0"/>
              <a:t>Currently no FDA approved treatments for NAFLD, but drugs approved to treat comorbid conditions with potential benefit in NAFLD may be considered</a:t>
            </a:r>
          </a:p>
          <a:p>
            <a:r>
              <a:rPr lang="en-US" dirty="0" err="1"/>
              <a:t>Semaglutide</a:t>
            </a:r>
            <a:r>
              <a:rPr lang="en-US" dirty="0"/>
              <a:t> confers cardiovascular benefit and improves NASH</a:t>
            </a:r>
          </a:p>
          <a:p>
            <a:r>
              <a:rPr lang="en-US" dirty="0"/>
              <a:t>Pioglitazone improves NASH and can be considered in pts with DM2</a:t>
            </a:r>
          </a:p>
          <a:p>
            <a:r>
              <a:rPr lang="en-US" dirty="0"/>
              <a:t>Vitamin E can be considered in select individuals as it improves NASH in some pts without diabetes</a:t>
            </a:r>
          </a:p>
          <a:p>
            <a:r>
              <a:rPr lang="en-US" dirty="0"/>
              <a:t>Available data on </a:t>
            </a:r>
            <a:r>
              <a:rPr lang="en-US" dirty="0" err="1"/>
              <a:t>semaglutide</a:t>
            </a:r>
            <a:r>
              <a:rPr lang="en-US" dirty="0"/>
              <a:t>, pioglitazone and vitamin E do not demonstrate an antifibrotic benefit, and none have been carefully studied in cirrhotic pts</a:t>
            </a:r>
          </a:p>
          <a:p>
            <a:r>
              <a:rPr lang="en-US" dirty="0"/>
              <a:t>Metformin, UDCA, DPP-4, statins, silymarin are well studied in NASH and should not be used as treatment for NASH as they do not offer meaningful benefit</a:t>
            </a:r>
          </a:p>
        </p:txBody>
      </p:sp>
    </p:spTree>
    <p:extLst>
      <p:ext uri="{BB962C8B-B14F-4D97-AF65-F5344CB8AC3E}">
        <p14:creationId xmlns:p14="http://schemas.microsoft.com/office/powerpoint/2010/main" val="3095561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EA9FB-27F8-100A-CE76-694531F382B9}"/>
              </a:ext>
            </a:extLst>
          </p:cNvPr>
          <p:cNvSpPr>
            <a:spLocks noGrp="1"/>
          </p:cNvSpPr>
          <p:nvPr>
            <p:ph type="title"/>
          </p:nvPr>
        </p:nvSpPr>
        <p:spPr/>
        <p:txBody>
          <a:bodyPr/>
          <a:lstStyle/>
          <a:p>
            <a:r>
              <a:rPr lang="en-US" dirty="0"/>
              <a:t>Guidance Statements</a:t>
            </a:r>
          </a:p>
        </p:txBody>
      </p:sp>
      <p:sp>
        <p:nvSpPr>
          <p:cNvPr id="3" name="Content Placeholder 2">
            <a:extLst>
              <a:ext uri="{FF2B5EF4-FFF2-40B4-BE49-F238E27FC236}">
                <a16:creationId xmlns:a16="http://schemas.microsoft.com/office/drawing/2014/main" id="{213D6585-625C-84C2-B1A1-0669EB41F787}"/>
              </a:ext>
            </a:extLst>
          </p:cNvPr>
          <p:cNvSpPr>
            <a:spLocks noGrp="1"/>
          </p:cNvSpPr>
          <p:nvPr>
            <p:ph idx="1"/>
          </p:nvPr>
        </p:nvSpPr>
        <p:spPr/>
        <p:txBody>
          <a:bodyPr/>
          <a:lstStyle/>
          <a:p>
            <a:r>
              <a:rPr lang="en-US" dirty="0"/>
              <a:t>Improvement in ALT or reduction in liver fat content by imaging in response to intervention can be used as a surrogate for histological improvement in disease activity</a:t>
            </a:r>
          </a:p>
          <a:p>
            <a:r>
              <a:rPr lang="en-US" dirty="0"/>
              <a:t>ALT reduction of &gt; 17 U/L is associated with histologic improvement; however, thresholds may differ for type of histologic response (</a:t>
            </a:r>
            <a:r>
              <a:rPr lang="en-US" dirty="0" err="1"/>
              <a:t>eg</a:t>
            </a:r>
            <a:r>
              <a:rPr lang="en-US" dirty="0"/>
              <a:t> NASH resolution or fibrosis improvement) and may be mechanism of action specific</a:t>
            </a:r>
          </a:p>
        </p:txBody>
      </p:sp>
    </p:spTree>
    <p:extLst>
      <p:ext uri="{BB962C8B-B14F-4D97-AF65-F5344CB8AC3E}">
        <p14:creationId xmlns:p14="http://schemas.microsoft.com/office/powerpoint/2010/main" val="1906776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66248-8A59-4C3E-872B-2D68BC2EF30C}"/>
              </a:ext>
            </a:extLst>
          </p:cNvPr>
          <p:cNvSpPr>
            <a:spLocks noGrp="1"/>
          </p:cNvSpPr>
          <p:nvPr>
            <p:ph type="title"/>
          </p:nvPr>
        </p:nvSpPr>
        <p:spPr/>
        <p:txBody>
          <a:bodyPr/>
          <a:lstStyle/>
          <a:p>
            <a:pPr algn="l"/>
            <a:r>
              <a:rPr lang="en-US" dirty="0">
                <a:solidFill>
                  <a:schemeClr val="bg1"/>
                </a:solidFill>
              </a:rPr>
              <a:t>Conclusions</a:t>
            </a:r>
          </a:p>
        </p:txBody>
      </p:sp>
      <p:sp>
        <p:nvSpPr>
          <p:cNvPr id="3" name="Content Placeholder 2">
            <a:extLst>
              <a:ext uri="{FF2B5EF4-FFF2-40B4-BE49-F238E27FC236}">
                <a16:creationId xmlns:a16="http://schemas.microsoft.com/office/drawing/2014/main" id="{0BF208FD-BCBB-4AEC-A50C-57EA79853045}"/>
              </a:ext>
            </a:extLst>
          </p:cNvPr>
          <p:cNvSpPr>
            <a:spLocks noGrp="1"/>
          </p:cNvSpPr>
          <p:nvPr>
            <p:ph idx="1"/>
          </p:nvPr>
        </p:nvSpPr>
        <p:spPr/>
        <p:txBody>
          <a:bodyPr>
            <a:noAutofit/>
          </a:bodyPr>
          <a:lstStyle/>
          <a:p>
            <a:pPr>
              <a:spcBef>
                <a:spcPts val="1272"/>
              </a:spcBef>
            </a:pPr>
            <a:r>
              <a:rPr lang="en-US" dirty="0"/>
              <a:t>NAFLD is a silent and progressive disease that, if left uncontrolled, can lead to a more severe form called NASH</a:t>
            </a:r>
          </a:p>
          <a:p>
            <a:pPr>
              <a:spcBef>
                <a:spcPts val="1272"/>
              </a:spcBef>
            </a:pPr>
            <a:r>
              <a:rPr lang="en-US" dirty="0"/>
              <a:t>NAFLD/NASH is growing in prevalence</a:t>
            </a:r>
          </a:p>
          <a:p>
            <a:pPr lvl="1">
              <a:spcBef>
                <a:spcPts val="1272"/>
              </a:spcBef>
            </a:pPr>
            <a:r>
              <a:rPr lang="en-US" dirty="0"/>
              <a:t>By 2030, there are projected to be nearly 800,000 excess liver deaths</a:t>
            </a:r>
          </a:p>
          <a:p>
            <a:pPr>
              <a:spcBef>
                <a:spcPts val="1272"/>
              </a:spcBef>
            </a:pPr>
            <a:r>
              <a:rPr lang="en-US" dirty="0"/>
              <a:t>Common comorbidities (e.g. Metabolic syndrome) are bi-directionally associated with NAFLD and contribute to the growing prevalence </a:t>
            </a:r>
          </a:p>
          <a:p>
            <a:pPr>
              <a:spcBef>
                <a:spcPts val="1272"/>
              </a:spcBef>
            </a:pPr>
            <a:r>
              <a:rPr lang="en-US" dirty="0"/>
              <a:t>Fibrosis (F2-F4) is the most important histological feature of NAFLD associated with long-term mortality</a:t>
            </a:r>
          </a:p>
          <a:p>
            <a:pPr>
              <a:spcBef>
                <a:spcPts val="1272"/>
              </a:spcBef>
            </a:pPr>
            <a:endParaRPr lang="en-US" sz="2400" dirty="0"/>
          </a:p>
        </p:txBody>
      </p:sp>
    </p:spTree>
    <p:extLst>
      <p:ext uri="{BB962C8B-B14F-4D97-AF65-F5344CB8AC3E}">
        <p14:creationId xmlns:p14="http://schemas.microsoft.com/office/powerpoint/2010/main" val="13141869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184FD-570F-44E7-9794-6A75FBC27E45}"/>
              </a:ext>
            </a:extLst>
          </p:cNvPr>
          <p:cNvSpPr>
            <a:spLocks noGrp="1"/>
          </p:cNvSpPr>
          <p:nvPr>
            <p:ph type="title"/>
          </p:nvPr>
        </p:nvSpPr>
        <p:spPr/>
        <p:txBody>
          <a:bodyPr/>
          <a:lstStyle/>
          <a:p>
            <a:pPr algn="l"/>
            <a:r>
              <a:rPr lang="en-US" dirty="0">
                <a:solidFill>
                  <a:schemeClr val="bg1"/>
                </a:solidFill>
              </a:rPr>
              <a:t>Conclusions (cont’d)</a:t>
            </a:r>
          </a:p>
        </p:txBody>
      </p:sp>
      <p:sp>
        <p:nvSpPr>
          <p:cNvPr id="3" name="Content Placeholder 2">
            <a:extLst>
              <a:ext uri="{FF2B5EF4-FFF2-40B4-BE49-F238E27FC236}">
                <a16:creationId xmlns:a16="http://schemas.microsoft.com/office/drawing/2014/main" id="{C1CA016F-47A6-4A2B-8716-45E8D24F212E}"/>
              </a:ext>
            </a:extLst>
          </p:cNvPr>
          <p:cNvSpPr>
            <a:spLocks noGrp="1"/>
          </p:cNvSpPr>
          <p:nvPr>
            <p:ph idx="1"/>
          </p:nvPr>
        </p:nvSpPr>
        <p:spPr>
          <a:xfrm>
            <a:off x="609600" y="1740877"/>
            <a:ext cx="10972800" cy="4525963"/>
          </a:xfrm>
        </p:spPr>
        <p:txBody>
          <a:bodyPr>
            <a:noAutofit/>
          </a:bodyPr>
          <a:lstStyle/>
          <a:p>
            <a:pPr>
              <a:spcBef>
                <a:spcPts val="1272"/>
              </a:spcBef>
            </a:pPr>
            <a:r>
              <a:rPr lang="en-US" sz="2400" dirty="0"/>
              <a:t>Liver biopsy is the gold standard for diagnosing NASH, but is met with many disadvantages</a:t>
            </a:r>
          </a:p>
          <a:p>
            <a:pPr>
              <a:spcBef>
                <a:spcPts val="1272"/>
              </a:spcBef>
            </a:pPr>
            <a:r>
              <a:rPr lang="en-US" sz="2400" dirty="0"/>
              <a:t>Noninvasive biomarkers (i.e. serum and imaging) are being used more frequently</a:t>
            </a:r>
          </a:p>
          <a:p>
            <a:pPr>
              <a:spcBef>
                <a:spcPts val="1272"/>
              </a:spcBef>
            </a:pPr>
            <a:r>
              <a:rPr lang="en-US" sz="2400" dirty="0">
                <a:sym typeface="Arial"/>
              </a:rPr>
              <a:t>Patients with histologic NASH or evidence of significant fibrosis should be treated according to updated AASLD guidance</a:t>
            </a:r>
          </a:p>
          <a:p>
            <a:pPr>
              <a:spcBef>
                <a:spcPts val="1272"/>
              </a:spcBef>
            </a:pPr>
            <a:r>
              <a:rPr lang="en-US" sz="2400" dirty="0">
                <a:sym typeface="Arial"/>
              </a:rPr>
              <a:t>Multiple treatments that interrupt the pathophysiological properties of NASH are in development</a:t>
            </a:r>
          </a:p>
          <a:p>
            <a:pPr>
              <a:spcBef>
                <a:spcPts val="1272"/>
              </a:spcBef>
            </a:pPr>
            <a:r>
              <a:rPr lang="en-US" sz="2400" dirty="0"/>
              <a:t>Combination therapy using drugs with different mechanisms-of-action is likely the future of NASH treatment</a:t>
            </a:r>
            <a:endParaRPr lang="en-US" sz="2400" dirty="0">
              <a:sym typeface="Arial"/>
            </a:endParaRPr>
          </a:p>
        </p:txBody>
      </p:sp>
    </p:spTree>
    <p:extLst>
      <p:ext uri="{BB962C8B-B14F-4D97-AF65-F5344CB8AC3E}">
        <p14:creationId xmlns:p14="http://schemas.microsoft.com/office/powerpoint/2010/main" val="1430983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01514" y="118364"/>
            <a:ext cx="8789671" cy="566822"/>
          </a:xfrm>
          <a:prstGeom prst="rect">
            <a:avLst/>
          </a:prstGeom>
        </p:spPr>
        <p:txBody>
          <a:bodyPr vert="horz" wrap="square" lIns="0" tIns="12700" rIns="0" bIns="0" rtlCol="0">
            <a:spAutoFit/>
          </a:bodyPr>
          <a:lstStyle/>
          <a:p>
            <a:pPr algn="ctr">
              <a:spcBef>
                <a:spcPts val="3479"/>
              </a:spcBef>
            </a:pPr>
            <a:r>
              <a:rPr sz="3600" u="sng" dirty="0">
                <a:latin typeface="Calibri"/>
                <a:cs typeface="Calibri"/>
              </a:rPr>
              <a:t>FDA</a:t>
            </a:r>
            <a:r>
              <a:rPr sz="3600" u="sng" spc="-85" dirty="0">
                <a:latin typeface="Calibri"/>
                <a:cs typeface="Calibri"/>
              </a:rPr>
              <a:t> </a:t>
            </a:r>
            <a:r>
              <a:rPr sz="3600" u="sng" dirty="0">
                <a:latin typeface="Calibri"/>
                <a:cs typeface="Calibri"/>
              </a:rPr>
              <a:t>Efficacy</a:t>
            </a:r>
            <a:r>
              <a:rPr sz="3600" u="sng" spc="-80" dirty="0">
                <a:latin typeface="Calibri"/>
                <a:cs typeface="Calibri"/>
              </a:rPr>
              <a:t> </a:t>
            </a:r>
            <a:r>
              <a:rPr sz="3600" u="sng" dirty="0">
                <a:latin typeface="Calibri"/>
                <a:cs typeface="Calibri"/>
              </a:rPr>
              <a:t>Endpoints</a:t>
            </a:r>
            <a:r>
              <a:rPr sz="3600" u="sng" spc="-71" dirty="0">
                <a:latin typeface="Calibri"/>
                <a:cs typeface="Calibri"/>
              </a:rPr>
              <a:t> </a:t>
            </a:r>
            <a:r>
              <a:rPr sz="3600" u="sng" dirty="0">
                <a:latin typeface="Calibri"/>
                <a:cs typeface="Calibri"/>
              </a:rPr>
              <a:t>for</a:t>
            </a:r>
            <a:r>
              <a:rPr sz="3600" u="sng" spc="-80" dirty="0">
                <a:latin typeface="Calibri"/>
                <a:cs typeface="Calibri"/>
              </a:rPr>
              <a:t> </a:t>
            </a:r>
            <a:r>
              <a:rPr sz="3600" u="sng" dirty="0">
                <a:latin typeface="Calibri"/>
                <a:cs typeface="Calibri"/>
              </a:rPr>
              <a:t>Phase</a:t>
            </a:r>
            <a:r>
              <a:rPr sz="3600" u="sng" spc="-75" dirty="0">
                <a:latin typeface="Calibri"/>
                <a:cs typeface="Calibri"/>
              </a:rPr>
              <a:t> </a:t>
            </a:r>
            <a:r>
              <a:rPr sz="3600" u="sng" dirty="0">
                <a:latin typeface="Calibri"/>
                <a:cs typeface="Calibri"/>
              </a:rPr>
              <a:t>3</a:t>
            </a:r>
            <a:r>
              <a:rPr sz="3600" u="sng" spc="-75" dirty="0">
                <a:latin typeface="Calibri"/>
                <a:cs typeface="Calibri"/>
              </a:rPr>
              <a:t> </a:t>
            </a:r>
            <a:r>
              <a:rPr sz="3600" u="sng" dirty="0">
                <a:latin typeface="Calibri"/>
                <a:cs typeface="Calibri"/>
              </a:rPr>
              <a:t>Trials:</a:t>
            </a:r>
            <a:r>
              <a:rPr sz="3600" u="sng" spc="-80" dirty="0">
                <a:latin typeface="Calibri"/>
                <a:cs typeface="Calibri"/>
              </a:rPr>
              <a:t> </a:t>
            </a:r>
            <a:r>
              <a:rPr sz="3600" u="sng" spc="-11" dirty="0">
                <a:latin typeface="Calibri"/>
                <a:cs typeface="Calibri"/>
              </a:rPr>
              <a:t>Liver</a:t>
            </a:r>
            <a:endParaRPr sz="3600" u="sng" dirty="0">
              <a:latin typeface="Calibri"/>
              <a:cs typeface="Calibri"/>
            </a:endParaRPr>
          </a:p>
        </p:txBody>
      </p:sp>
      <p:sp>
        <p:nvSpPr>
          <p:cNvPr id="3" name="object 3"/>
          <p:cNvSpPr txBox="1"/>
          <p:nvPr/>
        </p:nvSpPr>
        <p:spPr>
          <a:xfrm>
            <a:off x="3809014" y="751599"/>
            <a:ext cx="4832065" cy="566822"/>
          </a:xfrm>
          <a:prstGeom prst="rect">
            <a:avLst/>
          </a:prstGeom>
        </p:spPr>
        <p:txBody>
          <a:bodyPr vert="horz" wrap="square" lIns="0" tIns="12700" rIns="0" bIns="0" rtlCol="0">
            <a:spAutoFit/>
          </a:bodyPr>
          <a:lstStyle/>
          <a:p>
            <a:pPr marL="12700" defTabSz="914377">
              <a:spcBef>
                <a:spcPts val="100"/>
              </a:spcBef>
            </a:pPr>
            <a:r>
              <a:rPr sz="3600" b="1" kern="0" dirty="0">
                <a:solidFill>
                  <a:srgbClr val="006141"/>
                </a:solidFill>
                <a:latin typeface="Calibri"/>
                <a:cs typeface="Calibri"/>
              </a:rPr>
              <a:t>Histologic</a:t>
            </a:r>
            <a:r>
              <a:rPr sz="3600" b="1" kern="0" spc="-80" dirty="0">
                <a:solidFill>
                  <a:srgbClr val="006141"/>
                </a:solidFill>
                <a:latin typeface="Calibri"/>
                <a:cs typeface="Calibri"/>
              </a:rPr>
              <a:t> </a:t>
            </a:r>
            <a:r>
              <a:rPr sz="3600" b="1" kern="0" spc="-11" dirty="0">
                <a:solidFill>
                  <a:srgbClr val="006141"/>
                </a:solidFill>
                <a:latin typeface="Calibri"/>
                <a:cs typeface="Calibri"/>
              </a:rPr>
              <a:t>Improvement</a:t>
            </a:r>
            <a:endParaRPr sz="3600" kern="0" dirty="0">
              <a:solidFill>
                <a:sysClr val="windowText" lastClr="000000"/>
              </a:solidFill>
              <a:latin typeface="Calibri"/>
              <a:cs typeface="Calibri"/>
            </a:endParaRPr>
          </a:p>
        </p:txBody>
      </p:sp>
      <p:sp>
        <p:nvSpPr>
          <p:cNvPr id="4" name="object 4"/>
          <p:cNvSpPr/>
          <p:nvPr/>
        </p:nvSpPr>
        <p:spPr>
          <a:xfrm>
            <a:off x="295646" y="2607021"/>
            <a:ext cx="5302885" cy="4021739"/>
          </a:xfrm>
          <a:custGeom>
            <a:avLst/>
            <a:gdLst/>
            <a:ahLst/>
            <a:cxnLst/>
            <a:rect l="l" t="t" r="r" b="b"/>
            <a:pathLst>
              <a:path w="5302885" h="3515360">
                <a:moveTo>
                  <a:pt x="5302675" y="0"/>
                </a:moveTo>
                <a:lnTo>
                  <a:pt x="0" y="0"/>
                </a:lnTo>
                <a:lnTo>
                  <a:pt x="0" y="3515205"/>
                </a:lnTo>
                <a:lnTo>
                  <a:pt x="5302675" y="3515205"/>
                </a:lnTo>
                <a:lnTo>
                  <a:pt x="5302675" y="0"/>
                </a:lnTo>
                <a:close/>
              </a:path>
            </a:pathLst>
          </a:custGeom>
          <a:solidFill>
            <a:srgbClr val="AD81C3"/>
          </a:solidFill>
        </p:spPr>
        <p:txBody>
          <a:bodyPr wrap="square" lIns="0" tIns="0" rIns="0" bIns="0" rtlCol="0"/>
          <a:lstStyle/>
          <a:p>
            <a:pPr defTabSz="914377"/>
            <a:endParaRPr kern="0">
              <a:solidFill>
                <a:sysClr val="windowText" lastClr="000000"/>
              </a:solidFill>
              <a:latin typeface="Calibri"/>
            </a:endParaRPr>
          </a:p>
        </p:txBody>
      </p:sp>
      <p:sp>
        <p:nvSpPr>
          <p:cNvPr id="5" name="object 5"/>
          <p:cNvSpPr txBox="1">
            <a:spLocks noGrp="1"/>
          </p:cNvSpPr>
          <p:nvPr>
            <p:ph type="body" idx="1"/>
          </p:nvPr>
        </p:nvSpPr>
        <p:spPr>
          <a:xfrm>
            <a:off x="295646" y="2651033"/>
            <a:ext cx="4919237" cy="3324628"/>
          </a:xfrm>
          <a:prstGeom prst="rect">
            <a:avLst/>
          </a:prstGeom>
        </p:spPr>
        <p:txBody>
          <a:bodyPr vert="horz" wrap="square" lIns="0" tIns="351155" rIns="0" bIns="0" rtlCol="0">
            <a:spAutoFit/>
          </a:bodyPr>
          <a:lstStyle/>
          <a:p>
            <a:pPr marL="15240" algn="ctr">
              <a:spcBef>
                <a:spcPts val="2765"/>
              </a:spcBef>
            </a:pPr>
            <a:r>
              <a:rPr dirty="0"/>
              <a:t>NASH</a:t>
            </a:r>
            <a:r>
              <a:rPr spc="-35" dirty="0"/>
              <a:t> </a:t>
            </a:r>
            <a:r>
              <a:rPr spc="-11" dirty="0"/>
              <a:t>Resolution</a:t>
            </a:r>
          </a:p>
          <a:p>
            <a:pPr marL="456554" marR="5080" indent="-456554">
              <a:lnSpc>
                <a:spcPts val="2591"/>
              </a:lnSpc>
              <a:spcBef>
                <a:spcPts val="1931"/>
              </a:spcBef>
              <a:buFont typeface="Arial"/>
              <a:buChar char="•"/>
              <a:tabLst>
                <a:tab pos="456554" algn="l"/>
                <a:tab pos="457189" algn="l"/>
              </a:tabLst>
            </a:pPr>
            <a:r>
              <a:rPr sz="2400" dirty="0"/>
              <a:t>Resolution</a:t>
            </a:r>
            <a:r>
              <a:rPr sz="2400" spc="-40" dirty="0"/>
              <a:t> </a:t>
            </a:r>
            <a:r>
              <a:rPr sz="2400" dirty="0"/>
              <a:t>of</a:t>
            </a:r>
            <a:r>
              <a:rPr sz="2400" spc="-25" dirty="0"/>
              <a:t> </a:t>
            </a:r>
            <a:r>
              <a:rPr sz="2400" dirty="0"/>
              <a:t>steatohepatitis</a:t>
            </a:r>
            <a:r>
              <a:rPr sz="2400" spc="-20" dirty="0"/>
              <a:t> </a:t>
            </a:r>
            <a:r>
              <a:rPr sz="2400" spc="-25" dirty="0"/>
              <a:t>on </a:t>
            </a:r>
            <a:r>
              <a:rPr sz="2400" dirty="0"/>
              <a:t>overall</a:t>
            </a:r>
            <a:r>
              <a:rPr sz="2400" spc="-40" dirty="0"/>
              <a:t> </a:t>
            </a:r>
            <a:r>
              <a:rPr sz="2400" dirty="0"/>
              <a:t>histopathologic</a:t>
            </a:r>
            <a:r>
              <a:rPr sz="2400" spc="-31" dirty="0"/>
              <a:t> </a:t>
            </a:r>
            <a:r>
              <a:rPr sz="2400" spc="-11" dirty="0"/>
              <a:t>reading</a:t>
            </a:r>
            <a:endParaRPr sz="2400" dirty="0"/>
          </a:p>
          <a:p>
            <a:pPr marL="16510" algn="ctr">
              <a:spcBef>
                <a:spcPts val="1475"/>
              </a:spcBef>
            </a:pPr>
            <a:r>
              <a:rPr sz="2400" spc="-25" dirty="0"/>
              <a:t>and</a:t>
            </a:r>
            <a:endParaRPr sz="2400" dirty="0"/>
          </a:p>
          <a:p>
            <a:pPr marL="456554" indent="-456554">
              <a:spcBef>
                <a:spcPts val="1440"/>
              </a:spcBef>
              <a:buFont typeface="Arial"/>
              <a:buChar char="•"/>
              <a:tabLst>
                <a:tab pos="456554" algn="l"/>
                <a:tab pos="457189" algn="l"/>
              </a:tabLst>
            </a:pPr>
            <a:r>
              <a:rPr sz="2400" dirty="0"/>
              <a:t>No</a:t>
            </a:r>
            <a:r>
              <a:rPr sz="2400" spc="-31" dirty="0"/>
              <a:t> </a:t>
            </a:r>
            <a:r>
              <a:rPr sz="2400" dirty="0"/>
              <a:t>worsening</a:t>
            </a:r>
            <a:r>
              <a:rPr sz="2400" spc="-20" dirty="0"/>
              <a:t> </a:t>
            </a:r>
            <a:r>
              <a:rPr sz="2400" dirty="0"/>
              <a:t>of</a:t>
            </a:r>
            <a:r>
              <a:rPr sz="2400" spc="-15" dirty="0"/>
              <a:t> </a:t>
            </a:r>
            <a:r>
              <a:rPr sz="2400" dirty="0"/>
              <a:t>liver</a:t>
            </a:r>
            <a:r>
              <a:rPr sz="2400" spc="-15" dirty="0"/>
              <a:t> </a:t>
            </a:r>
            <a:r>
              <a:rPr sz="2400" spc="-11" dirty="0"/>
              <a:t>fibrosis</a:t>
            </a:r>
            <a:endParaRPr sz="2400" dirty="0"/>
          </a:p>
        </p:txBody>
      </p:sp>
      <p:sp>
        <p:nvSpPr>
          <p:cNvPr id="6" name="object 6"/>
          <p:cNvSpPr txBox="1"/>
          <p:nvPr/>
        </p:nvSpPr>
        <p:spPr>
          <a:xfrm>
            <a:off x="5778394" y="2607021"/>
            <a:ext cx="5920628" cy="3975447"/>
          </a:xfrm>
          <a:prstGeom prst="rect">
            <a:avLst/>
          </a:prstGeom>
          <a:solidFill>
            <a:srgbClr val="FF9071"/>
          </a:solidFill>
        </p:spPr>
        <p:txBody>
          <a:bodyPr vert="horz" wrap="square" lIns="0" tIns="0" rIns="0" bIns="0" rtlCol="0">
            <a:spAutoFit/>
          </a:bodyPr>
          <a:lstStyle/>
          <a:p>
            <a:pPr algn="ctr" defTabSz="914377">
              <a:lnSpc>
                <a:spcPts val="4471"/>
              </a:lnSpc>
            </a:pPr>
            <a:endParaRPr lang="en-US" sz="4000" b="1" kern="0" dirty="0">
              <a:solidFill>
                <a:sysClr val="windowText" lastClr="000000"/>
              </a:solidFill>
              <a:latin typeface="Calibri"/>
              <a:cs typeface="Calibri"/>
            </a:endParaRPr>
          </a:p>
          <a:p>
            <a:pPr algn="ctr" defTabSz="914377">
              <a:lnSpc>
                <a:spcPts val="4471"/>
              </a:lnSpc>
            </a:pPr>
            <a:r>
              <a:rPr sz="4000" b="1" kern="0" dirty="0">
                <a:solidFill>
                  <a:sysClr val="windowText" lastClr="000000"/>
                </a:solidFill>
                <a:latin typeface="Calibri"/>
                <a:cs typeface="Calibri"/>
              </a:rPr>
              <a:t>Fibrosis</a:t>
            </a:r>
            <a:r>
              <a:rPr sz="4000" b="1" kern="0" spc="11" dirty="0">
                <a:solidFill>
                  <a:sysClr val="windowText" lastClr="000000"/>
                </a:solidFill>
                <a:latin typeface="Calibri"/>
                <a:cs typeface="Calibri"/>
              </a:rPr>
              <a:t> </a:t>
            </a:r>
            <a:r>
              <a:rPr sz="4000" b="1" kern="0" spc="-11" dirty="0">
                <a:solidFill>
                  <a:sysClr val="windowText" lastClr="000000"/>
                </a:solidFill>
                <a:latin typeface="Calibri"/>
                <a:cs typeface="Calibri"/>
              </a:rPr>
              <a:t>Improvement</a:t>
            </a:r>
            <a:endParaRPr sz="4000" kern="0" dirty="0">
              <a:solidFill>
                <a:sysClr val="windowText" lastClr="000000"/>
              </a:solidFill>
              <a:latin typeface="Calibri"/>
              <a:cs typeface="Calibri"/>
            </a:endParaRPr>
          </a:p>
          <a:p>
            <a:pPr marL="548626" indent="-457823" defTabSz="914377">
              <a:spcBef>
                <a:spcPts val="1600"/>
              </a:spcBef>
              <a:buFont typeface="Wingdings"/>
              <a:buChar char=""/>
              <a:tabLst>
                <a:tab pos="547992" algn="l"/>
                <a:tab pos="548626" algn="l"/>
              </a:tabLst>
            </a:pPr>
            <a:r>
              <a:rPr sz="2400" b="1" kern="0" dirty="0">
                <a:solidFill>
                  <a:sysClr val="windowText" lastClr="000000"/>
                </a:solidFill>
                <a:latin typeface="Calibri"/>
                <a:cs typeface="Calibri"/>
              </a:rPr>
              <a:t>Improvement</a:t>
            </a:r>
            <a:r>
              <a:rPr sz="2400" b="1" kern="0" spc="-25" dirty="0">
                <a:solidFill>
                  <a:sysClr val="windowText" lastClr="000000"/>
                </a:solidFill>
                <a:latin typeface="Calibri"/>
                <a:cs typeface="Calibri"/>
              </a:rPr>
              <a:t> </a:t>
            </a:r>
            <a:r>
              <a:rPr sz="2400" b="1" kern="0" dirty="0">
                <a:solidFill>
                  <a:sysClr val="windowText" lastClr="000000"/>
                </a:solidFill>
                <a:latin typeface="Calibri"/>
                <a:cs typeface="Calibri"/>
              </a:rPr>
              <a:t>≥</a:t>
            </a:r>
            <a:r>
              <a:rPr sz="2400" b="1" kern="0" spc="-20" dirty="0">
                <a:solidFill>
                  <a:sysClr val="windowText" lastClr="000000"/>
                </a:solidFill>
                <a:latin typeface="Calibri"/>
                <a:cs typeface="Calibri"/>
              </a:rPr>
              <a:t> </a:t>
            </a:r>
            <a:r>
              <a:rPr sz="2400" b="1" kern="0" dirty="0">
                <a:solidFill>
                  <a:sysClr val="windowText" lastClr="000000"/>
                </a:solidFill>
                <a:latin typeface="Calibri"/>
                <a:cs typeface="Calibri"/>
              </a:rPr>
              <a:t>1</a:t>
            </a:r>
            <a:r>
              <a:rPr sz="2400" b="1" kern="0" spc="-25" dirty="0">
                <a:solidFill>
                  <a:sysClr val="windowText" lastClr="000000"/>
                </a:solidFill>
                <a:latin typeface="Calibri"/>
                <a:cs typeface="Calibri"/>
              </a:rPr>
              <a:t> </a:t>
            </a:r>
            <a:r>
              <a:rPr sz="2400" b="1" kern="0" dirty="0">
                <a:solidFill>
                  <a:sysClr val="windowText" lastClr="000000"/>
                </a:solidFill>
                <a:latin typeface="Calibri"/>
                <a:cs typeface="Calibri"/>
              </a:rPr>
              <a:t>fibrosis</a:t>
            </a:r>
            <a:r>
              <a:rPr sz="2400" b="1" kern="0" spc="-11" dirty="0">
                <a:solidFill>
                  <a:sysClr val="windowText" lastClr="000000"/>
                </a:solidFill>
                <a:latin typeface="Calibri"/>
                <a:cs typeface="Calibri"/>
              </a:rPr>
              <a:t> stage</a:t>
            </a:r>
            <a:endParaRPr sz="2400" kern="0" dirty="0">
              <a:solidFill>
                <a:sysClr val="windowText" lastClr="000000"/>
              </a:solidFill>
              <a:latin typeface="Calibri"/>
              <a:cs typeface="Calibri"/>
            </a:endParaRPr>
          </a:p>
          <a:p>
            <a:pPr algn="ctr" defTabSz="914377">
              <a:spcBef>
                <a:spcPts val="1511"/>
              </a:spcBef>
            </a:pPr>
            <a:r>
              <a:rPr sz="2400" b="1" kern="0" spc="-25" dirty="0">
                <a:solidFill>
                  <a:sysClr val="windowText" lastClr="000000"/>
                </a:solidFill>
                <a:latin typeface="Calibri"/>
                <a:cs typeface="Calibri"/>
              </a:rPr>
              <a:t>and</a:t>
            </a:r>
            <a:endParaRPr sz="2400" kern="0" dirty="0">
              <a:solidFill>
                <a:sysClr val="windowText" lastClr="000000"/>
              </a:solidFill>
              <a:latin typeface="Calibri"/>
              <a:cs typeface="Calibri"/>
            </a:endParaRPr>
          </a:p>
          <a:p>
            <a:pPr marL="548626" indent="-457823" defTabSz="914377">
              <a:spcBef>
                <a:spcPts val="1511"/>
              </a:spcBef>
              <a:buFont typeface="Wingdings"/>
              <a:buChar char=""/>
              <a:tabLst>
                <a:tab pos="547992" algn="l"/>
                <a:tab pos="548626" algn="l"/>
              </a:tabLst>
            </a:pPr>
            <a:r>
              <a:rPr sz="2400" b="1" kern="0" dirty="0">
                <a:solidFill>
                  <a:sysClr val="windowText" lastClr="000000"/>
                </a:solidFill>
                <a:latin typeface="Calibri"/>
                <a:cs typeface="Calibri"/>
              </a:rPr>
              <a:t>No</a:t>
            </a:r>
            <a:r>
              <a:rPr sz="2400" b="1" kern="0" spc="-35" dirty="0">
                <a:solidFill>
                  <a:sysClr val="windowText" lastClr="000000"/>
                </a:solidFill>
                <a:latin typeface="Calibri"/>
                <a:cs typeface="Calibri"/>
              </a:rPr>
              <a:t> </a:t>
            </a:r>
            <a:r>
              <a:rPr sz="2400" b="1" kern="0" dirty="0">
                <a:solidFill>
                  <a:sysClr val="windowText" lastClr="000000"/>
                </a:solidFill>
                <a:latin typeface="Calibri"/>
                <a:cs typeface="Calibri"/>
              </a:rPr>
              <a:t>worsening</a:t>
            </a:r>
            <a:r>
              <a:rPr sz="2400" b="1" kern="0" spc="-25" dirty="0">
                <a:solidFill>
                  <a:sysClr val="windowText" lastClr="000000"/>
                </a:solidFill>
                <a:latin typeface="Calibri"/>
                <a:cs typeface="Calibri"/>
              </a:rPr>
              <a:t> </a:t>
            </a:r>
            <a:r>
              <a:rPr sz="2400" b="1" kern="0" dirty="0">
                <a:solidFill>
                  <a:sysClr val="windowText" lastClr="000000"/>
                </a:solidFill>
                <a:latin typeface="Calibri"/>
                <a:cs typeface="Calibri"/>
              </a:rPr>
              <a:t>of</a:t>
            </a:r>
            <a:r>
              <a:rPr sz="2400" b="1" kern="0" spc="-15" dirty="0">
                <a:solidFill>
                  <a:sysClr val="windowText" lastClr="000000"/>
                </a:solidFill>
                <a:latin typeface="Calibri"/>
                <a:cs typeface="Calibri"/>
              </a:rPr>
              <a:t> </a:t>
            </a:r>
            <a:r>
              <a:rPr sz="2400" b="1" kern="0" spc="-11" dirty="0">
                <a:solidFill>
                  <a:sysClr val="windowText" lastClr="000000"/>
                </a:solidFill>
                <a:latin typeface="Calibri"/>
                <a:cs typeface="Calibri"/>
              </a:rPr>
              <a:t>steatohepatitis</a:t>
            </a:r>
            <a:endParaRPr lang="en-US" sz="2400" b="1" kern="0" spc="-11" dirty="0">
              <a:solidFill>
                <a:sysClr val="windowText" lastClr="000000"/>
              </a:solidFill>
              <a:latin typeface="Calibri"/>
              <a:cs typeface="Calibri"/>
            </a:endParaRPr>
          </a:p>
          <a:p>
            <a:pPr marL="548626" indent="-457823" defTabSz="914377">
              <a:spcBef>
                <a:spcPts val="1511"/>
              </a:spcBef>
              <a:buFont typeface="Wingdings"/>
              <a:buChar char=""/>
              <a:tabLst>
                <a:tab pos="547992" algn="l"/>
                <a:tab pos="548626" algn="l"/>
              </a:tabLst>
            </a:pPr>
            <a:endParaRPr lang="en-US" sz="2400" b="1" kern="0" spc="-11" dirty="0">
              <a:solidFill>
                <a:sysClr val="windowText" lastClr="000000"/>
              </a:solidFill>
              <a:latin typeface="Calibri"/>
              <a:cs typeface="Calibri"/>
            </a:endParaRPr>
          </a:p>
          <a:p>
            <a:pPr marL="548626" indent="-457823" defTabSz="914377">
              <a:spcBef>
                <a:spcPts val="1511"/>
              </a:spcBef>
              <a:buFont typeface="Wingdings"/>
              <a:buChar char=""/>
              <a:tabLst>
                <a:tab pos="547992" algn="l"/>
                <a:tab pos="548626" algn="l"/>
              </a:tabLst>
            </a:pPr>
            <a:endParaRPr lang="en-US" sz="2400" b="1" kern="0" spc="-11" dirty="0">
              <a:solidFill>
                <a:sysClr val="windowText" lastClr="000000"/>
              </a:solidFill>
              <a:latin typeface="Calibri"/>
              <a:cs typeface="Calibri"/>
            </a:endParaRPr>
          </a:p>
        </p:txBody>
      </p:sp>
      <p:sp>
        <p:nvSpPr>
          <p:cNvPr id="7" name="object 7"/>
          <p:cNvSpPr txBox="1"/>
          <p:nvPr/>
        </p:nvSpPr>
        <p:spPr>
          <a:xfrm>
            <a:off x="5939934" y="6648881"/>
            <a:ext cx="6107431" cy="228268"/>
          </a:xfrm>
          <a:prstGeom prst="rect">
            <a:avLst/>
          </a:prstGeom>
        </p:spPr>
        <p:txBody>
          <a:bodyPr vert="horz" wrap="square" lIns="0" tIns="12700" rIns="0" bIns="0" rtlCol="0">
            <a:spAutoFit/>
          </a:bodyPr>
          <a:lstStyle/>
          <a:p>
            <a:pPr marL="12700" defTabSz="914377">
              <a:spcBef>
                <a:spcPts val="100"/>
              </a:spcBef>
            </a:pPr>
            <a:r>
              <a:rPr sz="1400" b="1" kern="0" dirty="0">
                <a:solidFill>
                  <a:sysClr val="windowText" lastClr="000000"/>
                </a:solidFill>
                <a:latin typeface="Calibri"/>
                <a:cs typeface="Calibri"/>
              </a:rPr>
              <a:t>1.</a:t>
            </a:r>
            <a:r>
              <a:rPr sz="1400" b="1" kern="0" spc="-35" dirty="0">
                <a:solidFill>
                  <a:sysClr val="windowText" lastClr="000000"/>
                </a:solidFill>
                <a:latin typeface="Calibri"/>
                <a:cs typeface="Calibri"/>
              </a:rPr>
              <a:t> </a:t>
            </a:r>
            <a:r>
              <a:rPr sz="1400" b="1" kern="0" dirty="0">
                <a:solidFill>
                  <a:sysClr val="windowText" lastClr="000000"/>
                </a:solidFill>
                <a:latin typeface="Calibri"/>
                <a:cs typeface="Calibri"/>
              </a:rPr>
              <a:t>US</a:t>
            </a:r>
            <a:r>
              <a:rPr sz="1400" b="1" kern="0" spc="-20" dirty="0">
                <a:solidFill>
                  <a:sysClr val="windowText" lastClr="000000"/>
                </a:solidFill>
                <a:latin typeface="Calibri"/>
                <a:cs typeface="Calibri"/>
              </a:rPr>
              <a:t> </a:t>
            </a:r>
            <a:r>
              <a:rPr sz="1400" b="1" kern="0" dirty="0">
                <a:solidFill>
                  <a:sysClr val="windowText" lastClr="000000"/>
                </a:solidFill>
                <a:latin typeface="Calibri"/>
                <a:cs typeface="Calibri"/>
              </a:rPr>
              <a:t>FDA.</a:t>
            </a:r>
            <a:r>
              <a:rPr sz="1400" b="1" kern="0" spc="-25" dirty="0">
                <a:solidFill>
                  <a:sysClr val="windowText" lastClr="000000"/>
                </a:solidFill>
                <a:latin typeface="Calibri"/>
                <a:cs typeface="Calibri"/>
              </a:rPr>
              <a:t> </a:t>
            </a:r>
            <a:r>
              <a:rPr sz="1400" b="1" kern="0" dirty="0">
                <a:solidFill>
                  <a:sysClr val="windowText" lastClr="000000"/>
                </a:solidFill>
                <a:latin typeface="Calibri"/>
                <a:cs typeface="Calibri"/>
              </a:rPr>
              <a:t>Draft</a:t>
            </a:r>
            <a:r>
              <a:rPr sz="1400" b="1" kern="0" spc="-20" dirty="0">
                <a:solidFill>
                  <a:sysClr val="windowText" lastClr="000000"/>
                </a:solidFill>
                <a:latin typeface="Calibri"/>
                <a:cs typeface="Calibri"/>
              </a:rPr>
              <a:t> </a:t>
            </a:r>
            <a:r>
              <a:rPr sz="1400" b="1" kern="0" dirty="0">
                <a:solidFill>
                  <a:sysClr val="windowText" lastClr="000000"/>
                </a:solidFill>
                <a:latin typeface="Calibri"/>
                <a:cs typeface="Calibri"/>
              </a:rPr>
              <a:t>Guidance.</a:t>
            </a:r>
            <a:r>
              <a:rPr sz="1400" b="1" kern="0" spc="-20" dirty="0">
                <a:solidFill>
                  <a:sysClr val="windowText" lastClr="000000"/>
                </a:solidFill>
                <a:latin typeface="Calibri"/>
                <a:cs typeface="Calibri"/>
              </a:rPr>
              <a:t> </a:t>
            </a:r>
            <a:r>
              <a:rPr sz="1400" b="1" kern="0" dirty="0">
                <a:solidFill>
                  <a:sysClr val="windowText" lastClr="000000"/>
                </a:solidFill>
                <a:latin typeface="Calibri"/>
                <a:cs typeface="Calibri"/>
              </a:rPr>
              <a:t>Noncirrhotic</a:t>
            </a:r>
            <a:r>
              <a:rPr sz="1400" b="1" kern="0" spc="-25" dirty="0">
                <a:solidFill>
                  <a:sysClr val="windowText" lastClr="000000"/>
                </a:solidFill>
                <a:latin typeface="Calibri"/>
                <a:cs typeface="Calibri"/>
              </a:rPr>
              <a:t> </a:t>
            </a:r>
            <a:r>
              <a:rPr sz="1400" b="1" kern="0" dirty="0">
                <a:solidFill>
                  <a:sysClr val="windowText" lastClr="000000"/>
                </a:solidFill>
                <a:latin typeface="Calibri"/>
                <a:cs typeface="Calibri"/>
              </a:rPr>
              <a:t>NASH</a:t>
            </a:r>
            <a:r>
              <a:rPr sz="1400" b="1" kern="0" spc="-20" dirty="0">
                <a:solidFill>
                  <a:sysClr val="windowText" lastClr="000000"/>
                </a:solidFill>
                <a:latin typeface="Calibri"/>
                <a:cs typeface="Calibri"/>
              </a:rPr>
              <a:t> </a:t>
            </a:r>
            <a:r>
              <a:rPr sz="1400" b="1" kern="0" dirty="0">
                <a:solidFill>
                  <a:sysClr val="windowText" lastClr="000000"/>
                </a:solidFill>
                <a:latin typeface="Calibri"/>
                <a:cs typeface="Calibri"/>
              </a:rPr>
              <a:t>With</a:t>
            </a:r>
            <a:r>
              <a:rPr sz="1400" b="1" kern="0" spc="-25" dirty="0">
                <a:solidFill>
                  <a:sysClr val="windowText" lastClr="000000"/>
                </a:solidFill>
                <a:latin typeface="Calibri"/>
                <a:cs typeface="Calibri"/>
              </a:rPr>
              <a:t> </a:t>
            </a:r>
            <a:r>
              <a:rPr sz="1400" b="1" kern="0" dirty="0">
                <a:solidFill>
                  <a:sysClr val="windowText" lastClr="000000"/>
                </a:solidFill>
                <a:latin typeface="Calibri"/>
                <a:cs typeface="Calibri"/>
              </a:rPr>
              <a:t>Liver</a:t>
            </a:r>
            <a:r>
              <a:rPr sz="1400" b="1" kern="0" spc="-25" dirty="0">
                <a:solidFill>
                  <a:sysClr val="windowText" lastClr="000000"/>
                </a:solidFill>
                <a:latin typeface="Calibri"/>
                <a:cs typeface="Calibri"/>
              </a:rPr>
              <a:t> </a:t>
            </a:r>
            <a:r>
              <a:rPr sz="1400" b="1" kern="0" dirty="0">
                <a:solidFill>
                  <a:sysClr val="windowText" lastClr="000000"/>
                </a:solidFill>
                <a:latin typeface="Calibri"/>
                <a:cs typeface="Calibri"/>
              </a:rPr>
              <a:t>Fibrosis.</a:t>
            </a:r>
            <a:r>
              <a:rPr sz="1400" b="1" kern="0" spc="-20" dirty="0">
                <a:solidFill>
                  <a:sysClr val="windowText" lastClr="000000"/>
                </a:solidFill>
                <a:latin typeface="Calibri"/>
                <a:cs typeface="Calibri"/>
              </a:rPr>
              <a:t> </a:t>
            </a:r>
            <a:r>
              <a:rPr sz="1400" b="1" kern="0" dirty="0">
                <a:solidFill>
                  <a:sysClr val="windowText" lastClr="000000"/>
                </a:solidFill>
                <a:latin typeface="Calibri"/>
                <a:cs typeface="Calibri"/>
              </a:rPr>
              <a:t>December</a:t>
            </a:r>
            <a:r>
              <a:rPr sz="1400" b="1" kern="0" spc="-20" dirty="0">
                <a:solidFill>
                  <a:sysClr val="windowText" lastClr="000000"/>
                </a:solidFill>
                <a:latin typeface="Calibri"/>
                <a:cs typeface="Calibri"/>
              </a:rPr>
              <a:t> </a:t>
            </a:r>
            <a:r>
              <a:rPr sz="1400" b="1" kern="0" spc="-11" dirty="0">
                <a:solidFill>
                  <a:sysClr val="windowText" lastClr="000000"/>
                </a:solidFill>
                <a:latin typeface="Calibri"/>
                <a:cs typeface="Calibri"/>
              </a:rPr>
              <a:t>2018.</a:t>
            </a:r>
            <a:endParaRPr sz="1400" kern="0" dirty="0">
              <a:solidFill>
                <a:sysClr val="windowText" lastClr="000000"/>
              </a:solidFill>
              <a:latin typeface="Calibri"/>
              <a:cs typeface="Calibri"/>
            </a:endParaRPr>
          </a:p>
        </p:txBody>
      </p:sp>
      <p:sp>
        <p:nvSpPr>
          <p:cNvPr id="8" name="object 8"/>
          <p:cNvSpPr txBox="1"/>
          <p:nvPr/>
        </p:nvSpPr>
        <p:spPr>
          <a:xfrm>
            <a:off x="4510244" y="5906368"/>
            <a:ext cx="2356437" cy="514244"/>
          </a:xfrm>
          <a:prstGeom prst="rect">
            <a:avLst/>
          </a:prstGeom>
          <a:ln w="38100">
            <a:solidFill>
              <a:srgbClr val="7030A0"/>
            </a:solidFill>
          </a:ln>
        </p:spPr>
        <p:txBody>
          <a:bodyPr vert="horz" wrap="square" lIns="0" tIns="21591" rIns="0" bIns="0" rtlCol="0">
            <a:spAutoFit/>
          </a:bodyPr>
          <a:lstStyle/>
          <a:p>
            <a:pPr marL="281933" defTabSz="914377">
              <a:spcBef>
                <a:spcPts val="169"/>
              </a:spcBef>
            </a:pPr>
            <a:r>
              <a:rPr sz="3200" b="1" kern="0" dirty="0">
                <a:solidFill>
                  <a:sysClr val="windowText" lastClr="000000"/>
                </a:solidFill>
                <a:latin typeface="Calibri"/>
                <a:cs typeface="Calibri"/>
              </a:rPr>
              <a:t>OR</a:t>
            </a:r>
            <a:r>
              <a:rPr sz="3200" b="1" kern="0" spc="-15" dirty="0">
                <a:solidFill>
                  <a:sysClr val="windowText" lastClr="000000"/>
                </a:solidFill>
                <a:latin typeface="Calibri"/>
                <a:cs typeface="Calibri"/>
              </a:rPr>
              <a:t> </a:t>
            </a:r>
            <a:r>
              <a:rPr sz="3200" b="1" kern="0" spc="-20" dirty="0">
                <a:solidFill>
                  <a:sysClr val="windowText" lastClr="000000"/>
                </a:solidFill>
                <a:latin typeface="Calibri"/>
                <a:cs typeface="Calibri"/>
              </a:rPr>
              <a:t>BOTH</a:t>
            </a:r>
            <a:endParaRPr sz="3200" kern="0" dirty="0">
              <a:solidFill>
                <a:sysClr val="windowText" lastClr="000000"/>
              </a:solidFill>
              <a:latin typeface="Calibri"/>
              <a:cs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5057221" y="3904317"/>
          <a:ext cx="2063750" cy="603250"/>
        </p:xfrm>
        <a:graphic>
          <a:graphicData uri="http://schemas.openxmlformats.org/drawingml/2006/table">
            <a:tbl>
              <a:tblPr firstRow="1" bandRow="1">
                <a:tableStyleId>{2D5ABB26-0587-4C30-8999-92F81FD0307C}</a:tableStyleId>
              </a:tblPr>
              <a:tblGrid>
                <a:gridCol w="687705">
                  <a:extLst>
                    <a:ext uri="{9D8B030D-6E8A-4147-A177-3AD203B41FA5}">
                      <a16:colId xmlns:a16="http://schemas.microsoft.com/office/drawing/2014/main" val="20000"/>
                    </a:ext>
                  </a:extLst>
                </a:gridCol>
                <a:gridCol w="1376045">
                  <a:extLst>
                    <a:ext uri="{9D8B030D-6E8A-4147-A177-3AD203B41FA5}">
                      <a16:colId xmlns:a16="http://schemas.microsoft.com/office/drawing/2014/main" val="20001"/>
                    </a:ext>
                  </a:extLst>
                </a:gridCol>
              </a:tblGrid>
              <a:tr h="191770">
                <a:tc>
                  <a:txBody>
                    <a:bodyPr/>
                    <a:lstStyle/>
                    <a:p>
                      <a:pPr marL="48260">
                        <a:lnSpc>
                          <a:spcPct val="100000"/>
                        </a:lnSpc>
                        <a:spcBef>
                          <a:spcPts val="105"/>
                        </a:spcBef>
                      </a:pPr>
                      <a:r>
                        <a:rPr sz="900" b="1" dirty="0">
                          <a:solidFill>
                            <a:srgbClr val="FFFFFF"/>
                          </a:solidFill>
                          <a:latin typeface="Calibri"/>
                          <a:cs typeface="Calibri"/>
                        </a:rPr>
                        <a:t>Cyclo</a:t>
                      </a:r>
                      <a:r>
                        <a:rPr sz="900" b="1" spc="-20" dirty="0">
                          <a:solidFill>
                            <a:srgbClr val="FFFFFF"/>
                          </a:solidFill>
                          <a:latin typeface="Calibri"/>
                          <a:cs typeface="Calibri"/>
                        </a:rPr>
                        <a:t> </a:t>
                      </a:r>
                      <a:r>
                        <a:rPr sz="900" b="1" spc="-25" dirty="0">
                          <a:solidFill>
                            <a:srgbClr val="FFFFFF"/>
                          </a:solidFill>
                          <a:latin typeface="Calibri"/>
                          <a:cs typeface="Calibri"/>
                        </a:rPr>
                        <a:t>Inh</a:t>
                      </a:r>
                      <a:endParaRPr sz="900">
                        <a:latin typeface="Calibri"/>
                        <a:cs typeface="Calibri"/>
                      </a:endParaRPr>
                    </a:p>
                  </a:txBody>
                  <a:tcPr marL="0" marR="0" marT="13335"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8260">
                        <a:lnSpc>
                          <a:spcPct val="100000"/>
                        </a:lnSpc>
                        <a:spcBef>
                          <a:spcPts val="105"/>
                        </a:spcBef>
                      </a:pPr>
                      <a:r>
                        <a:rPr sz="900" spc="-10" dirty="0">
                          <a:latin typeface="Calibri"/>
                          <a:cs typeface="Calibri"/>
                        </a:rPr>
                        <a:t>CRV431</a:t>
                      </a:r>
                      <a:endParaRPr sz="900">
                        <a:latin typeface="Calibri"/>
                        <a:cs typeface="Calibri"/>
                      </a:endParaRPr>
                    </a:p>
                  </a:txBody>
                  <a:tcPr marL="0" marR="0" marT="13335"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0"/>
                  </a:ext>
                </a:extLst>
              </a:tr>
              <a:tr h="411480">
                <a:tc>
                  <a:txBody>
                    <a:bodyPr/>
                    <a:lstStyle/>
                    <a:p>
                      <a:pPr marL="47625">
                        <a:lnSpc>
                          <a:spcPts val="969"/>
                        </a:lnSpc>
                      </a:pPr>
                      <a:r>
                        <a:rPr sz="900" b="1" spc="-10" dirty="0">
                          <a:solidFill>
                            <a:srgbClr val="FFFFFF"/>
                          </a:solidFill>
                          <a:latin typeface="Calibri"/>
                          <a:cs typeface="Calibri"/>
                        </a:rPr>
                        <a:t>Structurally</a:t>
                      </a:r>
                      <a:endParaRPr sz="900">
                        <a:latin typeface="Calibri"/>
                        <a:cs typeface="Calibri"/>
                      </a:endParaRPr>
                    </a:p>
                    <a:p>
                      <a:pPr marL="47625" marR="95885">
                        <a:lnSpc>
                          <a:spcPct val="102200"/>
                        </a:lnSpc>
                      </a:pPr>
                      <a:r>
                        <a:rPr sz="900" b="1" spc="-10" dirty="0">
                          <a:solidFill>
                            <a:srgbClr val="FFFFFF"/>
                          </a:solidFill>
                          <a:latin typeface="Calibri"/>
                          <a:cs typeface="Calibri"/>
                        </a:rPr>
                        <a:t>Engineered</a:t>
                      </a:r>
                      <a:r>
                        <a:rPr sz="900" b="1" dirty="0">
                          <a:solidFill>
                            <a:srgbClr val="FFFFFF"/>
                          </a:solidFill>
                          <a:latin typeface="Calibri"/>
                          <a:cs typeface="Calibri"/>
                        </a:rPr>
                        <a:t> Fatty</a:t>
                      </a:r>
                      <a:r>
                        <a:rPr sz="900" b="1" spc="-5" dirty="0">
                          <a:solidFill>
                            <a:srgbClr val="FFFFFF"/>
                          </a:solidFill>
                          <a:latin typeface="Calibri"/>
                          <a:cs typeface="Calibri"/>
                        </a:rPr>
                        <a:t> </a:t>
                      </a:r>
                      <a:r>
                        <a:rPr sz="900" b="1" spc="-20" dirty="0">
                          <a:solidFill>
                            <a:srgbClr val="FFFFFF"/>
                          </a:solidFill>
                          <a:latin typeface="Calibri"/>
                          <a:cs typeface="Calibri"/>
                        </a:rPr>
                        <a:t>Acid</a:t>
                      </a:r>
                      <a:endParaRPr sz="9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ct val="100000"/>
                        </a:lnSpc>
                        <a:spcBef>
                          <a:spcPts val="969"/>
                        </a:spcBef>
                      </a:pPr>
                      <a:r>
                        <a:rPr sz="900" spc="-10" dirty="0">
                          <a:latin typeface="Calibri"/>
                          <a:cs typeface="Calibri"/>
                        </a:rPr>
                        <a:t>Icosobutate</a:t>
                      </a:r>
                      <a:endParaRPr sz="900">
                        <a:latin typeface="Calibri"/>
                        <a:cs typeface="Calibri"/>
                      </a:endParaRPr>
                    </a:p>
                  </a:txBody>
                  <a:tcPr marL="0" marR="0" marT="12318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1"/>
                  </a:ext>
                </a:extLst>
              </a:tr>
            </a:tbl>
          </a:graphicData>
        </a:graphic>
      </p:graphicFrame>
      <p:graphicFrame>
        <p:nvGraphicFramePr>
          <p:cNvPr id="3" name="object 3"/>
          <p:cNvGraphicFramePr>
            <a:graphicFrameLocks noGrp="1"/>
          </p:cNvGraphicFramePr>
          <p:nvPr/>
        </p:nvGraphicFramePr>
        <p:xfrm>
          <a:off x="410600" y="3904317"/>
          <a:ext cx="2222500" cy="2442210"/>
        </p:xfrm>
        <a:graphic>
          <a:graphicData uri="http://schemas.openxmlformats.org/drawingml/2006/table">
            <a:tbl>
              <a:tblPr firstRow="1" bandRow="1">
                <a:tableStyleId>{2D5ABB26-0587-4C30-8999-92F81FD0307C}</a:tableStyleId>
              </a:tblPr>
              <a:tblGrid>
                <a:gridCol w="930275">
                  <a:extLst>
                    <a:ext uri="{9D8B030D-6E8A-4147-A177-3AD203B41FA5}">
                      <a16:colId xmlns:a16="http://schemas.microsoft.com/office/drawing/2014/main" val="20000"/>
                    </a:ext>
                  </a:extLst>
                </a:gridCol>
                <a:gridCol w="1292225">
                  <a:extLst>
                    <a:ext uri="{9D8B030D-6E8A-4147-A177-3AD203B41FA5}">
                      <a16:colId xmlns:a16="http://schemas.microsoft.com/office/drawing/2014/main" val="20001"/>
                    </a:ext>
                  </a:extLst>
                </a:gridCol>
              </a:tblGrid>
              <a:tr h="168910">
                <a:tc>
                  <a:txBody>
                    <a:bodyPr/>
                    <a:lstStyle/>
                    <a:p>
                      <a:pPr marL="47625">
                        <a:lnSpc>
                          <a:spcPct val="100000"/>
                        </a:lnSpc>
                        <a:spcBef>
                          <a:spcPts val="180"/>
                        </a:spcBef>
                      </a:pPr>
                      <a:r>
                        <a:rPr sz="800" b="1" spc="-10" dirty="0">
                          <a:solidFill>
                            <a:srgbClr val="FFFFFF"/>
                          </a:solidFill>
                          <a:latin typeface="Arial"/>
                          <a:cs typeface="Arial"/>
                        </a:rPr>
                        <a:t>GLP-</a:t>
                      </a:r>
                      <a:r>
                        <a:rPr sz="800" b="1" spc="-25" dirty="0">
                          <a:solidFill>
                            <a:srgbClr val="FFFFFF"/>
                          </a:solidFill>
                          <a:latin typeface="Arial"/>
                          <a:cs typeface="Arial"/>
                        </a:rPr>
                        <a:t>1:</a:t>
                      </a:r>
                      <a:endParaRPr sz="800">
                        <a:latin typeface="Arial"/>
                        <a:cs typeface="Arial"/>
                      </a:endParaRPr>
                    </a:p>
                  </a:txBody>
                  <a:tcPr marL="0" marR="0" marT="228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ct val="100000"/>
                        </a:lnSpc>
                        <a:spcBef>
                          <a:spcPts val="85"/>
                        </a:spcBef>
                      </a:pPr>
                      <a:r>
                        <a:rPr sz="800" b="1" dirty="0">
                          <a:latin typeface="Calibri"/>
                          <a:cs typeface="Calibri"/>
                        </a:rPr>
                        <a:t>Liraglutide,</a:t>
                      </a:r>
                      <a:r>
                        <a:rPr sz="800" b="1" spc="-25" dirty="0">
                          <a:latin typeface="Calibri"/>
                          <a:cs typeface="Calibri"/>
                        </a:rPr>
                        <a:t> </a:t>
                      </a:r>
                      <a:r>
                        <a:rPr sz="800" b="1" spc="-10" dirty="0">
                          <a:solidFill>
                            <a:srgbClr val="C00000"/>
                          </a:solidFill>
                          <a:latin typeface="Calibri"/>
                          <a:cs typeface="Calibri"/>
                        </a:rPr>
                        <a:t>Semaglutide</a:t>
                      </a:r>
                      <a:endParaRPr sz="800">
                        <a:latin typeface="Calibri"/>
                        <a:cs typeface="Calibri"/>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0"/>
                  </a:ext>
                </a:extLst>
              </a:tr>
              <a:tr h="365760">
                <a:tc>
                  <a:txBody>
                    <a:bodyPr/>
                    <a:lstStyle/>
                    <a:p>
                      <a:pPr>
                        <a:lnSpc>
                          <a:spcPct val="100000"/>
                        </a:lnSpc>
                        <a:spcBef>
                          <a:spcPts val="40"/>
                        </a:spcBef>
                      </a:pPr>
                      <a:endParaRPr sz="800">
                        <a:latin typeface="Times New Roman"/>
                        <a:cs typeface="Times New Roman"/>
                      </a:endParaRPr>
                    </a:p>
                    <a:p>
                      <a:pPr marL="47625">
                        <a:lnSpc>
                          <a:spcPct val="100000"/>
                        </a:lnSpc>
                      </a:pPr>
                      <a:r>
                        <a:rPr sz="800" b="1" spc="-10" dirty="0">
                          <a:solidFill>
                            <a:srgbClr val="FFFFFF"/>
                          </a:solidFill>
                          <a:latin typeface="Arial"/>
                          <a:cs typeface="Arial"/>
                        </a:rPr>
                        <a:t>GLP-1/GR/GIP</a:t>
                      </a:r>
                      <a:endParaRPr sz="800">
                        <a:latin typeface="Arial"/>
                        <a:cs typeface="Arial"/>
                      </a:endParaRPr>
                    </a:p>
                  </a:txBody>
                  <a:tcPr marL="0" marR="0" marT="50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ts val="865"/>
                        </a:lnSpc>
                      </a:pPr>
                      <a:r>
                        <a:rPr sz="800" b="1" spc="-10" dirty="0">
                          <a:latin typeface="Calibri"/>
                          <a:cs typeface="Calibri"/>
                        </a:rPr>
                        <a:t>MEDI0382,</a:t>
                      </a:r>
                      <a:r>
                        <a:rPr sz="800" b="1" spc="35" dirty="0">
                          <a:latin typeface="Calibri"/>
                          <a:cs typeface="Calibri"/>
                        </a:rPr>
                        <a:t> </a:t>
                      </a:r>
                      <a:r>
                        <a:rPr sz="800" b="1" spc="-10" dirty="0">
                          <a:latin typeface="Calibri"/>
                          <a:cs typeface="Calibri"/>
                        </a:rPr>
                        <a:t>BI456906,</a:t>
                      </a:r>
                      <a:endParaRPr sz="800">
                        <a:latin typeface="Calibri"/>
                        <a:cs typeface="Calibri"/>
                      </a:endParaRPr>
                    </a:p>
                    <a:p>
                      <a:pPr marL="47625" marR="221615">
                        <a:lnSpc>
                          <a:spcPts val="1010"/>
                        </a:lnSpc>
                      </a:pPr>
                      <a:r>
                        <a:rPr sz="800" b="1" dirty="0">
                          <a:latin typeface="Calibri"/>
                          <a:cs typeface="Calibri"/>
                        </a:rPr>
                        <a:t>Tirzepatide,</a:t>
                      </a:r>
                      <a:r>
                        <a:rPr sz="800" b="1" spc="-30" dirty="0">
                          <a:latin typeface="Calibri"/>
                          <a:cs typeface="Calibri"/>
                        </a:rPr>
                        <a:t> </a:t>
                      </a:r>
                      <a:r>
                        <a:rPr sz="800" b="1" spc="-10" dirty="0">
                          <a:latin typeface="Calibri"/>
                          <a:cs typeface="Calibri"/>
                        </a:rPr>
                        <a:t>Cotadutide,</a:t>
                      </a:r>
                      <a:r>
                        <a:rPr sz="800" b="1" spc="500" dirty="0">
                          <a:latin typeface="Calibri"/>
                          <a:cs typeface="Calibri"/>
                        </a:rPr>
                        <a:t> </a:t>
                      </a:r>
                      <a:r>
                        <a:rPr sz="800" b="1" spc="-10" dirty="0">
                          <a:latin typeface="Calibri"/>
                          <a:cs typeface="Calibri"/>
                        </a:rPr>
                        <a:t>HM15211</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1"/>
                  </a:ext>
                </a:extLst>
              </a:tr>
              <a:tr h="121920">
                <a:tc>
                  <a:txBody>
                    <a:bodyPr/>
                    <a:lstStyle/>
                    <a:p>
                      <a:pPr marL="47625">
                        <a:lnSpc>
                          <a:spcPts val="855"/>
                        </a:lnSpc>
                      </a:pPr>
                      <a:r>
                        <a:rPr sz="800" b="1" spc="-10" dirty="0">
                          <a:solidFill>
                            <a:srgbClr val="FFFFFF"/>
                          </a:solidFill>
                          <a:latin typeface="Arial"/>
                          <a:cs typeface="Arial"/>
                        </a:rPr>
                        <a:t>SCD1:</a:t>
                      </a:r>
                      <a:endParaRPr sz="800">
                        <a:latin typeface="Arial"/>
                        <a:cs typeface="Arial"/>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ts val="860"/>
                        </a:lnSpc>
                      </a:pPr>
                      <a:r>
                        <a:rPr sz="800" b="1" spc="-10" dirty="0">
                          <a:solidFill>
                            <a:srgbClr val="C00000"/>
                          </a:solidFill>
                          <a:latin typeface="Calibri"/>
                          <a:cs typeface="Calibri"/>
                        </a:rPr>
                        <a:t>Aramchol</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2"/>
                  </a:ext>
                </a:extLst>
              </a:tr>
              <a:tr h="121920">
                <a:tc>
                  <a:txBody>
                    <a:bodyPr/>
                    <a:lstStyle/>
                    <a:p>
                      <a:pPr marL="47625">
                        <a:lnSpc>
                          <a:spcPts val="855"/>
                        </a:lnSpc>
                      </a:pPr>
                      <a:r>
                        <a:rPr sz="800" b="1" spc="-10" dirty="0">
                          <a:solidFill>
                            <a:srgbClr val="FFFFFF"/>
                          </a:solidFill>
                          <a:latin typeface="Arial"/>
                          <a:cs typeface="Arial"/>
                        </a:rPr>
                        <a:t>SGLT1/2:</a:t>
                      </a:r>
                      <a:endParaRPr sz="800">
                        <a:latin typeface="Arial"/>
                        <a:cs typeface="Arial"/>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ts val="860"/>
                        </a:lnSpc>
                      </a:pPr>
                      <a:r>
                        <a:rPr sz="800" b="1" spc="-10" dirty="0">
                          <a:latin typeface="Calibri"/>
                          <a:cs typeface="Calibri"/>
                        </a:rPr>
                        <a:t>Licogliflozin</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3"/>
                  </a:ext>
                </a:extLst>
              </a:tr>
              <a:tr h="243840">
                <a:tc>
                  <a:txBody>
                    <a:bodyPr/>
                    <a:lstStyle/>
                    <a:p>
                      <a:pPr marL="47625">
                        <a:lnSpc>
                          <a:spcPct val="100000"/>
                        </a:lnSpc>
                        <a:spcBef>
                          <a:spcPts val="480"/>
                        </a:spcBef>
                      </a:pPr>
                      <a:r>
                        <a:rPr sz="800" b="1" spc="-10" dirty="0">
                          <a:solidFill>
                            <a:srgbClr val="FFFFFF"/>
                          </a:solidFill>
                          <a:latin typeface="Arial"/>
                          <a:cs typeface="Arial"/>
                        </a:rPr>
                        <a:t>FGF21:</a:t>
                      </a:r>
                      <a:endParaRPr sz="800">
                        <a:latin typeface="Arial"/>
                        <a:cs typeface="Arial"/>
                      </a:endParaRPr>
                    </a:p>
                  </a:txBody>
                  <a:tcPr marL="0" marR="0" marT="609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ts val="865"/>
                        </a:lnSpc>
                      </a:pPr>
                      <a:r>
                        <a:rPr sz="800" b="1" dirty="0">
                          <a:latin typeface="Calibri"/>
                          <a:cs typeface="Calibri"/>
                        </a:rPr>
                        <a:t>Pegbelfermin,</a:t>
                      </a:r>
                      <a:r>
                        <a:rPr sz="800" b="1" spc="-45" dirty="0">
                          <a:latin typeface="Calibri"/>
                          <a:cs typeface="Calibri"/>
                        </a:rPr>
                        <a:t> </a:t>
                      </a:r>
                      <a:r>
                        <a:rPr sz="800" b="1" spc="-10" dirty="0">
                          <a:latin typeface="Calibri"/>
                          <a:cs typeface="Calibri"/>
                        </a:rPr>
                        <a:t>Efruxifermin,</a:t>
                      </a:r>
                      <a:endParaRPr sz="800">
                        <a:latin typeface="Calibri"/>
                        <a:cs typeface="Calibri"/>
                      </a:endParaRPr>
                    </a:p>
                    <a:p>
                      <a:pPr marL="47625">
                        <a:lnSpc>
                          <a:spcPts val="930"/>
                        </a:lnSpc>
                        <a:spcBef>
                          <a:spcPts val="20"/>
                        </a:spcBef>
                      </a:pPr>
                      <a:r>
                        <a:rPr sz="800" b="1" spc="-10" dirty="0">
                          <a:latin typeface="Calibri"/>
                          <a:cs typeface="Calibri"/>
                        </a:rPr>
                        <a:t>BIO89-</a:t>
                      </a:r>
                      <a:r>
                        <a:rPr sz="800" b="1" dirty="0">
                          <a:latin typeface="Calibri"/>
                          <a:cs typeface="Calibri"/>
                        </a:rPr>
                        <a:t>100,</a:t>
                      </a:r>
                      <a:r>
                        <a:rPr sz="800" b="1" spc="35" dirty="0">
                          <a:latin typeface="Calibri"/>
                          <a:cs typeface="Calibri"/>
                        </a:rPr>
                        <a:t> </a:t>
                      </a:r>
                      <a:r>
                        <a:rPr sz="800" b="1" spc="-10" dirty="0">
                          <a:latin typeface="Calibri"/>
                          <a:cs typeface="Calibri"/>
                        </a:rPr>
                        <a:t>BOS-</a:t>
                      </a:r>
                      <a:r>
                        <a:rPr sz="800" b="1" spc="-25" dirty="0">
                          <a:latin typeface="Calibri"/>
                          <a:cs typeface="Calibri"/>
                        </a:rPr>
                        <a:t>580</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4"/>
                  </a:ext>
                </a:extLst>
              </a:tr>
              <a:tr h="121920">
                <a:tc>
                  <a:txBody>
                    <a:bodyPr/>
                    <a:lstStyle/>
                    <a:p>
                      <a:pPr marL="47625">
                        <a:lnSpc>
                          <a:spcPts val="855"/>
                        </a:lnSpc>
                      </a:pPr>
                      <a:r>
                        <a:rPr sz="800" b="1" spc="-10" dirty="0">
                          <a:solidFill>
                            <a:srgbClr val="FFFFFF"/>
                          </a:solidFill>
                          <a:latin typeface="Arial"/>
                          <a:cs typeface="Arial"/>
                        </a:rPr>
                        <a:t>THR-</a:t>
                      </a:r>
                      <a:r>
                        <a:rPr sz="800" b="1" spc="-25" dirty="0">
                          <a:solidFill>
                            <a:srgbClr val="FFFFFF"/>
                          </a:solidFill>
                          <a:latin typeface="Arial"/>
                          <a:cs typeface="Arial"/>
                        </a:rPr>
                        <a:t>β:</a:t>
                      </a:r>
                      <a:endParaRPr sz="800">
                        <a:latin typeface="Arial"/>
                        <a:cs typeface="Arial"/>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ts val="860"/>
                        </a:lnSpc>
                      </a:pPr>
                      <a:r>
                        <a:rPr sz="800" b="1" dirty="0">
                          <a:solidFill>
                            <a:srgbClr val="C00000"/>
                          </a:solidFill>
                          <a:latin typeface="Calibri"/>
                          <a:cs typeface="Calibri"/>
                        </a:rPr>
                        <a:t>MGL-3196,</a:t>
                      </a:r>
                      <a:r>
                        <a:rPr sz="800" b="1" spc="-40" dirty="0">
                          <a:solidFill>
                            <a:srgbClr val="C00000"/>
                          </a:solidFill>
                          <a:latin typeface="Calibri"/>
                          <a:cs typeface="Calibri"/>
                        </a:rPr>
                        <a:t> </a:t>
                      </a:r>
                      <a:r>
                        <a:rPr sz="800" b="1" spc="-10" dirty="0">
                          <a:latin typeface="Calibri"/>
                          <a:cs typeface="Calibri"/>
                        </a:rPr>
                        <a:t>VK2809</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5"/>
                  </a:ext>
                </a:extLst>
              </a:tr>
              <a:tr h="121920">
                <a:tc>
                  <a:txBody>
                    <a:bodyPr/>
                    <a:lstStyle/>
                    <a:p>
                      <a:pPr marL="47625">
                        <a:lnSpc>
                          <a:spcPts val="855"/>
                        </a:lnSpc>
                      </a:pPr>
                      <a:r>
                        <a:rPr sz="800" b="1" spc="-10" dirty="0">
                          <a:solidFill>
                            <a:srgbClr val="FFFFFF"/>
                          </a:solidFill>
                          <a:latin typeface="Arial"/>
                          <a:cs typeface="Arial"/>
                        </a:rPr>
                        <a:t>FGFR1/KLB</a:t>
                      </a:r>
                      <a:endParaRPr sz="800">
                        <a:latin typeface="Arial"/>
                        <a:cs typeface="Arial"/>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ts val="860"/>
                        </a:lnSpc>
                      </a:pPr>
                      <a:r>
                        <a:rPr sz="800" b="1" spc="-10" dirty="0">
                          <a:latin typeface="Calibri"/>
                          <a:cs typeface="Calibri"/>
                        </a:rPr>
                        <a:t>BFKB8488A,</a:t>
                      </a:r>
                      <a:r>
                        <a:rPr sz="800" b="1" spc="55" dirty="0">
                          <a:latin typeface="Calibri"/>
                          <a:cs typeface="Calibri"/>
                        </a:rPr>
                        <a:t> </a:t>
                      </a:r>
                      <a:r>
                        <a:rPr sz="800" b="1" dirty="0">
                          <a:latin typeface="Calibri"/>
                          <a:cs typeface="Calibri"/>
                        </a:rPr>
                        <a:t>MK-</a:t>
                      </a:r>
                      <a:r>
                        <a:rPr sz="800" b="1" spc="-20" dirty="0">
                          <a:latin typeface="Calibri"/>
                          <a:cs typeface="Calibri"/>
                        </a:rPr>
                        <a:t>3655</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6"/>
                  </a:ext>
                </a:extLst>
              </a:tr>
              <a:tr h="121920">
                <a:tc>
                  <a:txBody>
                    <a:bodyPr/>
                    <a:lstStyle/>
                    <a:p>
                      <a:pPr marL="47625">
                        <a:lnSpc>
                          <a:spcPts val="855"/>
                        </a:lnSpc>
                      </a:pPr>
                      <a:r>
                        <a:rPr sz="800" b="1" spc="-25" dirty="0">
                          <a:solidFill>
                            <a:srgbClr val="FFFFFF"/>
                          </a:solidFill>
                          <a:latin typeface="Arial"/>
                          <a:cs typeface="Arial"/>
                        </a:rPr>
                        <a:t>MPC</a:t>
                      </a:r>
                      <a:endParaRPr sz="800">
                        <a:latin typeface="Arial"/>
                        <a:cs typeface="Arial"/>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ts val="860"/>
                        </a:lnSpc>
                      </a:pPr>
                      <a:r>
                        <a:rPr sz="800" b="1" spc="-10" dirty="0">
                          <a:latin typeface="Calibri"/>
                          <a:cs typeface="Calibri"/>
                        </a:rPr>
                        <a:t>PXL065</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7"/>
                  </a:ext>
                </a:extLst>
              </a:tr>
              <a:tr h="219710">
                <a:tc>
                  <a:txBody>
                    <a:bodyPr/>
                    <a:lstStyle/>
                    <a:p>
                      <a:pPr marL="47625" marR="67945">
                        <a:lnSpc>
                          <a:spcPts val="790"/>
                        </a:lnSpc>
                        <a:spcBef>
                          <a:spcPts val="50"/>
                        </a:spcBef>
                      </a:pPr>
                      <a:r>
                        <a:rPr sz="700" b="1" dirty="0">
                          <a:solidFill>
                            <a:srgbClr val="FFFFFF"/>
                          </a:solidFill>
                          <a:latin typeface="Arial"/>
                          <a:cs typeface="Arial"/>
                        </a:rPr>
                        <a:t>Mixed </a:t>
                      </a:r>
                      <a:r>
                        <a:rPr sz="700" b="1" spc="-10" dirty="0">
                          <a:solidFill>
                            <a:srgbClr val="FFFFFF"/>
                          </a:solidFill>
                          <a:latin typeface="Arial"/>
                          <a:cs typeface="Arial"/>
                        </a:rPr>
                        <a:t>ag-</a:t>
                      </a:r>
                      <a:r>
                        <a:rPr sz="700" b="1" dirty="0">
                          <a:solidFill>
                            <a:srgbClr val="FFFFFF"/>
                          </a:solidFill>
                          <a:latin typeface="Arial"/>
                          <a:cs typeface="Arial"/>
                        </a:rPr>
                        <a:t>antag </a:t>
                      </a:r>
                      <a:r>
                        <a:rPr sz="700" b="1" spc="-35" dirty="0">
                          <a:solidFill>
                            <a:srgbClr val="FFFFFF"/>
                          </a:solidFill>
                          <a:latin typeface="Arial"/>
                          <a:cs typeface="Arial"/>
                        </a:rPr>
                        <a:t>GR</a:t>
                      </a:r>
                      <a:r>
                        <a:rPr sz="700" b="1" spc="500" dirty="0">
                          <a:solidFill>
                            <a:srgbClr val="FFFFFF"/>
                          </a:solidFill>
                          <a:latin typeface="Arial"/>
                          <a:cs typeface="Arial"/>
                        </a:rPr>
                        <a:t> </a:t>
                      </a:r>
                      <a:r>
                        <a:rPr sz="700" b="1" dirty="0">
                          <a:solidFill>
                            <a:srgbClr val="FFFFFF"/>
                          </a:solidFill>
                          <a:latin typeface="Arial"/>
                          <a:cs typeface="Arial"/>
                        </a:rPr>
                        <a:t>and</a:t>
                      </a:r>
                      <a:r>
                        <a:rPr sz="700" b="1" spc="-10" dirty="0">
                          <a:solidFill>
                            <a:srgbClr val="FFFFFF"/>
                          </a:solidFill>
                          <a:latin typeface="Arial"/>
                          <a:cs typeface="Arial"/>
                        </a:rPr>
                        <a:t> </a:t>
                      </a:r>
                      <a:r>
                        <a:rPr sz="700" b="1" dirty="0">
                          <a:solidFill>
                            <a:srgbClr val="FFFFFF"/>
                          </a:solidFill>
                          <a:latin typeface="Arial"/>
                          <a:cs typeface="Arial"/>
                        </a:rPr>
                        <a:t>antag</a:t>
                      </a:r>
                      <a:r>
                        <a:rPr sz="700" b="1" spc="180" dirty="0">
                          <a:solidFill>
                            <a:srgbClr val="FFFFFF"/>
                          </a:solidFill>
                          <a:latin typeface="Arial"/>
                          <a:cs typeface="Arial"/>
                        </a:rPr>
                        <a:t> </a:t>
                      </a:r>
                      <a:r>
                        <a:rPr sz="700" b="1" spc="-25" dirty="0">
                          <a:solidFill>
                            <a:srgbClr val="FFFFFF"/>
                          </a:solidFill>
                          <a:latin typeface="Arial"/>
                          <a:cs typeface="Arial"/>
                        </a:rPr>
                        <a:t>MR</a:t>
                      </a:r>
                      <a:endParaRPr sz="700">
                        <a:latin typeface="Arial"/>
                        <a:cs typeface="Arial"/>
                      </a:endParaRPr>
                    </a:p>
                  </a:txBody>
                  <a:tcPr marL="0" marR="0" marT="635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ct val="100000"/>
                        </a:lnSpc>
                        <a:spcBef>
                          <a:spcPts val="290"/>
                        </a:spcBef>
                      </a:pPr>
                      <a:r>
                        <a:rPr sz="800" b="1" spc="-10" dirty="0">
                          <a:latin typeface="Calibri"/>
                          <a:cs typeface="Calibri"/>
                        </a:rPr>
                        <a:t>Miricorilant</a:t>
                      </a:r>
                      <a:endParaRPr sz="800">
                        <a:latin typeface="Calibri"/>
                        <a:cs typeface="Calibri"/>
                      </a:endParaRPr>
                    </a:p>
                  </a:txBody>
                  <a:tcPr marL="0" marR="0" marT="3683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8"/>
                  </a:ext>
                </a:extLst>
              </a:tr>
              <a:tr h="121920">
                <a:tc>
                  <a:txBody>
                    <a:bodyPr/>
                    <a:lstStyle/>
                    <a:p>
                      <a:pPr marL="63500">
                        <a:lnSpc>
                          <a:spcPts val="860"/>
                        </a:lnSpc>
                      </a:pPr>
                      <a:r>
                        <a:rPr sz="800" b="1" dirty="0">
                          <a:solidFill>
                            <a:srgbClr val="FFFFFF"/>
                          </a:solidFill>
                          <a:latin typeface="Arial"/>
                          <a:cs typeface="Arial"/>
                        </a:rPr>
                        <a:t>FASN</a:t>
                      </a:r>
                      <a:r>
                        <a:rPr sz="800" b="1" spc="-25" dirty="0">
                          <a:solidFill>
                            <a:srgbClr val="FFFFFF"/>
                          </a:solidFill>
                          <a:latin typeface="Arial"/>
                          <a:cs typeface="Arial"/>
                        </a:rPr>
                        <a:t> Inh</a:t>
                      </a:r>
                      <a:endParaRPr sz="800">
                        <a:latin typeface="Arial"/>
                        <a:cs typeface="Arial"/>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63500">
                        <a:lnSpc>
                          <a:spcPts val="860"/>
                        </a:lnSpc>
                      </a:pPr>
                      <a:r>
                        <a:rPr sz="800" b="1" dirty="0">
                          <a:latin typeface="Calibri"/>
                          <a:cs typeface="Calibri"/>
                        </a:rPr>
                        <a:t>TVB-</a:t>
                      </a:r>
                      <a:r>
                        <a:rPr sz="800" b="1" spc="-20" dirty="0">
                          <a:latin typeface="Calibri"/>
                          <a:cs typeface="Calibri"/>
                        </a:rPr>
                        <a:t>2640</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9"/>
                  </a:ext>
                </a:extLst>
              </a:tr>
              <a:tr h="121920">
                <a:tc>
                  <a:txBody>
                    <a:bodyPr/>
                    <a:lstStyle/>
                    <a:p>
                      <a:pPr marL="63500">
                        <a:lnSpc>
                          <a:spcPts val="860"/>
                        </a:lnSpc>
                      </a:pPr>
                      <a:r>
                        <a:rPr sz="800" b="1" dirty="0">
                          <a:solidFill>
                            <a:srgbClr val="FFFFFF"/>
                          </a:solidFill>
                          <a:latin typeface="Arial"/>
                          <a:cs typeface="Arial"/>
                        </a:rPr>
                        <a:t>GHRH</a:t>
                      </a:r>
                      <a:r>
                        <a:rPr sz="800" b="1" spc="-25" dirty="0">
                          <a:solidFill>
                            <a:srgbClr val="FFFFFF"/>
                          </a:solidFill>
                          <a:latin typeface="Arial"/>
                          <a:cs typeface="Arial"/>
                        </a:rPr>
                        <a:t> </a:t>
                      </a:r>
                      <a:r>
                        <a:rPr sz="800" b="1" spc="-10" dirty="0">
                          <a:solidFill>
                            <a:srgbClr val="FFFFFF"/>
                          </a:solidFill>
                          <a:latin typeface="Arial"/>
                          <a:cs typeface="Arial"/>
                        </a:rPr>
                        <a:t>analog</a:t>
                      </a:r>
                      <a:endParaRPr sz="800">
                        <a:latin typeface="Arial"/>
                        <a:cs typeface="Arial"/>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63500">
                        <a:lnSpc>
                          <a:spcPts val="860"/>
                        </a:lnSpc>
                      </a:pPr>
                      <a:r>
                        <a:rPr sz="800" b="1" spc="-10" dirty="0">
                          <a:latin typeface="Calibri"/>
                          <a:cs typeface="Calibri"/>
                        </a:rPr>
                        <a:t>Tesamorelin</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10"/>
                  </a:ext>
                </a:extLst>
              </a:tr>
              <a:tr h="121920">
                <a:tc>
                  <a:txBody>
                    <a:bodyPr/>
                    <a:lstStyle/>
                    <a:p>
                      <a:pPr marL="63500">
                        <a:lnSpc>
                          <a:spcPts val="860"/>
                        </a:lnSpc>
                      </a:pPr>
                      <a:r>
                        <a:rPr sz="800" b="1" spc="-10" dirty="0">
                          <a:solidFill>
                            <a:srgbClr val="FFFFFF"/>
                          </a:solidFill>
                          <a:latin typeface="Calibri"/>
                          <a:cs typeface="Calibri"/>
                        </a:rPr>
                        <a:t>Berberine/UDCA</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63500">
                        <a:lnSpc>
                          <a:spcPts val="860"/>
                        </a:lnSpc>
                      </a:pPr>
                      <a:r>
                        <a:rPr sz="800" b="1" spc="-10" dirty="0">
                          <a:latin typeface="Calibri"/>
                          <a:cs typeface="Calibri"/>
                        </a:rPr>
                        <a:t>HTD1801</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11"/>
                  </a:ext>
                </a:extLst>
              </a:tr>
              <a:tr h="224790">
                <a:tc>
                  <a:txBody>
                    <a:bodyPr/>
                    <a:lstStyle/>
                    <a:p>
                      <a:pPr marL="63500">
                        <a:lnSpc>
                          <a:spcPct val="100000"/>
                        </a:lnSpc>
                        <a:spcBef>
                          <a:spcPts val="405"/>
                        </a:spcBef>
                      </a:pPr>
                      <a:r>
                        <a:rPr sz="800" b="1" dirty="0">
                          <a:solidFill>
                            <a:srgbClr val="FFFFFF"/>
                          </a:solidFill>
                          <a:latin typeface="Calibri"/>
                          <a:cs typeface="Calibri"/>
                        </a:rPr>
                        <a:t>DGAT2</a:t>
                      </a:r>
                      <a:r>
                        <a:rPr sz="800" b="1" spc="-20" dirty="0">
                          <a:solidFill>
                            <a:srgbClr val="FFFFFF"/>
                          </a:solidFill>
                          <a:latin typeface="Calibri"/>
                          <a:cs typeface="Calibri"/>
                        </a:rPr>
                        <a:t> </a:t>
                      </a:r>
                      <a:r>
                        <a:rPr sz="800" b="1" spc="-10" dirty="0">
                          <a:solidFill>
                            <a:srgbClr val="FFFFFF"/>
                          </a:solidFill>
                          <a:latin typeface="Calibri"/>
                          <a:cs typeface="Calibri"/>
                        </a:rPr>
                        <a:t>Inhib./ACCi</a:t>
                      </a:r>
                      <a:endParaRPr sz="800">
                        <a:latin typeface="Calibri"/>
                        <a:cs typeface="Calibri"/>
                      </a:endParaRPr>
                    </a:p>
                  </a:txBody>
                  <a:tcPr marL="0" marR="0" marT="5143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63500">
                        <a:lnSpc>
                          <a:spcPct val="100000"/>
                        </a:lnSpc>
                        <a:spcBef>
                          <a:spcPts val="309"/>
                        </a:spcBef>
                      </a:pPr>
                      <a:r>
                        <a:rPr sz="800" b="1" spc="-10" dirty="0">
                          <a:latin typeface="Calibri"/>
                          <a:cs typeface="Calibri"/>
                        </a:rPr>
                        <a:t>Ervogastat/Clesacostat</a:t>
                      </a:r>
                      <a:endParaRPr sz="800">
                        <a:latin typeface="Calibri"/>
                        <a:cs typeface="Calibri"/>
                      </a:endParaRPr>
                    </a:p>
                  </a:txBody>
                  <a:tcPr marL="0" marR="0" marT="39369"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12"/>
                  </a:ext>
                </a:extLst>
              </a:tr>
              <a:tr h="121920">
                <a:tc>
                  <a:txBody>
                    <a:bodyPr/>
                    <a:lstStyle/>
                    <a:p>
                      <a:pPr marL="63500">
                        <a:lnSpc>
                          <a:spcPts val="860"/>
                        </a:lnSpc>
                      </a:pPr>
                      <a:r>
                        <a:rPr sz="800" b="1" dirty="0">
                          <a:solidFill>
                            <a:srgbClr val="FFFFFF"/>
                          </a:solidFill>
                          <a:latin typeface="Calibri"/>
                          <a:cs typeface="Calibri"/>
                        </a:rPr>
                        <a:t>DGAT2</a:t>
                      </a:r>
                      <a:r>
                        <a:rPr sz="800" b="1" spc="-20" dirty="0">
                          <a:solidFill>
                            <a:srgbClr val="FFFFFF"/>
                          </a:solidFill>
                          <a:latin typeface="Calibri"/>
                          <a:cs typeface="Calibri"/>
                        </a:rPr>
                        <a:t> </a:t>
                      </a:r>
                      <a:r>
                        <a:rPr sz="800" b="1" spc="-10" dirty="0">
                          <a:solidFill>
                            <a:srgbClr val="FFFFFF"/>
                          </a:solidFill>
                          <a:latin typeface="Calibri"/>
                          <a:cs typeface="Calibri"/>
                        </a:rPr>
                        <a:t>Inhib.</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63500">
                        <a:lnSpc>
                          <a:spcPts val="860"/>
                        </a:lnSpc>
                      </a:pPr>
                      <a:r>
                        <a:rPr sz="800" b="1" spc="-10" dirty="0">
                          <a:latin typeface="Calibri"/>
                          <a:cs typeface="Calibri"/>
                        </a:rPr>
                        <a:t>ION224</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13"/>
                  </a:ext>
                </a:extLst>
              </a:tr>
              <a:tr h="121920">
                <a:tc>
                  <a:txBody>
                    <a:bodyPr/>
                    <a:lstStyle/>
                    <a:p>
                      <a:pPr marL="63500">
                        <a:lnSpc>
                          <a:spcPts val="860"/>
                        </a:lnSpc>
                      </a:pPr>
                      <a:r>
                        <a:rPr sz="800" b="1" spc="-25" dirty="0">
                          <a:solidFill>
                            <a:srgbClr val="FFFFFF"/>
                          </a:solidFill>
                          <a:latin typeface="Calibri"/>
                          <a:cs typeface="Calibri"/>
                        </a:rPr>
                        <a:t>AAs</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63500">
                        <a:lnSpc>
                          <a:spcPts val="860"/>
                        </a:lnSpc>
                      </a:pPr>
                      <a:r>
                        <a:rPr sz="800" b="1" spc="-10" dirty="0">
                          <a:latin typeface="Calibri"/>
                          <a:cs typeface="Calibri"/>
                        </a:rPr>
                        <a:t>AXA1125</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14"/>
                  </a:ext>
                </a:extLst>
              </a:tr>
            </a:tbl>
          </a:graphicData>
        </a:graphic>
      </p:graphicFrame>
      <p:sp>
        <p:nvSpPr>
          <p:cNvPr id="4" name="object 4"/>
          <p:cNvSpPr txBox="1">
            <a:spLocks noGrp="1"/>
          </p:cNvSpPr>
          <p:nvPr>
            <p:ph type="title"/>
          </p:nvPr>
        </p:nvSpPr>
        <p:spPr>
          <a:xfrm>
            <a:off x="1718655" y="114300"/>
            <a:ext cx="8696325" cy="695960"/>
          </a:xfrm>
          <a:prstGeom prst="rect">
            <a:avLst/>
          </a:prstGeom>
        </p:spPr>
        <p:txBody>
          <a:bodyPr vert="horz" wrap="square" lIns="0" tIns="12700" rIns="0" bIns="0" rtlCol="0">
            <a:spAutoFit/>
          </a:bodyPr>
          <a:lstStyle/>
          <a:p>
            <a:pPr marL="12700">
              <a:lnSpc>
                <a:spcPct val="100000"/>
              </a:lnSpc>
              <a:spcBef>
                <a:spcPts val="100"/>
              </a:spcBef>
            </a:pPr>
            <a:r>
              <a:rPr sz="4400" b="0" spc="-35" dirty="0">
                <a:solidFill>
                  <a:srgbClr val="006141"/>
                </a:solidFill>
                <a:latin typeface="Calibri Light"/>
                <a:cs typeface="Calibri Light"/>
              </a:rPr>
              <a:t>Targeting</a:t>
            </a:r>
            <a:r>
              <a:rPr sz="4400" b="0" spc="-155" dirty="0">
                <a:solidFill>
                  <a:srgbClr val="006141"/>
                </a:solidFill>
                <a:latin typeface="Calibri Light"/>
                <a:cs typeface="Calibri Light"/>
              </a:rPr>
              <a:t> </a:t>
            </a:r>
            <a:r>
              <a:rPr sz="4400" b="0" spc="-10" dirty="0">
                <a:latin typeface="Calibri Light"/>
                <a:cs typeface="Calibri Light"/>
              </a:rPr>
              <a:t>Pathophysiological</a:t>
            </a:r>
            <a:r>
              <a:rPr sz="4400" b="0" spc="-145" dirty="0">
                <a:latin typeface="Calibri Light"/>
                <a:cs typeface="Calibri Light"/>
              </a:rPr>
              <a:t> </a:t>
            </a:r>
            <a:r>
              <a:rPr sz="4400" b="0" spc="-10" dirty="0">
                <a:latin typeface="Calibri Light"/>
                <a:cs typeface="Calibri Light"/>
              </a:rPr>
              <a:t>Processes</a:t>
            </a:r>
            <a:endParaRPr sz="4400">
              <a:latin typeface="Calibri Light"/>
              <a:cs typeface="Calibri Light"/>
            </a:endParaRPr>
          </a:p>
        </p:txBody>
      </p:sp>
      <p:sp>
        <p:nvSpPr>
          <p:cNvPr id="5" name="object 5"/>
          <p:cNvSpPr txBox="1"/>
          <p:nvPr/>
        </p:nvSpPr>
        <p:spPr>
          <a:xfrm>
            <a:off x="1459163" y="1010075"/>
            <a:ext cx="1818005" cy="343535"/>
          </a:xfrm>
          <a:prstGeom prst="rect">
            <a:avLst/>
          </a:prstGeom>
          <a:solidFill>
            <a:srgbClr val="4472C4"/>
          </a:solidFill>
        </p:spPr>
        <p:txBody>
          <a:bodyPr vert="horz" wrap="square" lIns="0" tIns="78105" rIns="0" bIns="0" rtlCol="0">
            <a:spAutoFit/>
          </a:bodyPr>
          <a:lstStyle/>
          <a:p>
            <a:pPr marL="365125" marR="0" lvl="0" indent="0" defTabSz="914400" eaLnBrk="1" fontAlgn="auto" latinLnBrk="0" hangingPunct="1">
              <a:lnSpc>
                <a:spcPct val="100000"/>
              </a:lnSpc>
              <a:spcBef>
                <a:spcPts val="615"/>
              </a:spcBef>
              <a:spcAft>
                <a:spcPts val="0"/>
              </a:spcAft>
              <a:buClrTx/>
              <a:buSzTx/>
              <a:buFontTx/>
              <a:buNone/>
              <a:tabLst/>
              <a:defRPr/>
            </a:pPr>
            <a:r>
              <a:rPr kumimoji="0" sz="1100" b="1" i="0" u="none" strike="noStrike" kern="0" cap="none" spc="0" normalizeH="0" baseline="0" noProof="0" dirty="0">
                <a:ln>
                  <a:noFill/>
                </a:ln>
                <a:solidFill>
                  <a:srgbClr val="FFFFFF"/>
                </a:solidFill>
                <a:effectLst/>
                <a:uLnTx/>
                <a:uFillTx/>
                <a:latin typeface="Arial"/>
                <a:cs typeface="Arial"/>
              </a:rPr>
              <a:t>NORMAL</a:t>
            </a:r>
            <a:r>
              <a:rPr kumimoji="0" sz="1100" b="1" i="0" u="none" strike="noStrike" kern="0" cap="none" spc="310" normalizeH="0" baseline="0" noProof="0" dirty="0">
                <a:ln>
                  <a:noFill/>
                </a:ln>
                <a:solidFill>
                  <a:srgbClr val="FFFFFF"/>
                </a:solidFill>
                <a:effectLst/>
                <a:uLnTx/>
                <a:uFillTx/>
                <a:latin typeface="Arial"/>
                <a:cs typeface="Arial"/>
              </a:rPr>
              <a:t> </a:t>
            </a:r>
            <a:r>
              <a:rPr kumimoji="0" sz="1100" b="1" i="0" u="none" strike="noStrike" kern="0" cap="none" spc="-10" normalizeH="0" baseline="0" noProof="0" dirty="0">
                <a:ln>
                  <a:noFill/>
                </a:ln>
                <a:solidFill>
                  <a:srgbClr val="FFFFFF"/>
                </a:solidFill>
                <a:effectLst/>
                <a:uLnTx/>
                <a:uFillTx/>
                <a:latin typeface="Arial"/>
                <a:cs typeface="Arial"/>
              </a:rPr>
              <a:t>LIVER</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6" name="object 6"/>
          <p:cNvSpPr txBox="1"/>
          <p:nvPr/>
        </p:nvSpPr>
        <p:spPr>
          <a:xfrm>
            <a:off x="4020022" y="1010075"/>
            <a:ext cx="1818005" cy="343535"/>
          </a:xfrm>
          <a:prstGeom prst="rect">
            <a:avLst/>
          </a:prstGeom>
          <a:solidFill>
            <a:srgbClr val="4472C4"/>
          </a:solidFill>
        </p:spPr>
        <p:txBody>
          <a:bodyPr vert="horz" wrap="square" lIns="0" tIns="78105" rIns="0" bIns="0" rtlCol="0">
            <a:spAutoFit/>
          </a:bodyPr>
          <a:lstStyle/>
          <a:p>
            <a:pPr marL="509905" marR="0" lvl="0" indent="0" defTabSz="914400" eaLnBrk="1" fontAlgn="auto" latinLnBrk="0" hangingPunct="1">
              <a:lnSpc>
                <a:spcPct val="100000"/>
              </a:lnSpc>
              <a:spcBef>
                <a:spcPts val="615"/>
              </a:spcBef>
              <a:spcAft>
                <a:spcPts val="0"/>
              </a:spcAft>
              <a:buClrTx/>
              <a:buSzTx/>
              <a:buFontTx/>
              <a:buNone/>
              <a:tabLst/>
              <a:defRPr/>
            </a:pPr>
            <a:r>
              <a:rPr kumimoji="0" sz="1100" b="1" i="0" u="none" strike="noStrike" kern="0" cap="none" spc="-10" normalizeH="0" baseline="0" noProof="0" dirty="0">
                <a:ln>
                  <a:noFill/>
                </a:ln>
                <a:solidFill>
                  <a:srgbClr val="FFFFFF"/>
                </a:solidFill>
                <a:effectLst/>
                <a:uLnTx/>
                <a:uFillTx/>
                <a:latin typeface="Arial"/>
                <a:cs typeface="Arial"/>
              </a:rPr>
              <a:t>STEATOSIS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7" name="object 7"/>
          <p:cNvSpPr txBox="1"/>
          <p:nvPr/>
        </p:nvSpPr>
        <p:spPr>
          <a:xfrm>
            <a:off x="6623004" y="1010075"/>
            <a:ext cx="1818005" cy="343535"/>
          </a:xfrm>
          <a:prstGeom prst="rect">
            <a:avLst/>
          </a:prstGeom>
          <a:solidFill>
            <a:srgbClr val="4472C4"/>
          </a:solidFill>
        </p:spPr>
        <p:txBody>
          <a:bodyPr vert="horz" wrap="square" lIns="0" tIns="78105" rIns="0" bIns="0" rtlCol="0">
            <a:spAutoFit/>
          </a:bodyPr>
          <a:lstStyle/>
          <a:p>
            <a:pPr marL="239395" marR="0" lvl="0" indent="0" defTabSz="914400" eaLnBrk="1" fontAlgn="auto" latinLnBrk="0" hangingPunct="1">
              <a:lnSpc>
                <a:spcPct val="100000"/>
              </a:lnSpc>
              <a:spcBef>
                <a:spcPts val="615"/>
              </a:spcBef>
              <a:spcAft>
                <a:spcPts val="0"/>
              </a:spcAft>
              <a:buClrTx/>
              <a:buSzTx/>
              <a:buFontTx/>
              <a:buNone/>
              <a:tabLst/>
              <a:defRPr/>
            </a:pPr>
            <a:r>
              <a:rPr kumimoji="0" sz="1100" b="1" i="0" u="none" strike="noStrike" kern="0" cap="none" spc="-10" normalizeH="0" baseline="0" noProof="0" dirty="0">
                <a:ln>
                  <a:noFill/>
                </a:ln>
                <a:solidFill>
                  <a:srgbClr val="FFFFFF"/>
                </a:solidFill>
                <a:effectLst/>
                <a:uLnTx/>
                <a:uFillTx/>
                <a:latin typeface="Arial"/>
                <a:cs typeface="Arial"/>
              </a:rPr>
              <a:t>STEATOHEPATITIS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sp>
        <p:nvSpPr>
          <p:cNvPr id="8" name="object 8"/>
          <p:cNvSpPr txBox="1"/>
          <p:nvPr/>
        </p:nvSpPr>
        <p:spPr>
          <a:xfrm>
            <a:off x="9047604" y="1010075"/>
            <a:ext cx="1818005" cy="343535"/>
          </a:xfrm>
          <a:prstGeom prst="rect">
            <a:avLst/>
          </a:prstGeom>
          <a:solidFill>
            <a:srgbClr val="4472C4"/>
          </a:solidFill>
        </p:spPr>
        <p:txBody>
          <a:bodyPr vert="horz" wrap="square" lIns="0" tIns="78105" rIns="0" bIns="0" rtlCol="0">
            <a:spAutoFit/>
          </a:bodyPr>
          <a:lstStyle/>
          <a:p>
            <a:pPr marL="516255" marR="0" lvl="0" indent="0" defTabSz="914400" eaLnBrk="1" fontAlgn="auto" latinLnBrk="0" hangingPunct="1">
              <a:lnSpc>
                <a:spcPct val="100000"/>
              </a:lnSpc>
              <a:spcBef>
                <a:spcPts val="615"/>
              </a:spcBef>
              <a:spcAft>
                <a:spcPts val="0"/>
              </a:spcAft>
              <a:buClrTx/>
              <a:buSzTx/>
              <a:buFontTx/>
              <a:buNone/>
              <a:tabLst/>
              <a:defRPr/>
            </a:pPr>
            <a:r>
              <a:rPr kumimoji="0" sz="1100" b="1" i="0" u="none" strike="noStrike" kern="0" cap="none" spc="-10" normalizeH="0" baseline="0" noProof="0" dirty="0">
                <a:ln>
                  <a:noFill/>
                </a:ln>
                <a:solidFill>
                  <a:srgbClr val="FFFFFF"/>
                </a:solidFill>
                <a:effectLst/>
                <a:uLnTx/>
                <a:uFillTx/>
                <a:latin typeface="Arial"/>
                <a:cs typeface="Arial"/>
              </a:rPr>
              <a:t>CIRRHOSIS</a:t>
            </a:r>
            <a:endParaRPr kumimoji="0" sz="1100" b="0" i="0" u="none" strike="noStrike" kern="0" cap="none" spc="0" normalizeH="0" baseline="0" noProof="0">
              <a:ln>
                <a:noFill/>
              </a:ln>
              <a:solidFill>
                <a:sysClr val="windowText" lastClr="000000"/>
              </a:solidFill>
              <a:effectLst/>
              <a:uLnTx/>
              <a:uFillTx/>
              <a:latin typeface="Arial"/>
              <a:cs typeface="Arial"/>
            </a:endParaRPr>
          </a:p>
        </p:txBody>
      </p:sp>
      <p:grpSp>
        <p:nvGrpSpPr>
          <p:cNvPr id="9" name="object 9"/>
          <p:cNvGrpSpPr/>
          <p:nvPr/>
        </p:nvGrpSpPr>
        <p:grpSpPr>
          <a:xfrm>
            <a:off x="365759" y="1367137"/>
            <a:ext cx="7943850" cy="2482850"/>
            <a:chOff x="365759" y="1367137"/>
            <a:chExt cx="7943850" cy="2482850"/>
          </a:xfrm>
        </p:grpSpPr>
        <p:pic>
          <p:nvPicPr>
            <p:cNvPr id="10" name="object 10"/>
            <p:cNvPicPr/>
            <p:nvPr/>
          </p:nvPicPr>
          <p:blipFill>
            <a:blip r:embed="rId2" cstate="print"/>
            <a:stretch>
              <a:fillRect/>
            </a:stretch>
          </p:blipFill>
          <p:spPr>
            <a:xfrm>
              <a:off x="1587351" y="1367137"/>
              <a:ext cx="1561632" cy="1265908"/>
            </a:xfrm>
            <a:prstGeom prst="rect">
              <a:avLst/>
            </a:prstGeom>
          </p:spPr>
        </p:pic>
        <p:pic>
          <p:nvPicPr>
            <p:cNvPr id="11" name="object 11"/>
            <p:cNvPicPr/>
            <p:nvPr/>
          </p:nvPicPr>
          <p:blipFill>
            <a:blip r:embed="rId3" cstate="print"/>
            <a:stretch>
              <a:fillRect/>
            </a:stretch>
          </p:blipFill>
          <p:spPr>
            <a:xfrm>
              <a:off x="365759" y="2670047"/>
              <a:ext cx="2264664" cy="1179576"/>
            </a:xfrm>
            <a:prstGeom prst="rect">
              <a:avLst/>
            </a:prstGeom>
          </p:spPr>
        </p:pic>
        <p:pic>
          <p:nvPicPr>
            <p:cNvPr id="12" name="object 12"/>
            <p:cNvPicPr/>
            <p:nvPr/>
          </p:nvPicPr>
          <p:blipFill>
            <a:blip r:embed="rId4" cstate="print"/>
            <a:stretch>
              <a:fillRect/>
            </a:stretch>
          </p:blipFill>
          <p:spPr>
            <a:xfrm>
              <a:off x="4148208" y="1385063"/>
              <a:ext cx="1561631" cy="1261217"/>
            </a:xfrm>
            <a:prstGeom prst="rect">
              <a:avLst/>
            </a:prstGeom>
          </p:spPr>
        </p:pic>
        <p:pic>
          <p:nvPicPr>
            <p:cNvPr id="13" name="object 13"/>
            <p:cNvPicPr/>
            <p:nvPr/>
          </p:nvPicPr>
          <p:blipFill>
            <a:blip r:embed="rId5" cstate="print"/>
            <a:stretch>
              <a:fillRect/>
            </a:stretch>
          </p:blipFill>
          <p:spPr>
            <a:xfrm>
              <a:off x="6754682" y="1394026"/>
              <a:ext cx="1554643" cy="1261217"/>
            </a:xfrm>
            <a:prstGeom prst="rect">
              <a:avLst/>
            </a:prstGeom>
          </p:spPr>
        </p:pic>
      </p:grpSp>
      <p:pic>
        <p:nvPicPr>
          <p:cNvPr id="14" name="object 14"/>
          <p:cNvPicPr/>
          <p:nvPr/>
        </p:nvPicPr>
        <p:blipFill>
          <a:blip r:embed="rId6" cstate="print"/>
          <a:stretch>
            <a:fillRect/>
          </a:stretch>
        </p:blipFill>
        <p:spPr>
          <a:xfrm>
            <a:off x="9180371" y="1376095"/>
            <a:ext cx="1552469" cy="1261217"/>
          </a:xfrm>
          <a:prstGeom prst="rect">
            <a:avLst/>
          </a:prstGeom>
        </p:spPr>
      </p:pic>
      <p:sp>
        <p:nvSpPr>
          <p:cNvPr id="15" name="object 15"/>
          <p:cNvSpPr txBox="1"/>
          <p:nvPr/>
        </p:nvSpPr>
        <p:spPr>
          <a:xfrm>
            <a:off x="7352864" y="3915065"/>
            <a:ext cx="702310" cy="170180"/>
          </a:xfrm>
          <a:prstGeom prst="rect">
            <a:avLst/>
          </a:prstGeom>
          <a:solidFill>
            <a:srgbClr val="4472C4"/>
          </a:solidFill>
          <a:ln w="12700">
            <a:solidFill>
              <a:srgbClr val="000000"/>
            </a:solidFill>
          </a:ln>
        </p:spPr>
        <p:txBody>
          <a:bodyPr vert="horz" wrap="square" lIns="0" tIns="3175" rIns="0" bIns="0" rtlCol="0">
            <a:spAutoFit/>
          </a:bodyPr>
          <a:lstStyle/>
          <a:p>
            <a:pPr marL="47625" marR="0" lvl="0" indent="0" defTabSz="914400" eaLnBrk="1" fontAlgn="auto" latinLnBrk="0" hangingPunct="1">
              <a:lnSpc>
                <a:spcPct val="100000"/>
              </a:lnSpc>
              <a:spcBef>
                <a:spcPts val="25"/>
              </a:spcBef>
              <a:spcAft>
                <a:spcPts val="0"/>
              </a:spcAft>
              <a:buClrTx/>
              <a:buSzTx/>
              <a:buFontTx/>
              <a:buNone/>
              <a:tabLst/>
              <a:defRPr/>
            </a:pPr>
            <a:r>
              <a:rPr kumimoji="0" sz="900" b="1" i="0" u="none" strike="noStrike" kern="0" cap="none" spc="0" normalizeH="0" baseline="0" noProof="0" dirty="0">
                <a:ln>
                  <a:noFill/>
                </a:ln>
                <a:solidFill>
                  <a:srgbClr val="FFFFFF"/>
                </a:solidFill>
                <a:effectLst/>
                <a:uLnTx/>
                <a:uFillTx/>
                <a:latin typeface="Calibri"/>
                <a:cs typeface="Calibri"/>
              </a:rPr>
              <a:t>Cyclo</a:t>
            </a:r>
            <a:r>
              <a:rPr kumimoji="0" sz="900" b="1" i="0" u="none" strike="noStrike" kern="0" cap="none" spc="-20" normalizeH="0" baseline="0" noProof="0" dirty="0">
                <a:ln>
                  <a:noFill/>
                </a:ln>
                <a:solidFill>
                  <a:srgbClr val="FFFFFF"/>
                </a:solidFill>
                <a:effectLst/>
                <a:uLnTx/>
                <a:uFillTx/>
                <a:latin typeface="Calibri"/>
                <a:cs typeface="Calibri"/>
              </a:rPr>
              <a:t> </a:t>
            </a:r>
            <a:r>
              <a:rPr kumimoji="0" sz="900" b="1" i="0" u="none" strike="noStrike" kern="0" cap="none" spc="-25" normalizeH="0" baseline="0" noProof="0" dirty="0">
                <a:ln>
                  <a:noFill/>
                </a:ln>
                <a:solidFill>
                  <a:srgbClr val="FFFFFF"/>
                </a:solidFill>
                <a:effectLst/>
                <a:uLnTx/>
                <a:uFillTx/>
                <a:latin typeface="Calibri"/>
                <a:cs typeface="Calibri"/>
              </a:rPr>
              <a:t>Inh</a:t>
            </a:r>
            <a:endParaRPr kumimoji="0" sz="900" b="0" i="0" u="none" strike="noStrike" kern="0" cap="none" spc="0" normalizeH="0" baseline="0" noProof="0">
              <a:ln>
                <a:noFill/>
              </a:ln>
              <a:solidFill>
                <a:sysClr val="windowText" lastClr="000000"/>
              </a:solidFill>
              <a:effectLst/>
              <a:uLnTx/>
              <a:uFillTx/>
              <a:latin typeface="Calibri"/>
              <a:cs typeface="Calibri"/>
            </a:endParaRPr>
          </a:p>
        </p:txBody>
      </p:sp>
      <p:sp>
        <p:nvSpPr>
          <p:cNvPr id="16" name="object 16"/>
          <p:cNvSpPr txBox="1"/>
          <p:nvPr/>
        </p:nvSpPr>
        <p:spPr>
          <a:xfrm>
            <a:off x="8054856" y="3915065"/>
            <a:ext cx="1308100" cy="170180"/>
          </a:xfrm>
          <a:prstGeom prst="rect">
            <a:avLst/>
          </a:prstGeom>
          <a:solidFill>
            <a:srgbClr val="F2F2F2"/>
          </a:solidFill>
          <a:ln w="12700">
            <a:solidFill>
              <a:srgbClr val="000000"/>
            </a:solidFill>
          </a:ln>
        </p:spPr>
        <p:txBody>
          <a:bodyPr vert="horz" wrap="square" lIns="0" tIns="3175" rIns="0" bIns="0" rtlCol="0">
            <a:spAutoFit/>
          </a:bodyPr>
          <a:lstStyle/>
          <a:p>
            <a:pPr marL="47625" marR="0" lvl="0" indent="0" defTabSz="914400" eaLnBrk="1" fontAlgn="auto" latinLnBrk="0" hangingPunct="1">
              <a:lnSpc>
                <a:spcPct val="100000"/>
              </a:lnSpc>
              <a:spcBef>
                <a:spcPts val="25"/>
              </a:spcBef>
              <a:spcAft>
                <a:spcPts val="0"/>
              </a:spcAft>
              <a:buClrTx/>
              <a:buSzTx/>
              <a:buFontTx/>
              <a:buNone/>
              <a:tabLst/>
              <a:defRPr/>
            </a:pPr>
            <a:r>
              <a:rPr kumimoji="0" sz="900" b="0" i="0" u="none" strike="noStrike" kern="0" cap="none" spc="-10" normalizeH="0" baseline="0" noProof="0" dirty="0">
                <a:ln>
                  <a:noFill/>
                </a:ln>
                <a:solidFill>
                  <a:sysClr val="windowText" lastClr="000000"/>
                </a:solidFill>
                <a:effectLst/>
                <a:uLnTx/>
                <a:uFillTx/>
                <a:latin typeface="Calibri"/>
                <a:cs typeface="Calibri"/>
              </a:rPr>
              <a:t>CRV431</a:t>
            </a:r>
            <a:endParaRPr kumimoji="0" sz="900" b="0" i="0" u="none" strike="noStrike" kern="0" cap="none" spc="0" normalizeH="0" baseline="0" noProof="0">
              <a:ln>
                <a:noFill/>
              </a:ln>
              <a:solidFill>
                <a:sysClr val="windowText" lastClr="000000"/>
              </a:solidFill>
              <a:effectLst/>
              <a:uLnTx/>
              <a:uFillTx/>
              <a:latin typeface="Calibri"/>
              <a:cs typeface="Calibri"/>
            </a:endParaRPr>
          </a:p>
        </p:txBody>
      </p:sp>
      <p:graphicFrame>
        <p:nvGraphicFramePr>
          <p:cNvPr id="17" name="object 17"/>
          <p:cNvGraphicFramePr>
            <a:graphicFrameLocks noGrp="1"/>
          </p:cNvGraphicFramePr>
          <p:nvPr/>
        </p:nvGraphicFramePr>
        <p:xfrm>
          <a:off x="9609174" y="3908715"/>
          <a:ext cx="2025014" cy="969645"/>
        </p:xfrm>
        <a:graphic>
          <a:graphicData uri="http://schemas.openxmlformats.org/drawingml/2006/table">
            <a:tbl>
              <a:tblPr firstRow="1" bandRow="1">
                <a:tableStyleId>{2D5ABB26-0587-4C30-8999-92F81FD0307C}</a:tableStyleId>
              </a:tblPr>
              <a:tblGrid>
                <a:gridCol w="675005">
                  <a:extLst>
                    <a:ext uri="{9D8B030D-6E8A-4147-A177-3AD203B41FA5}">
                      <a16:colId xmlns:a16="http://schemas.microsoft.com/office/drawing/2014/main" val="20000"/>
                    </a:ext>
                  </a:extLst>
                </a:gridCol>
                <a:gridCol w="1350009">
                  <a:extLst>
                    <a:ext uri="{9D8B030D-6E8A-4147-A177-3AD203B41FA5}">
                      <a16:colId xmlns:a16="http://schemas.microsoft.com/office/drawing/2014/main" val="20001"/>
                    </a:ext>
                  </a:extLst>
                </a:gridCol>
              </a:tblGrid>
              <a:tr h="186055">
                <a:tc>
                  <a:txBody>
                    <a:bodyPr/>
                    <a:lstStyle/>
                    <a:p>
                      <a:pPr marL="47625">
                        <a:lnSpc>
                          <a:spcPct val="100000"/>
                        </a:lnSpc>
                        <a:spcBef>
                          <a:spcPts val="95"/>
                        </a:spcBef>
                      </a:pPr>
                      <a:r>
                        <a:rPr sz="900" b="1" spc="-10" dirty="0">
                          <a:solidFill>
                            <a:srgbClr val="FFFFFF"/>
                          </a:solidFill>
                          <a:latin typeface="Calibri"/>
                          <a:cs typeface="Calibri"/>
                        </a:rPr>
                        <a:t>Galectin</a:t>
                      </a:r>
                      <a:endParaRPr sz="900">
                        <a:latin typeface="Calibri"/>
                        <a:cs typeface="Calibri"/>
                      </a:endParaRPr>
                    </a:p>
                  </a:txBody>
                  <a:tcPr marL="0" marR="0" marT="1206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ct val="100000"/>
                        </a:lnSpc>
                        <a:spcBef>
                          <a:spcPts val="95"/>
                        </a:spcBef>
                      </a:pPr>
                      <a:r>
                        <a:rPr sz="900" spc="-10" dirty="0">
                          <a:latin typeface="Calibri"/>
                          <a:cs typeface="Calibri"/>
                        </a:rPr>
                        <a:t>Belapectin</a:t>
                      </a:r>
                      <a:endParaRPr sz="900">
                        <a:latin typeface="Calibri"/>
                        <a:cs typeface="Calibri"/>
                      </a:endParaRPr>
                    </a:p>
                  </a:txBody>
                  <a:tcPr marL="0" marR="0" marT="1206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0"/>
                  </a:ext>
                </a:extLst>
              </a:tr>
              <a:tr h="186055">
                <a:tc>
                  <a:txBody>
                    <a:bodyPr/>
                    <a:lstStyle/>
                    <a:p>
                      <a:pPr marL="47625">
                        <a:lnSpc>
                          <a:spcPct val="100000"/>
                        </a:lnSpc>
                        <a:spcBef>
                          <a:spcPts val="90"/>
                        </a:spcBef>
                      </a:pPr>
                      <a:r>
                        <a:rPr sz="900" b="1" dirty="0">
                          <a:solidFill>
                            <a:srgbClr val="FFFFFF"/>
                          </a:solidFill>
                          <a:latin typeface="Calibri"/>
                          <a:cs typeface="Calibri"/>
                        </a:rPr>
                        <a:t>Cyclo</a:t>
                      </a:r>
                      <a:r>
                        <a:rPr sz="900" b="1" spc="-20" dirty="0">
                          <a:solidFill>
                            <a:srgbClr val="FFFFFF"/>
                          </a:solidFill>
                          <a:latin typeface="Calibri"/>
                          <a:cs typeface="Calibri"/>
                        </a:rPr>
                        <a:t> </a:t>
                      </a:r>
                      <a:r>
                        <a:rPr sz="900" b="1" spc="-25" dirty="0">
                          <a:solidFill>
                            <a:srgbClr val="FFFFFF"/>
                          </a:solidFill>
                          <a:latin typeface="Calibri"/>
                          <a:cs typeface="Calibri"/>
                        </a:rPr>
                        <a:t>Inh</a:t>
                      </a:r>
                      <a:endParaRPr sz="900">
                        <a:latin typeface="Calibri"/>
                        <a:cs typeface="Calibri"/>
                      </a:endParaRPr>
                    </a:p>
                  </a:txBody>
                  <a:tcPr marL="0" marR="0" marT="1143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ct val="100000"/>
                        </a:lnSpc>
                        <a:spcBef>
                          <a:spcPts val="90"/>
                        </a:spcBef>
                      </a:pPr>
                      <a:r>
                        <a:rPr sz="900" spc="-10" dirty="0">
                          <a:latin typeface="Calibri"/>
                          <a:cs typeface="Calibri"/>
                        </a:rPr>
                        <a:t>CRV431</a:t>
                      </a:r>
                      <a:endParaRPr sz="900">
                        <a:latin typeface="Calibri"/>
                        <a:cs typeface="Calibri"/>
                      </a:endParaRPr>
                    </a:p>
                  </a:txBody>
                  <a:tcPr marL="0" marR="0" marT="1143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1"/>
                  </a:ext>
                </a:extLst>
              </a:tr>
              <a:tr h="186055">
                <a:tc>
                  <a:txBody>
                    <a:bodyPr/>
                    <a:lstStyle/>
                    <a:p>
                      <a:pPr marL="47625">
                        <a:lnSpc>
                          <a:spcPct val="100000"/>
                        </a:lnSpc>
                        <a:spcBef>
                          <a:spcPts val="85"/>
                        </a:spcBef>
                      </a:pPr>
                      <a:r>
                        <a:rPr sz="900" b="1" dirty="0">
                          <a:solidFill>
                            <a:srgbClr val="FFFFFF"/>
                          </a:solidFill>
                          <a:latin typeface="Calibri"/>
                          <a:cs typeface="Calibri"/>
                        </a:rPr>
                        <a:t>JNK</a:t>
                      </a:r>
                      <a:r>
                        <a:rPr sz="900" b="1" spc="-20" dirty="0">
                          <a:solidFill>
                            <a:srgbClr val="FFFFFF"/>
                          </a:solidFill>
                          <a:latin typeface="Calibri"/>
                          <a:cs typeface="Calibri"/>
                        </a:rPr>
                        <a:t> Inh.</a:t>
                      </a:r>
                      <a:endParaRPr sz="900">
                        <a:latin typeface="Calibri"/>
                        <a:cs typeface="Calibri"/>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ct val="100000"/>
                        </a:lnSpc>
                        <a:spcBef>
                          <a:spcPts val="85"/>
                        </a:spcBef>
                      </a:pPr>
                      <a:r>
                        <a:rPr sz="900" spc="-10" dirty="0">
                          <a:latin typeface="Calibri"/>
                          <a:cs typeface="Calibri"/>
                        </a:rPr>
                        <a:t>CC-90001</a:t>
                      </a:r>
                      <a:endParaRPr sz="900">
                        <a:latin typeface="Calibri"/>
                        <a:cs typeface="Calibri"/>
                      </a:endParaRPr>
                    </a:p>
                  </a:txBody>
                  <a:tcPr marL="0" marR="0" marT="1079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2"/>
                  </a:ext>
                </a:extLst>
              </a:tr>
              <a:tr h="411480">
                <a:tc>
                  <a:txBody>
                    <a:bodyPr/>
                    <a:lstStyle/>
                    <a:p>
                      <a:pPr marL="47625">
                        <a:lnSpc>
                          <a:spcPts val="969"/>
                        </a:lnSpc>
                      </a:pPr>
                      <a:r>
                        <a:rPr sz="900" b="1" dirty="0">
                          <a:solidFill>
                            <a:srgbClr val="FFFFFF"/>
                          </a:solidFill>
                          <a:latin typeface="Calibri"/>
                          <a:cs typeface="Calibri"/>
                        </a:rPr>
                        <a:t>GLP1</a:t>
                      </a:r>
                      <a:r>
                        <a:rPr sz="900" b="1" spc="-15" dirty="0">
                          <a:solidFill>
                            <a:srgbClr val="FFFFFF"/>
                          </a:solidFill>
                          <a:latin typeface="Calibri"/>
                          <a:cs typeface="Calibri"/>
                        </a:rPr>
                        <a:t> </a:t>
                      </a:r>
                      <a:r>
                        <a:rPr sz="900" b="1" dirty="0">
                          <a:solidFill>
                            <a:srgbClr val="FFFFFF"/>
                          </a:solidFill>
                          <a:latin typeface="Calibri"/>
                          <a:cs typeface="Calibri"/>
                        </a:rPr>
                        <a:t>ag</a:t>
                      </a:r>
                      <a:r>
                        <a:rPr sz="900" b="1" spc="-15" dirty="0">
                          <a:solidFill>
                            <a:srgbClr val="FFFFFF"/>
                          </a:solidFill>
                          <a:latin typeface="Calibri"/>
                          <a:cs typeface="Calibri"/>
                        </a:rPr>
                        <a:t> </a:t>
                      </a:r>
                      <a:r>
                        <a:rPr sz="900" b="1" spc="-50" dirty="0">
                          <a:solidFill>
                            <a:srgbClr val="FFFFFF"/>
                          </a:solidFill>
                          <a:latin typeface="Calibri"/>
                          <a:cs typeface="Calibri"/>
                        </a:rPr>
                        <a:t>+</a:t>
                      </a:r>
                      <a:endParaRPr sz="900">
                        <a:latin typeface="Calibri"/>
                        <a:cs typeface="Calibri"/>
                      </a:endParaRPr>
                    </a:p>
                    <a:p>
                      <a:pPr marL="47625" marR="317500">
                        <a:lnSpc>
                          <a:spcPct val="102200"/>
                        </a:lnSpc>
                      </a:pPr>
                      <a:r>
                        <a:rPr sz="900" b="1" dirty="0">
                          <a:solidFill>
                            <a:srgbClr val="FFFFFF"/>
                          </a:solidFill>
                          <a:latin typeface="Calibri"/>
                          <a:cs typeface="Calibri"/>
                        </a:rPr>
                        <a:t>ACCi</a:t>
                      </a:r>
                      <a:r>
                        <a:rPr sz="900" b="1" spc="-10" dirty="0">
                          <a:solidFill>
                            <a:srgbClr val="FFFFFF"/>
                          </a:solidFill>
                          <a:latin typeface="Calibri"/>
                          <a:cs typeface="Calibri"/>
                        </a:rPr>
                        <a:t> </a:t>
                      </a:r>
                      <a:r>
                        <a:rPr sz="900" b="1" spc="-50" dirty="0">
                          <a:solidFill>
                            <a:srgbClr val="FFFFFF"/>
                          </a:solidFill>
                          <a:latin typeface="Calibri"/>
                          <a:cs typeface="Calibri"/>
                        </a:rPr>
                        <a:t>+</a:t>
                      </a:r>
                      <a:r>
                        <a:rPr sz="900" b="1" spc="500" dirty="0">
                          <a:solidFill>
                            <a:srgbClr val="FFFFFF"/>
                          </a:solidFill>
                          <a:latin typeface="Calibri"/>
                          <a:cs typeface="Calibri"/>
                        </a:rPr>
                        <a:t> </a:t>
                      </a:r>
                      <a:r>
                        <a:rPr sz="900" b="1" spc="-25" dirty="0">
                          <a:solidFill>
                            <a:srgbClr val="FFFFFF"/>
                          </a:solidFill>
                          <a:latin typeface="Calibri"/>
                          <a:cs typeface="Calibri"/>
                        </a:rPr>
                        <a:t>FXR</a:t>
                      </a:r>
                      <a:endParaRPr sz="9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ts val="969"/>
                        </a:lnSpc>
                      </a:pPr>
                      <a:r>
                        <a:rPr sz="900" dirty="0">
                          <a:latin typeface="Calibri"/>
                          <a:cs typeface="Calibri"/>
                        </a:rPr>
                        <a:t>Semaglutide</a:t>
                      </a:r>
                      <a:r>
                        <a:rPr sz="900" spc="-10" dirty="0">
                          <a:latin typeface="Calibri"/>
                          <a:cs typeface="Calibri"/>
                        </a:rPr>
                        <a:t> </a:t>
                      </a:r>
                      <a:r>
                        <a:rPr sz="900" dirty="0">
                          <a:latin typeface="Calibri"/>
                          <a:cs typeface="Calibri"/>
                        </a:rPr>
                        <a:t>+</a:t>
                      </a:r>
                      <a:r>
                        <a:rPr sz="900" spc="-5" dirty="0">
                          <a:latin typeface="Calibri"/>
                          <a:cs typeface="Calibri"/>
                        </a:rPr>
                        <a:t> </a:t>
                      </a:r>
                      <a:r>
                        <a:rPr sz="900" spc="-10" dirty="0">
                          <a:latin typeface="Calibri"/>
                          <a:cs typeface="Calibri"/>
                        </a:rPr>
                        <a:t>Firsocostat</a:t>
                      </a:r>
                      <a:endParaRPr sz="900">
                        <a:latin typeface="Calibri"/>
                        <a:cs typeface="Calibri"/>
                      </a:endParaRPr>
                    </a:p>
                    <a:p>
                      <a:pPr marL="47625">
                        <a:lnSpc>
                          <a:spcPct val="100000"/>
                        </a:lnSpc>
                        <a:spcBef>
                          <a:spcPts val="20"/>
                        </a:spcBef>
                      </a:pPr>
                      <a:r>
                        <a:rPr sz="900" dirty="0">
                          <a:latin typeface="Calibri"/>
                          <a:cs typeface="Calibri"/>
                        </a:rPr>
                        <a:t>+</a:t>
                      </a:r>
                      <a:r>
                        <a:rPr sz="900" spc="-5" dirty="0">
                          <a:latin typeface="Calibri"/>
                          <a:cs typeface="Calibri"/>
                        </a:rPr>
                        <a:t> </a:t>
                      </a:r>
                      <a:r>
                        <a:rPr sz="900" spc="-10" dirty="0">
                          <a:latin typeface="Calibri"/>
                          <a:cs typeface="Calibri"/>
                        </a:rPr>
                        <a:t>Cilofexor</a:t>
                      </a:r>
                      <a:endParaRPr sz="9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3"/>
                  </a:ext>
                </a:extLst>
              </a:tr>
            </a:tbl>
          </a:graphicData>
        </a:graphic>
      </p:graphicFrame>
      <p:sp>
        <p:nvSpPr>
          <p:cNvPr id="18" name="object 18"/>
          <p:cNvSpPr txBox="1"/>
          <p:nvPr/>
        </p:nvSpPr>
        <p:spPr>
          <a:xfrm>
            <a:off x="716703" y="2812288"/>
            <a:ext cx="1599565" cy="833119"/>
          </a:xfrm>
          <a:prstGeom prst="rect">
            <a:avLst/>
          </a:prstGeom>
        </p:spPr>
        <p:txBody>
          <a:bodyPr vert="horz" wrap="square" lIns="0" tIns="6350" rIns="0" bIns="0" rtlCol="0">
            <a:spAutoFit/>
          </a:bodyPr>
          <a:lstStyle/>
          <a:p>
            <a:pPr marL="12700" marR="5080" lvl="0" indent="-1905" algn="ctr" defTabSz="914400" eaLnBrk="1" fontAlgn="auto" latinLnBrk="0" hangingPunct="1">
              <a:lnSpc>
                <a:spcPct val="103099"/>
              </a:lnSpc>
              <a:spcBef>
                <a:spcPts val="50"/>
              </a:spcBef>
              <a:spcAft>
                <a:spcPts val="0"/>
              </a:spcAft>
              <a:buClrTx/>
              <a:buSzTx/>
              <a:buFontTx/>
              <a:buNone/>
              <a:tabLst/>
              <a:defRPr/>
            </a:pPr>
            <a:r>
              <a:rPr kumimoji="0" sz="1300" b="1" i="0" u="none" strike="noStrike" kern="0" cap="none" spc="55" normalizeH="0" baseline="0" noProof="0" dirty="0">
                <a:ln>
                  <a:noFill/>
                </a:ln>
                <a:solidFill>
                  <a:srgbClr val="FFFFFF"/>
                </a:solidFill>
                <a:effectLst/>
                <a:uLnTx/>
                <a:uFillTx/>
                <a:latin typeface="Arial"/>
                <a:cs typeface="Arial"/>
              </a:rPr>
              <a:t>Targets</a:t>
            </a:r>
            <a:r>
              <a:rPr kumimoji="0" sz="1300" b="1" i="0" u="none" strike="noStrike" kern="0" cap="none" spc="175" normalizeH="0" baseline="0" noProof="0" dirty="0">
                <a:ln>
                  <a:noFill/>
                </a:ln>
                <a:solidFill>
                  <a:srgbClr val="FFFFFF"/>
                </a:solidFill>
                <a:effectLst/>
                <a:uLnTx/>
                <a:uFillTx/>
                <a:latin typeface="Arial"/>
                <a:cs typeface="Arial"/>
              </a:rPr>
              <a:t> </a:t>
            </a:r>
            <a:r>
              <a:rPr kumimoji="0" sz="1300" b="1" i="0" u="none" strike="noStrike" kern="0" cap="none" spc="65" normalizeH="0" baseline="0" noProof="0" dirty="0">
                <a:ln>
                  <a:noFill/>
                </a:ln>
                <a:solidFill>
                  <a:srgbClr val="FFFFFF"/>
                </a:solidFill>
                <a:effectLst/>
                <a:uLnTx/>
                <a:uFillTx/>
                <a:latin typeface="Arial"/>
                <a:cs typeface="Arial"/>
              </a:rPr>
              <a:t>related</a:t>
            </a:r>
            <a:r>
              <a:rPr kumimoji="0" sz="1300" b="1" i="0" u="none" strike="noStrike" kern="0" cap="none" spc="190" normalizeH="0" baseline="0" noProof="0" dirty="0">
                <a:ln>
                  <a:noFill/>
                </a:ln>
                <a:solidFill>
                  <a:srgbClr val="FFFFFF"/>
                </a:solidFill>
                <a:effectLst/>
                <a:uLnTx/>
                <a:uFillTx/>
                <a:latin typeface="Arial"/>
                <a:cs typeface="Arial"/>
              </a:rPr>
              <a:t> </a:t>
            </a:r>
            <a:r>
              <a:rPr kumimoji="0" sz="1300" b="1" i="0" u="none" strike="noStrike" kern="0" cap="none" spc="-25" normalizeH="0" baseline="0" noProof="0" dirty="0">
                <a:ln>
                  <a:noFill/>
                </a:ln>
                <a:solidFill>
                  <a:srgbClr val="FFFFFF"/>
                </a:solidFill>
                <a:effectLst/>
                <a:uLnTx/>
                <a:uFillTx/>
                <a:latin typeface="Arial"/>
                <a:cs typeface="Arial"/>
              </a:rPr>
              <a:t>to </a:t>
            </a:r>
            <a:r>
              <a:rPr kumimoji="0" sz="1300" b="1" i="0" u="none" strike="noStrike" kern="0" cap="none" spc="70" normalizeH="0" baseline="0" noProof="0" dirty="0">
                <a:ln>
                  <a:noFill/>
                </a:ln>
                <a:solidFill>
                  <a:srgbClr val="FFFFFF"/>
                </a:solidFill>
                <a:effectLst/>
                <a:uLnTx/>
                <a:uFillTx/>
                <a:latin typeface="Arial"/>
                <a:cs typeface="Arial"/>
              </a:rPr>
              <a:t>insulin</a:t>
            </a:r>
            <a:r>
              <a:rPr kumimoji="0" sz="1300" b="1" i="0" u="none" strike="noStrike" kern="0" cap="none" spc="165" normalizeH="0" baseline="0" noProof="0" dirty="0">
                <a:ln>
                  <a:noFill/>
                </a:ln>
                <a:solidFill>
                  <a:srgbClr val="FFFFFF"/>
                </a:solidFill>
                <a:effectLst/>
                <a:uLnTx/>
                <a:uFillTx/>
                <a:latin typeface="Arial"/>
                <a:cs typeface="Arial"/>
              </a:rPr>
              <a:t> </a:t>
            </a:r>
            <a:r>
              <a:rPr kumimoji="0" sz="1300" b="1" i="0" u="none" strike="noStrike" kern="0" cap="none" spc="60" normalizeH="0" baseline="0" noProof="0" dirty="0">
                <a:ln>
                  <a:noFill/>
                </a:ln>
                <a:solidFill>
                  <a:srgbClr val="FFFFFF"/>
                </a:solidFill>
                <a:effectLst/>
                <a:uLnTx/>
                <a:uFillTx/>
                <a:latin typeface="Arial"/>
                <a:cs typeface="Arial"/>
              </a:rPr>
              <a:t>resistance </a:t>
            </a:r>
            <a:r>
              <a:rPr kumimoji="0" sz="1300" b="1" i="0" u="none" strike="noStrike" kern="0" cap="none" spc="65" normalizeH="0" baseline="0" noProof="0" dirty="0">
                <a:ln>
                  <a:noFill/>
                </a:ln>
                <a:solidFill>
                  <a:srgbClr val="FFFFFF"/>
                </a:solidFill>
                <a:effectLst/>
                <a:uLnTx/>
                <a:uFillTx/>
                <a:latin typeface="Arial"/>
                <a:cs typeface="Arial"/>
              </a:rPr>
              <a:t>and/or</a:t>
            </a:r>
            <a:r>
              <a:rPr kumimoji="0" sz="1300" b="1" i="0" u="none" strike="noStrike" kern="0" cap="none" spc="180" normalizeH="0" baseline="0" noProof="0" dirty="0">
                <a:ln>
                  <a:noFill/>
                </a:ln>
                <a:solidFill>
                  <a:srgbClr val="FFFFFF"/>
                </a:solidFill>
                <a:effectLst/>
                <a:uLnTx/>
                <a:uFillTx/>
                <a:latin typeface="Arial"/>
                <a:cs typeface="Arial"/>
              </a:rPr>
              <a:t> </a:t>
            </a:r>
            <a:r>
              <a:rPr kumimoji="0" sz="1300" b="1" i="0" u="none" strike="noStrike" kern="0" cap="none" spc="55" normalizeH="0" baseline="0" noProof="0" dirty="0">
                <a:ln>
                  <a:noFill/>
                </a:ln>
                <a:solidFill>
                  <a:srgbClr val="FFFFFF"/>
                </a:solidFill>
                <a:effectLst/>
                <a:uLnTx/>
                <a:uFillTx/>
                <a:latin typeface="Arial"/>
                <a:cs typeface="Arial"/>
              </a:rPr>
              <a:t>lipid</a:t>
            </a:r>
            <a:endParaRPr kumimoji="0" sz="1300" b="0" i="0" u="none" strike="noStrike" kern="0" cap="none" spc="0" normalizeH="0" baseline="0" noProof="0">
              <a:ln>
                <a:noFill/>
              </a:ln>
              <a:solidFill>
                <a:sysClr val="windowText" lastClr="000000"/>
              </a:solidFill>
              <a:effectLst/>
              <a:uLnTx/>
              <a:uFillTx/>
              <a:latin typeface="Arial"/>
              <a:cs typeface="Arial"/>
            </a:endParaRPr>
          </a:p>
          <a:p>
            <a:pPr marL="0" marR="0" lvl="0" indent="0" algn="ctr" defTabSz="914400" eaLnBrk="1" fontAlgn="auto" latinLnBrk="0" hangingPunct="1">
              <a:lnSpc>
                <a:spcPct val="100000"/>
              </a:lnSpc>
              <a:spcBef>
                <a:spcPts val="25"/>
              </a:spcBef>
              <a:spcAft>
                <a:spcPts val="0"/>
              </a:spcAft>
              <a:buClrTx/>
              <a:buSzTx/>
              <a:buFontTx/>
              <a:buNone/>
              <a:tabLst/>
              <a:defRPr/>
            </a:pPr>
            <a:r>
              <a:rPr kumimoji="0" sz="1300" b="1" i="0" u="none" strike="noStrike" kern="0" cap="none" spc="60" normalizeH="0" baseline="0" noProof="0" dirty="0">
                <a:ln>
                  <a:noFill/>
                </a:ln>
                <a:solidFill>
                  <a:srgbClr val="FFFFFF"/>
                </a:solidFill>
                <a:effectLst/>
                <a:uLnTx/>
                <a:uFillTx/>
                <a:latin typeface="Arial"/>
                <a:cs typeface="Arial"/>
              </a:rPr>
              <a:t>metabolism</a:t>
            </a:r>
            <a:endParaRPr kumimoji="0" sz="1300" b="0" i="0" u="none" strike="noStrike" kern="0" cap="none" spc="0" normalizeH="0" baseline="0" noProof="0">
              <a:ln>
                <a:noFill/>
              </a:ln>
              <a:solidFill>
                <a:sysClr val="windowText" lastClr="000000"/>
              </a:solidFill>
              <a:effectLst/>
              <a:uLnTx/>
              <a:uFillTx/>
              <a:latin typeface="Arial"/>
              <a:cs typeface="Arial"/>
            </a:endParaRPr>
          </a:p>
        </p:txBody>
      </p:sp>
      <p:pic>
        <p:nvPicPr>
          <p:cNvPr id="19" name="object 19"/>
          <p:cNvPicPr/>
          <p:nvPr/>
        </p:nvPicPr>
        <p:blipFill>
          <a:blip r:embed="rId7" cstate="print"/>
          <a:stretch>
            <a:fillRect/>
          </a:stretch>
        </p:blipFill>
        <p:spPr>
          <a:xfrm>
            <a:off x="2727960" y="2670048"/>
            <a:ext cx="2167128" cy="1179576"/>
          </a:xfrm>
          <a:prstGeom prst="rect">
            <a:avLst/>
          </a:prstGeom>
        </p:spPr>
      </p:pic>
      <p:sp>
        <p:nvSpPr>
          <p:cNvPr id="20" name="object 20"/>
          <p:cNvSpPr txBox="1"/>
          <p:nvPr/>
        </p:nvSpPr>
        <p:spPr>
          <a:xfrm>
            <a:off x="3040741" y="2915920"/>
            <a:ext cx="1577340" cy="617220"/>
          </a:xfrm>
          <a:prstGeom prst="rect">
            <a:avLst/>
          </a:prstGeom>
        </p:spPr>
        <p:txBody>
          <a:bodyPr vert="horz" wrap="square" lIns="0" tIns="24130" rIns="0" bIns="0" rtlCol="0">
            <a:spAutoFit/>
          </a:bodyPr>
          <a:lstStyle/>
          <a:p>
            <a:pPr marL="201930" marR="5080" lvl="0" indent="-189865" defTabSz="914400" eaLnBrk="1" fontAlgn="auto" latinLnBrk="0" hangingPunct="1">
              <a:lnSpc>
                <a:spcPts val="1510"/>
              </a:lnSpc>
              <a:spcBef>
                <a:spcPts val="190"/>
              </a:spcBef>
              <a:spcAft>
                <a:spcPts val="0"/>
              </a:spcAft>
              <a:buClrTx/>
              <a:buSzTx/>
              <a:buFontTx/>
              <a:buNone/>
              <a:tabLst/>
              <a:defRPr/>
            </a:pPr>
            <a:r>
              <a:rPr kumimoji="0" sz="1300" b="1" i="0" u="none" strike="noStrike" kern="0" cap="none" spc="55" normalizeH="0" baseline="0" noProof="0" dirty="0">
                <a:ln>
                  <a:noFill/>
                </a:ln>
                <a:solidFill>
                  <a:srgbClr val="FFFFFF"/>
                </a:solidFill>
                <a:effectLst/>
                <a:uLnTx/>
                <a:uFillTx/>
                <a:latin typeface="Arial"/>
                <a:cs typeface="Arial"/>
              </a:rPr>
              <a:t>Targets</a:t>
            </a:r>
            <a:r>
              <a:rPr kumimoji="0" sz="1300" b="1" i="0" u="none" strike="noStrike" kern="0" cap="none" spc="175" normalizeH="0" baseline="0" noProof="0" dirty="0">
                <a:ln>
                  <a:noFill/>
                </a:ln>
                <a:solidFill>
                  <a:srgbClr val="FFFFFF"/>
                </a:solidFill>
                <a:effectLst/>
                <a:uLnTx/>
                <a:uFillTx/>
                <a:latin typeface="Arial"/>
                <a:cs typeface="Arial"/>
              </a:rPr>
              <a:t> </a:t>
            </a:r>
            <a:r>
              <a:rPr kumimoji="0" sz="1300" b="1" i="0" u="none" strike="noStrike" kern="0" cap="none" spc="65" normalizeH="0" baseline="0" noProof="0" dirty="0">
                <a:ln>
                  <a:noFill/>
                </a:ln>
                <a:solidFill>
                  <a:srgbClr val="FFFFFF"/>
                </a:solidFill>
                <a:effectLst/>
                <a:uLnTx/>
                <a:uFillTx/>
                <a:latin typeface="Arial"/>
                <a:cs typeface="Arial"/>
              </a:rPr>
              <a:t>related</a:t>
            </a:r>
            <a:r>
              <a:rPr kumimoji="0" sz="1300" b="1" i="0" u="none" strike="noStrike" kern="0" cap="none" spc="190" normalizeH="0" baseline="0" noProof="0" dirty="0">
                <a:ln>
                  <a:noFill/>
                </a:ln>
                <a:solidFill>
                  <a:srgbClr val="FFFFFF"/>
                </a:solidFill>
                <a:effectLst/>
                <a:uLnTx/>
                <a:uFillTx/>
                <a:latin typeface="Arial"/>
                <a:cs typeface="Arial"/>
              </a:rPr>
              <a:t> </a:t>
            </a:r>
            <a:r>
              <a:rPr kumimoji="0" sz="1300" b="1" i="0" u="none" strike="noStrike" kern="0" cap="none" spc="-25" normalizeH="0" baseline="0" noProof="0" dirty="0">
                <a:ln>
                  <a:noFill/>
                </a:ln>
                <a:solidFill>
                  <a:srgbClr val="FFFFFF"/>
                </a:solidFill>
                <a:effectLst/>
                <a:uLnTx/>
                <a:uFillTx/>
                <a:latin typeface="Arial"/>
                <a:cs typeface="Arial"/>
              </a:rPr>
              <a:t>to </a:t>
            </a:r>
            <a:r>
              <a:rPr kumimoji="0" sz="1300" b="1" i="0" u="none" strike="noStrike" kern="0" cap="none" spc="70" normalizeH="0" baseline="0" noProof="0" dirty="0">
                <a:ln>
                  <a:noFill/>
                </a:ln>
                <a:solidFill>
                  <a:srgbClr val="FFFFFF"/>
                </a:solidFill>
                <a:effectLst/>
                <a:uLnTx/>
                <a:uFillTx/>
                <a:latin typeface="Arial"/>
                <a:cs typeface="Arial"/>
              </a:rPr>
              <a:t>lipotoxicity</a:t>
            </a:r>
            <a:r>
              <a:rPr kumimoji="0" sz="1300" b="1" i="0" u="none" strike="noStrike" kern="0" cap="none" spc="215" normalizeH="0" baseline="0" noProof="0" dirty="0">
                <a:ln>
                  <a:noFill/>
                </a:ln>
                <a:solidFill>
                  <a:srgbClr val="FFFFFF"/>
                </a:solidFill>
                <a:effectLst/>
                <a:uLnTx/>
                <a:uFillTx/>
                <a:latin typeface="Arial"/>
                <a:cs typeface="Arial"/>
              </a:rPr>
              <a:t> </a:t>
            </a:r>
            <a:r>
              <a:rPr kumimoji="0" sz="1300" b="1" i="0" u="none" strike="noStrike" kern="0" cap="none" spc="-50" normalizeH="0" baseline="0" noProof="0" dirty="0">
                <a:ln>
                  <a:noFill/>
                </a:ln>
                <a:solidFill>
                  <a:srgbClr val="FFFFFF"/>
                </a:solidFill>
                <a:effectLst/>
                <a:uLnTx/>
                <a:uFillTx/>
                <a:latin typeface="Arial"/>
                <a:cs typeface="Arial"/>
              </a:rPr>
              <a:t>&amp;</a:t>
            </a:r>
            <a:endParaRPr kumimoji="0" sz="1300" b="0" i="0" u="none" strike="noStrike" kern="0" cap="none" spc="0" normalizeH="0" baseline="0" noProof="0">
              <a:ln>
                <a:noFill/>
              </a:ln>
              <a:solidFill>
                <a:sysClr val="windowText" lastClr="000000"/>
              </a:solidFill>
              <a:effectLst/>
              <a:uLnTx/>
              <a:uFillTx/>
              <a:latin typeface="Arial"/>
              <a:cs typeface="Arial"/>
            </a:endParaRPr>
          </a:p>
          <a:p>
            <a:pPr marL="85725" marR="0" lvl="0" indent="0" defTabSz="914400" eaLnBrk="1" fontAlgn="auto" latinLnBrk="0" hangingPunct="1">
              <a:lnSpc>
                <a:spcPts val="1545"/>
              </a:lnSpc>
              <a:spcBef>
                <a:spcPts val="0"/>
              </a:spcBef>
              <a:spcAft>
                <a:spcPts val="0"/>
              </a:spcAft>
              <a:buClrTx/>
              <a:buSzTx/>
              <a:buFontTx/>
              <a:buNone/>
              <a:tabLst/>
              <a:defRPr/>
            </a:pPr>
            <a:r>
              <a:rPr kumimoji="0" sz="1300" b="1" i="0" u="none" strike="noStrike" kern="0" cap="none" spc="70" normalizeH="0" baseline="0" noProof="0" dirty="0">
                <a:ln>
                  <a:noFill/>
                </a:ln>
                <a:solidFill>
                  <a:srgbClr val="FFFFFF"/>
                </a:solidFill>
                <a:effectLst/>
                <a:uLnTx/>
                <a:uFillTx/>
                <a:latin typeface="Arial"/>
                <a:cs typeface="Arial"/>
              </a:rPr>
              <a:t>oxidative</a:t>
            </a:r>
            <a:r>
              <a:rPr kumimoji="0" sz="1300" b="1" i="0" u="none" strike="noStrike" kern="0" cap="none" spc="170" normalizeH="0" baseline="0" noProof="0" dirty="0">
                <a:ln>
                  <a:noFill/>
                </a:ln>
                <a:solidFill>
                  <a:srgbClr val="FFFFFF"/>
                </a:solidFill>
                <a:effectLst/>
                <a:uLnTx/>
                <a:uFillTx/>
                <a:latin typeface="Arial"/>
                <a:cs typeface="Arial"/>
              </a:rPr>
              <a:t> </a:t>
            </a:r>
            <a:r>
              <a:rPr kumimoji="0" sz="1300" b="1" i="0" u="none" strike="noStrike" kern="0" cap="none" spc="55" normalizeH="0" baseline="0" noProof="0" dirty="0">
                <a:ln>
                  <a:noFill/>
                </a:ln>
                <a:solidFill>
                  <a:srgbClr val="FFFFFF"/>
                </a:solidFill>
                <a:effectLst/>
                <a:uLnTx/>
                <a:uFillTx/>
                <a:latin typeface="Arial"/>
                <a:cs typeface="Arial"/>
              </a:rPr>
              <a:t>stress</a:t>
            </a:r>
            <a:endParaRPr kumimoji="0" sz="1300" b="0" i="0" u="none" strike="noStrike" kern="0" cap="none" spc="0" normalizeH="0" baseline="0" noProof="0">
              <a:ln>
                <a:noFill/>
              </a:ln>
              <a:solidFill>
                <a:sysClr val="windowText" lastClr="000000"/>
              </a:solidFill>
              <a:effectLst/>
              <a:uLnTx/>
              <a:uFillTx/>
              <a:latin typeface="Arial"/>
              <a:cs typeface="Arial"/>
            </a:endParaRPr>
          </a:p>
        </p:txBody>
      </p:sp>
      <p:pic>
        <p:nvPicPr>
          <p:cNvPr id="21" name="object 21"/>
          <p:cNvPicPr/>
          <p:nvPr/>
        </p:nvPicPr>
        <p:blipFill>
          <a:blip r:embed="rId8" cstate="print"/>
          <a:stretch>
            <a:fillRect/>
          </a:stretch>
        </p:blipFill>
        <p:spPr>
          <a:xfrm>
            <a:off x="5010911" y="2688335"/>
            <a:ext cx="2170176" cy="1179576"/>
          </a:xfrm>
          <a:prstGeom prst="rect">
            <a:avLst/>
          </a:prstGeom>
        </p:spPr>
      </p:pic>
      <p:sp>
        <p:nvSpPr>
          <p:cNvPr id="22" name="object 22"/>
          <p:cNvSpPr txBox="1"/>
          <p:nvPr/>
        </p:nvSpPr>
        <p:spPr>
          <a:xfrm>
            <a:off x="5291397" y="2934208"/>
            <a:ext cx="1647825" cy="617220"/>
          </a:xfrm>
          <a:prstGeom prst="rect">
            <a:avLst/>
          </a:prstGeom>
        </p:spPr>
        <p:txBody>
          <a:bodyPr vert="horz" wrap="square" lIns="0" tIns="13970" rIns="0" bIns="0" rtlCol="0">
            <a:spAutoFit/>
          </a:bodyPr>
          <a:lstStyle/>
          <a:p>
            <a:pPr marL="12700" marR="5080" lvl="0" indent="34290" algn="just" defTabSz="914400" eaLnBrk="1" fontAlgn="auto" latinLnBrk="0" hangingPunct="1">
              <a:lnSpc>
                <a:spcPct val="99200"/>
              </a:lnSpc>
              <a:spcBef>
                <a:spcPts val="110"/>
              </a:spcBef>
              <a:spcAft>
                <a:spcPts val="0"/>
              </a:spcAft>
              <a:buClrTx/>
              <a:buSzTx/>
              <a:buFontTx/>
              <a:buNone/>
              <a:tabLst/>
              <a:defRPr/>
            </a:pPr>
            <a:r>
              <a:rPr kumimoji="0" sz="1300" b="1" i="0" u="none" strike="noStrike" kern="0" cap="none" spc="55" normalizeH="0" baseline="0" noProof="0" dirty="0">
                <a:ln>
                  <a:noFill/>
                </a:ln>
                <a:solidFill>
                  <a:sysClr val="windowText" lastClr="000000"/>
                </a:solidFill>
                <a:effectLst/>
                <a:uLnTx/>
                <a:uFillTx/>
                <a:latin typeface="Arial"/>
                <a:cs typeface="Arial"/>
              </a:rPr>
              <a:t>Targets</a:t>
            </a:r>
            <a:r>
              <a:rPr kumimoji="0" sz="1300" b="1" i="0" u="none" strike="noStrike" kern="0" cap="none" spc="165" normalizeH="0" baseline="0" noProof="0" dirty="0">
                <a:ln>
                  <a:noFill/>
                </a:ln>
                <a:solidFill>
                  <a:sysClr val="windowText" lastClr="000000"/>
                </a:solidFill>
                <a:effectLst/>
                <a:uLnTx/>
                <a:uFillTx/>
                <a:latin typeface="Arial"/>
                <a:cs typeface="Arial"/>
              </a:rPr>
              <a:t> </a:t>
            </a:r>
            <a:r>
              <a:rPr kumimoji="0" sz="1300" b="1" i="0" u="none" strike="noStrike" kern="0" cap="none" spc="65" normalizeH="0" baseline="0" noProof="0" dirty="0">
                <a:ln>
                  <a:noFill/>
                </a:ln>
                <a:solidFill>
                  <a:sysClr val="windowText" lastClr="000000"/>
                </a:solidFill>
                <a:effectLst/>
                <a:uLnTx/>
                <a:uFillTx/>
                <a:latin typeface="Arial"/>
                <a:cs typeface="Arial"/>
              </a:rPr>
              <a:t>related</a:t>
            </a:r>
            <a:r>
              <a:rPr kumimoji="0" sz="1300" b="1" i="0" u="none" strike="noStrike" kern="0" cap="none" spc="190" normalizeH="0" baseline="0" noProof="0" dirty="0">
                <a:ln>
                  <a:noFill/>
                </a:ln>
                <a:solidFill>
                  <a:sysClr val="windowText" lastClr="000000"/>
                </a:solidFill>
                <a:effectLst/>
                <a:uLnTx/>
                <a:uFillTx/>
                <a:latin typeface="Arial"/>
                <a:cs typeface="Arial"/>
              </a:rPr>
              <a:t> </a:t>
            </a:r>
            <a:r>
              <a:rPr kumimoji="0" sz="1300" b="1" i="0" u="none" strike="noStrike" kern="0" cap="none" spc="-25" normalizeH="0" baseline="0" noProof="0" dirty="0">
                <a:ln>
                  <a:noFill/>
                </a:ln>
                <a:solidFill>
                  <a:sysClr val="windowText" lastClr="000000"/>
                </a:solidFill>
                <a:effectLst/>
                <a:uLnTx/>
                <a:uFillTx/>
                <a:latin typeface="Arial"/>
                <a:cs typeface="Arial"/>
              </a:rPr>
              <a:t>to </a:t>
            </a:r>
            <a:r>
              <a:rPr kumimoji="0" sz="1300" b="1" i="0" u="none" strike="noStrike" kern="0" cap="none" spc="75" normalizeH="0" baseline="0" noProof="0" dirty="0">
                <a:ln>
                  <a:noFill/>
                </a:ln>
                <a:solidFill>
                  <a:sysClr val="windowText" lastClr="000000"/>
                </a:solidFill>
                <a:effectLst/>
                <a:uLnTx/>
                <a:uFillTx/>
                <a:latin typeface="Arial"/>
                <a:cs typeface="Arial"/>
              </a:rPr>
              <a:t>inflammation</a:t>
            </a:r>
            <a:r>
              <a:rPr kumimoji="0" sz="1300" b="1" i="0" u="none" strike="noStrike" kern="0" cap="none" spc="175" normalizeH="0" baseline="0" noProof="0" dirty="0">
                <a:ln>
                  <a:noFill/>
                </a:ln>
                <a:solidFill>
                  <a:sysClr val="windowText" lastClr="000000"/>
                </a:solidFill>
                <a:effectLst/>
                <a:uLnTx/>
                <a:uFillTx/>
                <a:latin typeface="Arial"/>
                <a:cs typeface="Arial"/>
              </a:rPr>
              <a:t> </a:t>
            </a:r>
            <a:r>
              <a:rPr kumimoji="0" sz="1300" b="1" i="0" u="none" strike="noStrike" kern="0" cap="none" spc="30" normalizeH="0" baseline="0" noProof="0" dirty="0">
                <a:ln>
                  <a:noFill/>
                </a:ln>
                <a:solidFill>
                  <a:sysClr val="windowText" lastClr="000000"/>
                </a:solidFill>
                <a:effectLst/>
                <a:uLnTx/>
                <a:uFillTx/>
                <a:latin typeface="Arial"/>
                <a:cs typeface="Arial"/>
              </a:rPr>
              <a:t>and </a:t>
            </a:r>
            <a:r>
              <a:rPr kumimoji="0" sz="1300" b="1" i="0" u="none" strike="noStrike" kern="0" cap="none" spc="70" normalizeH="0" baseline="0" noProof="0" dirty="0">
                <a:ln>
                  <a:noFill/>
                </a:ln>
                <a:solidFill>
                  <a:sysClr val="windowText" lastClr="000000"/>
                </a:solidFill>
                <a:effectLst/>
                <a:uLnTx/>
                <a:uFillTx/>
                <a:latin typeface="Arial"/>
                <a:cs typeface="Arial"/>
              </a:rPr>
              <a:t>immune</a:t>
            </a:r>
            <a:r>
              <a:rPr kumimoji="0" sz="1300" b="1" i="0" u="none" strike="noStrike" kern="0" cap="none" spc="180" normalizeH="0" baseline="0" noProof="0" dirty="0">
                <a:ln>
                  <a:noFill/>
                </a:ln>
                <a:solidFill>
                  <a:sysClr val="windowText" lastClr="000000"/>
                </a:solidFill>
                <a:effectLst/>
                <a:uLnTx/>
                <a:uFillTx/>
                <a:latin typeface="Arial"/>
                <a:cs typeface="Arial"/>
              </a:rPr>
              <a:t> </a:t>
            </a:r>
            <a:r>
              <a:rPr kumimoji="0" sz="1300" b="1" i="0" u="none" strike="noStrike" kern="0" cap="none" spc="60" normalizeH="0" baseline="0" noProof="0" dirty="0">
                <a:ln>
                  <a:noFill/>
                </a:ln>
                <a:solidFill>
                  <a:sysClr val="windowText" lastClr="000000"/>
                </a:solidFill>
                <a:effectLst/>
                <a:uLnTx/>
                <a:uFillTx/>
                <a:latin typeface="Arial"/>
                <a:cs typeface="Arial"/>
              </a:rPr>
              <a:t>activation</a:t>
            </a:r>
            <a:endParaRPr kumimoji="0" sz="1300" b="0" i="0" u="none" strike="noStrike" kern="0" cap="none" spc="0" normalizeH="0" baseline="0" noProof="0">
              <a:ln>
                <a:noFill/>
              </a:ln>
              <a:solidFill>
                <a:sysClr val="windowText" lastClr="000000"/>
              </a:solidFill>
              <a:effectLst/>
              <a:uLnTx/>
              <a:uFillTx/>
              <a:latin typeface="Arial"/>
              <a:cs typeface="Arial"/>
            </a:endParaRPr>
          </a:p>
        </p:txBody>
      </p:sp>
      <p:pic>
        <p:nvPicPr>
          <p:cNvPr id="23" name="object 23"/>
          <p:cNvPicPr/>
          <p:nvPr/>
        </p:nvPicPr>
        <p:blipFill>
          <a:blip r:embed="rId9" cstate="print"/>
          <a:stretch>
            <a:fillRect/>
          </a:stretch>
        </p:blipFill>
        <p:spPr>
          <a:xfrm>
            <a:off x="7281671" y="2715767"/>
            <a:ext cx="2167128" cy="1179575"/>
          </a:xfrm>
          <a:prstGeom prst="rect">
            <a:avLst/>
          </a:prstGeom>
        </p:spPr>
      </p:pic>
      <p:sp>
        <p:nvSpPr>
          <p:cNvPr id="24" name="object 24"/>
          <p:cNvSpPr txBox="1"/>
          <p:nvPr/>
        </p:nvSpPr>
        <p:spPr>
          <a:xfrm>
            <a:off x="7594367" y="2861055"/>
            <a:ext cx="1577340" cy="833119"/>
          </a:xfrm>
          <a:prstGeom prst="rect">
            <a:avLst/>
          </a:prstGeom>
        </p:spPr>
        <p:txBody>
          <a:bodyPr vert="horz" wrap="square" lIns="0" tIns="9525" rIns="0" bIns="0" rtlCol="0">
            <a:spAutoFit/>
          </a:bodyPr>
          <a:lstStyle/>
          <a:p>
            <a:pPr marL="12700" marR="5080" lvl="0" indent="0" algn="ctr" defTabSz="914400" eaLnBrk="1" fontAlgn="auto" latinLnBrk="0" hangingPunct="1">
              <a:lnSpc>
                <a:spcPct val="101499"/>
              </a:lnSpc>
              <a:spcBef>
                <a:spcPts val="75"/>
              </a:spcBef>
              <a:spcAft>
                <a:spcPts val="0"/>
              </a:spcAft>
              <a:buClrTx/>
              <a:buSzTx/>
              <a:buFontTx/>
              <a:buNone/>
              <a:tabLst/>
              <a:defRPr/>
            </a:pPr>
            <a:r>
              <a:rPr kumimoji="0" sz="1300" b="1" i="0" u="none" strike="noStrike" kern="0" cap="none" spc="55" normalizeH="0" baseline="0" noProof="0" dirty="0">
                <a:ln>
                  <a:noFill/>
                </a:ln>
                <a:solidFill>
                  <a:srgbClr val="FFFFFF"/>
                </a:solidFill>
                <a:effectLst/>
                <a:uLnTx/>
                <a:uFillTx/>
                <a:latin typeface="Arial"/>
                <a:cs typeface="Arial"/>
              </a:rPr>
              <a:t>Targets</a:t>
            </a:r>
            <a:r>
              <a:rPr kumimoji="0" sz="1300" b="1" i="0" u="none" strike="noStrike" kern="0" cap="none" spc="175" normalizeH="0" baseline="0" noProof="0" dirty="0">
                <a:ln>
                  <a:noFill/>
                </a:ln>
                <a:solidFill>
                  <a:srgbClr val="FFFFFF"/>
                </a:solidFill>
                <a:effectLst/>
                <a:uLnTx/>
                <a:uFillTx/>
                <a:latin typeface="Arial"/>
                <a:cs typeface="Arial"/>
              </a:rPr>
              <a:t> </a:t>
            </a:r>
            <a:r>
              <a:rPr kumimoji="0" sz="1300" b="1" i="0" u="none" strike="noStrike" kern="0" cap="none" spc="65" normalizeH="0" baseline="0" noProof="0" dirty="0">
                <a:ln>
                  <a:noFill/>
                </a:ln>
                <a:solidFill>
                  <a:srgbClr val="FFFFFF"/>
                </a:solidFill>
                <a:effectLst/>
                <a:uLnTx/>
                <a:uFillTx/>
                <a:latin typeface="Arial"/>
                <a:cs typeface="Arial"/>
              </a:rPr>
              <a:t>related</a:t>
            </a:r>
            <a:r>
              <a:rPr kumimoji="0" sz="1300" b="1" i="0" u="none" strike="noStrike" kern="0" cap="none" spc="190" normalizeH="0" baseline="0" noProof="0" dirty="0">
                <a:ln>
                  <a:noFill/>
                </a:ln>
                <a:solidFill>
                  <a:srgbClr val="FFFFFF"/>
                </a:solidFill>
                <a:effectLst/>
                <a:uLnTx/>
                <a:uFillTx/>
                <a:latin typeface="Arial"/>
                <a:cs typeface="Arial"/>
              </a:rPr>
              <a:t> </a:t>
            </a:r>
            <a:r>
              <a:rPr kumimoji="0" sz="1300" b="1" i="0" u="none" strike="noStrike" kern="0" cap="none" spc="-25" normalizeH="0" baseline="0" noProof="0" dirty="0">
                <a:ln>
                  <a:noFill/>
                </a:ln>
                <a:solidFill>
                  <a:srgbClr val="FFFFFF"/>
                </a:solidFill>
                <a:effectLst/>
                <a:uLnTx/>
                <a:uFillTx/>
                <a:latin typeface="Arial"/>
                <a:cs typeface="Arial"/>
              </a:rPr>
              <a:t>to </a:t>
            </a:r>
            <a:r>
              <a:rPr kumimoji="0" sz="1300" b="1" i="0" u="none" strike="noStrike" kern="0" cap="none" spc="60" normalizeH="0" baseline="0" noProof="0" dirty="0">
                <a:ln>
                  <a:noFill/>
                </a:ln>
                <a:solidFill>
                  <a:srgbClr val="FFFFFF"/>
                </a:solidFill>
                <a:effectLst/>
                <a:uLnTx/>
                <a:uFillTx/>
                <a:latin typeface="Arial"/>
                <a:cs typeface="Arial"/>
              </a:rPr>
              <a:t>cell</a:t>
            </a:r>
            <a:r>
              <a:rPr kumimoji="0" sz="1300" b="1" i="0" u="none" strike="noStrike" kern="0" cap="none" spc="160" normalizeH="0" baseline="0" noProof="0" dirty="0">
                <a:ln>
                  <a:noFill/>
                </a:ln>
                <a:solidFill>
                  <a:srgbClr val="FFFFFF"/>
                </a:solidFill>
                <a:effectLst/>
                <a:uLnTx/>
                <a:uFillTx/>
                <a:latin typeface="Arial"/>
                <a:cs typeface="Arial"/>
              </a:rPr>
              <a:t> </a:t>
            </a:r>
            <a:r>
              <a:rPr kumimoji="0" sz="1300" b="1" i="0" u="none" strike="noStrike" kern="0" cap="none" spc="55" normalizeH="0" baseline="0" noProof="0" dirty="0">
                <a:ln>
                  <a:noFill/>
                </a:ln>
                <a:solidFill>
                  <a:srgbClr val="FFFFFF"/>
                </a:solidFill>
                <a:effectLst/>
                <a:uLnTx/>
                <a:uFillTx/>
                <a:latin typeface="Arial"/>
                <a:cs typeface="Arial"/>
              </a:rPr>
              <a:t>death</a:t>
            </a:r>
            <a:endParaRPr kumimoji="0" sz="1300" b="0" i="0" u="none" strike="noStrike" kern="0" cap="none" spc="0" normalizeH="0" baseline="0" noProof="0">
              <a:ln>
                <a:noFill/>
              </a:ln>
              <a:solidFill>
                <a:sysClr val="windowText" lastClr="000000"/>
              </a:solidFill>
              <a:effectLst/>
              <a:uLnTx/>
              <a:uFillTx/>
              <a:latin typeface="Arial"/>
              <a:cs typeface="Arial"/>
            </a:endParaRPr>
          </a:p>
          <a:p>
            <a:pPr marL="132715" marR="124460" lvl="0" indent="0" algn="ctr" defTabSz="914400" eaLnBrk="1" fontAlgn="auto" latinLnBrk="0" hangingPunct="1">
              <a:lnSpc>
                <a:spcPct val="103099"/>
              </a:lnSpc>
              <a:spcBef>
                <a:spcPts val="0"/>
              </a:spcBef>
              <a:spcAft>
                <a:spcPts val="0"/>
              </a:spcAft>
              <a:buClrTx/>
              <a:buSzTx/>
              <a:buFontTx/>
              <a:buNone/>
              <a:tabLst/>
              <a:defRPr/>
            </a:pPr>
            <a:r>
              <a:rPr kumimoji="0" sz="1300" b="1" i="0" u="none" strike="noStrike" kern="0" cap="none" spc="70" normalizeH="0" baseline="0" noProof="0" dirty="0">
                <a:ln>
                  <a:noFill/>
                </a:ln>
                <a:solidFill>
                  <a:srgbClr val="FFFFFF"/>
                </a:solidFill>
                <a:effectLst/>
                <a:uLnTx/>
                <a:uFillTx/>
                <a:latin typeface="Arial"/>
                <a:cs typeface="Arial"/>
              </a:rPr>
              <a:t>(apoptosis</a:t>
            </a:r>
            <a:r>
              <a:rPr kumimoji="0" sz="1300" b="1" i="0" u="none" strike="noStrike" kern="0" cap="none" spc="190" normalizeH="0" baseline="0" noProof="0" dirty="0">
                <a:ln>
                  <a:noFill/>
                </a:ln>
                <a:solidFill>
                  <a:srgbClr val="FFFFFF"/>
                </a:solidFill>
                <a:effectLst/>
                <a:uLnTx/>
                <a:uFillTx/>
                <a:latin typeface="Arial"/>
                <a:cs typeface="Arial"/>
              </a:rPr>
              <a:t> </a:t>
            </a:r>
            <a:r>
              <a:rPr kumimoji="0" sz="1300" b="1" i="0" u="none" strike="noStrike" kern="0" cap="none" spc="30" normalizeH="0" baseline="0" noProof="0" dirty="0">
                <a:ln>
                  <a:noFill/>
                </a:ln>
                <a:solidFill>
                  <a:srgbClr val="FFFFFF"/>
                </a:solidFill>
                <a:effectLst/>
                <a:uLnTx/>
                <a:uFillTx/>
                <a:latin typeface="Arial"/>
                <a:cs typeface="Arial"/>
              </a:rPr>
              <a:t>and </a:t>
            </a:r>
            <a:r>
              <a:rPr kumimoji="0" sz="1300" b="1" i="0" u="none" strike="noStrike" kern="0" cap="none" spc="60" normalizeH="0" baseline="0" noProof="0" dirty="0">
                <a:ln>
                  <a:noFill/>
                </a:ln>
                <a:solidFill>
                  <a:srgbClr val="FFFFFF"/>
                </a:solidFill>
                <a:effectLst/>
                <a:uLnTx/>
                <a:uFillTx/>
                <a:latin typeface="Arial"/>
                <a:cs typeface="Arial"/>
              </a:rPr>
              <a:t>necrosis)</a:t>
            </a:r>
            <a:endParaRPr kumimoji="0" sz="1300" b="0" i="0" u="none" strike="noStrike" kern="0" cap="none" spc="0" normalizeH="0" baseline="0" noProof="0">
              <a:ln>
                <a:noFill/>
              </a:ln>
              <a:solidFill>
                <a:sysClr val="windowText" lastClr="000000"/>
              </a:solidFill>
              <a:effectLst/>
              <a:uLnTx/>
              <a:uFillTx/>
              <a:latin typeface="Arial"/>
              <a:cs typeface="Arial"/>
            </a:endParaRPr>
          </a:p>
        </p:txBody>
      </p:sp>
      <p:pic>
        <p:nvPicPr>
          <p:cNvPr id="25" name="object 25"/>
          <p:cNvPicPr/>
          <p:nvPr/>
        </p:nvPicPr>
        <p:blipFill>
          <a:blip r:embed="rId10" cstate="print"/>
          <a:stretch>
            <a:fillRect/>
          </a:stretch>
        </p:blipFill>
        <p:spPr>
          <a:xfrm>
            <a:off x="9525000" y="2712720"/>
            <a:ext cx="2167128" cy="1179575"/>
          </a:xfrm>
          <a:prstGeom prst="rect">
            <a:avLst/>
          </a:prstGeom>
        </p:spPr>
      </p:pic>
      <p:sp>
        <p:nvSpPr>
          <p:cNvPr id="26" name="object 26"/>
          <p:cNvSpPr txBox="1"/>
          <p:nvPr/>
        </p:nvSpPr>
        <p:spPr>
          <a:xfrm>
            <a:off x="9837156" y="2958591"/>
            <a:ext cx="1590675" cy="629285"/>
          </a:xfrm>
          <a:prstGeom prst="rect">
            <a:avLst/>
          </a:prstGeom>
        </p:spPr>
        <p:txBody>
          <a:bodyPr vert="horz" wrap="square" lIns="0" tIns="8255" rIns="0" bIns="0" rtlCol="0">
            <a:spAutoFit/>
          </a:bodyPr>
          <a:lstStyle/>
          <a:p>
            <a:pPr marL="12700" marR="5080" lvl="0" indent="-10795" algn="ctr" defTabSz="914400" eaLnBrk="1" fontAlgn="auto" latinLnBrk="0" hangingPunct="1">
              <a:lnSpc>
                <a:spcPct val="102299"/>
              </a:lnSpc>
              <a:spcBef>
                <a:spcPts val="65"/>
              </a:spcBef>
              <a:spcAft>
                <a:spcPts val="0"/>
              </a:spcAft>
              <a:buClrTx/>
              <a:buSzTx/>
              <a:buFontTx/>
              <a:buNone/>
              <a:tabLst/>
              <a:defRPr/>
            </a:pPr>
            <a:r>
              <a:rPr kumimoji="0" sz="1300" b="1" i="0" u="none" strike="noStrike" kern="0" cap="none" spc="55" normalizeH="0" baseline="0" noProof="0" dirty="0">
                <a:ln>
                  <a:noFill/>
                </a:ln>
                <a:solidFill>
                  <a:srgbClr val="FFFFFF"/>
                </a:solidFill>
                <a:effectLst/>
                <a:uLnTx/>
                <a:uFillTx/>
                <a:latin typeface="Arial"/>
                <a:cs typeface="Arial"/>
              </a:rPr>
              <a:t>Targets</a:t>
            </a:r>
            <a:r>
              <a:rPr kumimoji="0" sz="1300" b="1" i="0" u="none" strike="noStrike" kern="0" cap="none" spc="175" normalizeH="0" baseline="0" noProof="0" dirty="0">
                <a:ln>
                  <a:noFill/>
                </a:ln>
                <a:solidFill>
                  <a:srgbClr val="FFFFFF"/>
                </a:solidFill>
                <a:effectLst/>
                <a:uLnTx/>
                <a:uFillTx/>
                <a:latin typeface="Arial"/>
                <a:cs typeface="Arial"/>
              </a:rPr>
              <a:t> </a:t>
            </a:r>
            <a:r>
              <a:rPr kumimoji="0" sz="1300" b="1" i="0" u="none" strike="noStrike" kern="0" cap="none" spc="65" normalizeH="0" baseline="0" noProof="0" dirty="0">
                <a:ln>
                  <a:noFill/>
                </a:ln>
                <a:solidFill>
                  <a:srgbClr val="FFFFFF"/>
                </a:solidFill>
                <a:effectLst/>
                <a:uLnTx/>
                <a:uFillTx/>
                <a:latin typeface="Arial"/>
                <a:cs typeface="Arial"/>
              </a:rPr>
              <a:t>related</a:t>
            </a:r>
            <a:r>
              <a:rPr kumimoji="0" sz="1300" b="1" i="0" u="none" strike="noStrike" kern="0" cap="none" spc="190" normalizeH="0" baseline="0" noProof="0" dirty="0">
                <a:ln>
                  <a:noFill/>
                </a:ln>
                <a:solidFill>
                  <a:srgbClr val="FFFFFF"/>
                </a:solidFill>
                <a:effectLst/>
                <a:uLnTx/>
                <a:uFillTx/>
                <a:latin typeface="Arial"/>
                <a:cs typeface="Arial"/>
              </a:rPr>
              <a:t> </a:t>
            </a:r>
            <a:r>
              <a:rPr kumimoji="0" sz="1300" b="1" i="0" u="none" strike="noStrike" kern="0" cap="none" spc="-25" normalizeH="0" baseline="0" noProof="0" dirty="0">
                <a:ln>
                  <a:noFill/>
                </a:ln>
                <a:solidFill>
                  <a:srgbClr val="FFFFFF"/>
                </a:solidFill>
                <a:effectLst/>
                <a:uLnTx/>
                <a:uFillTx/>
                <a:latin typeface="Arial"/>
                <a:cs typeface="Arial"/>
              </a:rPr>
              <a:t>to </a:t>
            </a:r>
            <a:r>
              <a:rPr kumimoji="0" sz="1300" b="1" i="0" u="none" strike="noStrike" kern="0" cap="none" spc="75" normalizeH="0" baseline="0" noProof="0" dirty="0">
                <a:ln>
                  <a:noFill/>
                </a:ln>
                <a:solidFill>
                  <a:srgbClr val="FFFFFF"/>
                </a:solidFill>
                <a:effectLst/>
                <a:uLnTx/>
                <a:uFillTx/>
                <a:latin typeface="Arial"/>
                <a:cs typeface="Arial"/>
              </a:rPr>
              <a:t>fibrogenesis</a:t>
            </a:r>
            <a:r>
              <a:rPr kumimoji="0" sz="1300" b="1" i="0" u="none" strike="noStrike" kern="0" cap="none" spc="155" normalizeH="0" baseline="0" noProof="0" dirty="0">
                <a:ln>
                  <a:noFill/>
                </a:ln>
                <a:solidFill>
                  <a:srgbClr val="FFFFFF"/>
                </a:solidFill>
                <a:effectLst/>
                <a:uLnTx/>
                <a:uFillTx/>
                <a:latin typeface="Arial"/>
                <a:cs typeface="Arial"/>
              </a:rPr>
              <a:t> </a:t>
            </a:r>
            <a:r>
              <a:rPr kumimoji="0" sz="1300" b="1" i="0" u="none" strike="noStrike" kern="0" cap="none" spc="-50" normalizeH="0" baseline="0" noProof="0" dirty="0">
                <a:ln>
                  <a:noFill/>
                </a:ln>
                <a:solidFill>
                  <a:srgbClr val="FFFFFF"/>
                </a:solidFill>
                <a:effectLst/>
                <a:uLnTx/>
                <a:uFillTx/>
                <a:latin typeface="Arial"/>
                <a:cs typeface="Arial"/>
              </a:rPr>
              <a:t>&amp; </a:t>
            </a:r>
            <a:r>
              <a:rPr kumimoji="0" sz="1300" b="1" i="0" u="none" strike="noStrike" kern="0" cap="none" spc="70" normalizeH="0" baseline="0" noProof="0" dirty="0">
                <a:ln>
                  <a:noFill/>
                </a:ln>
                <a:solidFill>
                  <a:srgbClr val="FFFFFF"/>
                </a:solidFill>
                <a:effectLst/>
                <a:uLnTx/>
                <a:uFillTx/>
                <a:latin typeface="Arial"/>
                <a:cs typeface="Arial"/>
              </a:rPr>
              <a:t>collagen</a:t>
            </a:r>
            <a:r>
              <a:rPr kumimoji="0" sz="1300" b="1" i="0" u="none" strike="noStrike" kern="0" cap="none" spc="165" normalizeH="0" baseline="0" noProof="0" dirty="0">
                <a:ln>
                  <a:noFill/>
                </a:ln>
                <a:solidFill>
                  <a:srgbClr val="FFFFFF"/>
                </a:solidFill>
                <a:effectLst/>
                <a:uLnTx/>
                <a:uFillTx/>
                <a:latin typeface="Arial"/>
                <a:cs typeface="Arial"/>
              </a:rPr>
              <a:t> </a:t>
            </a:r>
            <a:r>
              <a:rPr kumimoji="0" sz="1300" b="1" i="0" u="none" strike="noStrike" kern="0" cap="none" spc="70" normalizeH="0" baseline="0" noProof="0" dirty="0">
                <a:ln>
                  <a:noFill/>
                </a:ln>
                <a:solidFill>
                  <a:srgbClr val="FFFFFF"/>
                </a:solidFill>
                <a:effectLst/>
                <a:uLnTx/>
                <a:uFillTx/>
                <a:latin typeface="Arial"/>
                <a:cs typeface="Arial"/>
              </a:rPr>
              <a:t>turnover</a:t>
            </a:r>
            <a:endParaRPr kumimoji="0" sz="1300" b="0" i="0" u="none" strike="noStrike" kern="0" cap="none" spc="0" normalizeH="0" baseline="0" noProof="0">
              <a:ln>
                <a:noFill/>
              </a:ln>
              <a:solidFill>
                <a:sysClr val="windowText" lastClr="000000"/>
              </a:solidFill>
              <a:effectLst/>
              <a:uLnTx/>
              <a:uFillTx/>
              <a:latin typeface="Arial"/>
              <a:cs typeface="Arial"/>
            </a:endParaRPr>
          </a:p>
        </p:txBody>
      </p:sp>
      <p:sp>
        <p:nvSpPr>
          <p:cNvPr id="27" name="object 27"/>
          <p:cNvSpPr/>
          <p:nvPr/>
        </p:nvSpPr>
        <p:spPr>
          <a:xfrm>
            <a:off x="2552547" y="3173323"/>
            <a:ext cx="7063105" cy="397510"/>
          </a:xfrm>
          <a:custGeom>
            <a:avLst/>
            <a:gdLst/>
            <a:ahLst/>
            <a:cxnLst/>
            <a:rect l="l" t="t" r="r" b="b"/>
            <a:pathLst>
              <a:path w="7063105" h="397510">
                <a:moveTo>
                  <a:pt x="258432" y="195846"/>
                </a:moveTo>
                <a:lnTo>
                  <a:pt x="9258" y="1955"/>
                </a:lnTo>
                <a:lnTo>
                  <a:pt x="7264" y="0"/>
                </a:lnTo>
                <a:lnTo>
                  <a:pt x="4622" y="0"/>
                </a:lnTo>
                <a:lnTo>
                  <a:pt x="2641" y="1308"/>
                </a:lnTo>
                <a:lnTo>
                  <a:pt x="660" y="1955"/>
                </a:lnTo>
                <a:lnTo>
                  <a:pt x="0" y="3911"/>
                </a:lnTo>
                <a:lnTo>
                  <a:pt x="0" y="5880"/>
                </a:lnTo>
                <a:lnTo>
                  <a:pt x="0" y="94665"/>
                </a:lnTo>
                <a:lnTo>
                  <a:pt x="129540" y="195846"/>
                </a:lnTo>
                <a:lnTo>
                  <a:pt x="129540" y="200418"/>
                </a:lnTo>
                <a:lnTo>
                  <a:pt x="126898" y="203022"/>
                </a:lnTo>
                <a:lnTo>
                  <a:pt x="0" y="301599"/>
                </a:lnTo>
                <a:lnTo>
                  <a:pt x="0" y="393001"/>
                </a:lnTo>
                <a:lnTo>
                  <a:pt x="660" y="394957"/>
                </a:lnTo>
                <a:lnTo>
                  <a:pt x="2641" y="395605"/>
                </a:lnTo>
                <a:lnTo>
                  <a:pt x="4622" y="396913"/>
                </a:lnTo>
                <a:lnTo>
                  <a:pt x="7264" y="396265"/>
                </a:lnTo>
                <a:lnTo>
                  <a:pt x="9258" y="394957"/>
                </a:lnTo>
                <a:lnTo>
                  <a:pt x="255790" y="203022"/>
                </a:lnTo>
                <a:lnTo>
                  <a:pt x="258432" y="200418"/>
                </a:lnTo>
                <a:lnTo>
                  <a:pt x="258432" y="195846"/>
                </a:lnTo>
                <a:close/>
              </a:path>
              <a:path w="7063105" h="397510">
                <a:moveTo>
                  <a:pt x="2511018" y="195846"/>
                </a:moveTo>
                <a:lnTo>
                  <a:pt x="2261844" y="1955"/>
                </a:lnTo>
                <a:lnTo>
                  <a:pt x="2259863" y="0"/>
                </a:lnTo>
                <a:lnTo>
                  <a:pt x="2257209" y="0"/>
                </a:lnTo>
                <a:lnTo>
                  <a:pt x="2255228" y="1308"/>
                </a:lnTo>
                <a:lnTo>
                  <a:pt x="2253246" y="1955"/>
                </a:lnTo>
                <a:lnTo>
                  <a:pt x="2252586" y="3911"/>
                </a:lnTo>
                <a:lnTo>
                  <a:pt x="2252586" y="5880"/>
                </a:lnTo>
                <a:lnTo>
                  <a:pt x="2252586" y="94665"/>
                </a:lnTo>
                <a:lnTo>
                  <a:pt x="2382139" y="195846"/>
                </a:lnTo>
                <a:lnTo>
                  <a:pt x="2382139" y="200418"/>
                </a:lnTo>
                <a:lnTo>
                  <a:pt x="2379484" y="203022"/>
                </a:lnTo>
                <a:lnTo>
                  <a:pt x="2252586" y="301599"/>
                </a:lnTo>
                <a:lnTo>
                  <a:pt x="2252586" y="393001"/>
                </a:lnTo>
                <a:lnTo>
                  <a:pt x="2253246" y="394957"/>
                </a:lnTo>
                <a:lnTo>
                  <a:pt x="2255228" y="395605"/>
                </a:lnTo>
                <a:lnTo>
                  <a:pt x="2257209" y="396913"/>
                </a:lnTo>
                <a:lnTo>
                  <a:pt x="2259863" y="396265"/>
                </a:lnTo>
                <a:lnTo>
                  <a:pt x="2261844" y="394957"/>
                </a:lnTo>
                <a:lnTo>
                  <a:pt x="2508377" y="203022"/>
                </a:lnTo>
                <a:lnTo>
                  <a:pt x="2511018" y="200418"/>
                </a:lnTo>
                <a:lnTo>
                  <a:pt x="2511018" y="195846"/>
                </a:lnTo>
                <a:close/>
              </a:path>
              <a:path w="7063105" h="397510">
                <a:moveTo>
                  <a:pt x="4794580" y="195846"/>
                </a:moveTo>
                <a:lnTo>
                  <a:pt x="4545406" y="1955"/>
                </a:lnTo>
                <a:lnTo>
                  <a:pt x="4543412" y="0"/>
                </a:lnTo>
                <a:lnTo>
                  <a:pt x="4540770" y="0"/>
                </a:lnTo>
                <a:lnTo>
                  <a:pt x="4538789" y="1308"/>
                </a:lnTo>
                <a:lnTo>
                  <a:pt x="4536808" y="1955"/>
                </a:lnTo>
                <a:lnTo>
                  <a:pt x="4536148" y="3911"/>
                </a:lnTo>
                <a:lnTo>
                  <a:pt x="4536148" y="5880"/>
                </a:lnTo>
                <a:lnTo>
                  <a:pt x="4536148" y="94665"/>
                </a:lnTo>
                <a:lnTo>
                  <a:pt x="4665688" y="195846"/>
                </a:lnTo>
                <a:lnTo>
                  <a:pt x="4665688" y="200418"/>
                </a:lnTo>
                <a:lnTo>
                  <a:pt x="4663046" y="203022"/>
                </a:lnTo>
                <a:lnTo>
                  <a:pt x="4536148" y="301599"/>
                </a:lnTo>
                <a:lnTo>
                  <a:pt x="4536148" y="393001"/>
                </a:lnTo>
                <a:lnTo>
                  <a:pt x="4536808" y="394957"/>
                </a:lnTo>
                <a:lnTo>
                  <a:pt x="4538789" y="395605"/>
                </a:lnTo>
                <a:lnTo>
                  <a:pt x="4540770" y="396913"/>
                </a:lnTo>
                <a:lnTo>
                  <a:pt x="4543412" y="396265"/>
                </a:lnTo>
                <a:lnTo>
                  <a:pt x="4545406" y="394957"/>
                </a:lnTo>
                <a:lnTo>
                  <a:pt x="4791938" y="203022"/>
                </a:lnTo>
                <a:lnTo>
                  <a:pt x="4794580" y="200418"/>
                </a:lnTo>
                <a:lnTo>
                  <a:pt x="4794580" y="195846"/>
                </a:lnTo>
                <a:close/>
              </a:path>
              <a:path w="7063105" h="397510">
                <a:moveTo>
                  <a:pt x="7062978" y="195846"/>
                </a:moveTo>
                <a:lnTo>
                  <a:pt x="6813791" y="1955"/>
                </a:lnTo>
                <a:lnTo>
                  <a:pt x="6811810" y="0"/>
                </a:lnTo>
                <a:lnTo>
                  <a:pt x="6809168" y="0"/>
                </a:lnTo>
                <a:lnTo>
                  <a:pt x="6807187" y="1308"/>
                </a:lnTo>
                <a:lnTo>
                  <a:pt x="6805206" y="1955"/>
                </a:lnTo>
                <a:lnTo>
                  <a:pt x="6804546" y="3911"/>
                </a:lnTo>
                <a:lnTo>
                  <a:pt x="6804546" y="5880"/>
                </a:lnTo>
                <a:lnTo>
                  <a:pt x="6804546" y="94665"/>
                </a:lnTo>
                <a:lnTo>
                  <a:pt x="6934086" y="195846"/>
                </a:lnTo>
                <a:lnTo>
                  <a:pt x="6934086" y="200418"/>
                </a:lnTo>
                <a:lnTo>
                  <a:pt x="6931444" y="203022"/>
                </a:lnTo>
                <a:lnTo>
                  <a:pt x="6804546" y="301599"/>
                </a:lnTo>
                <a:lnTo>
                  <a:pt x="6804546" y="393001"/>
                </a:lnTo>
                <a:lnTo>
                  <a:pt x="6805206" y="394957"/>
                </a:lnTo>
                <a:lnTo>
                  <a:pt x="6807187" y="395605"/>
                </a:lnTo>
                <a:lnTo>
                  <a:pt x="6809168" y="396913"/>
                </a:lnTo>
                <a:lnTo>
                  <a:pt x="6811810" y="396265"/>
                </a:lnTo>
                <a:lnTo>
                  <a:pt x="6813791" y="394957"/>
                </a:lnTo>
                <a:lnTo>
                  <a:pt x="7060324" y="203022"/>
                </a:lnTo>
                <a:lnTo>
                  <a:pt x="7062978" y="200418"/>
                </a:lnTo>
                <a:lnTo>
                  <a:pt x="7062978" y="195846"/>
                </a:lnTo>
                <a:close/>
              </a:path>
            </a:pathLst>
          </a:custGeom>
          <a:solidFill>
            <a:srgbClr val="5B9B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aphicFrame>
        <p:nvGraphicFramePr>
          <p:cNvPr id="28" name="object 28"/>
          <p:cNvGraphicFramePr>
            <a:graphicFrameLocks noGrp="1"/>
          </p:cNvGraphicFramePr>
          <p:nvPr/>
        </p:nvGraphicFramePr>
        <p:xfrm>
          <a:off x="2772586" y="3904317"/>
          <a:ext cx="2095500" cy="1335405"/>
        </p:xfrm>
        <a:graphic>
          <a:graphicData uri="http://schemas.openxmlformats.org/drawingml/2006/table">
            <a:tbl>
              <a:tblPr firstRow="1" bandRow="1">
                <a:tableStyleId>{2D5ABB26-0587-4C30-8999-92F81FD0307C}</a:tableStyleId>
              </a:tblPr>
              <a:tblGrid>
                <a:gridCol w="760730">
                  <a:extLst>
                    <a:ext uri="{9D8B030D-6E8A-4147-A177-3AD203B41FA5}">
                      <a16:colId xmlns:a16="http://schemas.microsoft.com/office/drawing/2014/main" val="20000"/>
                    </a:ext>
                  </a:extLst>
                </a:gridCol>
                <a:gridCol w="1334770">
                  <a:extLst>
                    <a:ext uri="{9D8B030D-6E8A-4147-A177-3AD203B41FA5}">
                      <a16:colId xmlns:a16="http://schemas.microsoft.com/office/drawing/2014/main" val="20001"/>
                    </a:ext>
                  </a:extLst>
                </a:gridCol>
              </a:tblGrid>
              <a:tr h="142240">
                <a:tc>
                  <a:txBody>
                    <a:bodyPr/>
                    <a:lstStyle/>
                    <a:p>
                      <a:pPr marL="47625">
                        <a:lnSpc>
                          <a:spcPts val="994"/>
                        </a:lnSpc>
                      </a:pPr>
                      <a:r>
                        <a:rPr sz="900" b="1" spc="-10" dirty="0">
                          <a:solidFill>
                            <a:srgbClr val="FFFFFF"/>
                          </a:solidFill>
                          <a:latin typeface="Calibri"/>
                          <a:cs typeface="Calibri"/>
                        </a:rPr>
                        <a:t>PPARα/∂/γ</a:t>
                      </a:r>
                      <a:endParaRPr sz="9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ts val="950"/>
                        </a:lnSpc>
                      </a:pPr>
                      <a:r>
                        <a:rPr sz="800" b="1" spc="-10" dirty="0">
                          <a:solidFill>
                            <a:srgbClr val="C00000"/>
                          </a:solidFill>
                          <a:latin typeface="Calibri"/>
                          <a:cs typeface="Calibri"/>
                        </a:rPr>
                        <a:t>Lanifibranor</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0"/>
                  </a:ext>
                </a:extLst>
              </a:tr>
              <a:tr h="182245">
                <a:tc>
                  <a:txBody>
                    <a:bodyPr/>
                    <a:lstStyle/>
                    <a:p>
                      <a:pPr marL="47625">
                        <a:lnSpc>
                          <a:spcPct val="100000"/>
                        </a:lnSpc>
                        <a:spcBef>
                          <a:spcPts val="65"/>
                        </a:spcBef>
                      </a:pPr>
                      <a:r>
                        <a:rPr sz="900" b="1" spc="-10" dirty="0">
                          <a:solidFill>
                            <a:srgbClr val="FFFFFF"/>
                          </a:solidFill>
                          <a:latin typeface="Calibri"/>
                          <a:cs typeface="Calibri"/>
                        </a:rPr>
                        <a:t>PPARα/γ</a:t>
                      </a:r>
                      <a:endParaRPr sz="900">
                        <a:latin typeface="Calibri"/>
                        <a:cs typeface="Calibri"/>
                      </a:endParaRPr>
                    </a:p>
                  </a:txBody>
                  <a:tcPr marL="0" marR="0" marT="8255"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ct val="100000"/>
                        </a:lnSpc>
                        <a:spcBef>
                          <a:spcPts val="140"/>
                        </a:spcBef>
                      </a:pPr>
                      <a:r>
                        <a:rPr sz="800" spc="-10" dirty="0">
                          <a:latin typeface="Calibri"/>
                          <a:cs typeface="Calibri"/>
                        </a:rPr>
                        <a:t>Saroglitazar</a:t>
                      </a:r>
                      <a:endParaRPr sz="800">
                        <a:latin typeface="Calibri"/>
                        <a:cs typeface="Calibri"/>
                      </a:endParaRPr>
                    </a:p>
                  </a:txBody>
                  <a:tcPr marL="0" marR="0" marT="1778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1"/>
                  </a:ext>
                </a:extLst>
              </a:tr>
              <a:tr h="142240">
                <a:tc>
                  <a:txBody>
                    <a:bodyPr/>
                    <a:lstStyle/>
                    <a:p>
                      <a:pPr marL="47625">
                        <a:lnSpc>
                          <a:spcPts val="1005"/>
                        </a:lnSpc>
                      </a:pPr>
                      <a:r>
                        <a:rPr sz="900" b="1" spc="-25" dirty="0">
                          <a:solidFill>
                            <a:srgbClr val="FFFFFF"/>
                          </a:solidFill>
                          <a:latin typeface="Calibri"/>
                          <a:cs typeface="Calibri"/>
                        </a:rPr>
                        <a:t>MPC</a:t>
                      </a:r>
                      <a:endParaRPr sz="9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ts val="940"/>
                        </a:lnSpc>
                      </a:pPr>
                      <a:r>
                        <a:rPr sz="800" spc="-10" dirty="0">
                          <a:latin typeface="Calibri"/>
                          <a:cs typeface="Calibri"/>
                        </a:rPr>
                        <a:t>MSDC-0602K,</a:t>
                      </a:r>
                      <a:r>
                        <a:rPr sz="800" spc="45" dirty="0">
                          <a:latin typeface="Calibri"/>
                          <a:cs typeface="Calibri"/>
                        </a:rPr>
                        <a:t> </a:t>
                      </a:r>
                      <a:r>
                        <a:rPr sz="800" spc="-10" dirty="0">
                          <a:latin typeface="Calibri"/>
                          <a:cs typeface="Calibri"/>
                        </a:rPr>
                        <a:t>PXL065</a:t>
                      </a:r>
                      <a:endParaRPr sz="8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2"/>
                  </a:ext>
                </a:extLst>
              </a:tr>
              <a:tr h="426720">
                <a:tc>
                  <a:txBody>
                    <a:bodyPr/>
                    <a:lstStyle/>
                    <a:p>
                      <a:pPr>
                        <a:lnSpc>
                          <a:spcPct val="100000"/>
                        </a:lnSpc>
                      </a:pPr>
                      <a:endParaRPr sz="900">
                        <a:latin typeface="Times New Roman"/>
                        <a:cs typeface="Times New Roman"/>
                      </a:endParaRPr>
                    </a:p>
                    <a:p>
                      <a:pPr marL="47625">
                        <a:lnSpc>
                          <a:spcPct val="100000"/>
                        </a:lnSpc>
                        <a:spcBef>
                          <a:spcPts val="5"/>
                        </a:spcBef>
                      </a:pPr>
                      <a:r>
                        <a:rPr sz="900" b="1" spc="-20" dirty="0">
                          <a:solidFill>
                            <a:srgbClr val="FFFFFF"/>
                          </a:solidFill>
                          <a:latin typeface="Calibri"/>
                          <a:cs typeface="Calibri"/>
                        </a:rPr>
                        <a:t>FXR:</a:t>
                      </a:r>
                      <a:endParaRPr sz="9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marR="332105">
                        <a:lnSpc>
                          <a:spcPct val="105000"/>
                        </a:lnSpc>
                        <a:spcBef>
                          <a:spcPts val="560"/>
                        </a:spcBef>
                      </a:pPr>
                      <a:r>
                        <a:rPr sz="800" b="1" dirty="0">
                          <a:solidFill>
                            <a:srgbClr val="C00000"/>
                          </a:solidFill>
                          <a:latin typeface="Calibri"/>
                          <a:cs typeface="Calibri"/>
                        </a:rPr>
                        <a:t>OCA</a:t>
                      </a:r>
                      <a:r>
                        <a:rPr sz="800" dirty="0">
                          <a:latin typeface="Calibri"/>
                          <a:cs typeface="Calibri"/>
                        </a:rPr>
                        <a:t>,</a:t>
                      </a:r>
                      <a:r>
                        <a:rPr sz="800" spc="5" dirty="0">
                          <a:latin typeface="Calibri"/>
                          <a:cs typeface="Calibri"/>
                        </a:rPr>
                        <a:t> </a:t>
                      </a:r>
                      <a:r>
                        <a:rPr sz="800" spc="-10" dirty="0">
                          <a:latin typeface="Calibri"/>
                          <a:cs typeface="Calibri"/>
                        </a:rPr>
                        <a:t>EYP001,</a:t>
                      </a:r>
                      <a:r>
                        <a:rPr sz="800" dirty="0">
                          <a:latin typeface="Calibri"/>
                          <a:cs typeface="Calibri"/>
                        </a:rPr>
                        <a:t> </a:t>
                      </a:r>
                      <a:r>
                        <a:rPr sz="800" spc="-10" dirty="0">
                          <a:latin typeface="Calibri"/>
                          <a:cs typeface="Calibri"/>
                        </a:rPr>
                        <a:t>MET409,</a:t>
                      </a:r>
                      <a:r>
                        <a:rPr sz="800" spc="500" dirty="0">
                          <a:latin typeface="Calibri"/>
                          <a:cs typeface="Calibri"/>
                        </a:rPr>
                        <a:t> </a:t>
                      </a:r>
                      <a:r>
                        <a:rPr sz="800" spc="-10" dirty="0">
                          <a:latin typeface="Calibri"/>
                          <a:cs typeface="Calibri"/>
                        </a:rPr>
                        <a:t>MET462,</a:t>
                      </a:r>
                      <a:r>
                        <a:rPr sz="800" spc="60" dirty="0">
                          <a:latin typeface="Calibri"/>
                          <a:cs typeface="Calibri"/>
                        </a:rPr>
                        <a:t> </a:t>
                      </a:r>
                      <a:r>
                        <a:rPr sz="800" spc="-10" dirty="0">
                          <a:latin typeface="Calibri"/>
                          <a:cs typeface="Calibri"/>
                        </a:rPr>
                        <a:t>TERN-</a:t>
                      </a:r>
                      <a:r>
                        <a:rPr sz="800" spc="-25" dirty="0">
                          <a:latin typeface="Calibri"/>
                          <a:cs typeface="Calibri"/>
                        </a:rPr>
                        <a:t>101</a:t>
                      </a:r>
                      <a:endParaRPr sz="800">
                        <a:latin typeface="Calibri"/>
                        <a:cs typeface="Calibri"/>
                      </a:endParaRPr>
                    </a:p>
                  </a:txBody>
                  <a:tcPr marL="0" marR="0" marT="7112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3"/>
                  </a:ext>
                </a:extLst>
              </a:tr>
              <a:tr h="167640">
                <a:tc>
                  <a:txBody>
                    <a:bodyPr/>
                    <a:lstStyle/>
                    <a:p>
                      <a:pPr marL="47625">
                        <a:lnSpc>
                          <a:spcPct val="100000"/>
                        </a:lnSpc>
                        <a:spcBef>
                          <a:spcPts val="30"/>
                        </a:spcBef>
                      </a:pPr>
                      <a:r>
                        <a:rPr sz="900" b="1" spc="-10" dirty="0">
                          <a:solidFill>
                            <a:srgbClr val="FFFFFF"/>
                          </a:solidFill>
                          <a:latin typeface="Calibri"/>
                          <a:cs typeface="Calibri"/>
                        </a:rPr>
                        <a:t>FGF19:</a:t>
                      </a:r>
                      <a:endParaRPr sz="900">
                        <a:latin typeface="Calibri"/>
                        <a:cs typeface="Calibri"/>
                      </a:endParaRPr>
                    </a:p>
                  </a:txBody>
                  <a:tcPr marL="0" marR="0" marT="381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ct val="100000"/>
                        </a:lnSpc>
                        <a:spcBef>
                          <a:spcPts val="80"/>
                        </a:spcBef>
                      </a:pPr>
                      <a:r>
                        <a:rPr sz="800" spc="-10" dirty="0">
                          <a:latin typeface="Calibri"/>
                          <a:cs typeface="Calibri"/>
                        </a:rPr>
                        <a:t>Aldafermin</a:t>
                      </a:r>
                      <a:endParaRPr sz="800">
                        <a:latin typeface="Calibri"/>
                        <a:cs typeface="Calibri"/>
                      </a:endParaRPr>
                    </a:p>
                  </a:txBody>
                  <a:tcPr marL="0" marR="0" marT="1016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4"/>
                  </a:ext>
                </a:extLst>
              </a:tr>
              <a:tr h="274320">
                <a:tc>
                  <a:txBody>
                    <a:bodyPr/>
                    <a:lstStyle/>
                    <a:p>
                      <a:pPr marL="47625">
                        <a:lnSpc>
                          <a:spcPts val="990"/>
                        </a:lnSpc>
                      </a:pPr>
                      <a:r>
                        <a:rPr sz="900" b="1" spc="-10" dirty="0">
                          <a:solidFill>
                            <a:srgbClr val="FFFFFF"/>
                          </a:solidFill>
                          <a:latin typeface="Calibri"/>
                          <a:cs typeface="Calibri"/>
                        </a:rPr>
                        <a:t>Testosterone</a:t>
                      </a:r>
                      <a:endParaRPr sz="900">
                        <a:latin typeface="Calibri"/>
                        <a:cs typeface="Calibri"/>
                      </a:endParaRPr>
                    </a:p>
                    <a:p>
                      <a:pPr marL="47625">
                        <a:lnSpc>
                          <a:spcPts val="1070"/>
                        </a:lnSpc>
                      </a:pPr>
                      <a:r>
                        <a:rPr sz="900" b="1" spc="-10" dirty="0">
                          <a:solidFill>
                            <a:srgbClr val="FFFFFF"/>
                          </a:solidFill>
                          <a:latin typeface="Calibri"/>
                          <a:cs typeface="Calibri"/>
                        </a:rPr>
                        <a:t>prodrug</a:t>
                      </a:r>
                      <a:endParaRPr sz="900">
                        <a:latin typeface="Calibri"/>
                        <a:cs typeface="Calibri"/>
                      </a:endParaRPr>
                    </a:p>
                  </a:txBody>
                  <a:tcPr marL="0" marR="0" marT="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4472C4"/>
                    </a:solidFill>
                  </a:tcPr>
                </a:tc>
                <a:tc>
                  <a:txBody>
                    <a:bodyPr/>
                    <a:lstStyle/>
                    <a:p>
                      <a:pPr marL="47625">
                        <a:lnSpc>
                          <a:spcPct val="100000"/>
                        </a:lnSpc>
                        <a:spcBef>
                          <a:spcPts val="10"/>
                        </a:spcBef>
                      </a:pPr>
                      <a:r>
                        <a:rPr sz="800" dirty="0">
                          <a:latin typeface="Calibri"/>
                          <a:cs typeface="Calibri"/>
                        </a:rPr>
                        <a:t>LPCN</a:t>
                      </a:r>
                      <a:r>
                        <a:rPr sz="800" spc="-30" dirty="0">
                          <a:latin typeface="Calibri"/>
                          <a:cs typeface="Calibri"/>
                        </a:rPr>
                        <a:t> </a:t>
                      </a:r>
                      <a:r>
                        <a:rPr sz="800" spc="-20" dirty="0">
                          <a:latin typeface="Calibri"/>
                          <a:cs typeface="Calibri"/>
                        </a:rPr>
                        <a:t>1144</a:t>
                      </a:r>
                      <a:endParaRPr sz="800">
                        <a:latin typeface="Calibri"/>
                        <a:cs typeface="Calibri"/>
                      </a:endParaRPr>
                    </a:p>
                  </a:txBody>
                  <a:tcPr marL="0" marR="0" marT="1270" marB="0">
                    <a:lnL w="19050">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F2F2F2"/>
                    </a:solidFill>
                  </a:tcPr>
                </a:tc>
                <a:extLst>
                  <a:ext uri="{0D108BD9-81ED-4DB2-BD59-A6C34878D82A}">
                    <a16:rowId xmlns:a16="http://schemas.microsoft.com/office/drawing/2014/main" val="10005"/>
                  </a:ext>
                </a:extLst>
              </a:tr>
            </a:tbl>
          </a:graphicData>
        </a:graphic>
      </p:graphicFrame>
      <p:sp>
        <p:nvSpPr>
          <p:cNvPr id="29" name="object 29"/>
          <p:cNvSpPr txBox="1"/>
          <p:nvPr/>
        </p:nvSpPr>
        <p:spPr>
          <a:xfrm>
            <a:off x="8763069" y="6307835"/>
            <a:ext cx="307657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a:cs typeface="Arial"/>
              </a:rPr>
              <a:t>Some</a:t>
            </a:r>
            <a:r>
              <a:rPr kumimoji="0" sz="1400" b="1" i="0" u="none" strike="noStrike" kern="0" cap="none" spc="-45"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drugs</a:t>
            </a:r>
            <a:r>
              <a:rPr kumimoji="0" sz="1400" b="1" i="0" u="none" strike="noStrike" kern="0" cap="none" spc="-40"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have</a:t>
            </a:r>
            <a:r>
              <a:rPr kumimoji="0" sz="1400" b="1" i="0" u="none" strike="noStrike" kern="0" cap="none" spc="-40"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pleiotropic</a:t>
            </a:r>
            <a:r>
              <a:rPr kumimoji="0" sz="1400" b="1" i="0" u="none" strike="noStrike" kern="0" cap="none" spc="-40" normalizeH="0" baseline="0" noProof="0" dirty="0">
                <a:ln>
                  <a:noFill/>
                </a:ln>
                <a:solidFill>
                  <a:sysClr val="windowText" lastClr="000000"/>
                </a:solidFill>
                <a:effectLst/>
                <a:uLnTx/>
                <a:uFillTx/>
                <a:latin typeface="Arial"/>
                <a:cs typeface="Arial"/>
              </a:rPr>
              <a:t> </a:t>
            </a:r>
            <a:r>
              <a:rPr kumimoji="0" sz="1400" b="1" i="0" u="none" strike="noStrike" kern="0" cap="none" spc="-10" normalizeH="0" baseline="0" noProof="0" dirty="0">
                <a:ln>
                  <a:noFill/>
                </a:ln>
                <a:solidFill>
                  <a:sysClr val="windowText" lastClr="000000"/>
                </a:solidFill>
                <a:effectLst/>
                <a:uLnTx/>
                <a:uFillTx/>
                <a:latin typeface="Arial"/>
                <a:cs typeface="Arial"/>
              </a:rPr>
              <a:t>effects</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grpSp>
        <p:nvGrpSpPr>
          <p:cNvPr id="30" name="object 30"/>
          <p:cNvGrpSpPr/>
          <p:nvPr/>
        </p:nvGrpSpPr>
        <p:grpSpPr>
          <a:xfrm>
            <a:off x="8369734" y="6319565"/>
            <a:ext cx="275590" cy="274320"/>
            <a:chOff x="8369734" y="6319565"/>
            <a:chExt cx="275590" cy="274320"/>
          </a:xfrm>
        </p:grpSpPr>
        <p:sp>
          <p:nvSpPr>
            <p:cNvPr id="31" name="object 31"/>
            <p:cNvSpPr/>
            <p:nvPr/>
          </p:nvSpPr>
          <p:spPr>
            <a:xfrm>
              <a:off x="8379259" y="6329090"/>
              <a:ext cx="256540" cy="255270"/>
            </a:xfrm>
            <a:custGeom>
              <a:avLst/>
              <a:gdLst/>
              <a:ahLst/>
              <a:cxnLst/>
              <a:rect l="l" t="t" r="r" b="b"/>
              <a:pathLst>
                <a:path w="256540" h="255270">
                  <a:moveTo>
                    <a:pt x="172196" y="0"/>
                  </a:moveTo>
                  <a:lnTo>
                    <a:pt x="128061" y="68459"/>
                  </a:lnTo>
                  <a:lnTo>
                    <a:pt x="99034" y="27088"/>
                  </a:lnTo>
                  <a:lnTo>
                    <a:pt x="86702" y="74597"/>
                  </a:lnTo>
                  <a:lnTo>
                    <a:pt x="4386" y="27088"/>
                  </a:lnTo>
                  <a:lnTo>
                    <a:pt x="54865" y="89906"/>
                  </a:lnTo>
                  <a:lnTo>
                    <a:pt x="0" y="101686"/>
                  </a:lnTo>
                  <a:lnTo>
                    <a:pt x="44133" y="138984"/>
                  </a:lnTo>
                  <a:lnTo>
                    <a:pt x="1600" y="172175"/>
                  </a:lnTo>
                  <a:lnTo>
                    <a:pt x="67196" y="164503"/>
                  </a:lnTo>
                  <a:lnTo>
                    <a:pt x="56465" y="207940"/>
                  </a:lnTo>
                  <a:lnTo>
                    <a:pt x="91481" y="184451"/>
                  </a:lnTo>
                  <a:lnTo>
                    <a:pt x="100611" y="254953"/>
                  </a:lnTo>
                  <a:lnTo>
                    <a:pt x="124884" y="176283"/>
                  </a:lnTo>
                  <a:lnTo>
                    <a:pt x="157077" y="232963"/>
                  </a:lnTo>
                  <a:lnTo>
                    <a:pt x="166244" y="170641"/>
                  </a:lnTo>
                  <a:lnTo>
                    <a:pt x="215157" y="213582"/>
                  </a:lnTo>
                  <a:lnTo>
                    <a:pt x="199646" y="152759"/>
                  </a:lnTo>
                  <a:lnTo>
                    <a:pt x="256124" y="156866"/>
                  </a:lnTo>
                  <a:lnTo>
                    <a:pt x="208777" y="123640"/>
                  </a:lnTo>
                  <a:lnTo>
                    <a:pt x="250160" y="96044"/>
                  </a:lnTo>
                  <a:lnTo>
                    <a:pt x="198046" y="86341"/>
                  </a:lnTo>
                  <a:lnTo>
                    <a:pt x="217943" y="52607"/>
                  </a:lnTo>
                  <a:lnTo>
                    <a:pt x="167844" y="62853"/>
                  </a:lnTo>
                  <a:lnTo>
                    <a:pt x="172196" y="0"/>
                  </a:lnTo>
                  <a:close/>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8379259" y="6329090"/>
              <a:ext cx="256540" cy="255270"/>
            </a:xfrm>
            <a:custGeom>
              <a:avLst/>
              <a:gdLst/>
              <a:ahLst/>
              <a:cxnLst/>
              <a:rect l="l" t="t" r="r" b="b"/>
              <a:pathLst>
                <a:path w="256540" h="255270">
                  <a:moveTo>
                    <a:pt x="128062" y="68459"/>
                  </a:moveTo>
                  <a:lnTo>
                    <a:pt x="172196" y="0"/>
                  </a:lnTo>
                  <a:lnTo>
                    <a:pt x="167844" y="62852"/>
                  </a:lnTo>
                  <a:lnTo>
                    <a:pt x="217943" y="52607"/>
                  </a:lnTo>
                  <a:lnTo>
                    <a:pt x="198046" y="86341"/>
                  </a:lnTo>
                  <a:lnTo>
                    <a:pt x="250160" y="96044"/>
                  </a:lnTo>
                  <a:lnTo>
                    <a:pt x="208777" y="123640"/>
                  </a:lnTo>
                  <a:lnTo>
                    <a:pt x="256125" y="156866"/>
                  </a:lnTo>
                  <a:lnTo>
                    <a:pt x="199647" y="152759"/>
                  </a:lnTo>
                  <a:lnTo>
                    <a:pt x="215156" y="213582"/>
                  </a:lnTo>
                  <a:lnTo>
                    <a:pt x="166244" y="170641"/>
                  </a:lnTo>
                  <a:lnTo>
                    <a:pt x="157078" y="232963"/>
                  </a:lnTo>
                  <a:lnTo>
                    <a:pt x="124884" y="176283"/>
                  </a:lnTo>
                  <a:lnTo>
                    <a:pt x="100612" y="254953"/>
                  </a:lnTo>
                  <a:lnTo>
                    <a:pt x="91481" y="184451"/>
                  </a:lnTo>
                  <a:lnTo>
                    <a:pt x="56466" y="207940"/>
                  </a:lnTo>
                  <a:lnTo>
                    <a:pt x="67197" y="164503"/>
                  </a:lnTo>
                  <a:lnTo>
                    <a:pt x="1600" y="172175"/>
                  </a:lnTo>
                  <a:lnTo>
                    <a:pt x="44134" y="138984"/>
                  </a:lnTo>
                  <a:lnTo>
                    <a:pt x="0" y="101686"/>
                  </a:lnTo>
                  <a:lnTo>
                    <a:pt x="54865" y="89906"/>
                  </a:lnTo>
                  <a:lnTo>
                    <a:pt x="4387" y="27088"/>
                  </a:lnTo>
                  <a:lnTo>
                    <a:pt x="86703" y="74597"/>
                  </a:lnTo>
                  <a:lnTo>
                    <a:pt x="99035" y="27088"/>
                  </a:lnTo>
                  <a:lnTo>
                    <a:pt x="128062" y="68459"/>
                  </a:lnTo>
                  <a:close/>
                </a:path>
              </a:pathLst>
            </a:custGeom>
            <a:ln w="19050">
              <a:solidFill>
                <a:srgbClr val="4472C4"/>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3" name="object 33"/>
          <p:cNvGrpSpPr/>
          <p:nvPr/>
        </p:nvGrpSpPr>
        <p:grpSpPr>
          <a:xfrm>
            <a:off x="2883335" y="6293153"/>
            <a:ext cx="275590" cy="274320"/>
            <a:chOff x="2883335" y="6293153"/>
            <a:chExt cx="275590" cy="274320"/>
          </a:xfrm>
        </p:grpSpPr>
        <p:sp>
          <p:nvSpPr>
            <p:cNvPr id="34" name="object 34"/>
            <p:cNvSpPr/>
            <p:nvPr/>
          </p:nvSpPr>
          <p:spPr>
            <a:xfrm>
              <a:off x="2892860" y="6302678"/>
              <a:ext cx="256540" cy="255270"/>
            </a:xfrm>
            <a:custGeom>
              <a:avLst/>
              <a:gdLst/>
              <a:ahLst/>
              <a:cxnLst/>
              <a:rect l="l" t="t" r="r" b="b"/>
              <a:pathLst>
                <a:path w="256539" h="255270">
                  <a:moveTo>
                    <a:pt x="172195" y="0"/>
                  </a:moveTo>
                  <a:lnTo>
                    <a:pt x="128061" y="68459"/>
                  </a:lnTo>
                  <a:lnTo>
                    <a:pt x="99034" y="27088"/>
                  </a:lnTo>
                  <a:lnTo>
                    <a:pt x="86702" y="74597"/>
                  </a:lnTo>
                  <a:lnTo>
                    <a:pt x="4386" y="27088"/>
                  </a:lnTo>
                  <a:lnTo>
                    <a:pt x="54865" y="89906"/>
                  </a:lnTo>
                  <a:lnTo>
                    <a:pt x="0" y="101686"/>
                  </a:lnTo>
                  <a:lnTo>
                    <a:pt x="44133" y="138984"/>
                  </a:lnTo>
                  <a:lnTo>
                    <a:pt x="1600" y="172175"/>
                  </a:lnTo>
                  <a:lnTo>
                    <a:pt x="67196" y="164503"/>
                  </a:lnTo>
                  <a:lnTo>
                    <a:pt x="56465" y="207940"/>
                  </a:lnTo>
                  <a:lnTo>
                    <a:pt x="91480" y="184451"/>
                  </a:lnTo>
                  <a:lnTo>
                    <a:pt x="100611" y="254952"/>
                  </a:lnTo>
                  <a:lnTo>
                    <a:pt x="124884" y="176283"/>
                  </a:lnTo>
                  <a:lnTo>
                    <a:pt x="157077" y="232963"/>
                  </a:lnTo>
                  <a:lnTo>
                    <a:pt x="166243" y="170641"/>
                  </a:lnTo>
                  <a:lnTo>
                    <a:pt x="215155" y="213582"/>
                  </a:lnTo>
                  <a:lnTo>
                    <a:pt x="199646" y="152759"/>
                  </a:lnTo>
                  <a:lnTo>
                    <a:pt x="256124" y="156866"/>
                  </a:lnTo>
                  <a:lnTo>
                    <a:pt x="208776" y="123640"/>
                  </a:lnTo>
                  <a:lnTo>
                    <a:pt x="250159" y="96044"/>
                  </a:lnTo>
                  <a:lnTo>
                    <a:pt x="198045" y="86341"/>
                  </a:lnTo>
                  <a:lnTo>
                    <a:pt x="217943" y="52607"/>
                  </a:lnTo>
                  <a:lnTo>
                    <a:pt x="167844" y="62852"/>
                  </a:lnTo>
                  <a:lnTo>
                    <a:pt x="172195" y="0"/>
                  </a:lnTo>
                  <a:close/>
                </a:path>
              </a:pathLst>
            </a:custGeom>
            <a:solidFill>
              <a:srgbClr val="FF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object 35"/>
            <p:cNvSpPr/>
            <p:nvPr/>
          </p:nvSpPr>
          <p:spPr>
            <a:xfrm>
              <a:off x="2892860" y="6302678"/>
              <a:ext cx="256540" cy="255270"/>
            </a:xfrm>
            <a:custGeom>
              <a:avLst/>
              <a:gdLst/>
              <a:ahLst/>
              <a:cxnLst/>
              <a:rect l="l" t="t" r="r" b="b"/>
              <a:pathLst>
                <a:path w="256539" h="255270">
                  <a:moveTo>
                    <a:pt x="128062" y="68459"/>
                  </a:moveTo>
                  <a:lnTo>
                    <a:pt x="172196" y="0"/>
                  </a:lnTo>
                  <a:lnTo>
                    <a:pt x="167844" y="62852"/>
                  </a:lnTo>
                  <a:lnTo>
                    <a:pt x="217943" y="52607"/>
                  </a:lnTo>
                  <a:lnTo>
                    <a:pt x="198046" y="86341"/>
                  </a:lnTo>
                  <a:lnTo>
                    <a:pt x="250160" y="96044"/>
                  </a:lnTo>
                  <a:lnTo>
                    <a:pt x="208777" y="123640"/>
                  </a:lnTo>
                  <a:lnTo>
                    <a:pt x="256125" y="156866"/>
                  </a:lnTo>
                  <a:lnTo>
                    <a:pt x="199647" y="152759"/>
                  </a:lnTo>
                  <a:lnTo>
                    <a:pt x="215156" y="213582"/>
                  </a:lnTo>
                  <a:lnTo>
                    <a:pt x="166244" y="170641"/>
                  </a:lnTo>
                  <a:lnTo>
                    <a:pt x="157078" y="232963"/>
                  </a:lnTo>
                  <a:lnTo>
                    <a:pt x="124884" y="176283"/>
                  </a:lnTo>
                  <a:lnTo>
                    <a:pt x="100612" y="254953"/>
                  </a:lnTo>
                  <a:lnTo>
                    <a:pt x="91481" y="184451"/>
                  </a:lnTo>
                  <a:lnTo>
                    <a:pt x="56466" y="207940"/>
                  </a:lnTo>
                  <a:lnTo>
                    <a:pt x="67197" y="164503"/>
                  </a:lnTo>
                  <a:lnTo>
                    <a:pt x="1600" y="172175"/>
                  </a:lnTo>
                  <a:lnTo>
                    <a:pt x="44134" y="138984"/>
                  </a:lnTo>
                  <a:lnTo>
                    <a:pt x="0" y="101686"/>
                  </a:lnTo>
                  <a:lnTo>
                    <a:pt x="54865" y="89906"/>
                  </a:lnTo>
                  <a:lnTo>
                    <a:pt x="4387" y="27088"/>
                  </a:lnTo>
                  <a:lnTo>
                    <a:pt x="86703" y="74597"/>
                  </a:lnTo>
                  <a:lnTo>
                    <a:pt x="99035" y="27088"/>
                  </a:lnTo>
                  <a:lnTo>
                    <a:pt x="128062" y="68459"/>
                  </a:lnTo>
                  <a:close/>
                </a:path>
              </a:pathLst>
            </a:custGeom>
            <a:ln w="19050">
              <a:solidFill>
                <a:srgbClr val="FF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6" name="object 36"/>
          <p:cNvSpPr txBox="1"/>
          <p:nvPr/>
        </p:nvSpPr>
        <p:spPr>
          <a:xfrm>
            <a:off x="3227725" y="6307835"/>
            <a:ext cx="1768475" cy="23876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400" b="1" i="0" u="none" strike="noStrike" kern="0" cap="none" spc="0" normalizeH="0" baseline="0" noProof="0" dirty="0">
                <a:ln>
                  <a:noFill/>
                </a:ln>
                <a:solidFill>
                  <a:sysClr val="windowText" lastClr="000000"/>
                </a:solidFill>
                <a:effectLst/>
                <a:uLnTx/>
                <a:uFillTx/>
                <a:latin typeface="Arial"/>
                <a:cs typeface="Arial"/>
              </a:rPr>
              <a:t>Phase</a:t>
            </a:r>
            <a:r>
              <a:rPr kumimoji="0" sz="1400" b="1" i="0" u="none" strike="noStrike" kern="0" cap="none" spc="-25"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3</a:t>
            </a:r>
            <a:r>
              <a:rPr kumimoji="0" sz="1400" b="1" i="0" u="none" strike="noStrike" kern="0" cap="none" spc="-25"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drugs</a:t>
            </a:r>
            <a:r>
              <a:rPr kumimoji="0" sz="1400" b="1" i="0" u="none" strike="noStrike" kern="0" cap="none" spc="-25" normalizeH="0" baseline="0" noProof="0" dirty="0">
                <a:ln>
                  <a:noFill/>
                </a:ln>
                <a:solidFill>
                  <a:sysClr val="windowText" lastClr="000000"/>
                </a:solidFill>
                <a:effectLst/>
                <a:uLnTx/>
                <a:uFillTx/>
                <a:latin typeface="Arial"/>
                <a:cs typeface="Arial"/>
              </a:rPr>
              <a:t> </a:t>
            </a:r>
            <a:r>
              <a:rPr kumimoji="0" sz="1400" b="1" i="0" u="none" strike="noStrike" kern="0" cap="none" spc="0" normalizeH="0" baseline="0" noProof="0" dirty="0">
                <a:ln>
                  <a:noFill/>
                </a:ln>
                <a:solidFill>
                  <a:sysClr val="windowText" lastClr="000000"/>
                </a:solidFill>
                <a:effectLst/>
                <a:uLnTx/>
                <a:uFillTx/>
                <a:latin typeface="Arial"/>
                <a:cs typeface="Arial"/>
              </a:rPr>
              <a:t>in</a:t>
            </a:r>
            <a:r>
              <a:rPr kumimoji="0" sz="1400" b="1" i="0" u="none" strike="noStrike" kern="0" cap="none" spc="-20" normalizeH="0" baseline="0" noProof="0" dirty="0">
                <a:ln>
                  <a:noFill/>
                </a:ln>
                <a:solidFill>
                  <a:sysClr val="windowText" lastClr="000000"/>
                </a:solidFill>
                <a:effectLst/>
                <a:uLnTx/>
                <a:uFillTx/>
                <a:latin typeface="Arial"/>
                <a:cs typeface="Arial"/>
              </a:rPr>
              <a:t> </a:t>
            </a:r>
            <a:r>
              <a:rPr kumimoji="0" sz="1400" b="1" i="0" u="none" strike="noStrike" kern="0" cap="none" spc="-25" normalizeH="0" baseline="0" noProof="0" dirty="0">
                <a:ln>
                  <a:noFill/>
                </a:ln>
                <a:solidFill>
                  <a:sysClr val="windowText" lastClr="000000"/>
                </a:solidFill>
                <a:effectLst/>
                <a:uLnTx/>
                <a:uFillTx/>
                <a:latin typeface="Arial"/>
                <a:cs typeface="Arial"/>
              </a:rPr>
              <a:t>red</a:t>
            </a:r>
            <a:endParaRPr kumimoji="0" sz="1400" b="0" i="0" u="none" strike="noStrike" kern="0" cap="none" spc="0" normalizeH="0" baseline="0" noProof="0">
              <a:ln>
                <a:noFill/>
              </a:ln>
              <a:solidFill>
                <a:sysClr val="windowText" lastClr="000000"/>
              </a:solidFill>
              <a:effectLst/>
              <a:uLnTx/>
              <a:uFillTx/>
              <a:latin typeface="Arial"/>
              <a:cs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36934" y="166115"/>
            <a:ext cx="4853305" cy="695960"/>
          </a:xfrm>
          <a:prstGeom prst="rect">
            <a:avLst/>
          </a:prstGeom>
        </p:spPr>
        <p:txBody>
          <a:bodyPr vert="horz" wrap="square" lIns="0" tIns="12700" rIns="0" bIns="0" rtlCol="0">
            <a:spAutoFit/>
          </a:bodyPr>
          <a:lstStyle/>
          <a:p>
            <a:pPr marL="12700">
              <a:lnSpc>
                <a:spcPct val="100000"/>
              </a:lnSpc>
              <a:spcBef>
                <a:spcPts val="100"/>
              </a:spcBef>
            </a:pPr>
            <a:r>
              <a:rPr sz="4400" b="0" dirty="0">
                <a:latin typeface="Calibri Light"/>
                <a:cs typeface="Calibri Light"/>
              </a:rPr>
              <a:t>Combination</a:t>
            </a:r>
            <a:r>
              <a:rPr sz="4400" b="0" spc="-50" dirty="0">
                <a:latin typeface="Calibri Light"/>
                <a:cs typeface="Calibri Light"/>
              </a:rPr>
              <a:t> </a:t>
            </a:r>
            <a:r>
              <a:rPr sz="4400" b="0" spc="-10" dirty="0">
                <a:latin typeface="Calibri Light"/>
                <a:cs typeface="Calibri Light"/>
              </a:rPr>
              <a:t>Therapy</a:t>
            </a:r>
            <a:endParaRPr sz="4400">
              <a:latin typeface="Calibri Light"/>
              <a:cs typeface="Calibri Light"/>
            </a:endParaRPr>
          </a:p>
        </p:txBody>
      </p:sp>
      <p:grpSp>
        <p:nvGrpSpPr>
          <p:cNvPr id="3" name="object 3"/>
          <p:cNvGrpSpPr/>
          <p:nvPr/>
        </p:nvGrpSpPr>
        <p:grpSpPr>
          <a:xfrm>
            <a:off x="7214889" y="4285889"/>
            <a:ext cx="2647315" cy="1967230"/>
            <a:chOff x="7214889" y="4285889"/>
            <a:chExt cx="2647315" cy="1967230"/>
          </a:xfrm>
        </p:grpSpPr>
        <p:sp>
          <p:nvSpPr>
            <p:cNvPr id="4" name="object 4"/>
            <p:cNvSpPr/>
            <p:nvPr/>
          </p:nvSpPr>
          <p:spPr>
            <a:xfrm>
              <a:off x="7799133" y="4285889"/>
              <a:ext cx="2063114" cy="1967230"/>
            </a:xfrm>
            <a:custGeom>
              <a:avLst/>
              <a:gdLst/>
              <a:ahLst/>
              <a:cxnLst/>
              <a:rect l="l" t="t" r="r" b="b"/>
              <a:pathLst>
                <a:path w="2063115" h="1967229">
                  <a:moveTo>
                    <a:pt x="1031358" y="0"/>
                  </a:moveTo>
                  <a:lnTo>
                    <a:pt x="981387" y="1134"/>
                  </a:lnTo>
                  <a:lnTo>
                    <a:pt x="932031" y="4502"/>
                  </a:lnTo>
                  <a:lnTo>
                    <a:pt x="883342" y="10052"/>
                  </a:lnTo>
                  <a:lnTo>
                    <a:pt x="835376" y="17734"/>
                  </a:lnTo>
                  <a:lnTo>
                    <a:pt x="788185" y="27495"/>
                  </a:lnTo>
                  <a:lnTo>
                    <a:pt x="741824" y="39283"/>
                  </a:lnTo>
                  <a:lnTo>
                    <a:pt x="696347" y="53048"/>
                  </a:lnTo>
                  <a:lnTo>
                    <a:pt x="651808" y="68738"/>
                  </a:lnTo>
                  <a:lnTo>
                    <a:pt x="608261" y="86301"/>
                  </a:lnTo>
                  <a:lnTo>
                    <a:pt x="565759" y="105686"/>
                  </a:lnTo>
                  <a:lnTo>
                    <a:pt x="524358" y="126841"/>
                  </a:lnTo>
                  <a:lnTo>
                    <a:pt x="484111" y="149715"/>
                  </a:lnTo>
                  <a:lnTo>
                    <a:pt x="445072" y="174257"/>
                  </a:lnTo>
                  <a:lnTo>
                    <a:pt x="407295" y="200414"/>
                  </a:lnTo>
                  <a:lnTo>
                    <a:pt x="370835" y="228135"/>
                  </a:lnTo>
                  <a:lnTo>
                    <a:pt x="335744" y="257368"/>
                  </a:lnTo>
                  <a:lnTo>
                    <a:pt x="302078" y="288063"/>
                  </a:lnTo>
                  <a:lnTo>
                    <a:pt x="269889" y="320168"/>
                  </a:lnTo>
                  <a:lnTo>
                    <a:pt x="239233" y="353631"/>
                  </a:lnTo>
                  <a:lnTo>
                    <a:pt x="210164" y="388400"/>
                  </a:lnTo>
                  <a:lnTo>
                    <a:pt x="182734" y="424424"/>
                  </a:lnTo>
                  <a:lnTo>
                    <a:pt x="156999" y="461652"/>
                  </a:lnTo>
                  <a:lnTo>
                    <a:pt x="133012" y="500032"/>
                  </a:lnTo>
                  <a:lnTo>
                    <a:pt x="110828" y="539513"/>
                  </a:lnTo>
                  <a:lnTo>
                    <a:pt x="90500" y="580042"/>
                  </a:lnTo>
                  <a:lnTo>
                    <a:pt x="72082" y="621569"/>
                  </a:lnTo>
                  <a:lnTo>
                    <a:pt x="55629" y="664042"/>
                  </a:lnTo>
                  <a:lnTo>
                    <a:pt x="41194" y="707409"/>
                  </a:lnTo>
                  <a:lnTo>
                    <a:pt x="28832" y="751620"/>
                  </a:lnTo>
                  <a:lnTo>
                    <a:pt x="18596" y="796621"/>
                  </a:lnTo>
                  <a:lnTo>
                    <a:pt x="10541" y="842363"/>
                  </a:lnTo>
                  <a:lnTo>
                    <a:pt x="4721" y="888793"/>
                  </a:lnTo>
                  <a:lnTo>
                    <a:pt x="1189" y="935860"/>
                  </a:lnTo>
                  <a:lnTo>
                    <a:pt x="0" y="983512"/>
                  </a:lnTo>
                  <a:lnTo>
                    <a:pt x="1189" y="1031164"/>
                  </a:lnTo>
                  <a:lnTo>
                    <a:pt x="4721" y="1078230"/>
                  </a:lnTo>
                  <a:lnTo>
                    <a:pt x="10541" y="1124660"/>
                  </a:lnTo>
                  <a:lnTo>
                    <a:pt x="18596" y="1170402"/>
                  </a:lnTo>
                  <a:lnTo>
                    <a:pt x="28832" y="1215403"/>
                  </a:lnTo>
                  <a:lnTo>
                    <a:pt x="41194" y="1259613"/>
                  </a:lnTo>
                  <a:lnTo>
                    <a:pt x="55629" y="1302981"/>
                  </a:lnTo>
                  <a:lnTo>
                    <a:pt x="72082" y="1345454"/>
                  </a:lnTo>
                  <a:lnTo>
                    <a:pt x="90500" y="1386981"/>
                  </a:lnTo>
                  <a:lnTo>
                    <a:pt x="110828" y="1427510"/>
                  </a:lnTo>
                  <a:lnTo>
                    <a:pt x="133012" y="1466990"/>
                  </a:lnTo>
                  <a:lnTo>
                    <a:pt x="156999" y="1505370"/>
                  </a:lnTo>
                  <a:lnTo>
                    <a:pt x="182734" y="1542598"/>
                  </a:lnTo>
                  <a:lnTo>
                    <a:pt x="210164" y="1578623"/>
                  </a:lnTo>
                  <a:lnTo>
                    <a:pt x="239233" y="1613392"/>
                  </a:lnTo>
                  <a:lnTo>
                    <a:pt x="269889" y="1646855"/>
                  </a:lnTo>
                  <a:lnTo>
                    <a:pt x="302078" y="1678959"/>
                  </a:lnTo>
                  <a:lnTo>
                    <a:pt x="335744" y="1709654"/>
                  </a:lnTo>
                  <a:lnTo>
                    <a:pt x="370835" y="1738888"/>
                  </a:lnTo>
                  <a:lnTo>
                    <a:pt x="407295" y="1766609"/>
                  </a:lnTo>
                  <a:lnTo>
                    <a:pt x="445072" y="1792766"/>
                  </a:lnTo>
                  <a:lnTo>
                    <a:pt x="484111" y="1817307"/>
                  </a:lnTo>
                  <a:lnTo>
                    <a:pt x="524358" y="1840181"/>
                  </a:lnTo>
                  <a:lnTo>
                    <a:pt x="565759" y="1861336"/>
                  </a:lnTo>
                  <a:lnTo>
                    <a:pt x="608261" y="1880721"/>
                  </a:lnTo>
                  <a:lnTo>
                    <a:pt x="651808" y="1898285"/>
                  </a:lnTo>
                  <a:lnTo>
                    <a:pt x="696347" y="1913974"/>
                  </a:lnTo>
                  <a:lnTo>
                    <a:pt x="741824" y="1927739"/>
                  </a:lnTo>
                  <a:lnTo>
                    <a:pt x="788185" y="1939528"/>
                  </a:lnTo>
                  <a:lnTo>
                    <a:pt x="835376" y="1949289"/>
                  </a:lnTo>
                  <a:lnTo>
                    <a:pt x="883342" y="1956970"/>
                  </a:lnTo>
                  <a:lnTo>
                    <a:pt x="932031" y="1962521"/>
                  </a:lnTo>
                  <a:lnTo>
                    <a:pt x="981387" y="1965889"/>
                  </a:lnTo>
                  <a:lnTo>
                    <a:pt x="1031358" y="1967023"/>
                  </a:lnTo>
                  <a:lnTo>
                    <a:pt x="1081328" y="1965889"/>
                  </a:lnTo>
                  <a:lnTo>
                    <a:pt x="1130684" y="1962521"/>
                  </a:lnTo>
                  <a:lnTo>
                    <a:pt x="1179373" y="1956970"/>
                  </a:lnTo>
                  <a:lnTo>
                    <a:pt x="1227340" y="1949289"/>
                  </a:lnTo>
                  <a:lnTo>
                    <a:pt x="1274531" y="1939528"/>
                  </a:lnTo>
                  <a:lnTo>
                    <a:pt x="1320892" y="1927739"/>
                  </a:lnTo>
                  <a:lnTo>
                    <a:pt x="1366369" y="1913974"/>
                  </a:lnTo>
                  <a:lnTo>
                    <a:pt x="1410908" y="1898285"/>
                  </a:lnTo>
                  <a:lnTo>
                    <a:pt x="1454455" y="1880721"/>
                  </a:lnTo>
                  <a:lnTo>
                    <a:pt x="1496956" y="1861336"/>
                  </a:lnTo>
                  <a:lnTo>
                    <a:pt x="1538357" y="1840181"/>
                  </a:lnTo>
                  <a:lnTo>
                    <a:pt x="1578605" y="1817307"/>
                  </a:lnTo>
                  <a:lnTo>
                    <a:pt x="1617644" y="1792766"/>
                  </a:lnTo>
                  <a:lnTo>
                    <a:pt x="1655420" y="1766609"/>
                  </a:lnTo>
                  <a:lnTo>
                    <a:pt x="1691881" y="1738888"/>
                  </a:lnTo>
                  <a:lnTo>
                    <a:pt x="1726972" y="1709654"/>
                  </a:lnTo>
                  <a:lnTo>
                    <a:pt x="1760638" y="1678959"/>
                  </a:lnTo>
                  <a:lnTo>
                    <a:pt x="1792826" y="1646855"/>
                  </a:lnTo>
                  <a:lnTo>
                    <a:pt x="1823482" y="1613392"/>
                  </a:lnTo>
                  <a:lnTo>
                    <a:pt x="1852552" y="1578623"/>
                  </a:lnTo>
                  <a:lnTo>
                    <a:pt x="1879981" y="1542598"/>
                  </a:lnTo>
                  <a:lnTo>
                    <a:pt x="1905716" y="1505370"/>
                  </a:lnTo>
                  <a:lnTo>
                    <a:pt x="1929703" y="1466990"/>
                  </a:lnTo>
                  <a:lnTo>
                    <a:pt x="1951888" y="1427510"/>
                  </a:lnTo>
                  <a:lnTo>
                    <a:pt x="1972216" y="1386981"/>
                  </a:lnTo>
                  <a:lnTo>
                    <a:pt x="1990633" y="1345454"/>
                  </a:lnTo>
                  <a:lnTo>
                    <a:pt x="2007086" y="1302981"/>
                  </a:lnTo>
                  <a:lnTo>
                    <a:pt x="2021521" y="1259613"/>
                  </a:lnTo>
                  <a:lnTo>
                    <a:pt x="2033883" y="1215403"/>
                  </a:lnTo>
                  <a:lnTo>
                    <a:pt x="2044119" y="1170402"/>
                  </a:lnTo>
                  <a:lnTo>
                    <a:pt x="2052174" y="1124660"/>
                  </a:lnTo>
                  <a:lnTo>
                    <a:pt x="2057994" y="1078230"/>
                  </a:lnTo>
                  <a:lnTo>
                    <a:pt x="2061526" y="1031164"/>
                  </a:lnTo>
                  <a:lnTo>
                    <a:pt x="2062716" y="983512"/>
                  </a:lnTo>
                  <a:lnTo>
                    <a:pt x="2061526" y="935860"/>
                  </a:lnTo>
                  <a:lnTo>
                    <a:pt x="2057994" y="888793"/>
                  </a:lnTo>
                  <a:lnTo>
                    <a:pt x="2052174" y="842363"/>
                  </a:lnTo>
                  <a:lnTo>
                    <a:pt x="2044119" y="796621"/>
                  </a:lnTo>
                  <a:lnTo>
                    <a:pt x="2033883" y="751620"/>
                  </a:lnTo>
                  <a:lnTo>
                    <a:pt x="2021521" y="707409"/>
                  </a:lnTo>
                  <a:lnTo>
                    <a:pt x="2007086" y="664042"/>
                  </a:lnTo>
                  <a:lnTo>
                    <a:pt x="1990633" y="621569"/>
                  </a:lnTo>
                  <a:lnTo>
                    <a:pt x="1972216" y="580042"/>
                  </a:lnTo>
                  <a:lnTo>
                    <a:pt x="1951888" y="539513"/>
                  </a:lnTo>
                  <a:lnTo>
                    <a:pt x="1929703" y="500032"/>
                  </a:lnTo>
                  <a:lnTo>
                    <a:pt x="1905716" y="461652"/>
                  </a:lnTo>
                  <a:lnTo>
                    <a:pt x="1879981" y="424424"/>
                  </a:lnTo>
                  <a:lnTo>
                    <a:pt x="1852552" y="388400"/>
                  </a:lnTo>
                  <a:lnTo>
                    <a:pt x="1823482" y="353631"/>
                  </a:lnTo>
                  <a:lnTo>
                    <a:pt x="1792826" y="320168"/>
                  </a:lnTo>
                  <a:lnTo>
                    <a:pt x="1760638" y="288063"/>
                  </a:lnTo>
                  <a:lnTo>
                    <a:pt x="1726972" y="257368"/>
                  </a:lnTo>
                  <a:lnTo>
                    <a:pt x="1691881" y="228135"/>
                  </a:lnTo>
                  <a:lnTo>
                    <a:pt x="1655420" y="200414"/>
                  </a:lnTo>
                  <a:lnTo>
                    <a:pt x="1617644" y="174257"/>
                  </a:lnTo>
                  <a:lnTo>
                    <a:pt x="1578605" y="149715"/>
                  </a:lnTo>
                  <a:lnTo>
                    <a:pt x="1538357" y="126841"/>
                  </a:lnTo>
                  <a:lnTo>
                    <a:pt x="1496956" y="105686"/>
                  </a:lnTo>
                  <a:lnTo>
                    <a:pt x="1454455" y="86301"/>
                  </a:lnTo>
                  <a:lnTo>
                    <a:pt x="1410908" y="68738"/>
                  </a:lnTo>
                  <a:lnTo>
                    <a:pt x="1366369" y="53048"/>
                  </a:lnTo>
                  <a:lnTo>
                    <a:pt x="1320892" y="39283"/>
                  </a:lnTo>
                  <a:lnTo>
                    <a:pt x="1274531" y="27495"/>
                  </a:lnTo>
                  <a:lnTo>
                    <a:pt x="1227340" y="17734"/>
                  </a:lnTo>
                  <a:lnTo>
                    <a:pt x="1179373" y="10052"/>
                  </a:lnTo>
                  <a:lnTo>
                    <a:pt x="1130684" y="4502"/>
                  </a:lnTo>
                  <a:lnTo>
                    <a:pt x="1081328" y="1134"/>
                  </a:lnTo>
                  <a:lnTo>
                    <a:pt x="1031358" y="0"/>
                  </a:lnTo>
                  <a:close/>
                </a:path>
              </a:pathLst>
            </a:custGeom>
            <a:solidFill>
              <a:srgbClr val="E1471D">
                <a:alpha val="1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 name="object 5"/>
            <p:cNvSpPr/>
            <p:nvPr/>
          </p:nvSpPr>
          <p:spPr>
            <a:xfrm>
              <a:off x="7221239" y="4727651"/>
              <a:ext cx="1104265" cy="1052830"/>
            </a:xfrm>
            <a:custGeom>
              <a:avLst/>
              <a:gdLst/>
              <a:ahLst/>
              <a:cxnLst/>
              <a:rect l="l" t="t" r="r" b="b"/>
              <a:pathLst>
                <a:path w="1104265" h="1052829">
                  <a:moveTo>
                    <a:pt x="551892" y="0"/>
                  </a:moveTo>
                  <a:lnTo>
                    <a:pt x="501658" y="2150"/>
                  </a:lnTo>
                  <a:lnTo>
                    <a:pt x="452688" y="8479"/>
                  </a:lnTo>
                  <a:lnTo>
                    <a:pt x="405177" y="18799"/>
                  </a:lnTo>
                  <a:lnTo>
                    <a:pt x="359319" y="32926"/>
                  </a:lnTo>
                  <a:lnTo>
                    <a:pt x="315308" y="50672"/>
                  </a:lnTo>
                  <a:lnTo>
                    <a:pt x="273341" y="71854"/>
                  </a:lnTo>
                  <a:lnTo>
                    <a:pt x="233611" y="96284"/>
                  </a:lnTo>
                  <a:lnTo>
                    <a:pt x="196314" y="123776"/>
                  </a:lnTo>
                  <a:lnTo>
                    <a:pt x="161645" y="154146"/>
                  </a:lnTo>
                  <a:lnTo>
                    <a:pt x="129797" y="187208"/>
                  </a:lnTo>
                  <a:lnTo>
                    <a:pt x="100967" y="222775"/>
                  </a:lnTo>
                  <a:lnTo>
                    <a:pt x="75349" y="260661"/>
                  </a:lnTo>
                  <a:lnTo>
                    <a:pt x="53137" y="300682"/>
                  </a:lnTo>
                  <a:lnTo>
                    <a:pt x="34527" y="342650"/>
                  </a:lnTo>
                  <a:lnTo>
                    <a:pt x="19714" y="386381"/>
                  </a:lnTo>
                  <a:lnTo>
                    <a:pt x="8891" y="431689"/>
                  </a:lnTo>
                  <a:lnTo>
                    <a:pt x="2255" y="478387"/>
                  </a:lnTo>
                  <a:lnTo>
                    <a:pt x="0" y="526290"/>
                  </a:lnTo>
                  <a:lnTo>
                    <a:pt x="2255" y="574193"/>
                  </a:lnTo>
                  <a:lnTo>
                    <a:pt x="8891" y="620891"/>
                  </a:lnTo>
                  <a:lnTo>
                    <a:pt x="19714" y="666199"/>
                  </a:lnTo>
                  <a:lnTo>
                    <a:pt x="34527" y="709930"/>
                  </a:lnTo>
                  <a:lnTo>
                    <a:pt x="53137" y="751898"/>
                  </a:lnTo>
                  <a:lnTo>
                    <a:pt x="75349" y="791919"/>
                  </a:lnTo>
                  <a:lnTo>
                    <a:pt x="100967" y="829805"/>
                  </a:lnTo>
                  <a:lnTo>
                    <a:pt x="129797" y="865372"/>
                  </a:lnTo>
                  <a:lnTo>
                    <a:pt x="161645" y="898433"/>
                  </a:lnTo>
                  <a:lnTo>
                    <a:pt x="196314" y="928803"/>
                  </a:lnTo>
                  <a:lnTo>
                    <a:pt x="233611" y="956296"/>
                  </a:lnTo>
                  <a:lnTo>
                    <a:pt x="273341" y="980726"/>
                  </a:lnTo>
                  <a:lnTo>
                    <a:pt x="315308" y="1001907"/>
                  </a:lnTo>
                  <a:lnTo>
                    <a:pt x="359319" y="1019654"/>
                  </a:lnTo>
                  <a:lnTo>
                    <a:pt x="405177" y="1033781"/>
                  </a:lnTo>
                  <a:lnTo>
                    <a:pt x="452688" y="1044101"/>
                  </a:lnTo>
                  <a:lnTo>
                    <a:pt x="501658" y="1050429"/>
                  </a:lnTo>
                  <a:lnTo>
                    <a:pt x="551892" y="1052580"/>
                  </a:lnTo>
                  <a:lnTo>
                    <a:pt x="602126" y="1050429"/>
                  </a:lnTo>
                  <a:lnTo>
                    <a:pt x="651096" y="1044101"/>
                  </a:lnTo>
                  <a:lnTo>
                    <a:pt x="698607" y="1033781"/>
                  </a:lnTo>
                  <a:lnTo>
                    <a:pt x="744466" y="1019654"/>
                  </a:lnTo>
                  <a:lnTo>
                    <a:pt x="788476" y="1001907"/>
                  </a:lnTo>
                  <a:lnTo>
                    <a:pt x="830443" y="980726"/>
                  </a:lnTo>
                  <a:lnTo>
                    <a:pt x="870173" y="956296"/>
                  </a:lnTo>
                  <a:lnTo>
                    <a:pt x="907470" y="928803"/>
                  </a:lnTo>
                  <a:lnTo>
                    <a:pt x="942140" y="898433"/>
                  </a:lnTo>
                  <a:lnTo>
                    <a:pt x="973987" y="865372"/>
                  </a:lnTo>
                  <a:lnTo>
                    <a:pt x="1002818" y="829805"/>
                  </a:lnTo>
                  <a:lnTo>
                    <a:pt x="1028436" y="791919"/>
                  </a:lnTo>
                  <a:lnTo>
                    <a:pt x="1050648" y="751898"/>
                  </a:lnTo>
                  <a:lnTo>
                    <a:pt x="1069258" y="709930"/>
                  </a:lnTo>
                  <a:lnTo>
                    <a:pt x="1084072" y="666199"/>
                  </a:lnTo>
                  <a:lnTo>
                    <a:pt x="1094894" y="620891"/>
                  </a:lnTo>
                  <a:lnTo>
                    <a:pt x="1101530" y="574193"/>
                  </a:lnTo>
                  <a:lnTo>
                    <a:pt x="1103786" y="526290"/>
                  </a:lnTo>
                  <a:lnTo>
                    <a:pt x="1101530" y="478387"/>
                  </a:lnTo>
                  <a:lnTo>
                    <a:pt x="1094894" y="431689"/>
                  </a:lnTo>
                  <a:lnTo>
                    <a:pt x="1084072" y="386381"/>
                  </a:lnTo>
                  <a:lnTo>
                    <a:pt x="1069258" y="342650"/>
                  </a:lnTo>
                  <a:lnTo>
                    <a:pt x="1050648" y="300682"/>
                  </a:lnTo>
                  <a:lnTo>
                    <a:pt x="1028436" y="260661"/>
                  </a:lnTo>
                  <a:lnTo>
                    <a:pt x="1002818" y="222775"/>
                  </a:lnTo>
                  <a:lnTo>
                    <a:pt x="973987" y="187208"/>
                  </a:lnTo>
                  <a:lnTo>
                    <a:pt x="942140" y="154146"/>
                  </a:lnTo>
                  <a:lnTo>
                    <a:pt x="907470" y="123776"/>
                  </a:lnTo>
                  <a:lnTo>
                    <a:pt x="870173" y="96284"/>
                  </a:lnTo>
                  <a:lnTo>
                    <a:pt x="830443" y="71854"/>
                  </a:lnTo>
                  <a:lnTo>
                    <a:pt x="788476" y="50672"/>
                  </a:lnTo>
                  <a:lnTo>
                    <a:pt x="744466" y="32926"/>
                  </a:lnTo>
                  <a:lnTo>
                    <a:pt x="698607" y="18799"/>
                  </a:lnTo>
                  <a:lnTo>
                    <a:pt x="651096" y="8479"/>
                  </a:lnTo>
                  <a:lnTo>
                    <a:pt x="602126" y="2150"/>
                  </a:lnTo>
                  <a:lnTo>
                    <a:pt x="551892" y="0"/>
                  </a:lnTo>
                  <a:close/>
                </a:path>
              </a:pathLst>
            </a:custGeom>
            <a:solidFill>
              <a:srgbClr val="4DA1BB">
                <a:alpha val="1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 name="object 6"/>
            <p:cNvSpPr/>
            <p:nvPr/>
          </p:nvSpPr>
          <p:spPr>
            <a:xfrm>
              <a:off x="7221239" y="4727651"/>
              <a:ext cx="1104265" cy="1052830"/>
            </a:xfrm>
            <a:custGeom>
              <a:avLst/>
              <a:gdLst/>
              <a:ahLst/>
              <a:cxnLst/>
              <a:rect l="l" t="t" r="r" b="b"/>
              <a:pathLst>
                <a:path w="1104265" h="1052829">
                  <a:moveTo>
                    <a:pt x="0" y="526290"/>
                  </a:moveTo>
                  <a:lnTo>
                    <a:pt x="2255" y="478386"/>
                  </a:lnTo>
                  <a:lnTo>
                    <a:pt x="8891" y="431688"/>
                  </a:lnTo>
                  <a:lnTo>
                    <a:pt x="19714" y="386381"/>
                  </a:lnTo>
                  <a:lnTo>
                    <a:pt x="34527" y="342650"/>
                  </a:lnTo>
                  <a:lnTo>
                    <a:pt x="53137" y="300681"/>
                  </a:lnTo>
                  <a:lnTo>
                    <a:pt x="75349" y="260661"/>
                  </a:lnTo>
                  <a:lnTo>
                    <a:pt x="100967" y="222774"/>
                  </a:lnTo>
                  <a:lnTo>
                    <a:pt x="129798" y="187208"/>
                  </a:lnTo>
                  <a:lnTo>
                    <a:pt x="161645" y="154146"/>
                  </a:lnTo>
                  <a:lnTo>
                    <a:pt x="196315" y="123776"/>
                  </a:lnTo>
                  <a:lnTo>
                    <a:pt x="233612" y="96283"/>
                  </a:lnTo>
                  <a:lnTo>
                    <a:pt x="273342" y="71854"/>
                  </a:lnTo>
                  <a:lnTo>
                    <a:pt x="315309" y="50672"/>
                  </a:lnTo>
                  <a:lnTo>
                    <a:pt x="359319" y="32926"/>
                  </a:lnTo>
                  <a:lnTo>
                    <a:pt x="405177" y="18799"/>
                  </a:lnTo>
                  <a:lnTo>
                    <a:pt x="452689" y="8479"/>
                  </a:lnTo>
                  <a:lnTo>
                    <a:pt x="501659" y="2150"/>
                  </a:lnTo>
                  <a:lnTo>
                    <a:pt x="551893" y="0"/>
                  </a:lnTo>
                  <a:lnTo>
                    <a:pt x="602126" y="2150"/>
                  </a:lnTo>
                  <a:lnTo>
                    <a:pt x="651096" y="8479"/>
                  </a:lnTo>
                  <a:lnTo>
                    <a:pt x="698608" y="18799"/>
                  </a:lnTo>
                  <a:lnTo>
                    <a:pt x="744466" y="32926"/>
                  </a:lnTo>
                  <a:lnTo>
                    <a:pt x="788476" y="50672"/>
                  </a:lnTo>
                  <a:lnTo>
                    <a:pt x="830443" y="71854"/>
                  </a:lnTo>
                  <a:lnTo>
                    <a:pt x="870173" y="96283"/>
                  </a:lnTo>
                  <a:lnTo>
                    <a:pt x="907470" y="123776"/>
                  </a:lnTo>
                  <a:lnTo>
                    <a:pt x="942140" y="154146"/>
                  </a:lnTo>
                  <a:lnTo>
                    <a:pt x="973987" y="187208"/>
                  </a:lnTo>
                  <a:lnTo>
                    <a:pt x="1002818" y="222774"/>
                  </a:lnTo>
                  <a:lnTo>
                    <a:pt x="1028436" y="260661"/>
                  </a:lnTo>
                  <a:lnTo>
                    <a:pt x="1050648" y="300681"/>
                  </a:lnTo>
                  <a:lnTo>
                    <a:pt x="1069258" y="342650"/>
                  </a:lnTo>
                  <a:lnTo>
                    <a:pt x="1084071" y="386381"/>
                  </a:lnTo>
                  <a:lnTo>
                    <a:pt x="1094894" y="431688"/>
                  </a:lnTo>
                  <a:lnTo>
                    <a:pt x="1101530" y="478386"/>
                  </a:lnTo>
                  <a:lnTo>
                    <a:pt x="1103786" y="526290"/>
                  </a:lnTo>
                  <a:lnTo>
                    <a:pt x="1101530" y="574193"/>
                  </a:lnTo>
                  <a:lnTo>
                    <a:pt x="1094894" y="620891"/>
                  </a:lnTo>
                  <a:lnTo>
                    <a:pt x="1084071" y="666198"/>
                  </a:lnTo>
                  <a:lnTo>
                    <a:pt x="1069258" y="709929"/>
                  </a:lnTo>
                  <a:lnTo>
                    <a:pt x="1050648" y="751898"/>
                  </a:lnTo>
                  <a:lnTo>
                    <a:pt x="1028436" y="791918"/>
                  </a:lnTo>
                  <a:lnTo>
                    <a:pt x="1002818" y="829805"/>
                  </a:lnTo>
                  <a:lnTo>
                    <a:pt x="973987" y="865371"/>
                  </a:lnTo>
                  <a:lnTo>
                    <a:pt x="942140" y="898433"/>
                  </a:lnTo>
                  <a:lnTo>
                    <a:pt x="907470" y="928803"/>
                  </a:lnTo>
                  <a:lnTo>
                    <a:pt x="870173" y="956296"/>
                  </a:lnTo>
                  <a:lnTo>
                    <a:pt x="830443" y="980725"/>
                  </a:lnTo>
                  <a:lnTo>
                    <a:pt x="788476" y="1001907"/>
                  </a:lnTo>
                  <a:lnTo>
                    <a:pt x="744466" y="1019653"/>
                  </a:lnTo>
                  <a:lnTo>
                    <a:pt x="698608" y="1033780"/>
                  </a:lnTo>
                  <a:lnTo>
                    <a:pt x="651096" y="1044100"/>
                  </a:lnTo>
                  <a:lnTo>
                    <a:pt x="602126" y="1050429"/>
                  </a:lnTo>
                  <a:lnTo>
                    <a:pt x="551893" y="1052580"/>
                  </a:lnTo>
                  <a:lnTo>
                    <a:pt x="501659" y="1050429"/>
                  </a:lnTo>
                  <a:lnTo>
                    <a:pt x="452689" y="1044100"/>
                  </a:lnTo>
                  <a:lnTo>
                    <a:pt x="405177" y="1033780"/>
                  </a:lnTo>
                  <a:lnTo>
                    <a:pt x="359319" y="1019653"/>
                  </a:lnTo>
                  <a:lnTo>
                    <a:pt x="315309" y="1001907"/>
                  </a:lnTo>
                  <a:lnTo>
                    <a:pt x="273342" y="980725"/>
                  </a:lnTo>
                  <a:lnTo>
                    <a:pt x="233612" y="956296"/>
                  </a:lnTo>
                  <a:lnTo>
                    <a:pt x="196315" y="928803"/>
                  </a:lnTo>
                  <a:lnTo>
                    <a:pt x="161645" y="898433"/>
                  </a:lnTo>
                  <a:lnTo>
                    <a:pt x="129798" y="865371"/>
                  </a:lnTo>
                  <a:lnTo>
                    <a:pt x="100967" y="829805"/>
                  </a:lnTo>
                  <a:lnTo>
                    <a:pt x="75349" y="791918"/>
                  </a:lnTo>
                  <a:lnTo>
                    <a:pt x="53137" y="751898"/>
                  </a:lnTo>
                  <a:lnTo>
                    <a:pt x="34527" y="709929"/>
                  </a:lnTo>
                  <a:lnTo>
                    <a:pt x="19714" y="666198"/>
                  </a:lnTo>
                  <a:lnTo>
                    <a:pt x="8891" y="620891"/>
                  </a:lnTo>
                  <a:lnTo>
                    <a:pt x="2255" y="574193"/>
                  </a:lnTo>
                  <a:lnTo>
                    <a:pt x="0" y="526290"/>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 name="object 7"/>
          <p:cNvGrpSpPr/>
          <p:nvPr/>
        </p:nvGrpSpPr>
        <p:grpSpPr>
          <a:xfrm>
            <a:off x="2283020" y="4025786"/>
            <a:ext cx="2666365" cy="1979930"/>
            <a:chOff x="2283020" y="4025786"/>
            <a:chExt cx="2666365" cy="1979930"/>
          </a:xfrm>
        </p:grpSpPr>
        <p:sp>
          <p:nvSpPr>
            <p:cNvPr id="8" name="object 8"/>
            <p:cNvSpPr/>
            <p:nvPr/>
          </p:nvSpPr>
          <p:spPr>
            <a:xfrm>
              <a:off x="3738023" y="4451742"/>
              <a:ext cx="1210945" cy="1155065"/>
            </a:xfrm>
            <a:custGeom>
              <a:avLst/>
              <a:gdLst/>
              <a:ahLst/>
              <a:cxnLst/>
              <a:rect l="l" t="t" r="r" b="b"/>
              <a:pathLst>
                <a:path w="1210945" h="1155064">
                  <a:moveTo>
                    <a:pt x="605395" y="0"/>
                  </a:moveTo>
                  <a:lnTo>
                    <a:pt x="555743" y="1913"/>
                  </a:lnTo>
                  <a:lnTo>
                    <a:pt x="507196" y="7556"/>
                  </a:lnTo>
                  <a:lnTo>
                    <a:pt x="459911" y="16778"/>
                  </a:lnTo>
                  <a:lnTo>
                    <a:pt x="414043" y="29431"/>
                  </a:lnTo>
                  <a:lnTo>
                    <a:pt x="369747" y="45367"/>
                  </a:lnTo>
                  <a:lnTo>
                    <a:pt x="327181" y="64438"/>
                  </a:lnTo>
                  <a:lnTo>
                    <a:pt x="286498" y="86494"/>
                  </a:lnTo>
                  <a:lnTo>
                    <a:pt x="247856" y="111387"/>
                  </a:lnTo>
                  <a:lnTo>
                    <a:pt x="211410" y="138968"/>
                  </a:lnTo>
                  <a:lnTo>
                    <a:pt x="177316" y="169090"/>
                  </a:lnTo>
                  <a:lnTo>
                    <a:pt x="145729" y="201602"/>
                  </a:lnTo>
                  <a:lnTo>
                    <a:pt x="116806" y="236357"/>
                  </a:lnTo>
                  <a:lnTo>
                    <a:pt x="90702" y="273207"/>
                  </a:lnTo>
                  <a:lnTo>
                    <a:pt x="67573" y="312002"/>
                  </a:lnTo>
                  <a:lnTo>
                    <a:pt x="47574" y="352594"/>
                  </a:lnTo>
                  <a:lnTo>
                    <a:pt x="30863" y="394834"/>
                  </a:lnTo>
                  <a:lnTo>
                    <a:pt x="17594" y="438575"/>
                  </a:lnTo>
                  <a:lnTo>
                    <a:pt x="7923" y="483666"/>
                  </a:lnTo>
                  <a:lnTo>
                    <a:pt x="2006" y="529960"/>
                  </a:lnTo>
                  <a:lnTo>
                    <a:pt x="0" y="577308"/>
                  </a:lnTo>
                  <a:lnTo>
                    <a:pt x="2006" y="624657"/>
                  </a:lnTo>
                  <a:lnTo>
                    <a:pt x="7923" y="670951"/>
                  </a:lnTo>
                  <a:lnTo>
                    <a:pt x="17594" y="716043"/>
                  </a:lnTo>
                  <a:lnTo>
                    <a:pt x="30863" y="759783"/>
                  </a:lnTo>
                  <a:lnTo>
                    <a:pt x="47574" y="802024"/>
                  </a:lnTo>
                  <a:lnTo>
                    <a:pt x="67573" y="842616"/>
                  </a:lnTo>
                  <a:lnTo>
                    <a:pt x="90702" y="881411"/>
                  </a:lnTo>
                  <a:lnTo>
                    <a:pt x="116806" y="918260"/>
                  </a:lnTo>
                  <a:lnTo>
                    <a:pt x="145729" y="953016"/>
                  </a:lnTo>
                  <a:lnTo>
                    <a:pt x="177316" y="985528"/>
                  </a:lnTo>
                  <a:lnTo>
                    <a:pt x="211410" y="1015650"/>
                  </a:lnTo>
                  <a:lnTo>
                    <a:pt x="247856" y="1043231"/>
                  </a:lnTo>
                  <a:lnTo>
                    <a:pt x="286498" y="1068124"/>
                  </a:lnTo>
                  <a:lnTo>
                    <a:pt x="327181" y="1090180"/>
                  </a:lnTo>
                  <a:lnTo>
                    <a:pt x="369747" y="1109250"/>
                  </a:lnTo>
                  <a:lnTo>
                    <a:pt x="414043" y="1125187"/>
                  </a:lnTo>
                  <a:lnTo>
                    <a:pt x="459911" y="1137840"/>
                  </a:lnTo>
                  <a:lnTo>
                    <a:pt x="507196" y="1147062"/>
                  </a:lnTo>
                  <a:lnTo>
                    <a:pt x="555743" y="1152704"/>
                  </a:lnTo>
                  <a:lnTo>
                    <a:pt x="605395" y="1154618"/>
                  </a:lnTo>
                  <a:lnTo>
                    <a:pt x="655046" y="1152704"/>
                  </a:lnTo>
                  <a:lnTo>
                    <a:pt x="703592" y="1147062"/>
                  </a:lnTo>
                  <a:lnTo>
                    <a:pt x="750877" y="1137840"/>
                  </a:lnTo>
                  <a:lnTo>
                    <a:pt x="796746" y="1125187"/>
                  </a:lnTo>
                  <a:lnTo>
                    <a:pt x="841041" y="1109250"/>
                  </a:lnTo>
                  <a:lnTo>
                    <a:pt x="883608" y="1090180"/>
                  </a:lnTo>
                  <a:lnTo>
                    <a:pt x="924290" y="1068124"/>
                  </a:lnTo>
                  <a:lnTo>
                    <a:pt x="962932" y="1043231"/>
                  </a:lnTo>
                  <a:lnTo>
                    <a:pt x="999378" y="1015650"/>
                  </a:lnTo>
                  <a:lnTo>
                    <a:pt x="1033472" y="985528"/>
                  </a:lnTo>
                  <a:lnTo>
                    <a:pt x="1065059" y="953016"/>
                  </a:lnTo>
                  <a:lnTo>
                    <a:pt x="1093982" y="918260"/>
                  </a:lnTo>
                  <a:lnTo>
                    <a:pt x="1120086" y="881411"/>
                  </a:lnTo>
                  <a:lnTo>
                    <a:pt x="1143215" y="842616"/>
                  </a:lnTo>
                  <a:lnTo>
                    <a:pt x="1163213" y="802024"/>
                  </a:lnTo>
                  <a:lnTo>
                    <a:pt x="1179925" y="759783"/>
                  </a:lnTo>
                  <a:lnTo>
                    <a:pt x="1193194" y="716043"/>
                  </a:lnTo>
                  <a:lnTo>
                    <a:pt x="1202865" y="670951"/>
                  </a:lnTo>
                  <a:lnTo>
                    <a:pt x="1208781" y="624657"/>
                  </a:lnTo>
                  <a:lnTo>
                    <a:pt x="1210788" y="577308"/>
                  </a:lnTo>
                  <a:lnTo>
                    <a:pt x="1208781" y="529960"/>
                  </a:lnTo>
                  <a:lnTo>
                    <a:pt x="1202865" y="483666"/>
                  </a:lnTo>
                  <a:lnTo>
                    <a:pt x="1193194" y="438575"/>
                  </a:lnTo>
                  <a:lnTo>
                    <a:pt x="1179925" y="394834"/>
                  </a:lnTo>
                  <a:lnTo>
                    <a:pt x="1163213" y="352594"/>
                  </a:lnTo>
                  <a:lnTo>
                    <a:pt x="1143215" y="312002"/>
                  </a:lnTo>
                  <a:lnTo>
                    <a:pt x="1120086" y="273207"/>
                  </a:lnTo>
                  <a:lnTo>
                    <a:pt x="1093982" y="236357"/>
                  </a:lnTo>
                  <a:lnTo>
                    <a:pt x="1065059" y="201602"/>
                  </a:lnTo>
                  <a:lnTo>
                    <a:pt x="1033472" y="169090"/>
                  </a:lnTo>
                  <a:lnTo>
                    <a:pt x="999378" y="138968"/>
                  </a:lnTo>
                  <a:lnTo>
                    <a:pt x="962932" y="111387"/>
                  </a:lnTo>
                  <a:lnTo>
                    <a:pt x="924290" y="86494"/>
                  </a:lnTo>
                  <a:lnTo>
                    <a:pt x="883608" y="64438"/>
                  </a:lnTo>
                  <a:lnTo>
                    <a:pt x="841041" y="45367"/>
                  </a:lnTo>
                  <a:lnTo>
                    <a:pt x="796746" y="29431"/>
                  </a:lnTo>
                  <a:lnTo>
                    <a:pt x="750877" y="16778"/>
                  </a:lnTo>
                  <a:lnTo>
                    <a:pt x="703592" y="7556"/>
                  </a:lnTo>
                  <a:lnTo>
                    <a:pt x="655046" y="1913"/>
                  </a:lnTo>
                  <a:lnTo>
                    <a:pt x="605395" y="0"/>
                  </a:lnTo>
                  <a:close/>
                </a:path>
              </a:pathLst>
            </a:custGeom>
            <a:solidFill>
              <a:srgbClr val="E1471D">
                <a:alpha val="1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 name="object 9"/>
            <p:cNvSpPr/>
            <p:nvPr/>
          </p:nvSpPr>
          <p:spPr>
            <a:xfrm>
              <a:off x="2289370" y="4032136"/>
              <a:ext cx="2063114" cy="1967230"/>
            </a:xfrm>
            <a:custGeom>
              <a:avLst/>
              <a:gdLst/>
              <a:ahLst/>
              <a:cxnLst/>
              <a:rect l="l" t="t" r="r" b="b"/>
              <a:pathLst>
                <a:path w="2063114" h="1967229">
                  <a:moveTo>
                    <a:pt x="1031358" y="0"/>
                  </a:moveTo>
                  <a:lnTo>
                    <a:pt x="981387" y="1134"/>
                  </a:lnTo>
                  <a:lnTo>
                    <a:pt x="932031" y="4502"/>
                  </a:lnTo>
                  <a:lnTo>
                    <a:pt x="883342" y="10052"/>
                  </a:lnTo>
                  <a:lnTo>
                    <a:pt x="835376" y="17734"/>
                  </a:lnTo>
                  <a:lnTo>
                    <a:pt x="788185" y="27495"/>
                  </a:lnTo>
                  <a:lnTo>
                    <a:pt x="741824" y="39283"/>
                  </a:lnTo>
                  <a:lnTo>
                    <a:pt x="696347" y="53048"/>
                  </a:lnTo>
                  <a:lnTo>
                    <a:pt x="651808" y="68738"/>
                  </a:lnTo>
                  <a:lnTo>
                    <a:pt x="608261" y="86301"/>
                  </a:lnTo>
                  <a:lnTo>
                    <a:pt x="565759" y="105686"/>
                  </a:lnTo>
                  <a:lnTo>
                    <a:pt x="524358" y="126841"/>
                  </a:lnTo>
                  <a:lnTo>
                    <a:pt x="484111" y="149715"/>
                  </a:lnTo>
                  <a:lnTo>
                    <a:pt x="445072" y="174257"/>
                  </a:lnTo>
                  <a:lnTo>
                    <a:pt x="407295" y="200414"/>
                  </a:lnTo>
                  <a:lnTo>
                    <a:pt x="370835" y="228135"/>
                  </a:lnTo>
                  <a:lnTo>
                    <a:pt x="335744" y="257368"/>
                  </a:lnTo>
                  <a:lnTo>
                    <a:pt x="302078" y="288063"/>
                  </a:lnTo>
                  <a:lnTo>
                    <a:pt x="269889" y="320168"/>
                  </a:lnTo>
                  <a:lnTo>
                    <a:pt x="239233" y="353631"/>
                  </a:lnTo>
                  <a:lnTo>
                    <a:pt x="210164" y="388400"/>
                  </a:lnTo>
                  <a:lnTo>
                    <a:pt x="182734" y="424424"/>
                  </a:lnTo>
                  <a:lnTo>
                    <a:pt x="156999" y="461652"/>
                  </a:lnTo>
                  <a:lnTo>
                    <a:pt x="133012" y="500032"/>
                  </a:lnTo>
                  <a:lnTo>
                    <a:pt x="110828" y="539513"/>
                  </a:lnTo>
                  <a:lnTo>
                    <a:pt x="90500" y="580042"/>
                  </a:lnTo>
                  <a:lnTo>
                    <a:pt x="72082" y="621569"/>
                  </a:lnTo>
                  <a:lnTo>
                    <a:pt x="55629" y="664042"/>
                  </a:lnTo>
                  <a:lnTo>
                    <a:pt x="41194" y="707409"/>
                  </a:lnTo>
                  <a:lnTo>
                    <a:pt x="28832" y="751620"/>
                  </a:lnTo>
                  <a:lnTo>
                    <a:pt x="18596" y="796621"/>
                  </a:lnTo>
                  <a:lnTo>
                    <a:pt x="10541" y="842363"/>
                  </a:lnTo>
                  <a:lnTo>
                    <a:pt x="4721" y="888793"/>
                  </a:lnTo>
                  <a:lnTo>
                    <a:pt x="1189" y="935860"/>
                  </a:lnTo>
                  <a:lnTo>
                    <a:pt x="0" y="983512"/>
                  </a:lnTo>
                  <a:lnTo>
                    <a:pt x="1189" y="1031164"/>
                  </a:lnTo>
                  <a:lnTo>
                    <a:pt x="4721" y="1078230"/>
                  </a:lnTo>
                  <a:lnTo>
                    <a:pt x="10541" y="1124660"/>
                  </a:lnTo>
                  <a:lnTo>
                    <a:pt x="18596" y="1170402"/>
                  </a:lnTo>
                  <a:lnTo>
                    <a:pt x="28832" y="1215404"/>
                  </a:lnTo>
                  <a:lnTo>
                    <a:pt x="41194" y="1259614"/>
                  </a:lnTo>
                  <a:lnTo>
                    <a:pt x="55629" y="1302981"/>
                  </a:lnTo>
                  <a:lnTo>
                    <a:pt x="72082" y="1345454"/>
                  </a:lnTo>
                  <a:lnTo>
                    <a:pt x="90500" y="1386981"/>
                  </a:lnTo>
                  <a:lnTo>
                    <a:pt x="110828" y="1427510"/>
                  </a:lnTo>
                  <a:lnTo>
                    <a:pt x="133012" y="1466991"/>
                  </a:lnTo>
                  <a:lnTo>
                    <a:pt x="156999" y="1505371"/>
                  </a:lnTo>
                  <a:lnTo>
                    <a:pt x="182734" y="1542599"/>
                  </a:lnTo>
                  <a:lnTo>
                    <a:pt x="210164" y="1578623"/>
                  </a:lnTo>
                  <a:lnTo>
                    <a:pt x="239233" y="1613392"/>
                  </a:lnTo>
                  <a:lnTo>
                    <a:pt x="269889" y="1646855"/>
                  </a:lnTo>
                  <a:lnTo>
                    <a:pt x="302078" y="1678960"/>
                  </a:lnTo>
                  <a:lnTo>
                    <a:pt x="335744" y="1709655"/>
                  </a:lnTo>
                  <a:lnTo>
                    <a:pt x="370835" y="1738888"/>
                  </a:lnTo>
                  <a:lnTo>
                    <a:pt x="407295" y="1766610"/>
                  </a:lnTo>
                  <a:lnTo>
                    <a:pt x="445072" y="1792766"/>
                  </a:lnTo>
                  <a:lnTo>
                    <a:pt x="484111" y="1817308"/>
                  </a:lnTo>
                  <a:lnTo>
                    <a:pt x="524358" y="1840182"/>
                  </a:lnTo>
                  <a:lnTo>
                    <a:pt x="565759" y="1861337"/>
                  </a:lnTo>
                  <a:lnTo>
                    <a:pt x="608261" y="1880722"/>
                  </a:lnTo>
                  <a:lnTo>
                    <a:pt x="651808" y="1898285"/>
                  </a:lnTo>
                  <a:lnTo>
                    <a:pt x="696347" y="1913975"/>
                  </a:lnTo>
                  <a:lnTo>
                    <a:pt x="741824" y="1927740"/>
                  </a:lnTo>
                  <a:lnTo>
                    <a:pt x="788185" y="1939529"/>
                  </a:lnTo>
                  <a:lnTo>
                    <a:pt x="835376" y="1949289"/>
                  </a:lnTo>
                  <a:lnTo>
                    <a:pt x="883342" y="1956971"/>
                  </a:lnTo>
                  <a:lnTo>
                    <a:pt x="932031" y="1962521"/>
                  </a:lnTo>
                  <a:lnTo>
                    <a:pt x="981387" y="1965889"/>
                  </a:lnTo>
                  <a:lnTo>
                    <a:pt x="1031358" y="1967024"/>
                  </a:lnTo>
                  <a:lnTo>
                    <a:pt x="1081328" y="1965889"/>
                  </a:lnTo>
                  <a:lnTo>
                    <a:pt x="1130684" y="1962521"/>
                  </a:lnTo>
                  <a:lnTo>
                    <a:pt x="1179373" y="1956971"/>
                  </a:lnTo>
                  <a:lnTo>
                    <a:pt x="1227340" y="1949289"/>
                  </a:lnTo>
                  <a:lnTo>
                    <a:pt x="1274531" y="1939529"/>
                  </a:lnTo>
                  <a:lnTo>
                    <a:pt x="1320892" y="1927740"/>
                  </a:lnTo>
                  <a:lnTo>
                    <a:pt x="1366369" y="1913975"/>
                  </a:lnTo>
                  <a:lnTo>
                    <a:pt x="1410908" y="1898285"/>
                  </a:lnTo>
                  <a:lnTo>
                    <a:pt x="1454455" y="1880722"/>
                  </a:lnTo>
                  <a:lnTo>
                    <a:pt x="1496956" y="1861337"/>
                  </a:lnTo>
                  <a:lnTo>
                    <a:pt x="1538357" y="1840182"/>
                  </a:lnTo>
                  <a:lnTo>
                    <a:pt x="1578605" y="1817308"/>
                  </a:lnTo>
                  <a:lnTo>
                    <a:pt x="1617644" y="1792766"/>
                  </a:lnTo>
                  <a:lnTo>
                    <a:pt x="1655420" y="1766610"/>
                  </a:lnTo>
                  <a:lnTo>
                    <a:pt x="1691881" y="1738888"/>
                  </a:lnTo>
                  <a:lnTo>
                    <a:pt x="1726972" y="1709655"/>
                  </a:lnTo>
                  <a:lnTo>
                    <a:pt x="1760638" y="1678960"/>
                  </a:lnTo>
                  <a:lnTo>
                    <a:pt x="1792826" y="1646855"/>
                  </a:lnTo>
                  <a:lnTo>
                    <a:pt x="1823482" y="1613392"/>
                  </a:lnTo>
                  <a:lnTo>
                    <a:pt x="1852552" y="1578623"/>
                  </a:lnTo>
                  <a:lnTo>
                    <a:pt x="1879981" y="1542599"/>
                  </a:lnTo>
                  <a:lnTo>
                    <a:pt x="1905716" y="1505371"/>
                  </a:lnTo>
                  <a:lnTo>
                    <a:pt x="1929703" y="1466991"/>
                  </a:lnTo>
                  <a:lnTo>
                    <a:pt x="1951888" y="1427510"/>
                  </a:lnTo>
                  <a:lnTo>
                    <a:pt x="1972216" y="1386981"/>
                  </a:lnTo>
                  <a:lnTo>
                    <a:pt x="1990633" y="1345454"/>
                  </a:lnTo>
                  <a:lnTo>
                    <a:pt x="2007086" y="1302981"/>
                  </a:lnTo>
                  <a:lnTo>
                    <a:pt x="2021521" y="1259614"/>
                  </a:lnTo>
                  <a:lnTo>
                    <a:pt x="2033883" y="1215404"/>
                  </a:lnTo>
                  <a:lnTo>
                    <a:pt x="2044119" y="1170402"/>
                  </a:lnTo>
                  <a:lnTo>
                    <a:pt x="2052174" y="1124660"/>
                  </a:lnTo>
                  <a:lnTo>
                    <a:pt x="2057994" y="1078230"/>
                  </a:lnTo>
                  <a:lnTo>
                    <a:pt x="2061526" y="1031164"/>
                  </a:lnTo>
                  <a:lnTo>
                    <a:pt x="2062716" y="983512"/>
                  </a:lnTo>
                  <a:lnTo>
                    <a:pt x="2061526" y="935860"/>
                  </a:lnTo>
                  <a:lnTo>
                    <a:pt x="2057994" y="888793"/>
                  </a:lnTo>
                  <a:lnTo>
                    <a:pt x="2052174" y="842363"/>
                  </a:lnTo>
                  <a:lnTo>
                    <a:pt x="2044119" y="796621"/>
                  </a:lnTo>
                  <a:lnTo>
                    <a:pt x="2033883" y="751620"/>
                  </a:lnTo>
                  <a:lnTo>
                    <a:pt x="2021521" y="707409"/>
                  </a:lnTo>
                  <a:lnTo>
                    <a:pt x="2007086" y="664042"/>
                  </a:lnTo>
                  <a:lnTo>
                    <a:pt x="1990633" y="621569"/>
                  </a:lnTo>
                  <a:lnTo>
                    <a:pt x="1972216" y="580042"/>
                  </a:lnTo>
                  <a:lnTo>
                    <a:pt x="1951888" y="539513"/>
                  </a:lnTo>
                  <a:lnTo>
                    <a:pt x="1929703" y="500032"/>
                  </a:lnTo>
                  <a:lnTo>
                    <a:pt x="1905716" y="461652"/>
                  </a:lnTo>
                  <a:lnTo>
                    <a:pt x="1879981" y="424424"/>
                  </a:lnTo>
                  <a:lnTo>
                    <a:pt x="1852552" y="388400"/>
                  </a:lnTo>
                  <a:lnTo>
                    <a:pt x="1823482" y="353631"/>
                  </a:lnTo>
                  <a:lnTo>
                    <a:pt x="1792826" y="320168"/>
                  </a:lnTo>
                  <a:lnTo>
                    <a:pt x="1760638" y="288063"/>
                  </a:lnTo>
                  <a:lnTo>
                    <a:pt x="1726972" y="257368"/>
                  </a:lnTo>
                  <a:lnTo>
                    <a:pt x="1691881" y="228135"/>
                  </a:lnTo>
                  <a:lnTo>
                    <a:pt x="1655420" y="200414"/>
                  </a:lnTo>
                  <a:lnTo>
                    <a:pt x="1617644" y="174257"/>
                  </a:lnTo>
                  <a:lnTo>
                    <a:pt x="1578605" y="149715"/>
                  </a:lnTo>
                  <a:lnTo>
                    <a:pt x="1538357" y="126841"/>
                  </a:lnTo>
                  <a:lnTo>
                    <a:pt x="1496956" y="105686"/>
                  </a:lnTo>
                  <a:lnTo>
                    <a:pt x="1454455" y="86301"/>
                  </a:lnTo>
                  <a:lnTo>
                    <a:pt x="1410908" y="68738"/>
                  </a:lnTo>
                  <a:lnTo>
                    <a:pt x="1366369" y="53048"/>
                  </a:lnTo>
                  <a:lnTo>
                    <a:pt x="1320892" y="39283"/>
                  </a:lnTo>
                  <a:lnTo>
                    <a:pt x="1274531" y="27495"/>
                  </a:lnTo>
                  <a:lnTo>
                    <a:pt x="1227340" y="17734"/>
                  </a:lnTo>
                  <a:lnTo>
                    <a:pt x="1179373" y="10052"/>
                  </a:lnTo>
                  <a:lnTo>
                    <a:pt x="1130684" y="4502"/>
                  </a:lnTo>
                  <a:lnTo>
                    <a:pt x="1081328" y="1134"/>
                  </a:lnTo>
                  <a:lnTo>
                    <a:pt x="1031358" y="0"/>
                  </a:lnTo>
                  <a:close/>
                </a:path>
              </a:pathLst>
            </a:custGeom>
            <a:solidFill>
              <a:srgbClr val="4DA1BB">
                <a:alpha val="19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10"/>
            <p:cNvSpPr/>
            <p:nvPr/>
          </p:nvSpPr>
          <p:spPr>
            <a:xfrm>
              <a:off x="2289370" y="4032136"/>
              <a:ext cx="2063114" cy="1967230"/>
            </a:xfrm>
            <a:custGeom>
              <a:avLst/>
              <a:gdLst/>
              <a:ahLst/>
              <a:cxnLst/>
              <a:rect l="l" t="t" r="r" b="b"/>
              <a:pathLst>
                <a:path w="2063114" h="1967229">
                  <a:moveTo>
                    <a:pt x="0" y="983512"/>
                  </a:moveTo>
                  <a:lnTo>
                    <a:pt x="1189" y="935859"/>
                  </a:lnTo>
                  <a:lnTo>
                    <a:pt x="4721" y="888793"/>
                  </a:lnTo>
                  <a:lnTo>
                    <a:pt x="10541" y="842363"/>
                  </a:lnTo>
                  <a:lnTo>
                    <a:pt x="18596" y="796621"/>
                  </a:lnTo>
                  <a:lnTo>
                    <a:pt x="28832" y="751620"/>
                  </a:lnTo>
                  <a:lnTo>
                    <a:pt x="41194" y="707409"/>
                  </a:lnTo>
                  <a:lnTo>
                    <a:pt x="55629" y="664042"/>
                  </a:lnTo>
                  <a:lnTo>
                    <a:pt x="72082" y="621569"/>
                  </a:lnTo>
                  <a:lnTo>
                    <a:pt x="90500" y="580042"/>
                  </a:lnTo>
                  <a:lnTo>
                    <a:pt x="110828" y="539513"/>
                  </a:lnTo>
                  <a:lnTo>
                    <a:pt x="133012" y="500032"/>
                  </a:lnTo>
                  <a:lnTo>
                    <a:pt x="156999" y="461652"/>
                  </a:lnTo>
                  <a:lnTo>
                    <a:pt x="182734" y="424424"/>
                  </a:lnTo>
                  <a:lnTo>
                    <a:pt x="210163" y="388400"/>
                  </a:lnTo>
                  <a:lnTo>
                    <a:pt x="239233" y="353631"/>
                  </a:lnTo>
                  <a:lnTo>
                    <a:pt x="269889" y="320168"/>
                  </a:lnTo>
                  <a:lnTo>
                    <a:pt x="302077" y="288063"/>
                  </a:lnTo>
                  <a:lnTo>
                    <a:pt x="335744" y="257369"/>
                  </a:lnTo>
                  <a:lnTo>
                    <a:pt x="370834" y="228135"/>
                  </a:lnTo>
                  <a:lnTo>
                    <a:pt x="407295" y="200414"/>
                  </a:lnTo>
                  <a:lnTo>
                    <a:pt x="445072" y="174257"/>
                  </a:lnTo>
                  <a:lnTo>
                    <a:pt x="484111" y="149715"/>
                  </a:lnTo>
                  <a:lnTo>
                    <a:pt x="524358" y="126841"/>
                  </a:lnTo>
                  <a:lnTo>
                    <a:pt x="565759" y="105686"/>
                  </a:lnTo>
                  <a:lnTo>
                    <a:pt x="608260" y="86301"/>
                  </a:lnTo>
                  <a:lnTo>
                    <a:pt x="651807" y="68738"/>
                  </a:lnTo>
                  <a:lnTo>
                    <a:pt x="696347" y="53048"/>
                  </a:lnTo>
                  <a:lnTo>
                    <a:pt x="741824" y="39283"/>
                  </a:lnTo>
                  <a:lnTo>
                    <a:pt x="788185" y="27495"/>
                  </a:lnTo>
                  <a:lnTo>
                    <a:pt x="835375" y="17734"/>
                  </a:lnTo>
                  <a:lnTo>
                    <a:pt x="883342" y="10052"/>
                  </a:lnTo>
                  <a:lnTo>
                    <a:pt x="932031" y="4502"/>
                  </a:lnTo>
                  <a:lnTo>
                    <a:pt x="981387" y="1134"/>
                  </a:lnTo>
                  <a:lnTo>
                    <a:pt x="1031358" y="0"/>
                  </a:lnTo>
                  <a:lnTo>
                    <a:pt x="1081328" y="1134"/>
                  </a:lnTo>
                  <a:lnTo>
                    <a:pt x="1130684" y="4502"/>
                  </a:lnTo>
                  <a:lnTo>
                    <a:pt x="1179373" y="10052"/>
                  </a:lnTo>
                  <a:lnTo>
                    <a:pt x="1227339" y="17734"/>
                  </a:lnTo>
                  <a:lnTo>
                    <a:pt x="1274530" y="27495"/>
                  </a:lnTo>
                  <a:lnTo>
                    <a:pt x="1320891" y="39283"/>
                  </a:lnTo>
                  <a:lnTo>
                    <a:pt x="1366368" y="53048"/>
                  </a:lnTo>
                  <a:lnTo>
                    <a:pt x="1410908" y="68738"/>
                  </a:lnTo>
                  <a:lnTo>
                    <a:pt x="1454455" y="86301"/>
                  </a:lnTo>
                  <a:lnTo>
                    <a:pt x="1496956" y="105686"/>
                  </a:lnTo>
                  <a:lnTo>
                    <a:pt x="1538357" y="126841"/>
                  </a:lnTo>
                  <a:lnTo>
                    <a:pt x="1578604" y="149715"/>
                  </a:lnTo>
                  <a:lnTo>
                    <a:pt x="1617643" y="174257"/>
                  </a:lnTo>
                  <a:lnTo>
                    <a:pt x="1655420" y="200414"/>
                  </a:lnTo>
                  <a:lnTo>
                    <a:pt x="1691881" y="228135"/>
                  </a:lnTo>
                  <a:lnTo>
                    <a:pt x="1726971" y="257369"/>
                  </a:lnTo>
                  <a:lnTo>
                    <a:pt x="1760638" y="288063"/>
                  </a:lnTo>
                  <a:lnTo>
                    <a:pt x="1792826" y="320168"/>
                  </a:lnTo>
                  <a:lnTo>
                    <a:pt x="1823482" y="353631"/>
                  </a:lnTo>
                  <a:lnTo>
                    <a:pt x="1852552" y="388400"/>
                  </a:lnTo>
                  <a:lnTo>
                    <a:pt x="1879981" y="424424"/>
                  </a:lnTo>
                  <a:lnTo>
                    <a:pt x="1905716" y="461652"/>
                  </a:lnTo>
                  <a:lnTo>
                    <a:pt x="1929703" y="500032"/>
                  </a:lnTo>
                  <a:lnTo>
                    <a:pt x="1951887" y="539513"/>
                  </a:lnTo>
                  <a:lnTo>
                    <a:pt x="1972215" y="580042"/>
                  </a:lnTo>
                  <a:lnTo>
                    <a:pt x="1990633" y="621569"/>
                  </a:lnTo>
                  <a:lnTo>
                    <a:pt x="2007086" y="664042"/>
                  </a:lnTo>
                  <a:lnTo>
                    <a:pt x="2021521" y="707409"/>
                  </a:lnTo>
                  <a:lnTo>
                    <a:pt x="2033883" y="751620"/>
                  </a:lnTo>
                  <a:lnTo>
                    <a:pt x="2044119" y="796621"/>
                  </a:lnTo>
                  <a:lnTo>
                    <a:pt x="2052174" y="842363"/>
                  </a:lnTo>
                  <a:lnTo>
                    <a:pt x="2057994" y="888793"/>
                  </a:lnTo>
                  <a:lnTo>
                    <a:pt x="2061526" y="935859"/>
                  </a:lnTo>
                  <a:lnTo>
                    <a:pt x="2062716" y="983512"/>
                  </a:lnTo>
                  <a:lnTo>
                    <a:pt x="2061526" y="1031164"/>
                  </a:lnTo>
                  <a:lnTo>
                    <a:pt x="2057994" y="1078230"/>
                  </a:lnTo>
                  <a:lnTo>
                    <a:pt x="2052174" y="1124660"/>
                  </a:lnTo>
                  <a:lnTo>
                    <a:pt x="2044119" y="1170402"/>
                  </a:lnTo>
                  <a:lnTo>
                    <a:pt x="2033883" y="1215403"/>
                  </a:lnTo>
                  <a:lnTo>
                    <a:pt x="2021521" y="1259614"/>
                  </a:lnTo>
                  <a:lnTo>
                    <a:pt x="2007086" y="1302981"/>
                  </a:lnTo>
                  <a:lnTo>
                    <a:pt x="1990633" y="1345454"/>
                  </a:lnTo>
                  <a:lnTo>
                    <a:pt x="1972215" y="1386981"/>
                  </a:lnTo>
                  <a:lnTo>
                    <a:pt x="1951887" y="1427510"/>
                  </a:lnTo>
                  <a:lnTo>
                    <a:pt x="1929703" y="1466991"/>
                  </a:lnTo>
                  <a:lnTo>
                    <a:pt x="1905716" y="1505371"/>
                  </a:lnTo>
                  <a:lnTo>
                    <a:pt x="1879981" y="1542599"/>
                  </a:lnTo>
                  <a:lnTo>
                    <a:pt x="1852552" y="1578623"/>
                  </a:lnTo>
                  <a:lnTo>
                    <a:pt x="1823482" y="1613392"/>
                  </a:lnTo>
                  <a:lnTo>
                    <a:pt x="1792826" y="1646855"/>
                  </a:lnTo>
                  <a:lnTo>
                    <a:pt x="1760638" y="1678960"/>
                  </a:lnTo>
                  <a:lnTo>
                    <a:pt x="1726971" y="1709655"/>
                  </a:lnTo>
                  <a:lnTo>
                    <a:pt x="1691881" y="1738888"/>
                  </a:lnTo>
                  <a:lnTo>
                    <a:pt x="1655420" y="1766609"/>
                  </a:lnTo>
                  <a:lnTo>
                    <a:pt x="1617643" y="1792766"/>
                  </a:lnTo>
                  <a:lnTo>
                    <a:pt x="1578604" y="1817308"/>
                  </a:lnTo>
                  <a:lnTo>
                    <a:pt x="1538357" y="1840182"/>
                  </a:lnTo>
                  <a:lnTo>
                    <a:pt x="1496956" y="1861337"/>
                  </a:lnTo>
                  <a:lnTo>
                    <a:pt x="1454455" y="1880722"/>
                  </a:lnTo>
                  <a:lnTo>
                    <a:pt x="1410908" y="1898285"/>
                  </a:lnTo>
                  <a:lnTo>
                    <a:pt x="1366368" y="1913975"/>
                  </a:lnTo>
                  <a:lnTo>
                    <a:pt x="1320891" y="1927740"/>
                  </a:lnTo>
                  <a:lnTo>
                    <a:pt x="1274530" y="1939529"/>
                  </a:lnTo>
                  <a:lnTo>
                    <a:pt x="1227339" y="1949289"/>
                  </a:lnTo>
                  <a:lnTo>
                    <a:pt x="1179373" y="1956971"/>
                  </a:lnTo>
                  <a:lnTo>
                    <a:pt x="1130684" y="1962521"/>
                  </a:lnTo>
                  <a:lnTo>
                    <a:pt x="1081328" y="1965889"/>
                  </a:lnTo>
                  <a:lnTo>
                    <a:pt x="1031358" y="1967024"/>
                  </a:lnTo>
                  <a:lnTo>
                    <a:pt x="981387" y="1965889"/>
                  </a:lnTo>
                  <a:lnTo>
                    <a:pt x="932031" y="1962521"/>
                  </a:lnTo>
                  <a:lnTo>
                    <a:pt x="883342" y="1956971"/>
                  </a:lnTo>
                  <a:lnTo>
                    <a:pt x="835375" y="1949289"/>
                  </a:lnTo>
                  <a:lnTo>
                    <a:pt x="788185" y="1939529"/>
                  </a:lnTo>
                  <a:lnTo>
                    <a:pt x="741824" y="1927740"/>
                  </a:lnTo>
                  <a:lnTo>
                    <a:pt x="696347" y="1913975"/>
                  </a:lnTo>
                  <a:lnTo>
                    <a:pt x="651807" y="1898285"/>
                  </a:lnTo>
                  <a:lnTo>
                    <a:pt x="608260" y="1880722"/>
                  </a:lnTo>
                  <a:lnTo>
                    <a:pt x="565759" y="1861337"/>
                  </a:lnTo>
                  <a:lnTo>
                    <a:pt x="524358" y="1840182"/>
                  </a:lnTo>
                  <a:lnTo>
                    <a:pt x="484111" y="1817308"/>
                  </a:lnTo>
                  <a:lnTo>
                    <a:pt x="445072" y="1792766"/>
                  </a:lnTo>
                  <a:lnTo>
                    <a:pt x="407295" y="1766609"/>
                  </a:lnTo>
                  <a:lnTo>
                    <a:pt x="370834" y="1738888"/>
                  </a:lnTo>
                  <a:lnTo>
                    <a:pt x="335744" y="1709655"/>
                  </a:lnTo>
                  <a:lnTo>
                    <a:pt x="302077" y="1678960"/>
                  </a:lnTo>
                  <a:lnTo>
                    <a:pt x="269889" y="1646855"/>
                  </a:lnTo>
                  <a:lnTo>
                    <a:pt x="239233" y="1613392"/>
                  </a:lnTo>
                  <a:lnTo>
                    <a:pt x="210163" y="1578623"/>
                  </a:lnTo>
                  <a:lnTo>
                    <a:pt x="182734" y="1542599"/>
                  </a:lnTo>
                  <a:lnTo>
                    <a:pt x="156999" y="1505371"/>
                  </a:lnTo>
                  <a:lnTo>
                    <a:pt x="133012" y="1466991"/>
                  </a:lnTo>
                  <a:lnTo>
                    <a:pt x="110828" y="1427510"/>
                  </a:lnTo>
                  <a:lnTo>
                    <a:pt x="90500" y="1386981"/>
                  </a:lnTo>
                  <a:lnTo>
                    <a:pt x="72082" y="1345454"/>
                  </a:lnTo>
                  <a:lnTo>
                    <a:pt x="55629" y="1302981"/>
                  </a:lnTo>
                  <a:lnTo>
                    <a:pt x="41194" y="1259614"/>
                  </a:lnTo>
                  <a:lnTo>
                    <a:pt x="28832" y="1215403"/>
                  </a:lnTo>
                  <a:lnTo>
                    <a:pt x="18596" y="1170402"/>
                  </a:lnTo>
                  <a:lnTo>
                    <a:pt x="10541" y="1124660"/>
                  </a:lnTo>
                  <a:lnTo>
                    <a:pt x="4721" y="1078230"/>
                  </a:lnTo>
                  <a:lnTo>
                    <a:pt x="1189" y="1031164"/>
                  </a:lnTo>
                  <a:lnTo>
                    <a:pt x="0" y="983512"/>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object 11"/>
          <p:cNvSpPr txBox="1"/>
          <p:nvPr/>
        </p:nvSpPr>
        <p:spPr>
          <a:xfrm>
            <a:off x="2473579" y="6092444"/>
            <a:ext cx="1958975" cy="568325"/>
          </a:xfrm>
          <a:prstGeom prst="rect">
            <a:avLst/>
          </a:prstGeom>
        </p:spPr>
        <p:txBody>
          <a:bodyPr vert="horz" wrap="square" lIns="0" tIns="26670" rIns="0" bIns="0" rtlCol="0">
            <a:spAutoFit/>
          </a:bodyPr>
          <a:lstStyle/>
          <a:p>
            <a:pPr marL="12700" marR="5080" lvl="0" indent="189230" defTabSz="914400" eaLnBrk="1" fontAlgn="auto" latinLnBrk="0" hangingPunct="1">
              <a:lnSpc>
                <a:spcPts val="2110"/>
              </a:lnSpc>
              <a:spcBef>
                <a:spcPts val="210"/>
              </a:spcBef>
              <a:spcAft>
                <a:spcPts val="0"/>
              </a:spcAft>
              <a:buClrTx/>
              <a:buSzTx/>
              <a:buFontTx/>
              <a:buNone/>
              <a:tabLst/>
              <a:defRPr/>
            </a:pPr>
            <a:r>
              <a:rPr kumimoji="0" sz="1800" b="0" i="0" u="none" strike="noStrike" kern="0" cap="none" spc="0" normalizeH="0" baseline="0" noProof="0" dirty="0">
                <a:ln>
                  <a:noFill/>
                </a:ln>
                <a:solidFill>
                  <a:srgbClr val="015873"/>
                </a:solidFill>
                <a:effectLst/>
                <a:uLnTx/>
                <a:uFillTx/>
                <a:latin typeface="Calibri"/>
                <a:cs typeface="Calibri"/>
              </a:rPr>
              <a:t>Agents</a:t>
            </a:r>
            <a:r>
              <a:rPr kumimoji="0" sz="1800" b="0" i="0" u="none" strike="noStrike" kern="0" cap="none" spc="-25" normalizeH="0" baseline="0" noProof="0" dirty="0">
                <a:ln>
                  <a:noFill/>
                </a:ln>
                <a:solidFill>
                  <a:srgbClr val="015873"/>
                </a:solidFill>
                <a:effectLst/>
                <a:uLnTx/>
                <a:uFillTx/>
                <a:latin typeface="Calibri"/>
                <a:cs typeface="Calibri"/>
              </a:rPr>
              <a:t> </a:t>
            </a:r>
            <a:r>
              <a:rPr kumimoji="0" sz="1800" b="0" i="0" u="none" strike="noStrike" kern="0" cap="none" spc="0" normalizeH="0" baseline="0" noProof="0" dirty="0">
                <a:ln>
                  <a:noFill/>
                </a:ln>
                <a:solidFill>
                  <a:srgbClr val="015873"/>
                </a:solidFill>
                <a:effectLst/>
                <a:uLnTx/>
                <a:uFillTx/>
                <a:latin typeface="Calibri"/>
                <a:cs typeface="Calibri"/>
              </a:rPr>
              <a:t>with</a:t>
            </a:r>
            <a:r>
              <a:rPr kumimoji="0" sz="1800" b="0" i="0" u="none" strike="noStrike" kern="0" cap="none" spc="-15" normalizeH="0" baseline="0" noProof="0" dirty="0">
                <a:ln>
                  <a:noFill/>
                </a:ln>
                <a:solidFill>
                  <a:srgbClr val="015873"/>
                </a:solidFill>
                <a:effectLst/>
                <a:uLnTx/>
                <a:uFillTx/>
                <a:latin typeface="Calibri"/>
                <a:cs typeface="Calibri"/>
              </a:rPr>
              <a:t> </a:t>
            </a:r>
            <a:r>
              <a:rPr kumimoji="0" sz="1800" b="0" i="0" u="none" strike="noStrike" kern="0" cap="none" spc="-10" normalizeH="0" baseline="0" noProof="0" dirty="0">
                <a:ln>
                  <a:noFill/>
                </a:ln>
                <a:solidFill>
                  <a:srgbClr val="015873"/>
                </a:solidFill>
                <a:effectLst/>
                <a:uLnTx/>
                <a:uFillTx/>
                <a:latin typeface="Calibri"/>
                <a:cs typeface="Calibri"/>
              </a:rPr>
              <a:t>liver </a:t>
            </a:r>
            <a:r>
              <a:rPr kumimoji="0" sz="1800" b="0" i="0" u="none" strike="noStrike" kern="0" cap="none" spc="0" normalizeH="0" baseline="0" noProof="0" dirty="0">
                <a:ln>
                  <a:noFill/>
                </a:ln>
                <a:solidFill>
                  <a:srgbClr val="015873"/>
                </a:solidFill>
                <a:effectLst/>
                <a:uLnTx/>
                <a:uFillTx/>
                <a:latin typeface="Calibri"/>
                <a:cs typeface="Calibri"/>
              </a:rPr>
              <a:t>fat/metabolic</a:t>
            </a:r>
            <a:r>
              <a:rPr kumimoji="0" sz="1800" b="0" i="0" u="none" strike="noStrike" kern="0" cap="none" spc="-90" normalizeH="0" baseline="0" noProof="0" dirty="0">
                <a:ln>
                  <a:noFill/>
                </a:ln>
                <a:solidFill>
                  <a:srgbClr val="015873"/>
                </a:solidFill>
                <a:effectLst/>
                <a:uLnTx/>
                <a:uFillTx/>
                <a:latin typeface="Calibri"/>
                <a:cs typeface="Calibri"/>
              </a:rPr>
              <a:t> </a:t>
            </a:r>
            <a:r>
              <a:rPr kumimoji="0" sz="1800" b="0" i="0" u="none" strike="noStrike" kern="0" cap="none" spc="-20" normalizeH="0" baseline="0" noProof="0" dirty="0">
                <a:ln>
                  <a:noFill/>
                </a:ln>
                <a:solidFill>
                  <a:srgbClr val="015873"/>
                </a:solidFill>
                <a:effectLst/>
                <a:uLnTx/>
                <a:uFillTx/>
                <a:latin typeface="Calibri"/>
                <a:cs typeface="Calibri"/>
              </a:rPr>
              <a:t>effects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2" name="object 12"/>
          <p:cNvSpPr txBox="1"/>
          <p:nvPr/>
        </p:nvSpPr>
        <p:spPr>
          <a:xfrm>
            <a:off x="8024849" y="6214364"/>
            <a:ext cx="1719580" cy="568325"/>
          </a:xfrm>
          <a:prstGeom prst="rect">
            <a:avLst/>
          </a:prstGeom>
        </p:spPr>
        <p:txBody>
          <a:bodyPr vert="horz" wrap="square" lIns="0" tIns="26670" rIns="0" bIns="0" rtlCol="0">
            <a:spAutoFit/>
          </a:bodyPr>
          <a:lstStyle/>
          <a:p>
            <a:pPr marL="12700" marR="5080" lvl="0" indent="296545" defTabSz="914400" eaLnBrk="1" fontAlgn="auto" latinLnBrk="0" hangingPunct="1">
              <a:lnSpc>
                <a:spcPts val="2110"/>
              </a:lnSpc>
              <a:spcBef>
                <a:spcPts val="210"/>
              </a:spcBef>
              <a:spcAft>
                <a:spcPts val="0"/>
              </a:spcAft>
              <a:buClrTx/>
              <a:buSzTx/>
              <a:buFontTx/>
              <a:buNone/>
              <a:tabLst/>
              <a:defRPr/>
            </a:pPr>
            <a:r>
              <a:rPr kumimoji="0" sz="1800" b="0" i="0" u="none" strike="noStrike" kern="0" cap="none" spc="0" normalizeH="0" baseline="0" noProof="0" dirty="0">
                <a:ln>
                  <a:noFill/>
                </a:ln>
                <a:solidFill>
                  <a:srgbClr val="E1471D"/>
                </a:solidFill>
                <a:effectLst/>
                <a:uLnTx/>
                <a:uFillTx/>
                <a:latin typeface="Calibri"/>
                <a:cs typeface="Calibri"/>
              </a:rPr>
              <a:t>Agents</a:t>
            </a:r>
            <a:r>
              <a:rPr kumimoji="0" sz="1800" b="0" i="0" u="none" strike="noStrike" kern="0" cap="none" spc="-35" normalizeH="0" baseline="0" noProof="0" dirty="0">
                <a:ln>
                  <a:noFill/>
                </a:ln>
                <a:solidFill>
                  <a:srgbClr val="E1471D"/>
                </a:solidFill>
                <a:effectLst/>
                <a:uLnTx/>
                <a:uFillTx/>
                <a:latin typeface="Calibri"/>
                <a:cs typeface="Calibri"/>
              </a:rPr>
              <a:t> </a:t>
            </a:r>
            <a:r>
              <a:rPr kumimoji="0" sz="1800" b="0" i="0" u="none" strike="noStrike" kern="0" cap="none" spc="-20" normalizeH="0" baseline="0" noProof="0" dirty="0">
                <a:ln>
                  <a:noFill/>
                </a:ln>
                <a:solidFill>
                  <a:srgbClr val="E1471D"/>
                </a:solidFill>
                <a:effectLst/>
                <a:uLnTx/>
                <a:uFillTx/>
                <a:latin typeface="Calibri"/>
                <a:cs typeface="Calibri"/>
              </a:rPr>
              <a:t>with </a:t>
            </a:r>
            <a:r>
              <a:rPr kumimoji="0" sz="1800" b="0" i="0" u="none" strike="noStrike" kern="0" cap="none" spc="0" normalizeH="0" baseline="0" noProof="0" dirty="0">
                <a:ln>
                  <a:noFill/>
                </a:ln>
                <a:solidFill>
                  <a:srgbClr val="E1471D"/>
                </a:solidFill>
                <a:effectLst/>
                <a:uLnTx/>
                <a:uFillTx/>
                <a:latin typeface="Calibri"/>
                <a:cs typeface="Calibri"/>
              </a:rPr>
              <a:t>antifibrotic</a:t>
            </a:r>
            <a:r>
              <a:rPr kumimoji="0" sz="1800" b="0" i="0" u="none" strike="noStrike" kern="0" cap="none" spc="-80" normalizeH="0" baseline="0" noProof="0" dirty="0">
                <a:ln>
                  <a:noFill/>
                </a:ln>
                <a:solidFill>
                  <a:srgbClr val="E1471D"/>
                </a:solidFill>
                <a:effectLst/>
                <a:uLnTx/>
                <a:uFillTx/>
                <a:latin typeface="Calibri"/>
                <a:cs typeface="Calibri"/>
              </a:rPr>
              <a:t> </a:t>
            </a:r>
            <a:r>
              <a:rPr kumimoji="0" sz="1800" b="0" i="0" u="none" strike="noStrike" kern="0" cap="none" spc="-20" normalizeH="0" baseline="0" noProof="0" dirty="0">
                <a:ln>
                  <a:noFill/>
                </a:ln>
                <a:solidFill>
                  <a:srgbClr val="E1471D"/>
                </a:solidFill>
                <a:effectLst/>
                <a:uLnTx/>
                <a:uFillTx/>
                <a:latin typeface="Calibri"/>
                <a:cs typeface="Calibri"/>
              </a:rPr>
              <a:t>effects</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3" name="object 13"/>
          <p:cNvSpPr txBox="1"/>
          <p:nvPr/>
        </p:nvSpPr>
        <p:spPr>
          <a:xfrm>
            <a:off x="191461" y="5095747"/>
            <a:ext cx="2126615" cy="568325"/>
          </a:xfrm>
          <a:prstGeom prst="rect">
            <a:avLst/>
          </a:prstGeom>
        </p:spPr>
        <p:txBody>
          <a:bodyPr vert="horz" wrap="square" lIns="0" tIns="26670" rIns="0" bIns="0" rtlCol="0">
            <a:spAutoFit/>
          </a:bodyPr>
          <a:lstStyle/>
          <a:p>
            <a:pPr marL="12700" marR="5080" lvl="0" indent="31750" defTabSz="914400" eaLnBrk="1" fontAlgn="auto" latinLnBrk="0" hangingPunct="1">
              <a:lnSpc>
                <a:spcPts val="2110"/>
              </a:lnSpc>
              <a:spcBef>
                <a:spcPts val="21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Combination</a:t>
            </a:r>
            <a:r>
              <a:rPr kumimoji="0" sz="1800" b="1" i="0" u="none" strike="noStrike" kern="0" cap="none" spc="-65" normalizeH="0" baseline="0" noProof="0" dirty="0">
                <a:ln>
                  <a:noFill/>
                </a:ln>
                <a:solidFill>
                  <a:sysClr val="windowText" lastClr="000000"/>
                </a:solidFill>
                <a:effectLst/>
                <a:uLnTx/>
                <a:uFillTx/>
                <a:latin typeface="Calibri"/>
                <a:cs typeface="Calibri"/>
              </a:rPr>
              <a:t> </a:t>
            </a:r>
            <a:r>
              <a:rPr kumimoji="0" sz="1800" b="1" i="0" u="none" strike="noStrike" kern="0" cap="none" spc="-10" normalizeH="0" baseline="0" noProof="0" dirty="0">
                <a:ln>
                  <a:noFill/>
                </a:ln>
                <a:solidFill>
                  <a:sysClr val="windowText" lastClr="000000"/>
                </a:solidFill>
                <a:effectLst/>
                <a:uLnTx/>
                <a:uFillTx/>
                <a:latin typeface="Calibri"/>
                <a:cs typeface="Calibri"/>
              </a:rPr>
              <a:t>Therapy </a:t>
            </a:r>
            <a:r>
              <a:rPr kumimoji="0" sz="1800" b="1" i="0" u="none" strike="noStrike" kern="0" cap="none" spc="0" normalizeH="0" baseline="0" noProof="0" dirty="0">
                <a:ln>
                  <a:noFill/>
                </a:ln>
                <a:solidFill>
                  <a:sysClr val="windowText" lastClr="000000"/>
                </a:solidFill>
                <a:effectLst/>
                <a:uLnTx/>
                <a:uFillTx/>
                <a:latin typeface="Calibri"/>
                <a:cs typeface="Calibri"/>
              </a:rPr>
              <a:t>for</a:t>
            </a:r>
            <a:r>
              <a:rPr kumimoji="0" sz="1800" b="1" i="0" u="none" strike="noStrike" kern="0" cap="none" spc="-45" normalizeH="0" baseline="0" noProof="0" dirty="0">
                <a:ln>
                  <a:noFill/>
                </a:ln>
                <a:solidFill>
                  <a:sysClr val="windowText" lastClr="000000"/>
                </a:solidFill>
                <a:effectLst/>
                <a:uLnTx/>
                <a:uFillTx/>
                <a:latin typeface="Calibri"/>
                <a:cs typeface="Calibri"/>
              </a:rPr>
              <a:t> </a:t>
            </a:r>
            <a:r>
              <a:rPr kumimoji="0" sz="1800" b="1" i="0" u="none" strike="noStrike" kern="0" cap="none" spc="0" normalizeH="0" baseline="0" noProof="0" dirty="0">
                <a:ln>
                  <a:noFill/>
                </a:ln>
                <a:solidFill>
                  <a:sysClr val="windowText" lastClr="000000"/>
                </a:solidFill>
                <a:effectLst/>
                <a:uLnTx/>
                <a:uFillTx/>
                <a:latin typeface="Calibri"/>
                <a:cs typeface="Calibri"/>
              </a:rPr>
              <a:t>Noncirrhotic</a:t>
            </a:r>
            <a:r>
              <a:rPr kumimoji="0" sz="1800" b="1" i="0" u="none" strike="noStrike" kern="0" cap="none" spc="-45" normalizeH="0" baseline="0" noProof="0" dirty="0">
                <a:ln>
                  <a:noFill/>
                </a:ln>
                <a:solidFill>
                  <a:sysClr val="windowText" lastClr="000000"/>
                </a:solidFill>
                <a:effectLst/>
                <a:uLnTx/>
                <a:uFillTx/>
                <a:latin typeface="Calibri"/>
                <a:cs typeface="Calibri"/>
              </a:rPr>
              <a:t> </a:t>
            </a:r>
            <a:r>
              <a:rPr kumimoji="0" sz="1800" b="1" i="0" u="none" strike="noStrike" kern="0" cap="none" spc="-20" normalizeH="0" baseline="0" noProof="0" dirty="0">
                <a:ln>
                  <a:noFill/>
                </a:ln>
                <a:solidFill>
                  <a:sysClr val="windowText" lastClr="000000"/>
                </a:solidFill>
                <a:effectLst/>
                <a:uLnTx/>
                <a:uFillTx/>
                <a:latin typeface="Calibri"/>
                <a:cs typeface="Calibri"/>
              </a:rPr>
              <a:t>NASH</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14" name="object 14"/>
          <p:cNvSpPr txBox="1"/>
          <p:nvPr/>
        </p:nvSpPr>
        <p:spPr>
          <a:xfrm>
            <a:off x="9878276" y="5050028"/>
            <a:ext cx="2063750" cy="565150"/>
          </a:xfrm>
          <a:prstGeom prst="rect">
            <a:avLst/>
          </a:prstGeom>
        </p:spPr>
        <p:txBody>
          <a:bodyPr vert="horz" wrap="square" lIns="0" tIns="28575" rIns="0" bIns="0" rtlCol="0">
            <a:spAutoFit/>
          </a:bodyPr>
          <a:lstStyle/>
          <a:p>
            <a:pPr marL="165735" marR="5080" lvl="0" indent="-153670" defTabSz="914400" eaLnBrk="1" fontAlgn="auto" latinLnBrk="0" hangingPunct="1">
              <a:lnSpc>
                <a:spcPts val="2090"/>
              </a:lnSpc>
              <a:spcBef>
                <a:spcPts val="225"/>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Combination</a:t>
            </a:r>
            <a:r>
              <a:rPr kumimoji="0" sz="1800" b="1" i="0" u="none" strike="noStrike" kern="0" cap="none" spc="-65" normalizeH="0" baseline="0" noProof="0" dirty="0">
                <a:ln>
                  <a:noFill/>
                </a:ln>
                <a:solidFill>
                  <a:sysClr val="windowText" lastClr="000000"/>
                </a:solidFill>
                <a:effectLst/>
                <a:uLnTx/>
                <a:uFillTx/>
                <a:latin typeface="Calibri"/>
                <a:cs typeface="Calibri"/>
              </a:rPr>
              <a:t> </a:t>
            </a:r>
            <a:r>
              <a:rPr kumimoji="0" sz="1800" b="1" i="0" u="none" strike="noStrike" kern="0" cap="none" spc="-20" normalizeH="0" baseline="0" noProof="0" dirty="0">
                <a:ln>
                  <a:noFill/>
                </a:ln>
                <a:solidFill>
                  <a:sysClr val="windowText" lastClr="000000"/>
                </a:solidFill>
                <a:effectLst/>
                <a:uLnTx/>
                <a:uFillTx/>
                <a:latin typeface="Calibri"/>
                <a:cs typeface="Calibri"/>
              </a:rPr>
              <a:t>Therapy </a:t>
            </a:r>
            <a:r>
              <a:rPr kumimoji="0" sz="1800" b="1" i="0" u="none" strike="noStrike" kern="0" cap="none" spc="0" normalizeH="0" baseline="0" noProof="0" dirty="0">
                <a:ln>
                  <a:noFill/>
                </a:ln>
                <a:solidFill>
                  <a:sysClr val="windowText" lastClr="000000"/>
                </a:solidFill>
                <a:effectLst/>
                <a:uLnTx/>
                <a:uFillTx/>
                <a:latin typeface="Calibri"/>
                <a:cs typeface="Calibri"/>
              </a:rPr>
              <a:t>for</a:t>
            </a:r>
            <a:r>
              <a:rPr kumimoji="0" sz="1800" b="1" i="0" u="none" strike="noStrike" kern="0" cap="none" spc="-40" normalizeH="0" baseline="0" noProof="0" dirty="0">
                <a:ln>
                  <a:noFill/>
                </a:ln>
                <a:solidFill>
                  <a:sysClr val="windowText" lastClr="000000"/>
                </a:solidFill>
                <a:effectLst/>
                <a:uLnTx/>
                <a:uFillTx/>
                <a:latin typeface="Calibri"/>
                <a:cs typeface="Calibri"/>
              </a:rPr>
              <a:t> </a:t>
            </a:r>
            <a:r>
              <a:rPr kumimoji="0" sz="1800" b="1" i="0" u="none" strike="noStrike" kern="0" cap="none" spc="0" normalizeH="0" baseline="0" noProof="0" dirty="0">
                <a:ln>
                  <a:noFill/>
                </a:ln>
                <a:solidFill>
                  <a:sysClr val="windowText" lastClr="000000"/>
                </a:solidFill>
                <a:effectLst/>
                <a:uLnTx/>
                <a:uFillTx/>
                <a:latin typeface="Calibri"/>
                <a:cs typeface="Calibri"/>
              </a:rPr>
              <a:t>Cirrhotic</a:t>
            </a:r>
            <a:r>
              <a:rPr kumimoji="0" sz="1800" b="1" i="0" u="none" strike="noStrike" kern="0" cap="none" spc="-35" normalizeH="0" baseline="0" noProof="0" dirty="0">
                <a:ln>
                  <a:noFill/>
                </a:ln>
                <a:solidFill>
                  <a:sysClr val="windowText" lastClr="000000"/>
                </a:solidFill>
                <a:effectLst/>
                <a:uLnTx/>
                <a:uFillTx/>
                <a:latin typeface="Calibri"/>
                <a:cs typeface="Calibri"/>
              </a:rPr>
              <a:t> </a:t>
            </a:r>
            <a:r>
              <a:rPr kumimoji="0" sz="1800" b="1" i="0" u="none" strike="noStrike" kern="0" cap="none" spc="-20" normalizeH="0" baseline="0" noProof="0" dirty="0">
                <a:ln>
                  <a:noFill/>
                </a:ln>
                <a:solidFill>
                  <a:sysClr val="windowText" lastClr="000000"/>
                </a:solidFill>
                <a:effectLst/>
                <a:uLnTx/>
                <a:uFillTx/>
                <a:latin typeface="Calibri"/>
                <a:cs typeface="Calibri"/>
              </a:rPr>
              <a:t>NASH</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grpSp>
        <p:nvGrpSpPr>
          <p:cNvPr id="15" name="object 15"/>
          <p:cNvGrpSpPr/>
          <p:nvPr/>
        </p:nvGrpSpPr>
        <p:grpSpPr>
          <a:xfrm>
            <a:off x="1248609" y="2989290"/>
            <a:ext cx="9165590" cy="845819"/>
            <a:chOff x="1248609" y="2989290"/>
            <a:chExt cx="9165590" cy="845819"/>
          </a:xfrm>
        </p:grpSpPr>
        <p:pic>
          <p:nvPicPr>
            <p:cNvPr id="16" name="object 16"/>
            <p:cNvPicPr/>
            <p:nvPr/>
          </p:nvPicPr>
          <p:blipFill>
            <a:blip r:embed="rId2" cstate="print"/>
            <a:stretch>
              <a:fillRect/>
            </a:stretch>
          </p:blipFill>
          <p:spPr>
            <a:xfrm>
              <a:off x="1254959" y="3077780"/>
              <a:ext cx="9152626" cy="750497"/>
            </a:xfrm>
            <a:prstGeom prst="rect">
              <a:avLst/>
            </a:prstGeom>
          </p:spPr>
        </p:pic>
        <p:sp>
          <p:nvSpPr>
            <p:cNvPr id="17" name="object 17"/>
            <p:cNvSpPr/>
            <p:nvPr/>
          </p:nvSpPr>
          <p:spPr>
            <a:xfrm>
              <a:off x="1254959" y="3077780"/>
              <a:ext cx="9152890" cy="750570"/>
            </a:xfrm>
            <a:custGeom>
              <a:avLst/>
              <a:gdLst/>
              <a:ahLst/>
              <a:cxnLst/>
              <a:rect l="l" t="t" r="r" b="b"/>
              <a:pathLst>
                <a:path w="9152890" h="750570">
                  <a:moveTo>
                    <a:pt x="0" y="750498"/>
                  </a:moveTo>
                  <a:lnTo>
                    <a:pt x="0" y="0"/>
                  </a:lnTo>
                  <a:lnTo>
                    <a:pt x="9152626" y="750498"/>
                  </a:lnTo>
                  <a:lnTo>
                    <a:pt x="0" y="750498"/>
                  </a:lnTo>
                  <a:close/>
                </a:path>
              </a:pathLst>
            </a:custGeom>
            <a:ln w="12700">
              <a:solidFill>
                <a:srgbClr val="2F528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pic>
          <p:nvPicPr>
            <p:cNvPr id="18" name="object 18"/>
            <p:cNvPicPr/>
            <p:nvPr/>
          </p:nvPicPr>
          <p:blipFill>
            <a:blip r:embed="rId3" cstate="print"/>
            <a:stretch>
              <a:fillRect/>
            </a:stretch>
          </p:blipFill>
          <p:spPr>
            <a:xfrm>
              <a:off x="1254960" y="2995639"/>
              <a:ext cx="9152625" cy="750498"/>
            </a:xfrm>
            <a:prstGeom prst="rect">
              <a:avLst/>
            </a:prstGeom>
          </p:spPr>
        </p:pic>
        <p:sp>
          <p:nvSpPr>
            <p:cNvPr id="19" name="object 19"/>
            <p:cNvSpPr/>
            <p:nvPr/>
          </p:nvSpPr>
          <p:spPr>
            <a:xfrm>
              <a:off x="1254959" y="2995640"/>
              <a:ext cx="9152890" cy="750570"/>
            </a:xfrm>
            <a:custGeom>
              <a:avLst/>
              <a:gdLst/>
              <a:ahLst/>
              <a:cxnLst/>
              <a:rect l="l" t="t" r="r" b="b"/>
              <a:pathLst>
                <a:path w="9152890" h="750570">
                  <a:moveTo>
                    <a:pt x="9152626" y="0"/>
                  </a:moveTo>
                  <a:lnTo>
                    <a:pt x="9152626" y="750498"/>
                  </a:lnTo>
                  <a:lnTo>
                    <a:pt x="0" y="0"/>
                  </a:lnTo>
                  <a:lnTo>
                    <a:pt x="9152626" y="0"/>
                  </a:lnTo>
                  <a:close/>
                </a:path>
              </a:pathLst>
            </a:custGeom>
            <a:ln w="12700">
              <a:solidFill>
                <a:srgbClr val="FFC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0" name="object 20"/>
          <p:cNvSpPr txBox="1"/>
          <p:nvPr/>
        </p:nvSpPr>
        <p:spPr>
          <a:xfrm>
            <a:off x="1567639" y="3398011"/>
            <a:ext cx="107251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Safety</a:t>
            </a:r>
            <a:r>
              <a:rPr kumimoji="0" sz="1800" b="1" i="0" u="none" strike="noStrike" kern="0" cap="none" spc="-75" normalizeH="0" baseline="0" noProof="0" dirty="0">
                <a:ln>
                  <a:noFill/>
                </a:ln>
                <a:solidFill>
                  <a:sysClr val="windowText" lastClr="000000"/>
                </a:solidFill>
                <a:effectLst/>
                <a:uLnTx/>
                <a:uFillTx/>
                <a:latin typeface="Calibri"/>
                <a:cs typeface="Calibri"/>
              </a:rPr>
              <a:t> </a:t>
            </a:r>
            <a:r>
              <a:rPr kumimoji="0" sz="1800" b="1" i="0" u="none" strike="noStrike" kern="0" cap="none" spc="-20" normalizeH="0" baseline="0" noProof="0" dirty="0">
                <a:ln>
                  <a:noFill/>
                </a:ln>
                <a:solidFill>
                  <a:sysClr val="windowText" lastClr="000000"/>
                </a:solidFill>
                <a:effectLst/>
                <a:uLnTx/>
                <a:uFillTx/>
                <a:latin typeface="Calibri"/>
                <a:cs typeface="Calibri"/>
              </a:rPr>
              <a:t>First</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21" name="object 21"/>
          <p:cNvSpPr txBox="1"/>
          <p:nvPr/>
        </p:nvSpPr>
        <p:spPr>
          <a:xfrm>
            <a:off x="8727320" y="3068828"/>
            <a:ext cx="1368425"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1" i="0" u="none" strike="noStrike" kern="0" cap="none" spc="0" normalizeH="0" baseline="0" noProof="0" dirty="0">
                <a:ln>
                  <a:noFill/>
                </a:ln>
                <a:solidFill>
                  <a:sysClr val="windowText" lastClr="000000"/>
                </a:solidFill>
                <a:effectLst/>
                <a:uLnTx/>
                <a:uFillTx/>
                <a:latin typeface="Calibri"/>
                <a:cs typeface="Calibri"/>
              </a:rPr>
              <a:t>Risk</a:t>
            </a:r>
            <a:r>
              <a:rPr kumimoji="0" sz="1800" b="1" i="0" u="none" strike="noStrike" kern="0" cap="none" spc="-15" normalizeH="0" baseline="0" noProof="0" dirty="0">
                <a:ln>
                  <a:noFill/>
                </a:ln>
                <a:solidFill>
                  <a:sysClr val="windowText" lastClr="000000"/>
                </a:solidFill>
                <a:effectLst/>
                <a:uLnTx/>
                <a:uFillTx/>
                <a:latin typeface="Calibri"/>
                <a:cs typeface="Calibri"/>
              </a:rPr>
              <a:t> </a:t>
            </a:r>
            <a:r>
              <a:rPr kumimoji="0" sz="1800" b="1" i="0" u="none" strike="noStrike" kern="0" cap="none" spc="-25" normalizeH="0" baseline="0" noProof="0" dirty="0">
                <a:ln>
                  <a:noFill/>
                </a:ln>
                <a:solidFill>
                  <a:sysClr val="windowText" lastClr="000000"/>
                </a:solidFill>
                <a:effectLst/>
                <a:uLnTx/>
                <a:uFillTx/>
                <a:latin typeface="Calibri"/>
                <a:cs typeface="Calibri"/>
              </a:rPr>
              <a:t>Tolerance</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pic>
        <p:nvPicPr>
          <p:cNvPr id="22" name="object 22"/>
          <p:cNvPicPr/>
          <p:nvPr/>
        </p:nvPicPr>
        <p:blipFill>
          <a:blip r:embed="rId4" cstate="print"/>
          <a:stretch>
            <a:fillRect/>
          </a:stretch>
        </p:blipFill>
        <p:spPr>
          <a:xfrm>
            <a:off x="1254960" y="2636442"/>
            <a:ext cx="9152625" cy="270546"/>
          </a:xfrm>
          <a:prstGeom prst="rect">
            <a:avLst/>
          </a:prstGeom>
        </p:spPr>
      </p:pic>
      <p:sp>
        <p:nvSpPr>
          <p:cNvPr id="23" name="object 23"/>
          <p:cNvSpPr txBox="1"/>
          <p:nvPr/>
        </p:nvSpPr>
        <p:spPr>
          <a:xfrm>
            <a:off x="4579838" y="2163571"/>
            <a:ext cx="2367280" cy="744855"/>
          </a:xfrm>
          <a:prstGeom prst="rect">
            <a:avLst/>
          </a:prstGeom>
        </p:spPr>
        <p:txBody>
          <a:bodyPr vert="horz" wrap="square" lIns="0" tIns="97790" rIns="0" bIns="0" rtlCol="0">
            <a:spAutoFit/>
          </a:bodyPr>
          <a:lstStyle/>
          <a:p>
            <a:pPr marL="0" marR="61594" lvl="0" indent="0" algn="ctr" defTabSz="914400" eaLnBrk="1" fontAlgn="auto" latinLnBrk="0" hangingPunct="1">
              <a:lnSpc>
                <a:spcPct val="100000"/>
              </a:lnSpc>
              <a:spcBef>
                <a:spcPts val="770"/>
              </a:spcBef>
              <a:spcAft>
                <a:spcPts val="0"/>
              </a:spcAft>
              <a:buClrTx/>
              <a:buSzTx/>
              <a:buFontTx/>
              <a:buNone/>
              <a:tabLst/>
              <a:defRPr/>
            </a:pPr>
            <a:r>
              <a:rPr kumimoji="0" sz="1800" b="0" i="0" u="none" strike="noStrike" kern="0" cap="none" spc="-25" normalizeH="0" baseline="0" noProof="0" dirty="0">
                <a:ln>
                  <a:noFill/>
                </a:ln>
                <a:solidFill>
                  <a:sysClr val="windowText" lastClr="000000"/>
                </a:solidFill>
                <a:effectLst/>
                <a:uLnTx/>
                <a:uFillTx/>
                <a:latin typeface="Calibri"/>
                <a:cs typeface="Calibri"/>
              </a:rPr>
              <a:t>F2</a:t>
            </a:r>
            <a:endParaRPr kumimoji="0" sz="18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675"/>
              </a:spcBef>
              <a:spcAft>
                <a:spcPts val="0"/>
              </a:spcAft>
              <a:buClrTx/>
              <a:buSzTx/>
              <a:buFontTx/>
              <a:buNone/>
              <a:tabLst/>
              <a:defRPr/>
            </a:pPr>
            <a:r>
              <a:rPr kumimoji="0" sz="1800" b="0" i="0" u="none" strike="noStrike" kern="0" cap="none" spc="0" normalizeH="0" baseline="0" noProof="0" dirty="0">
                <a:ln>
                  <a:noFill/>
                </a:ln>
                <a:solidFill>
                  <a:sysClr val="windowText" lastClr="000000"/>
                </a:solidFill>
                <a:effectLst/>
                <a:uLnTx/>
                <a:uFillTx/>
                <a:latin typeface="Calibri"/>
                <a:cs typeface="Calibri"/>
              </a:rPr>
              <a:t>Liver</a:t>
            </a:r>
            <a:r>
              <a:rPr kumimoji="0" sz="1800" b="0" i="0" u="none" strike="noStrike" kern="0" cap="none" spc="-15" normalizeH="0" baseline="0" noProof="0" dirty="0">
                <a:ln>
                  <a:noFill/>
                </a:ln>
                <a:solidFill>
                  <a:sysClr val="windowText" lastClr="000000"/>
                </a:solidFill>
                <a:effectLst/>
                <a:uLnTx/>
                <a:uFillTx/>
                <a:latin typeface="Calibri"/>
                <a:cs typeface="Calibri"/>
              </a:rPr>
              <a:t> </a:t>
            </a:r>
            <a:r>
              <a:rPr kumimoji="0" sz="1800" b="0" i="0" u="none" strike="noStrike" kern="0" cap="none" spc="0" normalizeH="0" baseline="0" noProof="0" dirty="0">
                <a:ln>
                  <a:noFill/>
                </a:ln>
                <a:solidFill>
                  <a:sysClr val="windowText" lastClr="000000"/>
                </a:solidFill>
                <a:effectLst/>
                <a:uLnTx/>
                <a:uFillTx/>
                <a:latin typeface="Calibri"/>
                <a:cs typeface="Calibri"/>
              </a:rPr>
              <a:t>Disease </a:t>
            </a:r>
            <a:r>
              <a:rPr kumimoji="0" sz="1800" b="0" i="0" u="none" strike="noStrike" kern="0" cap="none" spc="-10" normalizeH="0" baseline="0" noProof="0" dirty="0">
                <a:ln>
                  <a:noFill/>
                </a:ln>
                <a:solidFill>
                  <a:sysClr val="windowText" lastClr="000000"/>
                </a:solidFill>
                <a:effectLst/>
                <a:uLnTx/>
                <a:uFillTx/>
                <a:latin typeface="Calibri"/>
                <a:cs typeface="Calibri"/>
              </a:rPr>
              <a:t>Progression</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24" name="object 24"/>
          <p:cNvSpPr txBox="1"/>
          <p:nvPr/>
        </p:nvSpPr>
        <p:spPr>
          <a:xfrm>
            <a:off x="1757746" y="2248915"/>
            <a:ext cx="246379"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ysClr val="windowText" lastClr="000000"/>
                </a:solidFill>
                <a:effectLst/>
                <a:uLnTx/>
                <a:uFillTx/>
                <a:latin typeface="Calibri"/>
                <a:cs typeface="Calibri"/>
              </a:rPr>
              <a:t>F0</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25" name="object 25"/>
          <p:cNvSpPr txBox="1"/>
          <p:nvPr/>
        </p:nvSpPr>
        <p:spPr>
          <a:xfrm>
            <a:off x="3646937" y="2248915"/>
            <a:ext cx="246379"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ysClr val="windowText" lastClr="000000"/>
                </a:solidFill>
                <a:effectLst/>
                <a:uLnTx/>
                <a:uFillTx/>
                <a:latin typeface="Calibri"/>
                <a:cs typeface="Calibri"/>
              </a:rPr>
              <a:t>F1</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26" name="object 26"/>
          <p:cNvSpPr txBox="1"/>
          <p:nvPr/>
        </p:nvSpPr>
        <p:spPr>
          <a:xfrm>
            <a:off x="7494985" y="2248915"/>
            <a:ext cx="246379"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ysClr val="windowText" lastClr="000000"/>
                </a:solidFill>
                <a:effectLst/>
                <a:uLnTx/>
                <a:uFillTx/>
                <a:latin typeface="Calibri"/>
                <a:cs typeface="Calibri"/>
              </a:rPr>
              <a:t>F3</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sp>
        <p:nvSpPr>
          <p:cNvPr id="27" name="object 27"/>
          <p:cNvSpPr txBox="1"/>
          <p:nvPr/>
        </p:nvSpPr>
        <p:spPr>
          <a:xfrm>
            <a:off x="9436424" y="2248915"/>
            <a:ext cx="246379" cy="29972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800" b="0" i="0" u="none" strike="noStrike" kern="0" cap="none" spc="-25" normalizeH="0" baseline="0" noProof="0" dirty="0">
                <a:ln>
                  <a:noFill/>
                </a:ln>
                <a:solidFill>
                  <a:sysClr val="windowText" lastClr="000000"/>
                </a:solidFill>
                <a:effectLst/>
                <a:uLnTx/>
                <a:uFillTx/>
                <a:latin typeface="Calibri"/>
                <a:cs typeface="Calibri"/>
              </a:rPr>
              <a:t>F4</a:t>
            </a:r>
            <a:endParaRPr kumimoji="0" sz="1800" b="0" i="0" u="none" strike="noStrike" kern="0" cap="none" spc="0" normalizeH="0" baseline="0" noProof="0">
              <a:ln>
                <a:noFill/>
              </a:ln>
              <a:solidFill>
                <a:sysClr val="windowText" lastClr="000000"/>
              </a:solidFill>
              <a:effectLst/>
              <a:uLnTx/>
              <a:uFillTx/>
              <a:latin typeface="Calibri"/>
              <a:cs typeface="Calibri"/>
            </a:endParaRPr>
          </a:p>
        </p:txBody>
      </p:sp>
      <p:grpSp>
        <p:nvGrpSpPr>
          <p:cNvPr id="28" name="object 28"/>
          <p:cNvGrpSpPr/>
          <p:nvPr/>
        </p:nvGrpSpPr>
        <p:grpSpPr>
          <a:xfrm>
            <a:off x="1877005" y="3758204"/>
            <a:ext cx="7823834" cy="220345"/>
            <a:chOff x="1877005" y="3758204"/>
            <a:chExt cx="7823834" cy="220345"/>
          </a:xfrm>
        </p:grpSpPr>
        <p:sp>
          <p:nvSpPr>
            <p:cNvPr id="29" name="object 29"/>
            <p:cNvSpPr/>
            <p:nvPr/>
          </p:nvSpPr>
          <p:spPr>
            <a:xfrm>
              <a:off x="1883355" y="3764554"/>
              <a:ext cx="381000" cy="207645"/>
            </a:xfrm>
            <a:custGeom>
              <a:avLst/>
              <a:gdLst/>
              <a:ahLst/>
              <a:cxnLst/>
              <a:rect l="l" t="t" r="r" b="b"/>
              <a:pathLst>
                <a:path w="381000" h="207645">
                  <a:moveTo>
                    <a:pt x="190234" y="0"/>
                  </a:moveTo>
                  <a:lnTo>
                    <a:pt x="0" y="207335"/>
                  </a:lnTo>
                  <a:lnTo>
                    <a:pt x="380469" y="207335"/>
                  </a:lnTo>
                  <a:lnTo>
                    <a:pt x="190234"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object 30"/>
            <p:cNvSpPr/>
            <p:nvPr/>
          </p:nvSpPr>
          <p:spPr>
            <a:xfrm>
              <a:off x="1883355" y="3764554"/>
              <a:ext cx="381000" cy="207645"/>
            </a:xfrm>
            <a:custGeom>
              <a:avLst/>
              <a:gdLst/>
              <a:ahLst/>
              <a:cxnLst/>
              <a:rect l="l" t="t" r="r" b="b"/>
              <a:pathLst>
                <a:path w="381000" h="207645">
                  <a:moveTo>
                    <a:pt x="0" y="207335"/>
                  </a:moveTo>
                  <a:lnTo>
                    <a:pt x="190234" y="0"/>
                  </a:lnTo>
                  <a:lnTo>
                    <a:pt x="380469" y="207335"/>
                  </a:lnTo>
                  <a:lnTo>
                    <a:pt x="0" y="207335"/>
                  </a:lnTo>
                  <a:close/>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object 31"/>
            <p:cNvSpPr/>
            <p:nvPr/>
          </p:nvSpPr>
          <p:spPr>
            <a:xfrm>
              <a:off x="9313422" y="3764554"/>
              <a:ext cx="381000" cy="207645"/>
            </a:xfrm>
            <a:custGeom>
              <a:avLst/>
              <a:gdLst/>
              <a:ahLst/>
              <a:cxnLst/>
              <a:rect l="l" t="t" r="r" b="b"/>
              <a:pathLst>
                <a:path w="381000" h="207645">
                  <a:moveTo>
                    <a:pt x="190234" y="0"/>
                  </a:moveTo>
                  <a:lnTo>
                    <a:pt x="0" y="207333"/>
                  </a:lnTo>
                  <a:lnTo>
                    <a:pt x="380469" y="207333"/>
                  </a:lnTo>
                  <a:lnTo>
                    <a:pt x="190234" y="0"/>
                  </a:lnTo>
                  <a:close/>
                </a:path>
              </a:pathLst>
            </a:custGeom>
            <a:solidFill>
              <a:srgbClr val="000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object 32"/>
            <p:cNvSpPr/>
            <p:nvPr/>
          </p:nvSpPr>
          <p:spPr>
            <a:xfrm>
              <a:off x="9313422" y="3764554"/>
              <a:ext cx="381000" cy="207645"/>
            </a:xfrm>
            <a:custGeom>
              <a:avLst/>
              <a:gdLst/>
              <a:ahLst/>
              <a:cxnLst/>
              <a:rect l="l" t="t" r="r" b="b"/>
              <a:pathLst>
                <a:path w="381000" h="207645">
                  <a:moveTo>
                    <a:pt x="0" y="207335"/>
                  </a:moveTo>
                  <a:lnTo>
                    <a:pt x="190234" y="0"/>
                  </a:lnTo>
                  <a:lnTo>
                    <a:pt x="380469" y="207335"/>
                  </a:lnTo>
                  <a:lnTo>
                    <a:pt x="0" y="207335"/>
                  </a:lnTo>
                  <a:close/>
                </a:path>
              </a:pathLst>
            </a:custGeom>
            <a:ln w="12700">
              <a:solidFill>
                <a:srgbClr val="00000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pic>
        <p:nvPicPr>
          <p:cNvPr id="33" name="object 33"/>
          <p:cNvPicPr/>
          <p:nvPr/>
        </p:nvPicPr>
        <p:blipFill>
          <a:blip r:embed="rId5" cstate="print"/>
          <a:stretch>
            <a:fillRect/>
          </a:stretch>
        </p:blipFill>
        <p:spPr>
          <a:xfrm>
            <a:off x="994307" y="892446"/>
            <a:ext cx="1876167" cy="1418973"/>
          </a:xfrm>
          <a:prstGeom prst="rect">
            <a:avLst/>
          </a:prstGeom>
        </p:spPr>
      </p:pic>
      <p:pic>
        <p:nvPicPr>
          <p:cNvPr id="34" name="object 34"/>
          <p:cNvPicPr/>
          <p:nvPr/>
        </p:nvPicPr>
        <p:blipFill>
          <a:blip r:embed="rId6" cstate="print"/>
          <a:stretch>
            <a:fillRect/>
          </a:stretch>
        </p:blipFill>
        <p:spPr>
          <a:xfrm>
            <a:off x="4880600" y="875028"/>
            <a:ext cx="2134341" cy="1427352"/>
          </a:xfrm>
          <a:prstGeom prst="rect">
            <a:avLst/>
          </a:prstGeom>
        </p:spPr>
      </p:pic>
      <p:pic>
        <p:nvPicPr>
          <p:cNvPr id="35" name="object 35"/>
          <p:cNvPicPr/>
          <p:nvPr/>
        </p:nvPicPr>
        <p:blipFill>
          <a:blip r:embed="rId7" cstate="print"/>
          <a:stretch>
            <a:fillRect/>
          </a:stretch>
        </p:blipFill>
        <p:spPr>
          <a:xfrm>
            <a:off x="8700833" y="877121"/>
            <a:ext cx="2147821" cy="143636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31804" y="266700"/>
            <a:ext cx="4127500" cy="695960"/>
          </a:xfrm>
          <a:prstGeom prst="rect">
            <a:avLst/>
          </a:prstGeom>
        </p:spPr>
        <p:txBody>
          <a:bodyPr vert="horz" wrap="square" lIns="0" tIns="12700" rIns="0" bIns="0" rtlCol="0">
            <a:spAutoFit/>
          </a:bodyPr>
          <a:lstStyle/>
          <a:p>
            <a:pPr marL="12700">
              <a:lnSpc>
                <a:spcPct val="100000"/>
              </a:lnSpc>
              <a:spcBef>
                <a:spcPts val="100"/>
              </a:spcBef>
            </a:pPr>
            <a:r>
              <a:rPr sz="4400" b="0" dirty="0">
                <a:latin typeface="Calibri Light"/>
                <a:cs typeface="Calibri Light"/>
              </a:rPr>
              <a:t>Ideal</a:t>
            </a:r>
            <a:r>
              <a:rPr sz="4400" b="0" spc="5" dirty="0">
                <a:latin typeface="Calibri Light"/>
                <a:cs typeface="Calibri Light"/>
              </a:rPr>
              <a:t> </a:t>
            </a:r>
            <a:r>
              <a:rPr sz="4400" b="0" spc="-10" dirty="0">
                <a:latin typeface="Calibri Light"/>
                <a:cs typeface="Calibri Light"/>
              </a:rPr>
              <a:t>Combination</a:t>
            </a:r>
            <a:endParaRPr sz="4400">
              <a:latin typeface="Calibri Light"/>
              <a:cs typeface="Calibri Light"/>
            </a:endParaRPr>
          </a:p>
        </p:txBody>
      </p:sp>
      <p:sp>
        <p:nvSpPr>
          <p:cNvPr id="3" name="object 3"/>
          <p:cNvSpPr txBox="1"/>
          <p:nvPr/>
        </p:nvSpPr>
        <p:spPr>
          <a:xfrm>
            <a:off x="269240" y="1715516"/>
            <a:ext cx="3261995" cy="1731645"/>
          </a:xfrm>
          <a:prstGeom prst="rect">
            <a:avLst/>
          </a:prstGeom>
        </p:spPr>
        <p:txBody>
          <a:bodyPr vert="horz" wrap="square" lIns="0" tIns="104140" rIns="0" bIns="0" rtlCol="0">
            <a:spAutoFit/>
          </a:bodyPr>
          <a:lstStyle/>
          <a:p>
            <a:pPr marL="241300" marR="0" lvl="0" indent="-228600" defTabSz="914400" eaLnBrk="1" fontAlgn="auto" latinLnBrk="0" hangingPunct="1">
              <a:lnSpc>
                <a:spcPct val="100000"/>
              </a:lnSpc>
              <a:spcBef>
                <a:spcPts val="820"/>
              </a:spcBef>
              <a:spcAft>
                <a:spcPts val="0"/>
              </a:spcAft>
              <a:buClr>
                <a:srgbClr val="4472C4"/>
              </a:buClr>
              <a:buSzTx/>
              <a:buFont typeface="Arial"/>
              <a:buChar char="•"/>
              <a:tabLst>
                <a:tab pos="241300" algn="l"/>
              </a:tabLst>
              <a:defRPr/>
            </a:pPr>
            <a:r>
              <a:rPr kumimoji="0" sz="2400" b="0" i="0" u="none" strike="noStrike" kern="0" cap="none" spc="-20" normalizeH="0" baseline="0" noProof="0" dirty="0">
                <a:ln>
                  <a:noFill/>
                </a:ln>
                <a:solidFill>
                  <a:sysClr val="windowText" lastClr="000000"/>
                </a:solidFill>
                <a:effectLst/>
                <a:uLnTx/>
                <a:uFillTx/>
                <a:latin typeface="Calibri"/>
                <a:cs typeface="Calibri"/>
              </a:rPr>
              <a:t>Oral</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41300" marR="0" lvl="0" indent="-228600" defTabSz="914400" eaLnBrk="1" fontAlgn="auto" latinLnBrk="0" hangingPunct="1">
              <a:lnSpc>
                <a:spcPct val="100000"/>
              </a:lnSpc>
              <a:spcBef>
                <a:spcPts val="720"/>
              </a:spcBef>
              <a:spcAft>
                <a:spcPts val="0"/>
              </a:spcAft>
              <a:buClr>
                <a:srgbClr val="4472C4"/>
              </a:buClr>
              <a:buSzTx/>
              <a:buFont typeface="Arial"/>
              <a:buChar char="•"/>
              <a:tabLst>
                <a:tab pos="241300"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Well</a:t>
            </a:r>
            <a:r>
              <a:rPr kumimoji="0" sz="2400" b="0" i="0" u="none" strike="noStrike" kern="0" cap="none" spc="-55"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tolerated</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and</a:t>
            </a:r>
            <a:r>
              <a:rPr kumimoji="0" sz="2400" b="0" i="0" u="none" strike="noStrike" kern="0" cap="none" spc="-50" normalizeH="0" baseline="0" noProof="0" dirty="0">
                <a:ln>
                  <a:noFill/>
                </a:ln>
                <a:solidFill>
                  <a:sysClr val="windowText" lastClr="000000"/>
                </a:solidFill>
                <a:effectLst/>
                <a:uLnTx/>
                <a:uFillTx/>
                <a:latin typeface="Calibri"/>
                <a:cs typeface="Calibri"/>
              </a:rPr>
              <a:t> </a:t>
            </a:r>
            <a:r>
              <a:rPr kumimoji="0" sz="2400" b="0" i="0" u="none" strike="noStrike" kern="0" cap="none" spc="-20" normalizeH="0" baseline="0" noProof="0" dirty="0">
                <a:ln>
                  <a:noFill/>
                </a:ln>
                <a:solidFill>
                  <a:sysClr val="windowText" lastClr="000000"/>
                </a:solidFill>
                <a:effectLst/>
                <a:uLnTx/>
                <a:uFillTx/>
                <a:latin typeface="Calibri"/>
                <a:cs typeface="Calibri"/>
              </a:rPr>
              <a:t>safe</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241300" marR="0" lvl="0" indent="-228600" defTabSz="914400" eaLnBrk="1" fontAlgn="auto" latinLnBrk="0" hangingPunct="1">
              <a:lnSpc>
                <a:spcPct val="100000"/>
              </a:lnSpc>
              <a:spcBef>
                <a:spcPts val="625"/>
              </a:spcBef>
              <a:spcAft>
                <a:spcPts val="0"/>
              </a:spcAft>
              <a:buClr>
                <a:srgbClr val="4472C4"/>
              </a:buClr>
              <a:buSzTx/>
              <a:buFont typeface="Arial"/>
              <a:buChar char="•"/>
              <a:tabLst>
                <a:tab pos="241300" algn="l"/>
              </a:tabLst>
              <a:defRPr/>
            </a:pPr>
            <a:r>
              <a:rPr kumimoji="0" sz="2400" b="0" i="0" u="none" strike="noStrike" kern="0" cap="none" spc="-10" normalizeH="0" baseline="0" noProof="0" dirty="0">
                <a:ln>
                  <a:noFill/>
                </a:ln>
                <a:solidFill>
                  <a:sysClr val="windowText" lastClr="000000"/>
                </a:solidFill>
                <a:effectLst/>
                <a:uLnTx/>
                <a:uFillTx/>
                <a:latin typeface="Calibri"/>
                <a:cs typeface="Calibri"/>
              </a:rPr>
              <a:t>Synergistic</a:t>
            </a:r>
            <a:endParaRPr kumimoji="0" sz="2400" b="0" i="0" u="none" strike="noStrike" kern="0" cap="none" spc="0" normalizeH="0" baseline="0" noProof="0">
              <a:ln>
                <a:noFill/>
              </a:ln>
              <a:solidFill>
                <a:sysClr val="windowText" lastClr="000000"/>
              </a:solidFill>
              <a:effectLst/>
              <a:uLnTx/>
              <a:uFillTx/>
              <a:latin typeface="Calibri"/>
              <a:cs typeface="Calibri"/>
            </a:endParaRPr>
          </a:p>
          <a:p>
            <a:pPr marL="698500" marR="0" lvl="1" indent="-228600" defTabSz="914400" eaLnBrk="1" fontAlgn="auto" latinLnBrk="0" hangingPunct="1">
              <a:lnSpc>
                <a:spcPct val="100000"/>
              </a:lnSpc>
              <a:spcBef>
                <a:spcPts val="325"/>
              </a:spcBef>
              <a:spcAft>
                <a:spcPts val="0"/>
              </a:spcAft>
              <a:buClr>
                <a:srgbClr val="4472C4"/>
              </a:buClr>
              <a:buSzTx/>
              <a:buFont typeface="Arial"/>
              <a:buChar char="•"/>
              <a:tabLst>
                <a:tab pos="697865" algn="l"/>
                <a:tab pos="698500" algn="l"/>
              </a:tabLst>
              <a:defRPr/>
            </a:pPr>
            <a:r>
              <a:rPr kumimoji="0" sz="2000" b="0" i="0" u="none" strike="noStrike" kern="0" cap="none" spc="0" normalizeH="0" baseline="0" noProof="0" dirty="0">
                <a:ln>
                  <a:noFill/>
                </a:ln>
                <a:solidFill>
                  <a:sysClr val="windowText" lastClr="000000"/>
                </a:solidFill>
                <a:effectLst/>
                <a:uLnTx/>
                <a:uFillTx/>
                <a:latin typeface="Calibri"/>
                <a:cs typeface="Calibri"/>
              </a:rPr>
              <a:t>Improves</a:t>
            </a:r>
            <a:r>
              <a:rPr kumimoji="0" sz="2000" b="0" i="0" u="none" strike="noStrike" kern="0" cap="none" spc="-85"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histopathology</a:t>
            </a:r>
            <a:endParaRPr kumimoji="0" sz="2000" b="0" i="0" u="none" strike="noStrike" kern="0" cap="none" spc="0" normalizeH="0" baseline="0" noProof="0">
              <a:ln>
                <a:noFill/>
              </a:ln>
              <a:solidFill>
                <a:sysClr val="windowText" lastClr="000000"/>
              </a:solidFill>
              <a:effectLst/>
              <a:uLnTx/>
              <a:uFillTx/>
              <a:latin typeface="Calibri"/>
              <a:cs typeface="Calibri"/>
            </a:endParaRPr>
          </a:p>
        </p:txBody>
      </p:sp>
      <p:sp>
        <p:nvSpPr>
          <p:cNvPr id="4" name="object 4"/>
          <p:cNvSpPr txBox="1"/>
          <p:nvPr/>
        </p:nvSpPr>
        <p:spPr>
          <a:xfrm>
            <a:off x="269240" y="3383449"/>
            <a:ext cx="4928235" cy="860425"/>
          </a:xfrm>
          <a:prstGeom prst="rect">
            <a:avLst/>
          </a:prstGeom>
        </p:spPr>
        <p:txBody>
          <a:bodyPr vert="horz" wrap="square" lIns="0" tIns="86995" rIns="0" bIns="0" rtlCol="0">
            <a:spAutoFit/>
          </a:bodyPr>
          <a:lstStyle/>
          <a:p>
            <a:pPr marL="698500" marR="0" lvl="0" indent="-228600" defTabSz="914400" eaLnBrk="1" fontAlgn="auto" latinLnBrk="0" hangingPunct="1">
              <a:lnSpc>
                <a:spcPct val="100000"/>
              </a:lnSpc>
              <a:spcBef>
                <a:spcPts val="685"/>
              </a:spcBef>
              <a:spcAft>
                <a:spcPts val="0"/>
              </a:spcAft>
              <a:buClr>
                <a:srgbClr val="4472C4"/>
              </a:buClr>
              <a:buSzTx/>
              <a:buFont typeface="Arial"/>
              <a:buChar char="•"/>
              <a:tabLst>
                <a:tab pos="697865" algn="l"/>
                <a:tab pos="698500" algn="l"/>
              </a:tabLst>
              <a:defRPr/>
            </a:pPr>
            <a:r>
              <a:rPr kumimoji="0" sz="2000" b="0" i="0" u="none" strike="noStrike" kern="0" cap="none" spc="0" normalizeH="0" baseline="0" noProof="0" dirty="0">
                <a:ln>
                  <a:noFill/>
                </a:ln>
                <a:solidFill>
                  <a:sysClr val="windowText" lastClr="000000"/>
                </a:solidFill>
                <a:effectLst/>
                <a:uLnTx/>
                <a:uFillTx/>
                <a:latin typeface="Calibri"/>
                <a:cs typeface="Calibri"/>
              </a:rPr>
              <a:t>Improves</a:t>
            </a:r>
            <a:r>
              <a:rPr kumimoji="0" sz="2000" b="0" i="0" u="none" strike="noStrike" kern="0" cap="none" spc="-8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extrahepatic</a:t>
            </a:r>
            <a:r>
              <a:rPr kumimoji="0" sz="2000" b="0" i="0" u="none" strike="noStrike" kern="0" cap="none" spc="-70" normalizeH="0" baseline="0" noProof="0" dirty="0">
                <a:ln>
                  <a:noFill/>
                </a:ln>
                <a:solidFill>
                  <a:sysClr val="windowText" lastClr="000000"/>
                </a:solidFill>
                <a:effectLst/>
                <a:uLnTx/>
                <a:uFillTx/>
                <a:latin typeface="Calibri"/>
                <a:cs typeface="Calibri"/>
              </a:rPr>
              <a:t> </a:t>
            </a:r>
            <a:r>
              <a:rPr kumimoji="0" sz="2000" b="0" i="0" u="none" strike="noStrike" kern="0" cap="none" spc="0" normalizeH="0" baseline="0" noProof="0" dirty="0">
                <a:ln>
                  <a:noFill/>
                </a:ln>
                <a:solidFill>
                  <a:sysClr val="windowText" lastClr="000000"/>
                </a:solidFill>
                <a:effectLst/>
                <a:uLnTx/>
                <a:uFillTx/>
                <a:latin typeface="Calibri"/>
                <a:cs typeface="Calibri"/>
              </a:rPr>
              <a:t>metabolic</a:t>
            </a:r>
            <a:r>
              <a:rPr kumimoji="0" sz="2000" b="0" i="0" u="none" strike="noStrike" kern="0" cap="none" spc="-70" normalizeH="0" baseline="0" noProof="0" dirty="0">
                <a:ln>
                  <a:noFill/>
                </a:ln>
                <a:solidFill>
                  <a:sysClr val="windowText" lastClr="000000"/>
                </a:solidFill>
                <a:effectLst/>
                <a:uLnTx/>
                <a:uFillTx/>
                <a:latin typeface="Calibri"/>
                <a:cs typeface="Calibri"/>
              </a:rPr>
              <a:t> </a:t>
            </a:r>
            <a:r>
              <a:rPr kumimoji="0" sz="2000" b="0" i="0" u="none" strike="noStrike" kern="0" cap="none" spc="-10" normalizeH="0" baseline="0" noProof="0" dirty="0">
                <a:ln>
                  <a:noFill/>
                </a:ln>
                <a:solidFill>
                  <a:sysClr val="windowText" lastClr="000000"/>
                </a:solidFill>
                <a:effectLst/>
                <a:uLnTx/>
                <a:uFillTx/>
                <a:latin typeface="Calibri"/>
                <a:cs typeface="Calibri"/>
              </a:rPr>
              <a:t>profiles</a:t>
            </a:r>
            <a:endParaRPr kumimoji="0" sz="2000" b="0" i="0" u="none" strike="noStrike" kern="0" cap="none" spc="0" normalizeH="0" baseline="0" noProof="0">
              <a:ln>
                <a:noFill/>
              </a:ln>
              <a:solidFill>
                <a:sysClr val="windowText" lastClr="000000"/>
              </a:solidFill>
              <a:effectLst/>
              <a:uLnTx/>
              <a:uFillTx/>
              <a:latin typeface="Calibri"/>
              <a:cs typeface="Calibri"/>
            </a:endParaRPr>
          </a:p>
          <a:p>
            <a:pPr marL="241300" marR="0" lvl="0" indent="-228600" defTabSz="914400" eaLnBrk="1" fontAlgn="auto" latinLnBrk="0" hangingPunct="1">
              <a:lnSpc>
                <a:spcPct val="100000"/>
              </a:lnSpc>
              <a:spcBef>
                <a:spcPts val="705"/>
              </a:spcBef>
              <a:spcAft>
                <a:spcPts val="0"/>
              </a:spcAft>
              <a:buClr>
                <a:srgbClr val="4472C4"/>
              </a:buClr>
              <a:buSzTx/>
              <a:buFont typeface="Arial"/>
              <a:buChar char="•"/>
              <a:tabLst>
                <a:tab pos="241300" algn="l"/>
              </a:tabLst>
              <a:defRPr/>
            </a:pPr>
            <a:r>
              <a:rPr kumimoji="0" sz="2400" b="0" i="0" u="none" strike="noStrike" kern="0" cap="none" spc="0" normalizeH="0" baseline="0" noProof="0" dirty="0">
                <a:ln>
                  <a:noFill/>
                </a:ln>
                <a:solidFill>
                  <a:sysClr val="windowText" lastClr="000000"/>
                </a:solidFill>
                <a:effectLst/>
                <a:uLnTx/>
                <a:uFillTx/>
                <a:latin typeface="Calibri"/>
                <a:cs typeface="Calibri"/>
              </a:rPr>
              <a:t>Enhances</a:t>
            </a:r>
            <a:r>
              <a:rPr kumimoji="0" sz="2400" b="0" i="0" u="none" strike="noStrike" kern="0" cap="none" spc="-35"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long</a:t>
            </a:r>
            <a:r>
              <a:rPr kumimoji="0" sz="2400" b="0" i="0" u="none" strike="noStrike" kern="0" cap="none" spc="-20" normalizeH="0" baseline="0" noProof="0" dirty="0">
                <a:ln>
                  <a:noFill/>
                </a:ln>
                <a:solidFill>
                  <a:sysClr val="windowText" lastClr="000000"/>
                </a:solidFill>
                <a:effectLst/>
                <a:uLnTx/>
                <a:uFillTx/>
                <a:latin typeface="Calibri"/>
                <a:cs typeface="Calibri"/>
              </a:rPr>
              <a:t> </a:t>
            </a:r>
            <a:r>
              <a:rPr kumimoji="0" sz="2400" b="0" i="0" u="none" strike="noStrike" kern="0" cap="none" spc="0" normalizeH="0" baseline="0" noProof="0" dirty="0">
                <a:ln>
                  <a:noFill/>
                </a:ln>
                <a:solidFill>
                  <a:sysClr val="windowText" lastClr="000000"/>
                </a:solidFill>
                <a:effectLst/>
                <a:uLnTx/>
                <a:uFillTx/>
                <a:latin typeface="Calibri"/>
                <a:cs typeface="Calibri"/>
              </a:rPr>
              <a:t>term</a:t>
            </a:r>
            <a:r>
              <a:rPr kumimoji="0" sz="2400" b="0" i="0" u="none" strike="noStrike" kern="0" cap="none" spc="-20" normalizeH="0" baseline="0" noProof="0" dirty="0">
                <a:ln>
                  <a:noFill/>
                </a:ln>
                <a:solidFill>
                  <a:sysClr val="windowText" lastClr="000000"/>
                </a:solidFill>
                <a:effectLst/>
                <a:uLnTx/>
                <a:uFillTx/>
                <a:latin typeface="Calibri"/>
                <a:cs typeface="Calibri"/>
              </a:rPr>
              <a:t> </a:t>
            </a:r>
            <a:r>
              <a:rPr kumimoji="0" sz="2400" b="0" i="0" u="none" strike="noStrike" kern="0" cap="none" spc="-10" normalizeH="0" baseline="0" noProof="0" dirty="0">
                <a:ln>
                  <a:noFill/>
                </a:ln>
                <a:solidFill>
                  <a:sysClr val="windowText" lastClr="000000"/>
                </a:solidFill>
                <a:effectLst/>
                <a:uLnTx/>
                <a:uFillTx/>
                <a:latin typeface="Calibri"/>
                <a:cs typeface="Calibri"/>
              </a:rPr>
              <a:t>outcomes</a:t>
            </a:r>
            <a:endParaRPr kumimoji="0" sz="2400" b="0" i="0" u="none" strike="noStrike" kern="0" cap="none" spc="0" normalizeH="0" baseline="0" noProof="0">
              <a:ln>
                <a:noFill/>
              </a:ln>
              <a:solidFill>
                <a:sysClr val="windowText" lastClr="000000"/>
              </a:solidFill>
              <a:effectLst/>
              <a:uLnTx/>
              <a:uFillTx/>
              <a:latin typeface="Calibri"/>
              <a:cs typeface="Calibri"/>
            </a:endParaRPr>
          </a:p>
        </p:txBody>
      </p:sp>
      <p:grpSp>
        <p:nvGrpSpPr>
          <p:cNvPr id="5" name="object 5"/>
          <p:cNvGrpSpPr/>
          <p:nvPr/>
        </p:nvGrpSpPr>
        <p:grpSpPr>
          <a:xfrm>
            <a:off x="7277100" y="1314451"/>
            <a:ext cx="2371725" cy="1373505"/>
            <a:chOff x="7277100" y="1314451"/>
            <a:chExt cx="2371725" cy="1373505"/>
          </a:xfrm>
        </p:grpSpPr>
        <p:sp>
          <p:nvSpPr>
            <p:cNvPr id="6" name="object 6"/>
            <p:cNvSpPr/>
            <p:nvPr/>
          </p:nvSpPr>
          <p:spPr>
            <a:xfrm>
              <a:off x="7873204" y="1314451"/>
              <a:ext cx="1179830" cy="683895"/>
            </a:xfrm>
            <a:custGeom>
              <a:avLst/>
              <a:gdLst/>
              <a:ahLst/>
              <a:cxnLst/>
              <a:rect l="l" t="t" r="r" b="b"/>
              <a:pathLst>
                <a:path w="1179829" h="683894">
                  <a:moveTo>
                    <a:pt x="589754" y="0"/>
                  </a:moveTo>
                  <a:lnTo>
                    <a:pt x="0" y="683393"/>
                  </a:lnTo>
                  <a:lnTo>
                    <a:pt x="1179512" y="683393"/>
                  </a:lnTo>
                  <a:lnTo>
                    <a:pt x="589754" y="0"/>
                  </a:lnTo>
                  <a:close/>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 name="object 7"/>
            <p:cNvSpPr/>
            <p:nvPr/>
          </p:nvSpPr>
          <p:spPr>
            <a:xfrm>
              <a:off x="7283450" y="1997844"/>
              <a:ext cx="2359025" cy="683895"/>
            </a:xfrm>
            <a:custGeom>
              <a:avLst/>
              <a:gdLst/>
              <a:ahLst/>
              <a:cxnLst/>
              <a:rect l="l" t="t" r="r" b="b"/>
              <a:pathLst>
                <a:path w="2359025" h="683894">
                  <a:moveTo>
                    <a:pt x="1769271" y="0"/>
                  </a:moveTo>
                  <a:lnTo>
                    <a:pt x="589753" y="0"/>
                  </a:lnTo>
                  <a:lnTo>
                    <a:pt x="0" y="683394"/>
                  </a:lnTo>
                  <a:lnTo>
                    <a:pt x="2359025" y="683394"/>
                  </a:lnTo>
                  <a:lnTo>
                    <a:pt x="1769271" y="0"/>
                  </a:lnTo>
                  <a:close/>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object 8"/>
            <p:cNvSpPr/>
            <p:nvPr/>
          </p:nvSpPr>
          <p:spPr>
            <a:xfrm>
              <a:off x="7283450" y="1997844"/>
              <a:ext cx="2359025" cy="683895"/>
            </a:xfrm>
            <a:custGeom>
              <a:avLst/>
              <a:gdLst/>
              <a:ahLst/>
              <a:cxnLst/>
              <a:rect l="l" t="t" r="r" b="b"/>
              <a:pathLst>
                <a:path w="2359025" h="683894">
                  <a:moveTo>
                    <a:pt x="0" y="683394"/>
                  </a:moveTo>
                  <a:lnTo>
                    <a:pt x="589753" y="0"/>
                  </a:lnTo>
                  <a:lnTo>
                    <a:pt x="1769271" y="0"/>
                  </a:lnTo>
                  <a:lnTo>
                    <a:pt x="2359025" y="683394"/>
                  </a:lnTo>
                  <a:lnTo>
                    <a:pt x="0" y="683394"/>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9" name="object 9"/>
          <p:cNvSpPr txBox="1"/>
          <p:nvPr/>
        </p:nvSpPr>
        <p:spPr>
          <a:xfrm>
            <a:off x="7751953" y="1481835"/>
            <a:ext cx="1422400" cy="1083310"/>
          </a:xfrm>
          <a:prstGeom prst="rect">
            <a:avLst/>
          </a:prstGeom>
        </p:spPr>
        <p:txBody>
          <a:bodyPr vert="horz" wrap="square" lIns="0" tIns="33019" rIns="0" bIns="0" rtlCol="0">
            <a:spAutoFit/>
          </a:bodyPr>
          <a:lstStyle/>
          <a:p>
            <a:pPr marL="337820" marR="329565" lvl="0" indent="0" algn="ctr" defTabSz="914400" eaLnBrk="1" fontAlgn="auto" latinLnBrk="0" hangingPunct="1">
              <a:lnSpc>
                <a:spcPts val="1800"/>
              </a:lnSpc>
              <a:spcBef>
                <a:spcPts val="259"/>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cs typeface="Calibri"/>
              </a:rPr>
              <a:t>Glycemic control</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12700" marR="5080" lvl="0" indent="0" algn="ctr" defTabSz="914400" eaLnBrk="1" fontAlgn="auto" latinLnBrk="0" hangingPunct="1">
              <a:lnSpc>
                <a:spcPts val="1800"/>
              </a:lnSpc>
              <a:spcBef>
                <a:spcPts val="1005"/>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cs typeface="Calibri"/>
              </a:rPr>
              <a:t>Atherogenic</a:t>
            </a:r>
            <a:r>
              <a:rPr kumimoji="0" sz="1600" b="0" i="0" u="none" strike="noStrike" kern="0" cap="none" spc="-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lipid improvement</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grpSp>
        <p:nvGrpSpPr>
          <p:cNvPr id="10" name="object 10"/>
          <p:cNvGrpSpPr/>
          <p:nvPr/>
        </p:nvGrpSpPr>
        <p:grpSpPr>
          <a:xfrm>
            <a:off x="6687343" y="2674890"/>
            <a:ext cx="3551554" cy="696595"/>
            <a:chOff x="6687343" y="2674890"/>
            <a:chExt cx="3551554" cy="696595"/>
          </a:xfrm>
        </p:grpSpPr>
        <p:sp>
          <p:nvSpPr>
            <p:cNvPr id="11" name="object 11"/>
            <p:cNvSpPr/>
            <p:nvPr/>
          </p:nvSpPr>
          <p:spPr>
            <a:xfrm>
              <a:off x="6693693" y="2681240"/>
              <a:ext cx="3538854" cy="683895"/>
            </a:xfrm>
            <a:custGeom>
              <a:avLst/>
              <a:gdLst/>
              <a:ahLst/>
              <a:cxnLst/>
              <a:rect l="l" t="t" r="r" b="b"/>
              <a:pathLst>
                <a:path w="3538854" h="683895">
                  <a:moveTo>
                    <a:pt x="2948779" y="0"/>
                  </a:moveTo>
                  <a:lnTo>
                    <a:pt x="589756" y="0"/>
                  </a:lnTo>
                  <a:lnTo>
                    <a:pt x="0" y="683393"/>
                  </a:lnTo>
                  <a:lnTo>
                    <a:pt x="3538536" y="683393"/>
                  </a:lnTo>
                  <a:lnTo>
                    <a:pt x="2948779" y="0"/>
                  </a:lnTo>
                  <a:close/>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object 12"/>
            <p:cNvSpPr/>
            <p:nvPr/>
          </p:nvSpPr>
          <p:spPr>
            <a:xfrm>
              <a:off x="6693693" y="2681240"/>
              <a:ext cx="3538854" cy="683895"/>
            </a:xfrm>
            <a:custGeom>
              <a:avLst/>
              <a:gdLst/>
              <a:ahLst/>
              <a:cxnLst/>
              <a:rect l="l" t="t" r="r" b="b"/>
              <a:pathLst>
                <a:path w="3538854" h="683895">
                  <a:moveTo>
                    <a:pt x="0" y="683394"/>
                  </a:moveTo>
                  <a:lnTo>
                    <a:pt x="589756" y="0"/>
                  </a:lnTo>
                  <a:lnTo>
                    <a:pt x="2948781" y="0"/>
                  </a:lnTo>
                  <a:lnTo>
                    <a:pt x="3538537" y="683394"/>
                  </a:lnTo>
                  <a:lnTo>
                    <a:pt x="0" y="683394"/>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object 13"/>
          <p:cNvSpPr txBox="1"/>
          <p:nvPr/>
        </p:nvSpPr>
        <p:spPr>
          <a:xfrm>
            <a:off x="7976106" y="2859532"/>
            <a:ext cx="974090"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10" normalizeH="0" baseline="0" noProof="0" dirty="0">
                <a:ln>
                  <a:noFill/>
                </a:ln>
                <a:solidFill>
                  <a:sysClr val="windowText" lastClr="000000"/>
                </a:solidFill>
                <a:effectLst/>
                <a:uLnTx/>
                <a:uFillTx/>
                <a:latin typeface="Calibri"/>
                <a:cs typeface="Calibri"/>
              </a:rPr>
              <a:t>Weight</a:t>
            </a:r>
            <a:r>
              <a:rPr kumimoji="0" sz="1600" b="0" i="0" u="none" strike="noStrike" kern="0" cap="none" spc="-40" normalizeH="0" baseline="0" noProof="0" dirty="0">
                <a:ln>
                  <a:noFill/>
                </a:ln>
                <a:solidFill>
                  <a:sysClr val="windowText" lastClr="000000"/>
                </a:solidFill>
                <a:effectLst/>
                <a:uLnTx/>
                <a:uFillTx/>
                <a:latin typeface="Calibri"/>
                <a:cs typeface="Calibri"/>
              </a:rPr>
              <a:t> </a:t>
            </a:r>
            <a:r>
              <a:rPr kumimoji="0" sz="1600" b="0" i="0" u="none" strike="noStrike" kern="0" cap="none" spc="-20" normalizeH="0" baseline="0" noProof="0" dirty="0">
                <a:ln>
                  <a:noFill/>
                </a:ln>
                <a:solidFill>
                  <a:sysClr val="windowText" lastClr="000000"/>
                </a:solidFill>
                <a:effectLst/>
                <a:uLnTx/>
                <a:uFillTx/>
                <a:latin typeface="Calibri"/>
                <a:cs typeface="Calibri"/>
              </a:rPr>
              <a:t>loss</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grpSp>
        <p:nvGrpSpPr>
          <p:cNvPr id="14" name="object 14"/>
          <p:cNvGrpSpPr/>
          <p:nvPr/>
        </p:nvGrpSpPr>
        <p:grpSpPr>
          <a:xfrm>
            <a:off x="6097587" y="3358284"/>
            <a:ext cx="4730750" cy="696595"/>
            <a:chOff x="6097587" y="3358284"/>
            <a:chExt cx="4730750" cy="696595"/>
          </a:xfrm>
        </p:grpSpPr>
        <p:sp>
          <p:nvSpPr>
            <p:cNvPr id="15" name="object 15"/>
            <p:cNvSpPr/>
            <p:nvPr/>
          </p:nvSpPr>
          <p:spPr>
            <a:xfrm>
              <a:off x="6103937" y="3364634"/>
              <a:ext cx="4718050" cy="683895"/>
            </a:xfrm>
            <a:custGeom>
              <a:avLst/>
              <a:gdLst/>
              <a:ahLst/>
              <a:cxnLst/>
              <a:rect l="l" t="t" r="r" b="b"/>
              <a:pathLst>
                <a:path w="4718050" h="683895">
                  <a:moveTo>
                    <a:pt x="4128298" y="0"/>
                  </a:moveTo>
                  <a:lnTo>
                    <a:pt x="589749" y="0"/>
                  </a:lnTo>
                  <a:lnTo>
                    <a:pt x="0" y="683393"/>
                  </a:lnTo>
                  <a:lnTo>
                    <a:pt x="4718048" y="683393"/>
                  </a:lnTo>
                  <a:lnTo>
                    <a:pt x="4128298" y="0"/>
                  </a:lnTo>
                  <a:close/>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object 16"/>
            <p:cNvSpPr/>
            <p:nvPr/>
          </p:nvSpPr>
          <p:spPr>
            <a:xfrm>
              <a:off x="6103937" y="3364634"/>
              <a:ext cx="4718050" cy="683895"/>
            </a:xfrm>
            <a:custGeom>
              <a:avLst/>
              <a:gdLst/>
              <a:ahLst/>
              <a:cxnLst/>
              <a:rect l="l" t="t" r="r" b="b"/>
              <a:pathLst>
                <a:path w="4718050" h="683895">
                  <a:moveTo>
                    <a:pt x="0" y="683394"/>
                  </a:moveTo>
                  <a:lnTo>
                    <a:pt x="589751" y="0"/>
                  </a:lnTo>
                  <a:lnTo>
                    <a:pt x="4128299" y="0"/>
                  </a:lnTo>
                  <a:lnTo>
                    <a:pt x="4718050" y="683394"/>
                  </a:lnTo>
                  <a:lnTo>
                    <a:pt x="0" y="683394"/>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7" name="object 17"/>
          <p:cNvSpPr txBox="1"/>
          <p:nvPr/>
        </p:nvSpPr>
        <p:spPr>
          <a:xfrm>
            <a:off x="7427498" y="3545332"/>
            <a:ext cx="2071370" cy="269240"/>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cs typeface="Calibri"/>
              </a:rPr>
              <a:t>Reduction</a:t>
            </a:r>
            <a:r>
              <a:rPr kumimoji="0" sz="1600" b="0" i="0" u="none" strike="noStrike" kern="0" cap="none" spc="-6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in</a:t>
            </a:r>
            <a:r>
              <a:rPr kumimoji="0" sz="1600" b="0" i="0" u="none" strike="noStrike" kern="0" cap="none" spc="-50" normalizeH="0" baseline="0" noProof="0" dirty="0">
                <a:ln>
                  <a:noFill/>
                </a:ln>
                <a:solidFill>
                  <a:sysClr val="windowText" lastClr="000000"/>
                </a:solidFill>
                <a:effectLst/>
                <a:uLnTx/>
                <a:uFillTx/>
                <a:latin typeface="Calibri"/>
                <a:cs typeface="Calibri"/>
              </a:rPr>
              <a:t> </a:t>
            </a:r>
            <a:r>
              <a:rPr kumimoji="0" sz="1600" b="0" i="0" u="none" strike="noStrike" kern="0" cap="none" spc="0" normalizeH="0" baseline="0" noProof="0" dirty="0">
                <a:ln>
                  <a:noFill/>
                </a:ln>
                <a:solidFill>
                  <a:sysClr val="windowText" lastClr="000000"/>
                </a:solidFill>
                <a:effectLst/>
                <a:uLnTx/>
                <a:uFillTx/>
                <a:latin typeface="Calibri"/>
                <a:cs typeface="Calibri"/>
              </a:rPr>
              <a:t>lipotoxic</a:t>
            </a:r>
            <a:r>
              <a:rPr kumimoji="0" sz="1600" b="0" i="0" u="none" strike="noStrike" kern="0" cap="none" spc="-45" normalizeH="0" baseline="0" noProof="0" dirty="0">
                <a:ln>
                  <a:noFill/>
                </a:ln>
                <a:solidFill>
                  <a:sysClr val="windowText" lastClr="000000"/>
                </a:solidFill>
                <a:effectLst/>
                <a:uLnTx/>
                <a:uFillTx/>
                <a:latin typeface="Calibri"/>
                <a:cs typeface="Calibri"/>
              </a:rPr>
              <a:t> </a:t>
            </a:r>
            <a:r>
              <a:rPr kumimoji="0" sz="1600" b="0" i="0" u="none" strike="noStrike" kern="0" cap="none" spc="-25" normalizeH="0" baseline="0" noProof="0" dirty="0">
                <a:ln>
                  <a:noFill/>
                </a:ln>
                <a:solidFill>
                  <a:sysClr val="windowText" lastClr="000000"/>
                </a:solidFill>
                <a:effectLst/>
                <a:uLnTx/>
                <a:uFillTx/>
                <a:latin typeface="Calibri"/>
                <a:cs typeface="Calibri"/>
              </a:rPr>
              <a:t>fat</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grpSp>
        <p:nvGrpSpPr>
          <p:cNvPr id="18" name="object 18"/>
          <p:cNvGrpSpPr/>
          <p:nvPr/>
        </p:nvGrpSpPr>
        <p:grpSpPr>
          <a:xfrm>
            <a:off x="4918075" y="4041679"/>
            <a:ext cx="7089775" cy="1379855"/>
            <a:chOff x="4918075" y="4041679"/>
            <a:chExt cx="7089775" cy="1379855"/>
          </a:xfrm>
        </p:grpSpPr>
        <p:sp>
          <p:nvSpPr>
            <p:cNvPr id="19" name="object 19"/>
            <p:cNvSpPr/>
            <p:nvPr/>
          </p:nvSpPr>
          <p:spPr>
            <a:xfrm>
              <a:off x="5514181" y="4048029"/>
              <a:ext cx="5897880" cy="683895"/>
            </a:xfrm>
            <a:custGeom>
              <a:avLst/>
              <a:gdLst/>
              <a:ahLst/>
              <a:cxnLst/>
              <a:rect l="l" t="t" r="r" b="b"/>
              <a:pathLst>
                <a:path w="5897880" h="683895">
                  <a:moveTo>
                    <a:pt x="5307806" y="0"/>
                  </a:moveTo>
                  <a:lnTo>
                    <a:pt x="589756" y="0"/>
                  </a:lnTo>
                  <a:lnTo>
                    <a:pt x="0" y="683394"/>
                  </a:lnTo>
                  <a:lnTo>
                    <a:pt x="5897562" y="683394"/>
                  </a:lnTo>
                  <a:lnTo>
                    <a:pt x="5307806" y="0"/>
                  </a:lnTo>
                  <a:close/>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object 20"/>
            <p:cNvSpPr/>
            <p:nvPr/>
          </p:nvSpPr>
          <p:spPr>
            <a:xfrm>
              <a:off x="5514181" y="4048029"/>
              <a:ext cx="5897880" cy="683895"/>
            </a:xfrm>
            <a:custGeom>
              <a:avLst/>
              <a:gdLst/>
              <a:ahLst/>
              <a:cxnLst/>
              <a:rect l="l" t="t" r="r" b="b"/>
              <a:pathLst>
                <a:path w="5897880" h="683895">
                  <a:moveTo>
                    <a:pt x="0" y="683394"/>
                  </a:moveTo>
                  <a:lnTo>
                    <a:pt x="589756" y="0"/>
                  </a:lnTo>
                  <a:lnTo>
                    <a:pt x="5307807" y="0"/>
                  </a:lnTo>
                  <a:lnTo>
                    <a:pt x="5897563" y="683394"/>
                  </a:lnTo>
                  <a:lnTo>
                    <a:pt x="0" y="683394"/>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object 21"/>
            <p:cNvSpPr/>
            <p:nvPr/>
          </p:nvSpPr>
          <p:spPr>
            <a:xfrm>
              <a:off x="4924425" y="4731425"/>
              <a:ext cx="7077075" cy="683895"/>
            </a:xfrm>
            <a:custGeom>
              <a:avLst/>
              <a:gdLst/>
              <a:ahLst/>
              <a:cxnLst/>
              <a:rect l="l" t="t" r="r" b="b"/>
              <a:pathLst>
                <a:path w="7077075" h="683895">
                  <a:moveTo>
                    <a:pt x="6487327" y="0"/>
                  </a:moveTo>
                  <a:lnTo>
                    <a:pt x="589748" y="0"/>
                  </a:lnTo>
                  <a:lnTo>
                    <a:pt x="0" y="683394"/>
                  </a:lnTo>
                  <a:lnTo>
                    <a:pt x="7077076" y="683394"/>
                  </a:lnTo>
                  <a:lnTo>
                    <a:pt x="6487327" y="0"/>
                  </a:lnTo>
                  <a:close/>
                </a:path>
              </a:pathLst>
            </a:custGeom>
            <a:solidFill>
              <a:srgbClr val="4472C4"/>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object 22"/>
            <p:cNvSpPr/>
            <p:nvPr/>
          </p:nvSpPr>
          <p:spPr>
            <a:xfrm>
              <a:off x="4924425" y="4731425"/>
              <a:ext cx="7077075" cy="683895"/>
            </a:xfrm>
            <a:custGeom>
              <a:avLst/>
              <a:gdLst/>
              <a:ahLst/>
              <a:cxnLst/>
              <a:rect l="l" t="t" r="r" b="b"/>
              <a:pathLst>
                <a:path w="7077075" h="683895">
                  <a:moveTo>
                    <a:pt x="0" y="683394"/>
                  </a:moveTo>
                  <a:lnTo>
                    <a:pt x="589748" y="0"/>
                  </a:lnTo>
                  <a:lnTo>
                    <a:pt x="6487327" y="0"/>
                  </a:lnTo>
                  <a:lnTo>
                    <a:pt x="7077076" y="683394"/>
                  </a:lnTo>
                  <a:lnTo>
                    <a:pt x="0" y="683394"/>
                  </a:lnTo>
                  <a:close/>
                </a:path>
              </a:pathLst>
            </a:custGeom>
            <a:ln w="12700">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3" name="object 23"/>
          <p:cNvSpPr txBox="1"/>
          <p:nvPr/>
        </p:nvSpPr>
        <p:spPr>
          <a:xfrm>
            <a:off x="7555419" y="4228084"/>
            <a:ext cx="1814195" cy="952500"/>
          </a:xfrm>
          <a:prstGeom prst="rect">
            <a:avLst/>
          </a:prstGeom>
        </p:spPr>
        <p:txBody>
          <a:bodyPr vert="horz" wrap="square" lIns="0" tIns="12700" rIns="0" bIns="0" rtlCol="0">
            <a:spAutoFit/>
          </a:bodyPr>
          <a:lstStyle/>
          <a:p>
            <a:pPr marL="1270" marR="0" lvl="0" indent="0" algn="ctr" defTabSz="914400" eaLnBrk="1" fontAlgn="auto" latinLnBrk="0" hangingPunct="1">
              <a:lnSpc>
                <a:spcPct val="100000"/>
              </a:lnSpc>
              <a:spcBef>
                <a:spcPts val="10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cs typeface="Calibri"/>
              </a:rPr>
              <a:t>NASH</a:t>
            </a:r>
            <a:r>
              <a:rPr kumimoji="0" sz="1600" b="0" i="0" u="none" strike="noStrike" kern="0" cap="none" spc="-10" normalizeH="0" baseline="0" noProof="0" dirty="0">
                <a:ln>
                  <a:noFill/>
                </a:ln>
                <a:solidFill>
                  <a:sysClr val="windowText" lastClr="000000"/>
                </a:solidFill>
                <a:effectLst/>
                <a:uLnTx/>
                <a:uFillTx/>
                <a:latin typeface="Calibri"/>
                <a:cs typeface="Calibri"/>
              </a:rPr>
              <a:t> resolution</a:t>
            </a:r>
            <a:endParaRPr kumimoji="0" sz="16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35"/>
              </a:spcBef>
              <a:spcAft>
                <a:spcPts val="0"/>
              </a:spcAft>
              <a:buClrTx/>
              <a:buSzTx/>
              <a:buFontTx/>
              <a:buNone/>
              <a:tabLst/>
              <a:defRPr/>
            </a:pPr>
            <a:endParaRPr kumimoji="0" sz="2800" b="0" i="0" u="none" strike="noStrike" kern="0" cap="none" spc="0" normalizeH="0" baseline="0" noProof="0">
              <a:ln>
                <a:noFill/>
              </a:ln>
              <a:solidFill>
                <a:sysClr val="windowText" lastClr="000000"/>
              </a:solidFill>
              <a:effectLst/>
              <a:uLnTx/>
              <a:uFillTx/>
              <a:latin typeface="Calibri"/>
              <a:cs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sz="1600" b="0" i="0" u="none" strike="noStrike" kern="0" cap="none" spc="0" normalizeH="0" baseline="0" noProof="0" dirty="0">
                <a:ln>
                  <a:noFill/>
                </a:ln>
                <a:solidFill>
                  <a:sysClr val="windowText" lastClr="000000"/>
                </a:solidFill>
                <a:effectLst/>
                <a:uLnTx/>
                <a:uFillTx/>
                <a:latin typeface="Calibri"/>
                <a:cs typeface="Calibri"/>
              </a:rPr>
              <a:t>Fibrosis</a:t>
            </a:r>
            <a:r>
              <a:rPr kumimoji="0" sz="1600" b="0" i="0" u="none" strike="noStrike" kern="0" cap="none" spc="-65" normalizeH="0" baseline="0" noProof="0" dirty="0">
                <a:ln>
                  <a:noFill/>
                </a:ln>
                <a:solidFill>
                  <a:sysClr val="windowText" lastClr="000000"/>
                </a:solidFill>
                <a:effectLst/>
                <a:uLnTx/>
                <a:uFillTx/>
                <a:latin typeface="Calibri"/>
                <a:cs typeface="Calibri"/>
              </a:rPr>
              <a:t> </a:t>
            </a:r>
            <a:r>
              <a:rPr kumimoji="0" sz="1600" b="0" i="0" u="none" strike="noStrike" kern="0" cap="none" spc="-10" normalizeH="0" baseline="0" noProof="0" dirty="0">
                <a:ln>
                  <a:noFill/>
                </a:ln>
                <a:solidFill>
                  <a:sysClr val="windowText" lastClr="000000"/>
                </a:solidFill>
                <a:effectLst/>
                <a:uLnTx/>
                <a:uFillTx/>
                <a:latin typeface="Calibri"/>
                <a:cs typeface="Calibri"/>
              </a:rPr>
              <a:t>improvement</a:t>
            </a:r>
            <a:endParaRPr kumimoji="0" sz="1600" b="0" i="0" u="none" strike="noStrike" kern="0" cap="none" spc="0" normalizeH="0" baseline="0" noProof="0">
              <a:ln>
                <a:noFill/>
              </a:ln>
              <a:solidFill>
                <a:sysClr val="windowText" lastClr="000000"/>
              </a:solidFill>
              <a:effectLst/>
              <a:uLnTx/>
              <a:uFillTx/>
              <a:latin typeface="Calibri"/>
              <a:cs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3016" y="242761"/>
            <a:ext cx="11568701" cy="689932"/>
          </a:xfrm>
          <a:prstGeom prst="rect">
            <a:avLst/>
          </a:prstGeom>
        </p:spPr>
        <p:txBody>
          <a:bodyPr vert="horz" wrap="square" lIns="0" tIns="12700" rIns="0" bIns="0" rtlCol="0">
            <a:spAutoFit/>
          </a:bodyPr>
          <a:lstStyle/>
          <a:p>
            <a:pPr marL="12700" algn="ctr">
              <a:lnSpc>
                <a:spcPct val="100000"/>
              </a:lnSpc>
              <a:spcBef>
                <a:spcPts val="100"/>
              </a:spcBef>
            </a:pPr>
            <a:r>
              <a:rPr sz="4400" b="1" spc="-10" dirty="0">
                <a:latin typeface="Calibri Light"/>
                <a:cs typeface="Calibri Light"/>
              </a:rPr>
              <a:t>Summary</a:t>
            </a:r>
            <a:r>
              <a:rPr lang="en-US" sz="4400" b="1" spc="-10" dirty="0">
                <a:latin typeface="Calibri Light"/>
                <a:cs typeface="Calibri Light"/>
              </a:rPr>
              <a:t>:  Drug Development for NASH</a:t>
            </a:r>
            <a:endParaRPr sz="4400" b="1" dirty="0">
              <a:latin typeface="Calibri Light"/>
              <a:cs typeface="Calibri Light"/>
            </a:endParaRPr>
          </a:p>
        </p:txBody>
      </p:sp>
      <p:sp>
        <p:nvSpPr>
          <p:cNvPr id="3" name="object 3"/>
          <p:cNvSpPr txBox="1"/>
          <p:nvPr/>
        </p:nvSpPr>
        <p:spPr>
          <a:xfrm>
            <a:off x="652480" y="1106931"/>
            <a:ext cx="10285095" cy="4412618"/>
          </a:xfrm>
          <a:prstGeom prst="rect">
            <a:avLst/>
          </a:prstGeom>
        </p:spPr>
        <p:txBody>
          <a:bodyPr vert="horz" wrap="square" lIns="0" tIns="94615" rIns="0" bIns="0" rtlCol="0">
            <a:spAutoFit/>
          </a:bodyPr>
          <a:lstStyle/>
          <a:p>
            <a:pPr marL="241300" marR="5080" lvl="0" indent="-228600" algn="l" defTabSz="914400" rtl="0" eaLnBrk="1" fontAlgn="auto" latinLnBrk="0" hangingPunct="1">
              <a:lnSpc>
                <a:spcPts val="2690"/>
              </a:lnSpc>
              <a:spcBef>
                <a:spcPts val="745"/>
              </a:spcBef>
              <a:spcAft>
                <a:spcPts val="0"/>
              </a:spcAft>
              <a:buClr>
                <a:srgbClr val="FF8300"/>
              </a:buClr>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ea typeface="+mn-ea"/>
                <a:cs typeface="Calibri"/>
              </a:rPr>
              <a:t>As</a:t>
            </a:r>
            <a:r>
              <a:rPr kumimoji="0" sz="28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our</a:t>
            </a:r>
            <a:r>
              <a:rPr kumimoji="0" sz="2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understanding</a:t>
            </a:r>
            <a:r>
              <a:rPr kumimoji="0" sz="2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of</a:t>
            </a:r>
            <a:r>
              <a:rPr kumimoji="0" sz="2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NASH</a:t>
            </a:r>
            <a:r>
              <a:rPr kumimoji="0" sz="2800" b="0" i="0" u="none" strike="noStrike" kern="0" cap="none" spc="-2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pathogenesis</a:t>
            </a:r>
            <a:r>
              <a:rPr kumimoji="0" sz="28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improves,</a:t>
            </a:r>
            <a:r>
              <a:rPr kumimoji="0" sz="28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the</a:t>
            </a:r>
            <a:r>
              <a:rPr kumimoji="0" sz="2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number</a:t>
            </a:r>
            <a:r>
              <a:rPr kumimoji="0" sz="2800" b="0" i="0" u="none" strike="noStrike" kern="0" cap="none" spc="-3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25" normalizeH="0" baseline="0" noProof="0" dirty="0">
                <a:ln>
                  <a:noFill/>
                </a:ln>
                <a:solidFill>
                  <a:sysClr val="windowText" lastClr="000000"/>
                </a:solidFill>
                <a:effectLst/>
                <a:uLnTx/>
                <a:uFillTx/>
                <a:latin typeface="Calibri"/>
                <a:ea typeface="+mn-ea"/>
                <a:cs typeface="Calibri"/>
              </a:rPr>
              <a:t>of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targets</a:t>
            </a:r>
            <a:r>
              <a:rPr kumimoji="0" sz="28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in</a:t>
            </a:r>
            <a:r>
              <a:rPr kumimoji="0" sz="2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NASH</a:t>
            </a:r>
            <a:r>
              <a:rPr kumimoji="0" sz="2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drug</a:t>
            </a:r>
            <a:r>
              <a:rPr kumimoji="0" sz="28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development</a:t>
            </a:r>
            <a:r>
              <a:rPr kumimoji="0" sz="28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continues</a:t>
            </a:r>
            <a:r>
              <a:rPr kumimoji="0" sz="2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to</a:t>
            </a:r>
            <a:r>
              <a:rPr kumimoji="0" sz="2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10" normalizeH="0" baseline="0" noProof="0" dirty="0">
                <a:ln>
                  <a:noFill/>
                </a:ln>
                <a:solidFill>
                  <a:sysClr val="windowText" lastClr="000000"/>
                </a:solidFill>
                <a:effectLst/>
                <a:uLnTx/>
                <a:uFillTx/>
                <a:latin typeface="Calibri"/>
                <a:ea typeface="+mn-ea"/>
                <a:cs typeface="Calibri"/>
              </a:rPr>
              <a:t>expand</a:t>
            </a:r>
            <a:endParaRPr kumimoji="0" sz="2800" b="0" i="0" u="none" strike="noStrike" kern="0" cap="none" spc="0" normalizeH="0" baseline="0" noProof="0" dirty="0">
              <a:ln>
                <a:noFill/>
              </a:ln>
              <a:solidFill>
                <a:sysClr val="windowText" lastClr="000000"/>
              </a:solidFill>
              <a:effectLst/>
              <a:uLnTx/>
              <a:uFillTx/>
              <a:latin typeface="Calibri"/>
              <a:ea typeface="+mn-ea"/>
              <a:cs typeface="Calibri"/>
            </a:endParaRPr>
          </a:p>
          <a:p>
            <a:pPr marL="241300" marR="1645285" lvl="0" indent="-228600" algn="l" defTabSz="914400" rtl="0" eaLnBrk="1" fontAlgn="auto" latinLnBrk="0" hangingPunct="1">
              <a:lnSpc>
                <a:spcPts val="2710"/>
              </a:lnSpc>
              <a:spcBef>
                <a:spcPts val="990"/>
              </a:spcBef>
              <a:spcAft>
                <a:spcPts val="0"/>
              </a:spcAft>
              <a:buClr>
                <a:srgbClr val="FF8300"/>
              </a:buClr>
              <a:buSzTx/>
              <a:buFont typeface="Arial"/>
              <a:buChar char="•"/>
              <a:tabLst>
                <a:tab pos="321945" algn="l"/>
                <a:tab pos="322580" algn="l"/>
              </a:tabLst>
              <a:defRPr/>
            </a:pPr>
            <a:r>
              <a:rPr kumimoji="0"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Therapies</a:t>
            </a:r>
            <a:r>
              <a:rPr kumimoji="0" sz="28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aimed</a:t>
            </a:r>
            <a:r>
              <a:rPr kumimoji="0" sz="2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at</a:t>
            </a:r>
            <a:r>
              <a:rPr kumimoji="0" sz="28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both</a:t>
            </a:r>
            <a:r>
              <a:rPr kumimoji="0" sz="2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histopathology</a:t>
            </a:r>
            <a:r>
              <a:rPr kumimoji="0" sz="28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and</a:t>
            </a:r>
            <a:r>
              <a:rPr kumimoji="0" sz="2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10" normalizeH="0" baseline="0" noProof="0" dirty="0">
                <a:ln>
                  <a:noFill/>
                </a:ln>
                <a:solidFill>
                  <a:sysClr val="windowText" lastClr="000000"/>
                </a:solidFill>
                <a:effectLst/>
                <a:uLnTx/>
                <a:uFillTx/>
                <a:latin typeface="Calibri"/>
                <a:ea typeface="+mn-ea"/>
                <a:cs typeface="Calibri"/>
              </a:rPr>
              <a:t>dysregulated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metabolism</a:t>
            </a:r>
            <a:r>
              <a:rPr kumimoji="0" sz="28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are</a:t>
            </a:r>
            <a:r>
              <a:rPr kumimoji="0" sz="28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20" normalizeH="0" baseline="0" noProof="0" dirty="0">
                <a:ln>
                  <a:noFill/>
                </a:ln>
                <a:solidFill>
                  <a:sysClr val="windowText" lastClr="000000"/>
                </a:solidFill>
                <a:effectLst/>
                <a:uLnTx/>
                <a:uFillTx/>
                <a:latin typeface="Calibri"/>
                <a:ea typeface="+mn-ea"/>
                <a:cs typeface="Calibri"/>
              </a:rPr>
              <a:t>ideal</a:t>
            </a:r>
            <a:endParaRPr kumimoji="0" sz="2800" b="0" i="0" u="none" strike="noStrike" kern="0" cap="none" spc="0" normalizeH="0" baseline="0" noProof="0" dirty="0">
              <a:ln>
                <a:noFill/>
              </a:ln>
              <a:solidFill>
                <a:sysClr val="windowText" lastClr="000000"/>
              </a:solidFill>
              <a:effectLst/>
              <a:uLnTx/>
              <a:uFillTx/>
              <a:latin typeface="Calibri"/>
              <a:ea typeface="+mn-ea"/>
              <a:cs typeface="Calibri"/>
            </a:endParaRPr>
          </a:p>
          <a:p>
            <a:pPr marL="241300" marR="1231265" lvl="0" indent="-228600" algn="l" defTabSz="914400" rtl="0" eaLnBrk="1" fontAlgn="auto" latinLnBrk="0" hangingPunct="1">
              <a:lnSpc>
                <a:spcPts val="2710"/>
              </a:lnSpc>
              <a:spcBef>
                <a:spcPts val="985"/>
              </a:spcBef>
              <a:spcAft>
                <a:spcPts val="0"/>
              </a:spcAft>
              <a:buClr>
                <a:srgbClr val="FF8300"/>
              </a:buClr>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ea typeface="+mn-ea"/>
                <a:cs typeface="Calibri"/>
              </a:rPr>
              <a:t>Synergistic</a:t>
            </a:r>
            <a:r>
              <a:rPr kumimoji="0" sz="2800" b="0" i="0" u="none" strike="noStrike" kern="0" cap="none" spc="-8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combination</a:t>
            </a:r>
            <a:r>
              <a:rPr kumimoji="0" sz="2800" b="0" i="0" u="none" strike="noStrike" kern="0" cap="none" spc="-8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10" normalizeH="0" baseline="0" noProof="0" dirty="0">
                <a:ln>
                  <a:noFill/>
                </a:ln>
                <a:solidFill>
                  <a:sysClr val="windowText" lastClr="000000"/>
                </a:solidFill>
                <a:effectLst/>
                <a:uLnTx/>
                <a:uFillTx/>
                <a:latin typeface="Calibri"/>
                <a:ea typeface="+mn-ea"/>
                <a:cs typeface="Calibri"/>
              </a:rPr>
              <a:t>approaches-</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potentially</a:t>
            </a:r>
            <a:r>
              <a:rPr kumimoji="0" sz="2800" b="0" i="0" u="none" strike="noStrike" kern="0" cap="none" spc="-9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overlaid</a:t>
            </a:r>
            <a:r>
              <a:rPr kumimoji="0" sz="2800" b="0" i="0" u="none" strike="noStrike" kern="0" cap="none" spc="-8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20" normalizeH="0" baseline="0" noProof="0" dirty="0">
                <a:ln>
                  <a:noFill/>
                </a:ln>
                <a:solidFill>
                  <a:sysClr val="windowText" lastClr="000000"/>
                </a:solidFill>
                <a:effectLst/>
                <a:uLnTx/>
                <a:uFillTx/>
                <a:latin typeface="Calibri"/>
                <a:ea typeface="+mn-ea"/>
                <a:cs typeface="Calibri"/>
              </a:rPr>
              <a:t>with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precision</a:t>
            </a:r>
            <a:r>
              <a:rPr kumimoji="0" sz="28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medicine</a:t>
            </a:r>
            <a:r>
              <a:rPr kumimoji="0" sz="28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advances</a:t>
            </a:r>
            <a:r>
              <a:rPr kumimoji="0" sz="28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may</a:t>
            </a:r>
            <a:r>
              <a:rPr kumimoji="0" sz="28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allow</a:t>
            </a:r>
            <a:r>
              <a:rPr kumimoji="0" sz="28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for</a:t>
            </a:r>
            <a:r>
              <a:rPr kumimoji="0" sz="28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broad</a:t>
            </a:r>
            <a:r>
              <a:rPr kumimoji="0" sz="2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10" normalizeH="0" baseline="0" noProof="0" dirty="0">
                <a:ln>
                  <a:noFill/>
                </a:ln>
                <a:solidFill>
                  <a:sysClr val="windowText" lastClr="000000"/>
                </a:solidFill>
                <a:effectLst/>
                <a:uLnTx/>
                <a:uFillTx/>
                <a:latin typeface="Calibri"/>
                <a:ea typeface="+mn-ea"/>
                <a:cs typeface="Calibri"/>
              </a:rPr>
              <a:t>application</a:t>
            </a:r>
            <a:endParaRPr kumimoji="0" sz="2800" b="0" i="0" u="none" strike="noStrike" kern="0" cap="none" spc="0" normalizeH="0" baseline="0" noProof="0" dirty="0">
              <a:ln>
                <a:noFill/>
              </a:ln>
              <a:solidFill>
                <a:sysClr val="windowText" lastClr="000000"/>
              </a:solidFill>
              <a:effectLst/>
              <a:uLnTx/>
              <a:uFillTx/>
              <a:latin typeface="Calibri"/>
              <a:ea typeface="+mn-ea"/>
              <a:cs typeface="Calibri"/>
            </a:endParaRPr>
          </a:p>
          <a:p>
            <a:pPr marL="241300" marR="428625" lvl="0" indent="-228600" algn="l" defTabSz="914400" rtl="0" eaLnBrk="1" fontAlgn="auto" latinLnBrk="0" hangingPunct="1">
              <a:lnSpc>
                <a:spcPts val="2690"/>
              </a:lnSpc>
              <a:spcBef>
                <a:spcPts val="910"/>
              </a:spcBef>
              <a:spcAft>
                <a:spcPts val="0"/>
              </a:spcAft>
              <a:buClr>
                <a:srgbClr val="FF8300"/>
              </a:buClr>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ea typeface="+mn-ea"/>
                <a:cs typeface="Calibri"/>
              </a:rPr>
              <a:t>Current</a:t>
            </a:r>
            <a:r>
              <a:rPr kumimoji="0" sz="28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regulatory</a:t>
            </a:r>
            <a:r>
              <a:rPr kumimoji="0" sz="28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endpoint</a:t>
            </a:r>
            <a:r>
              <a:rPr kumimoji="0" sz="28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challenges</a:t>
            </a:r>
            <a:r>
              <a:rPr kumimoji="0" sz="28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exist,</a:t>
            </a:r>
            <a:r>
              <a:rPr kumimoji="0" sz="28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but</a:t>
            </a:r>
            <a:r>
              <a:rPr kumimoji="0" sz="28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they</a:t>
            </a:r>
            <a:r>
              <a:rPr kumimoji="0" sz="28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25" normalizeH="0" baseline="0" noProof="0" dirty="0">
                <a:ln>
                  <a:noFill/>
                </a:ln>
                <a:solidFill>
                  <a:sysClr val="windowText" lastClr="000000"/>
                </a:solidFill>
                <a:effectLst/>
                <a:uLnTx/>
                <a:uFillTx/>
                <a:latin typeface="Calibri"/>
                <a:ea typeface="+mn-ea"/>
                <a:cs typeface="Calibri"/>
              </a:rPr>
              <a:t>are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not</a:t>
            </a:r>
            <a:r>
              <a:rPr kumimoji="0" sz="2800" b="0" i="0" u="none" strike="noStrike" kern="0" cap="none" spc="-3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10" normalizeH="0" baseline="0" noProof="0" dirty="0">
                <a:ln>
                  <a:noFill/>
                </a:ln>
                <a:solidFill>
                  <a:sysClr val="windowText" lastClr="000000"/>
                </a:solidFill>
                <a:effectLst/>
                <a:uLnTx/>
                <a:uFillTx/>
                <a:latin typeface="Calibri"/>
                <a:ea typeface="+mn-ea"/>
                <a:cs typeface="Calibri"/>
              </a:rPr>
              <a:t>insurmountable-</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with</a:t>
            </a:r>
            <a:r>
              <a:rPr kumimoji="0" sz="28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potential</a:t>
            </a:r>
            <a:r>
              <a:rPr kumimoji="0" sz="2800" b="0" i="0" u="none" strike="noStrike" kern="0" cap="none" spc="-2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10" normalizeH="0" baseline="0" noProof="0" dirty="0">
                <a:ln>
                  <a:noFill/>
                </a:ln>
                <a:solidFill>
                  <a:sysClr val="windowText" lastClr="000000"/>
                </a:solidFill>
                <a:effectLst/>
                <a:uLnTx/>
                <a:uFillTx/>
                <a:latin typeface="Calibri"/>
                <a:ea typeface="+mn-ea"/>
                <a:cs typeface="Calibri"/>
              </a:rPr>
              <a:t>modifications</a:t>
            </a:r>
            <a:endParaRPr kumimoji="0" sz="2800" b="0" i="0" u="none" strike="noStrike" kern="0" cap="none" spc="0" normalizeH="0" baseline="0" noProof="0" dirty="0">
              <a:ln>
                <a:noFill/>
              </a:ln>
              <a:solidFill>
                <a:sysClr val="windowText" lastClr="000000"/>
              </a:solidFill>
              <a:effectLst/>
              <a:uLnTx/>
              <a:uFillTx/>
              <a:latin typeface="Calibri"/>
              <a:ea typeface="+mn-ea"/>
              <a:cs typeface="Calibri"/>
            </a:endParaRPr>
          </a:p>
          <a:p>
            <a:pPr marL="241300" marR="71755" lvl="0" indent="-228600" algn="l" defTabSz="914400" rtl="0" eaLnBrk="1" fontAlgn="auto" latinLnBrk="0" hangingPunct="1">
              <a:lnSpc>
                <a:spcPts val="2710"/>
              </a:lnSpc>
              <a:spcBef>
                <a:spcPts val="990"/>
              </a:spcBef>
              <a:spcAft>
                <a:spcPts val="0"/>
              </a:spcAft>
              <a:buClr>
                <a:srgbClr val="FF8300"/>
              </a:buClr>
              <a:buSzTx/>
              <a:buFont typeface="Arial"/>
              <a:buChar char="•"/>
              <a:tabLst>
                <a:tab pos="241300" algn="l"/>
              </a:tabLst>
              <a:defRPr/>
            </a:pPr>
            <a:r>
              <a:rPr kumimoji="0" sz="2800" b="0" i="0" u="none" strike="noStrike" kern="0" cap="none" spc="0" normalizeH="0" baseline="0" noProof="0" dirty="0">
                <a:ln>
                  <a:noFill/>
                </a:ln>
                <a:solidFill>
                  <a:sysClr val="windowText" lastClr="000000"/>
                </a:solidFill>
                <a:effectLst/>
                <a:uLnTx/>
                <a:uFillTx/>
                <a:latin typeface="Calibri"/>
                <a:ea typeface="+mn-ea"/>
                <a:cs typeface="Calibri"/>
              </a:rPr>
              <a:t>Data</a:t>
            </a:r>
            <a:r>
              <a:rPr kumimoji="0" sz="2800" b="0" i="0" u="none" strike="noStrike" kern="0" cap="none" spc="-7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supporting</a:t>
            </a:r>
            <a:r>
              <a:rPr kumimoji="0" sz="28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lang="en-US" sz="2800" b="0" i="0" u="none" strike="noStrike" kern="0" cap="none" spc="-20" normalizeH="0" baseline="0" noProof="0" dirty="0">
                <a:ln>
                  <a:noFill/>
                </a:ln>
                <a:solidFill>
                  <a:sysClr val="windowText" lastClr="000000"/>
                </a:solidFill>
                <a:effectLst/>
                <a:uLnTx/>
                <a:uFillTx/>
                <a:latin typeface="Calibri"/>
                <a:ea typeface="+mn-ea"/>
                <a:cs typeface="Calibri"/>
              </a:rPr>
              <a:t>non-invasive test</a:t>
            </a:r>
            <a:r>
              <a:rPr kumimoji="0" sz="2800" b="0" i="0" u="none" strike="noStrike" kern="0" cap="none" spc="-20" normalizeH="0" baseline="0" noProof="0" dirty="0">
                <a:ln>
                  <a:noFill/>
                </a:ln>
                <a:solidFill>
                  <a:sysClr val="windowText" lastClr="000000"/>
                </a:solidFill>
                <a:effectLst/>
                <a:uLnTx/>
                <a:uFillTx/>
                <a:latin typeface="Calibri"/>
                <a:ea typeface="+mn-ea"/>
                <a:cs typeface="Calibri"/>
              </a:rPr>
              <a:t>s</a:t>
            </a:r>
            <a:r>
              <a:rPr kumimoji="0" sz="2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that</a:t>
            </a:r>
            <a:r>
              <a:rPr kumimoji="0" sz="28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10" normalizeH="0" baseline="0" noProof="0" dirty="0">
                <a:ln>
                  <a:noFill/>
                </a:ln>
                <a:solidFill>
                  <a:sysClr val="windowText" lastClr="000000"/>
                </a:solidFill>
                <a:effectLst/>
                <a:uLnTx/>
                <a:uFillTx/>
                <a:latin typeface="Calibri"/>
                <a:ea typeface="+mn-ea"/>
                <a:cs typeface="Calibri"/>
              </a:rPr>
              <a:t>demonstrate</a:t>
            </a:r>
            <a:r>
              <a:rPr kumimoji="0" sz="28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long</a:t>
            </a:r>
            <a:r>
              <a:rPr kumimoji="0" sz="2800" b="0" i="0" u="none" strike="noStrike" kern="0" cap="none" spc="-5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term</a:t>
            </a:r>
            <a:r>
              <a:rPr kumimoji="0" sz="28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outcome</a:t>
            </a:r>
            <a:r>
              <a:rPr kumimoji="0" sz="28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10" normalizeH="0" baseline="0" noProof="0" dirty="0">
                <a:ln>
                  <a:noFill/>
                </a:ln>
                <a:solidFill>
                  <a:sysClr val="windowText" lastClr="000000"/>
                </a:solidFill>
                <a:effectLst/>
                <a:uLnTx/>
                <a:uFillTx/>
                <a:latin typeface="Calibri"/>
                <a:ea typeface="+mn-ea"/>
                <a:cs typeface="Calibri"/>
              </a:rPr>
              <a:t>benefit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are</a:t>
            </a:r>
            <a:r>
              <a:rPr kumimoji="0" sz="2800" b="0" i="0" u="none" strike="noStrike" kern="0" cap="none" spc="-6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growing</a:t>
            </a:r>
            <a:r>
              <a:rPr kumimoji="0" sz="28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and</a:t>
            </a:r>
            <a:r>
              <a:rPr kumimoji="0" sz="2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offer</a:t>
            </a:r>
            <a:r>
              <a:rPr kumimoji="0" sz="2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hope</a:t>
            </a:r>
            <a:r>
              <a:rPr kumimoji="0" sz="28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for</a:t>
            </a:r>
            <a:r>
              <a:rPr kumimoji="0" sz="2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usurping</a:t>
            </a:r>
            <a:r>
              <a:rPr kumimoji="0" sz="2800" b="0" i="0" u="none" strike="noStrike" kern="0" cap="none" spc="-5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liver</a:t>
            </a:r>
            <a:r>
              <a:rPr kumimoji="0" sz="2800" b="0" i="0" u="none" strike="noStrike" kern="0" cap="none" spc="-45"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20" normalizeH="0" baseline="0" noProof="0" dirty="0">
                <a:ln>
                  <a:noFill/>
                </a:ln>
                <a:solidFill>
                  <a:sysClr val="windowText" lastClr="000000"/>
                </a:solidFill>
                <a:effectLst/>
                <a:uLnTx/>
                <a:uFillTx/>
                <a:latin typeface="Calibri"/>
                <a:ea typeface="+mn-ea"/>
                <a:cs typeface="Calibri"/>
              </a:rPr>
              <a:t>biopsy-</a:t>
            </a:r>
            <a:r>
              <a:rPr kumimoji="0" sz="2800" b="0" i="0" u="none" strike="noStrike" kern="0" cap="none" spc="0" normalizeH="0" baseline="0" noProof="0" dirty="0">
                <a:ln>
                  <a:noFill/>
                </a:ln>
                <a:solidFill>
                  <a:sysClr val="windowText" lastClr="000000"/>
                </a:solidFill>
                <a:effectLst/>
                <a:uLnTx/>
                <a:uFillTx/>
                <a:latin typeface="Calibri"/>
                <a:ea typeface="+mn-ea"/>
                <a:cs typeface="Calibri"/>
              </a:rPr>
              <a:t>based</a:t>
            </a:r>
            <a:r>
              <a:rPr kumimoji="0" sz="2800" b="0" i="0" u="none" strike="noStrike" kern="0" cap="none" spc="-40" normalizeH="0" baseline="0" noProof="0" dirty="0">
                <a:ln>
                  <a:noFill/>
                </a:ln>
                <a:solidFill>
                  <a:sysClr val="windowText" lastClr="000000"/>
                </a:solidFill>
                <a:effectLst/>
                <a:uLnTx/>
                <a:uFillTx/>
                <a:latin typeface="Calibri"/>
                <a:ea typeface="+mn-ea"/>
                <a:cs typeface="Calibri"/>
              </a:rPr>
              <a:t> </a:t>
            </a:r>
            <a:r>
              <a:rPr kumimoji="0" sz="2800" b="0" i="0" u="none" strike="noStrike" kern="0" cap="none" spc="-10" normalizeH="0" baseline="0" noProof="0" dirty="0">
                <a:ln>
                  <a:noFill/>
                </a:ln>
                <a:solidFill>
                  <a:sysClr val="windowText" lastClr="000000"/>
                </a:solidFill>
                <a:effectLst/>
                <a:uLnTx/>
                <a:uFillTx/>
                <a:latin typeface="Calibri"/>
                <a:ea typeface="+mn-ea"/>
                <a:cs typeface="Calibri"/>
              </a:rPr>
              <a:t>endpoints</a:t>
            </a:r>
            <a:endParaRPr kumimoji="0" sz="2800" b="0" i="0" u="none" strike="noStrike" kern="0" cap="none" spc="0" normalizeH="0" baseline="0" noProof="0" dirty="0">
              <a:ln>
                <a:noFill/>
              </a:ln>
              <a:solidFill>
                <a:sysClr val="windowText" lastClr="000000"/>
              </a:solidFill>
              <a:effectLst/>
              <a:uLnTx/>
              <a:uFillTx/>
              <a:latin typeface="Calibri"/>
              <a:ea typeface="+mn-ea"/>
              <a:cs typeface="Calibri"/>
            </a:endParaRPr>
          </a:p>
        </p:txBody>
      </p:sp>
    </p:spTree>
    <p:extLst>
      <p:ext uri="{BB962C8B-B14F-4D97-AF65-F5344CB8AC3E}">
        <p14:creationId xmlns:p14="http://schemas.microsoft.com/office/powerpoint/2010/main" val="1377746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354B99-8D68-B74C-B055-4B0952E6CD45}"/>
              </a:ext>
            </a:extLst>
          </p:cNvPr>
          <p:cNvPicPr>
            <a:picLocks noChangeAspect="1"/>
          </p:cNvPicPr>
          <p:nvPr/>
        </p:nvPicPr>
        <p:blipFill>
          <a:blip r:embed="rId2" cstate="print">
            <a:duotone>
              <a:schemeClr val="accent2">
                <a:shade val="45000"/>
                <a:satMod val="135000"/>
              </a:schemeClr>
              <a:prstClr val="white"/>
            </a:duotone>
          </a:blip>
          <a:stretch>
            <a:fillRect/>
          </a:stretch>
        </p:blipFill>
        <p:spPr>
          <a:xfrm>
            <a:off x="1276350" y="2192554"/>
            <a:ext cx="9639300" cy="3086100"/>
          </a:xfrm>
          <a:prstGeom prst="rect">
            <a:avLst/>
          </a:prstGeom>
        </p:spPr>
      </p:pic>
      <p:sp>
        <p:nvSpPr>
          <p:cNvPr id="25602" name="Title 1">
            <a:extLst>
              <a:ext uri="{FF2B5EF4-FFF2-40B4-BE49-F238E27FC236}">
                <a16:creationId xmlns:a16="http://schemas.microsoft.com/office/drawing/2014/main" id="{6F388D14-AC9A-4E44-A767-93C0F58648B6}"/>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NAFLD in the United States</a:t>
            </a:r>
          </a:p>
        </p:txBody>
      </p:sp>
      <p:sp>
        <p:nvSpPr>
          <p:cNvPr id="25603" name="TextBox 3">
            <a:extLst>
              <a:ext uri="{FF2B5EF4-FFF2-40B4-BE49-F238E27FC236}">
                <a16:creationId xmlns:a16="http://schemas.microsoft.com/office/drawing/2014/main" id="{3F3E4465-2776-6741-AA7B-577B4E0456AB}"/>
              </a:ext>
            </a:extLst>
          </p:cNvPr>
          <p:cNvSpPr txBox="1">
            <a:spLocks noChangeArrowheads="1"/>
          </p:cNvSpPr>
          <p:nvPr/>
        </p:nvSpPr>
        <p:spPr bwMode="auto">
          <a:xfrm>
            <a:off x="6730999" y="3274485"/>
            <a:ext cx="50176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6600"/>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FF6600"/>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09585">
              <a:spcBef>
                <a:spcPct val="0"/>
              </a:spcBef>
              <a:buClrTx/>
              <a:buNone/>
            </a:pPr>
            <a:r>
              <a:rPr lang="en-US" altLang="en-US" sz="2133" b="1" dirty="0">
                <a:solidFill>
                  <a:prstClr val="black"/>
                </a:solidFill>
              </a:rPr>
              <a:t>#3</a:t>
            </a:r>
          </a:p>
          <a:p>
            <a:pPr defTabSz="609585">
              <a:spcBef>
                <a:spcPct val="0"/>
              </a:spcBef>
              <a:buClrTx/>
              <a:buNone/>
            </a:pPr>
            <a:r>
              <a:rPr lang="en-US" altLang="en-US" sz="1867" b="1" dirty="0">
                <a:solidFill>
                  <a:prstClr val="black"/>
                </a:solidFill>
              </a:rPr>
              <a:t>most common cause of HCC in the US</a:t>
            </a:r>
            <a:r>
              <a:rPr lang="en-US" altLang="en-US" sz="1867" b="1" baseline="30000" dirty="0">
                <a:solidFill>
                  <a:prstClr val="black"/>
                </a:solidFill>
              </a:rPr>
              <a:t>3</a:t>
            </a:r>
          </a:p>
        </p:txBody>
      </p:sp>
      <p:sp>
        <p:nvSpPr>
          <p:cNvPr id="25604" name="TextBox 6">
            <a:extLst>
              <a:ext uri="{FF2B5EF4-FFF2-40B4-BE49-F238E27FC236}">
                <a16:creationId xmlns:a16="http://schemas.microsoft.com/office/drawing/2014/main" id="{00157E5E-4662-6C4F-890D-2E93ABEB161F}"/>
              </a:ext>
            </a:extLst>
          </p:cNvPr>
          <p:cNvSpPr txBox="1">
            <a:spLocks noChangeArrowheads="1"/>
          </p:cNvSpPr>
          <p:nvPr/>
        </p:nvSpPr>
        <p:spPr bwMode="auto">
          <a:xfrm>
            <a:off x="6724651" y="2054972"/>
            <a:ext cx="5367596"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6600"/>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FF6600"/>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09585">
              <a:spcBef>
                <a:spcPct val="0"/>
              </a:spcBef>
              <a:buClrTx/>
              <a:buNone/>
            </a:pPr>
            <a:r>
              <a:rPr lang="en-US" altLang="en-US" sz="2133" b="1" dirty="0">
                <a:solidFill>
                  <a:prstClr val="black"/>
                </a:solidFill>
              </a:rPr>
              <a:t>#2</a:t>
            </a:r>
          </a:p>
          <a:p>
            <a:pPr defTabSz="609585">
              <a:spcBef>
                <a:spcPct val="0"/>
              </a:spcBef>
              <a:buClrTx/>
              <a:buNone/>
            </a:pPr>
            <a:r>
              <a:rPr lang="en-US" altLang="en-US" sz="1867" b="1" dirty="0">
                <a:solidFill>
                  <a:prstClr val="black"/>
                </a:solidFill>
              </a:rPr>
              <a:t>leading indication for liver transplantation in the US after HCV</a:t>
            </a:r>
            <a:r>
              <a:rPr lang="en-US" altLang="en-US" sz="1867" b="1" baseline="30000" dirty="0">
                <a:solidFill>
                  <a:prstClr val="black"/>
                </a:solidFill>
              </a:rPr>
              <a:t>2</a:t>
            </a:r>
          </a:p>
        </p:txBody>
      </p:sp>
      <p:pic>
        <p:nvPicPr>
          <p:cNvPr id="9" name="Picture 8">
            <a:extLst>
              <a:ext uri="{FF2B5EF4-FFF2-40B4-BE49-F238E27FC236}">
                <a16:creationId xmlns:a16="http://schemas.microsoft.com/office/drawing/2014/main" id="{5768096D-AAEB-3547-B84E-DCB122FD093F}"/>
              </a:ext>
            </a:extLst>
          </p:cNvPr>
          <p:cNvPicPr>
            <a:picLocks noChangeAspect="1"/>
          </p:cNvPicPr>
          <p:nvPr/>
        </p:nvPicPr>
        <p:blipFill>
          <a:blip r:embed="rId3" cstate="print">
            <a:alphaModFix amt="47000"/>
            <a:duotone>
              <a:schemeClr val="accent4">
                <a:shade val="45000"/>
                <a:satMod val="135000"/>
              </a:schemeClr>
              <a:prstClr val="white"/>
            </a:duotone>
          </a:blip>
          <a:stretch>
            <a:fillRect/>
          </a:stretch>
        </p:blipFill>
        <p:spPr>
          <a:xfrm>
            <a:off x="1092200" y="1979740"/>
            <a:ext cx="2183557" cy="1828963"/>
          </a:xfrm>
          <a:prstGeom prst="rect">
            <a:avLst/>
          </a:prstGeom>
        </p:spPr>
      </p:pic>
      <p:sp>
        <p:nvSpPr>
          <p:cNvPr id="25606" name="TextBox 9">
            <a:extLst>
              <a:ext uri="{FF2B5EF4-FFF2-40B4-BE49-F238E27FC236}">
                <a16:creationId xmlns:a16="http://schemas.microsoft.com/office/drawing/2014/main" id="{A26E4AE6-5309-A445-96E1-13B285649808}"/>
              </a:ext>
            </a:extLst>
          </p:cNvPr>
          <p:cNvSpPr txBox="1">
            <a:spLocks noChangeArrowheads="1"/>
          </p:cNvSpPr>
          <p:nvPr/>
        </p:nvSpPr>
        <p:spPr bwMode="auto">
          <a:xfrm>
            <a:off x="6762615" y="4355788"/>
            <a:ext cx="49860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6600"/>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FF6600"/>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09585">
              <a:spcBef>
                <a:spcPct val="0"/>
              </a:spcBef>
              <a:buClrTx/>
              <a:buNone/>
            </a:pPr>
            <a:r>
              <a:rPr lang="en-US" altLang="en-US" sz="2133" b="1" dirty="0">
                <a:solidFill>
                  <a:prstClr val="black"/>
                </a:solidFill>
              </a:rPr>
              <a:t>$103 billion</a:t>
            </a:r>
          </a:p>
          <a:p>
            <a:pPr defTabSz="609585">
              <a:spcBef>
                <a:spcPct val="0"/>
              </a:spcBef>
              <a:buClrTx/>
              <a:buNone/>
            </a:pPr>
            <a:r>
              <a:rPr lang="en-US" altLang="en-US" sz="1867" b="1" dirty="0">
                <a:solidFill>
                  <a:prstClr val="black"/>
                </a:solidFill>
              </a:rPr>
              <a:t>estimated annual direct costs of NAFLD</a:t>
            </a:r>
            <a:r>
              <a:rPr lang="en-US" altLang="en-US" sz="1867" b="1" baseline="30000" dirty="0">
                <a:solidFill>
                  <a:prstClr val="black"/>
                </a:solidFill>
              </a:rPr>
              <a:t>4</a:t>
            </a:r>
          </a:p>
        </p:txBody>
      </p:sp>
      <p:sp>
        <p:nvSpPr>
          <p:cNvPr id="25607" name="TextBox 10">
            <a:extLst>
              <a:ext uri="{FF2B5EF4-FFF2-40B4-BE49-F238E27FC236}">
                <a16:creationId xmlns:a16="http://schemas.microsoft.com/office/drawing/2014/main" id="{6ED17D2D-BBBD-8F40-9E2D-C49D98EFF89E}"/>
              </a:ext>
            </a:extLst>
          </p:cNvPr>
          <p:cNvSpPr txBox="1">
            <a:spLocks noChangeArrowheads="1"/>
          </p:cNvSpPr>
          <p:nvPr/>
        </p:nvSpPr>
        <p:spPr bwMode="auto">
          <a:xfrm>
            <a:off x="3332097" y="2184088"/>
            <a:ext cx="2857500"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600"/>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FF6600"/>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09585">
              <a:spcBef>
                <a:spcPct val="0"/>
              </a:spcBef>
              <a:buClrTx/>
              <a:buNone/>
            </a:pPr>
            <a:r>
              <a:rPr lang="en-US" altLang="en-US" sz="2133" b="1" dirty="0">
                <a:solidFill>
                  <a:prstClr val="black"/>
                </a:solidFill>
              </a:rPr>
              <a:t>30% to 40%</a:t>
            </a:r>
          </a:p>
          <a:p>
            <a:pPr defTabSz="609585">
              <a:spcBef>
                <a:spcPct val="0"/>
              </a:spcBef>
              <a:buClrTx/>
              <a:buNone/>
            </a:pPr>
            <a:r>
              <a:rPr lang="en-US" altLang="en-US" sz="1867" b="1" dirty="0">
                <a:solidFill>
                  <a:prstClr val="black"/>
                </a:solidFill>
              </a:rPr>
              <a:t>of Americans have NAFLD</a:t>
            </a:r>
            <a:r>
              <a:rPr lang="en-US" altLang="en-US" sz="1867" b="1" baseline="30000" dirty="0">
                <a:solidFill>
                  <a:prstClr val="black"/>
                </a:solidFill>
              </a:rPr>
              <a:t>1</a:t>
            </a:r>
          </a:p>
        </p:txBody>
      </p:sp>
      <p:sp>
        <p:nvSpPr>
          <p:cNvPr id="25608" name="TextBox 11">
            <a:extLst>
              <a:ext uri="{FF2B5EF4-FFF2-40B4-BE49-F238E27FC236}">
                <a16:creationId xmlns:a16="http://schemas.microsoft.com/office/drawing/2014/main" id="{A904693A-23EC-7B4D-9C65-07010FCD60D4}"/>
              </a:ext>
            </a:extLst>
          </p:cNvPr>
          <p:cNvSpPr txBox="1">
            <a:spLocks noChangeArrowheads="1"/>
          </p:cNvSpPr>
          <p:nvPr/>
        </p:nvSpPr>
        <p:spPr bwMode="auto">
          <a:xfrm>
            <a:off x="3282569" y="3396937"/>
            <a:ext cx="326474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6600"/>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FF6600"/>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defTabSz="609585">
              <a:spcBef>
                <a:spcPct val="0"/>
              </a:spcBef>
              <a:buClrTx/>
              <a:buNone/>
            </a:pPr>
            <a:r>
              <a:rPr lang="en-US" altLang="en-US" sz="2133" b="1" dirty="0">
                <a:solidFill>
                  <a:prstClr val="black"/>
                </a:solidFill>
              </a:rPr>
              <a:t>3% to 12%</a:t>
            </a:r>
          </a:p>
          <a:p>
            <a:pPr defTabSz="609585">
              <a:spcBef>
                <a:spcPct val="0"/>
              </a:spcBef>
              <a:buClrTx/>
              <a:buNone/>
            </a:pPr>
            <a:r>
              <a:rPr lang="en-US" altLang="en-US" sz="1867" b="1" dirty="0">
                <a:solidFill>
                  <a:prstClr val="black"/>
                </a:solidFill>
              </a:rPr>
              <a:t>of Americans have NASH</a:t>
            </a:r>
            <a:r>
              <a:rPr lang="en-US" altLang="en-US" sz="1867" b="1" baseline="30000" dirty="0">
                <a:solidFill>
                  <a:prstClr val="black"/>
                </a:solidFill>
              </a:rPr>
              <a:t>1</a:t>
            </a:r>
          </a:p>
        </p:txBody>
      </p:sp>
      <p:sp>
        <p:nvSpPr>
          <p:cNvPr id="11" name="TextBox 10">
            <a:extLst>
              <a:ext uri="{FF2B5EF4-FFF2-40B4-BE49-F238E27FC236}">
                <a16:creationId xmlns:a16="http://schemas.microsoft.com/office/drawing/2014/main" id="{6E37FCA6-F918-9448-AE14-1E4DB56CF87B}"/>
              </a:ext>
            </a:extLst>
          </p:cNvPr>
          <p:cNvSpPr txBox="1"/>
          <p:nvPr/>
        </p:nvSpPr>
        <p:spPr>
          <a:xfrm>
            <a:off x="241916" y="6031081"/>
            <a:ext cx="8490338" cy="707694"/>
          </a:xfrm>
          <a:prstGeom prst="rect">
            <a:avLst/>
          </a:prstGeom>
          <a:noFill/>
        </p:spPr>
        <p:txBody>
          <a:bodyPr wrap="none" rtlCol="0" anchor="b">
            <a:spAutoFit/>
          </a:bodyPr>
          <a:lstStyle/>
          <a:p>
            <a:pPr defTabSz="609585">
              <a:spcBef>
                <a:spcPct val="0"/>
              </a:spcBef>
            </a:pPr>
            <a:r>
              <a:rPr lang="en-US" altLang="en-US" sz="1333" b="1" dirty="0">
                <a:solidFill>
                  <a:prstClr val="black"/>
                </a:solidFill>
                <a:latin typeface="Arial"/>
              </a:rPr>
              <a:t>1. </a:t>
            </a:r>
            <a:r>
              <a:rPr lang="en-US" altLang="en-US" sz="1333" dirty="0">
                <a:solidFill>
                  <a:prstClr val="black"/>
                </a:solidFill>
                <a:latin typeface="Arial"/>
              </a:rPr>
              <a:t>NIDDKD. Available at https://</a:t>
            </a:r>
            <a:r>
              <a:rPr lang="en-US" altLang="en-US" sz="1333" dirty="0" err="1">
                <a:solidFill>
                  <a:prstClr val="black"/>
                </a:solidFill>
                <a:latin typeface="Arial"/>
              </a:rPr>
              <a:t>www.niddk.nih.gov</a:t>
            </a:r>
            <a:r>
              <a:rPr lang="en-US" altLang="en-US" sz="1333" dirty="0">
                <a:solidFill>
                  <a:prstClr val="black"/>
                </a:solidFill>
                <a:latin typeface="Arial"/>
              </a:rPr>
              <a:t>/health-information/liver-disease/</a:t>
            </a:r>
            <a:r>
              <a:rPr lang="en-US" altLang="en-US" sz="1333" dirty="0" err="1">
                <a:solidFill>
                  <a:prstClr val="black"/>
                </a:solidFill>
                <a:latin typeface="Arial"/>
              </a:rPr>
              <a:t>nafld-nash</a:t>
            </a:r>
            <a:r>
              <a:rPr lang="en-US" altLang="en-US" sz="1333" dirty="0">
                <a:solidFill>
                  <a:prstClr val="black"/>
                </a:solidFill>
                <a:latin typeface="Arial"/>
              </a:rPr>
              <a:t>/definition-facts. </a:t>
            </a:r>
            <a:br>
              <a:rPr lang="en-US" altLang="en-US" sz="1333" dirty="0">
                <a:solidFill>
                  <a:prstClr val="black"/>
                </a:solidFill>
                <a:latin typeface="Arial"/>
              </a:rPr>
            </a:br>
            <a:r>
              <a:rPr lang="en-US" altLang="en-US" sz="1333" dirty="0">
                <a:solidFill>
                  <a:prstClr val="black"/>
                </a:solidFill>
                <a:latin typeface="Arial"/>
              </a:rPr>
              <a:t>Accessed May 18, 2018; </a:t>
            </a:r>
            <a:r>
              <a:rPr lang="en-US" altLang="en-US" sz="1333" b="1" dirty="0">
                <a:solidFill>
                  <a:prstClr val="black"/>
                </a:solidFill>
                <a:latin typeface="Arial"/>
              </a:rPr>
              <a:t>2. </a:t>
            </a:r>
            <a:r>
              <a:rPr lang="en-US" altLang="en-US" sz="1333" dirty="0">
                <a:solidFill>
                  <a:prstClr val="black"/>
                </a:solidFill>
                <a:latin typeface="Arial"/>
              </a:rPr>
              <a:t>Wong RJ et al. </a:t>
            </a:r>
            <a:r>
              <a:rPr lang="en-US" altLang="en-US" sz="1333" i="1" dirty="0">
                <a:solidFill>
                  <a:prstClr val="black"/>
                </a:solidFill>
                <a:latin typeface="Arial"/>
              </a:rPr>
              <a:t>Gastroenterology</a:t>
            </a:r>
            <a:r>
              <a:rPr lang="en-US" altLang="en-US" sz="1333" dirty="0">
                <a:solidFill>
                  <a:prstClr val="black"/>
                </a:solidFill>
                <a:latin typeface="Arial"/>
              </a:rPr>
              <a:t>. 2015;148:547-555;</a:t>
            </a:r>
            <a:br>
              <a:rPr lang="en-US" altLang="en-US" sz="1333" dirty="0">
                <a:solidFill>
                  <a:prstClr val="black"/>
                </a:solidFill>
                <a:latin typeface="Arial"/>
              </a:rPr>
            </a:br>
            <a:r>
              <a:rPr lang="en-US" altLang="en-US" sz="1333" b="1" dirty="0">
                <a:solidFill>
                  <a:prstClr val="black"/>
                </a:solidFill>
                <a:latin typeface="Arial"/>
              </a:rPr>
              <a:t>3.</a:t>
            </a:r>
            <a:r>
              <a:rPr lang="en-US" altLang="en-US" sz="1333" dirty="0">
                <a:solidFill>
                  <a:prstClr val="black"/>
                </a:solidFill>
                <a:latin typeface="Arial"/>
              </a:rPr>
              <a:t> Mohamad B et al. </a:t>
            </a:r>
            <a:r>
              <a:rPr lang="en-US" altLang="en-US" sz="1333" i="1" dirty="0">
                <a:solidFill>
                  <a:prstClr val="black"/>
                </a:solidFill>
                <a:latin typeface="Arial"/>
              </a:rPr>
              <a:t>Hepatol Int</a:t>
            </a:r>
            <a:r>
              <a:rPr lang="en-US" altLang="en-US" sz="1333" dirty="0">
                <a:solidFill>
                  <a:prstClr val="black"/>
                </a:solidFill>
                <a:latin typeface="Arial"/>
              </a:rPr>
              <a:t>. 2016;10:632-639; </a:t>
            </a:r>
            <a:r>
              <a:rPr lang="en-US" altLang="en-US" sz="1333" b="1" dirty="0">
                <a:solidFill>
                  <a:prstClr val="black"/>
                </a:solidFill>
                <a:latin typeface="Arial"/>
              </a:rPr>
              <a:t>4. </a:t>
            </a:r>
            <a:r>
              <a:rPr lang="en-US" altLang="en-US" sz="1333" dirty="0" err="1">
                <a:solidFill>
                  <a:prstClr val="black"/>
                </a:solidFill>
                <a:latin typeface="Arial"/>
              </a:rPr>
              <a:t>Younossi</a:t>
            </a:r>
            <a:r>
              <a:rPr lang="en-US" altLang="en-US" sz="1333" dirty="0">
                <a:solidFill>
                  <a:prstClr val="black"/>
                </a:solidFill>
                <a:latin typeface="Arial"/>
              </a:rPr>
              <a:t> ZM et al. </a:t>
            </a:r>
            <a:r>
              <a:rPr lang="en-US" altLang="en-US" sz="1333" i="1" dirty="0">
                <a:solidFill>
                  <a:prstClr val="black"/>
                </a:solidFill>
                <a:latin typeface="Arial"/>
              </a:rPr>
              <a:t>Hepatology</a:t>
            </a:r>
            <a:r>
              <a:rPr lang="en-US" altLang="en-US" sz="1333" dirty="0">
                <a:solidFill>
                  <a:prstClr val="black"/>
                </a:solidFill>
                <a:latin typeface="Arial"/>
              </a:rPr>
              <a:t>. 2016;64(5):1577-1586. </a:t>
            </a:r>
          </a:p>
        </p:txBody>
      </p:sp>
    </p:spTree>
    <p:extLst>
      <p:ext uri="{BB962C8B-B14F-4D97-AF65-F5344CB8AC3E}">
        <p14:creationId xmlns:p14="http://schemas.microsoft.com/office/powerpoint/2010/main" val="1227072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D6F87-1B1D-4F68-978C-769B62F7E97F}"/>
              </a:ext>
            </a:extLst>
          </p:cNvPr>
          <p:cNvSpPr>
            <a:spLocks noGrp="1"/>
          </p:cNvSpPr>
          <p:nvPr>
            <p:ph type="ctrTitle"/>
          </p:nvPr>
        </p:nvSpPr>
        <p:spPr>
          <a:xfrm>
            <a:off x="914400" y="744718"/>
            <a:ext cx="10363200" cy="5297863"/>
          </a:xfrm>
        </p:spPr>
        <p:txBody>
          <a:bodyPr>
            <a:normAutofit/>
          </a:bodyPr>
          <a:lstStyle/>
          <a:p>
            <a:r>
              <a:rPr kumimoji="0" lang="en-US" sz="6600" b="0" i="0" u="none" strike="noStrike" kern="1200" cap="none" spc="0" normalizeH="0" baseline="0" noProof="0" dirty="0">
                <a:ln>
                  <a:noFill/>
                </a:ln>
                <a:solidFill>
                  <a:srgbClr val="FFC000"/>
                </a:solidFill>
                <a:effectLst/>
                <a:uLnTx/>
                <a:uFillTx/>
                <a:latin typeface="Arial"/>
                <a:ea typeface="+mj-ea"/>
                <a:cs typeface="+mj-cs"/>
              </a:rPr>
              <a:t>THANK YOU!</a:t>
            </a:r>
            <a:br>
              <a:rPr kumimoji="0" lang="en-US" sz="6600" b="0" i="0" u="none" strike="noStrike" kern="1200" cap="none" spc="0" normalizeH="0" baseline="0" noProof="0" dirty="0">
                <a:ln>
                  <a:noFill/>
                </a:ln>
                <a:solidFill>
                  <a:srgbClr val="FFC000"/>
                </a:solidFill>
                <a:effectLst/>
                <a:uLnTx/>
                <a:uFillTx/>
                <a:latin typeface="Arial"/>
                <a:ea typeface="+mj-ea"/>
                <a:cs typeface="+mj-cs"/>
              </a:rPr>
            </a:br>
            <a:br>
              <a:rPr kumimoji="0" lang="en-US" sz="4000" b="0" i="0" u="none" strike="noStrike" kern="1200" cap="none" spc="0" normalizeH="0" baseline="0" noProof="0" dirty="0">
                <a:ln>
                  <a:noFill/>
                </a:ln>
                <a:solidFill>
                  <a:srgbClr val="FFC000"/>
                </a:solidFill>
                <a:effectLst/>
                <a:uLnTx/>
                <a:uFillTx/>
                <a:latin typeface="Arial"/>
                <a:ea typeface="+mj-ea"/>
                <a:cs typeface="+mj-cs"/>
              </a:rPr>
            </a:br>
            <a:r>
              <a:rPr kumimoji="0" lang="en-US" sz="4000" b="0" i="0" u="none" strike="noStrike" kern="1200" cap="none" spc="0" normalizeH="0" baseline="0" noProof="0" dirty="0">
                <a:ln>
                  <a:noFill/>
                </a:ln>
                <a:solidFill>
                  <a:srgbClr val="FFC000"/>
                </a:solidFill>
                <a:effectLst/>
                <a:uLnTx/>
                <a:uFillTx/>
                <a:latin typeface="Arial"/>
                <a:ea typeface="+mj-ea"/>
                <a:cs typeface="+mj-cs"/>
              </a:rPr>
              <a:t>Richard Manch, MD, FAASLD, FACP, FACG</a:t>
            </a:r>
            <a:br>
              <a:rPr kumimoji="0" lang="en-US" sz="4000" b="0" i="0" u="none" strike="noStrike" kern="1200" cap="none" spc="0" normalizeH="0" baseline="0" noProof="0" dirty="0">
                <a:ln>
                  <a:noFill/>
                </a:ln>
                <a:solidFill>
                  <a:srgbClr val="FFC000"/>
                </a:solidFill>
                <a:effectLst/>
                <a:uLnTx/>
                <a:uFillTx/>
                <a:latin typeface="Arial"/>
                <a:ea typeface="+mj-ea"/>
                <a:cs typeface="+mj-cs"/>
              </a:rPr>
            </a:br>
            <a:r>
              <a:rPr kumimoji="0" lang="en-US" sz="4000" b="0" i="0" u="none" strike="noStrike" kern="1200" cap="none" spc="0" normalizeH="0" baseline="0" noProof="0" dirty="0">
                <a:ln>
                  <a:noFill/>
                </a:ln>
                <a:solidFill>
                  <a:srgbClr val="FFC000"/>
                </a:solidFill>
                <a:effectLst/>
                <a:uLnTx/>
                <a:uFillTx/>
                <a:latin typeface="Arial"/>
                <a:ea typeface="+mj-ea"/>
                <a:cs typeface="+mj-cs"/>
              </a:rPr>
              <a:t>drmanch@azliver.com</a:t>
            </a:r>
            <a:endParaRPr lang="en-US" sz="6600" dirty="0"/>
          </a:p>
        </p:txBody>
      </p:sp>
    </p:spTree>
    <p:extLst>
      <p:ext uri="{BB962C8B-B14F-4D97-AF65-F5344CB8AC3E}">
        <p14:creationId xmlns:p14="http://schemas.microsoft.com/office/powerpoint/2010/main" val="1902465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49" name="Group 9">
            <a:extLst>
              <a:ext uri="{FF2B5EF4-FFF2-40B4-BE49-F238E27FC236}">
                <a16:creationId xmlns:a16="http://schemas.microsoft.com/office/drawing/2014/main" id="{7AC449F6-0755-0345-AD4E-77D8A73E1367}"/>
              </a:ext>
            </a:extLst>
          </p:cNvPr>
          <p:cNvGrpSpPr>
            <a:grpSpLocks/>
          </p:cNvGrpSpPr>
          <p:nvPr/>
        </p:nvGrpSpPr>
        <p:grpSpPr bwMode="auto">
          <a:xfrm>
            <a:off x="1930401" y="736601"/>
            <a:ext cx="8458199" cy="5054599"/>
            <a:chOff x="81143" y="313387"/>
            <a:chExt cx="8713518" cy="4578622"/>
          </a:xfrm>
        </p:grpSpPr>
        <p:grpSp>
          <p:nvGrpSpPr>
            <p:cNvPr id="27652" name="Group 14">
              <a:extLst>
                <a:ext uri="{FF2B5EF4-FFF2-40B4-BE49-F238E27FC236}">
                  <a16:creationId xmlns:a16="http://schemas.microsoft.com/office/drawing/2014/main" id="{CEF8EB0F-C258-E54D-BB62-A218B5055B0A}"/>
                </a:ext>
              </a:extLst>
            </p:cNvPr>
            <p:cNvGrpSpPr>
              <a:grpSpLocks/>
            </p:cNvGrpSpPr>
            <p:nvPr/>
          </p:nvGrpSpPr>
          <p:grpSpPr bwMode="auto">
            <a:xfrm>
              <a:off x="81143" y="2372848"/>
              <a:ext cx="3298918" cy="1058334"/>
              <a:chOff x="134513" y="2269764"/>
              <a:chExt cx="3298918" cy="1058334"/>
            </a:xfrm>
          </p:grpSpPr>
          <p:sp>
            <p:nvSpPr>
              <p:cNvPr id="36" name="Oval 35">
                <a:extLst>
                  <a:ext uri="{FF2B5EF4-FFF2-40B4-BE49-F238E27FC236}">
                    <a16:creationId xmlns:a16="http://schemas.microsoft.com/office/drawing/2014/main" id="{14EDB2E8-BAC6-4F48-9A95-3AF54B8ABF02}"/>
                  </a:ext>
                </a:extLst>
              </p:cNvPr>
              <p:cNvSpPr/>
              <p:nvPr/>
            </p:nvSpPr>
            <p:spPr>
              <a:xfrm>
                <a:off x="134513" y="2269764"/>
                <a:ext cx="1105719" cy="1058334"/>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6">
                  <a:defRPr/>
                </a:pPr>
                <a:endParaRPr lang="en-GB" sz="1400" dirty="0">
                  <a:solidFill>
                    <a:srgbClr val="EEECE1"/>
                  </a:solidFill>
                  <a:latin typeface="Arial"/>
                  <a:cs typeface="Arial"/>
                </a:endParaRPr>
              </a:p>
            </p:txBody>
          </p:sp>
          <p:cxnSp>
            <p:nvCxnSpPr>
              <p:cNvPr id="65" name="Straight Connector 64">
                <a:extLst>
                  <a:ext uri="{FF2B5EF4-FFF2-40B4-BE49-F238E27FC236}">
                    <a16:creationId xmlns:a16="http://schemas.microsoft.com/office/drawing/2014/main" id="{B63D36C3-9A2E-1E49-9F66-A5D17B6C8597}"/>
                  </a:ext>
                </a:extLst>
              </p:cNvPr>
              <p:cNvCxnSpPr>
                <a:cxnSpLocks/>
              </p:cNvCxnSpPr>
              <p:nvPr/>
            </p:nvCxnSpPr>
            <p:spPr>
              <a:xfrm flipH="1" flipV="1">
                <a:off x="1221994" y="2921518"/>
                <a:ext cx="2211437" cy="367761"/>
              </a:xfrm>
              <a:prstGeom prst="line">
                <a:avLst/>
              </a:prstGeom>
              <a:ln w="1206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7706" name="Picture 34" descr="Image result for pancreas">
                <a:extLst>
                  <a:ext uri="{FF2B5EF4-FFF2-40B4-BE49-F238E27FC236}">
                    <a16:creationId xmlns:a16="http://schemas.microsoft.com/office/drawing/2014/main" id="{D981D41C-EAFD-934A-BE2E-5484843D24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01" y="2528991"/>
                <a:ext cx="918452" cy="571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3" name="Group 3">
              <a:extLst>
                <a:ext uri="{FF2B5EF4-FFF2-40B4-BE49-F238E27FC236}">
                  <a16:creationId xmlns:a16="http://schemas.microsoft.com/office/drawing/2014/main" id="{474F570B-C4C0-A04A-9DCC-2C8B5695A7E7}"/>
                </a:ext>
              </a:extLst>
            </p:cNvPr>
            <p:cNvGrpSpPr>
              <a:grpSpLocks/>
            </p:cNvGrpSpPr>
            <p:nvPr/>
          </p:nvGrpSpPr>
          <p:grpSpPr bwMode="auto">
            <a:xfrm>
              <a:off x="2189988" y="1289996"/>
              <a:ext cx="1493290" cy="1589544"/>
              <a:chOff x="2188601" y="1111262"/>
              <a:chExt cx="1493290" cy="1589544"/>
            </a:xfrm>
          </p:grpSpPr>
          <p:cxnSp>
            <p:nvCxnSpPr>
              <p:cNvPr id="37" name="Straight Connector 36">
                <a:extLst>
                  <a:ext uri="{FF2B5EF4-FFF2-40B4-BE49-F238E27FC236}">
                    <a16:creationId xmlns:a16="http://schemas.microsoft.com/office/drawing/2014/main" id="{E8E65CC2-6F73-D34F-BE5E-8DBF8A172130}"/>
                  </a:ext>
                </a:extLst>
              </p:cNvPr>
              <p:cNvCxnSpPr>
                <a:cxnSpLocks/>
                <a:stCxn id="14" idx="1"/>
              </p:cNvCxnSpPr>
              <p:nvPr/>
            </p:nvCxnSpPr>
            <p:spPr>
              <a:xfrm flipH="1" flipV="1">
                <a:off x="2854312" y="2140992"/>
                <a:ext cx="827579" cy="559814"/>
              </a:xfrm>
              <a:prstGeom prst="line">
                <a:avLst/>
              </a:prstGeom>
              <a:ln w="1206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21D3ABB-CDEB-6947-977D-B29D2C6BEF92}"/>
                  </a:ext>
                </a:extLst>
              </p:cNvPr>
              <p:cNvSpPr/>
              <p:nvPr/>
            </p:nvSpPr>
            <p:spPr>
              <a:xfrm>
                <a:off x="2188601" y="1111262"/>
                <a:ext cx="1105718" cy="1058334"/>
              </a:xfrm>
              <a:prstGeom prst="ellipse">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6">
                  <a:defRPr/>
                </a:pPr>
                <a:endParaRPr lang="en-GB" sz="1400" dirty="0">
                  <a:solidFill>
                    <a:srgbClr val="EEECE1"/>
                  </a:solidFill>
                  <a:latin typeface="Arial"/>
                  <a:cs typeface="Arial"/>
                </a:endParaRPr>
              </a:p>
            </p:txBody>
          </p:sp>
          <p:pic>
            <p:nvPicPr>
              <p:cNvPr id="27703" name="Picture 8" descr="Image result for kidney">
                <a:extLst>
                  <a:ext uri="{FF2B5EF4-FFF2-40B4-BE49-F238E27FC236}">
                    <a16:creationId xmlns:a16="http://schemas.microsoft.com/office/drawing/2014/main" id="{19C42DC5-DD3D-8243-B092-49AD2C55C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1648" y="1269978"/>
                <a:ext cx="739646" cy="71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6" name="Content Placeholder 1">
              <a:extLst>
                <a:ext uri="{FF2B5EF4-FFF2-40B4-BE49-F238E27FC236}">
                  <a16:creationId xmlns:a16="http://schemas.microsoft.com/office/drawing/2014/main" id="{F5EDC304-5795-9F41-82F1-DA94352C1B5C}"/>
                </a:ext>
              </a:extLst>
            </p:cNvPr>
            <p:cNvSpPr txBox="1">
              <a:spLocks/>
            </p:cNvSpPr>
            <p:nvPr/>
          </p:nvSpPr>
          <p:spPr>
            <a:xfrm>
              <a:off x="2044079" y="2129717"/>
              <a:ext cx="1942417" cy="318726"/>
            </a:xfrm>
            <a:prstGeom prst="roundRect">
              <a:avLst/>
            </a:prstGeom>
            <a:solidFill>
              <a:schemeClr val="accent1"/>
            </a:solidFill>
          </p:spPr>
          <p:txBody>
            <a:bodyPr lIns="91440" tIns="45720" rIns="91440" bIns="45720" anchor="ct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Clr>
                  <a:srgbClr val="093056"/>
                </a:buClr>
                <a:buNone/>
                <a:defRPr/>
              </a:pPr>
              <a:r>
                <a:rPr lang="en-US" altLang="en-US" sz="1100" dirty="0">
                  <a:solidFill>
                    <a:prstClr val="white"/>
                  </a:solidFill>
                  <a:latin typeface="Arial"/>
                  <a:cs typeface="Arial"/>
                </a:rPr>
                <a:t>Chronic kidney disease</a:t>
              </a:r>
            </a:p>
          </p:txBody>
        </p:sp>
        <p:grpSp>
          <p:nvGrpSpPr>
            <p:cNvPr id="27655" name="Group 4">
              <a:extLst>
                <a:ext uri="{FF2B5EF4-FFF2-40B4-BE49-F238E27FC236}">
                  <a16:creationId xmlns:a16="http://schemas.microsoft.com/office/drawing/2014/main" id="{FC5FFBF1-BCE4-1B43-B1A7-14EFD16992DB}"/>
                </a:ext>
              </a:extLst>
            </p:cNvPr>
            <p:cNvGrpSpPr>
              <a:grpSpLocks/>
            </p:cNvGrpSpPr>
            <p:nvPr/>
          </p:nvGrpSpPr>
          <p:grpSpPr bwMode="auto">
            <a:xfrm>
              <a:off x="3888463" y="1249133"/>
              <a:ext cx="1105720" cy="1560941"/>
              <a:chOff x="3887077" y="1032300"/>
              <a:chExt cx="1105720" cy="1560941"/>
            </a:xfrm>
          </p:grpSpPr>
          <p:cxnSp>
            <p:nvCxnSpPr>
              <p:cNvPr id="55" name="Straight Connector 54">
                <a:extLst>
                  <a:ext uri="{FF2B5EF4-FFF2-40B4-BE49-F238E27FC236}">
                    <a16:creationId xmlns:a16="http://schemas.microsoft.com/office/drawing/2014/main" id="{45EE5887-79DB-B149-83AC-0D43416FD91F}"/>
                  </a:ext>
                </a:extLst>
              </p:cNvPr>
              <p:cNvCxnSpPr>
                <a:cxnSpLocks/>
                <a:endCxn id="14" idx="0"/>
              </p:cNvCxnSpPr>
              <p:nvPr/>
            </p:nvCxnSpPr>
            <p:spPr>
              <a:xfrm flipH="1">
                <a:off x="4393200" y="2104937"/>
                <a:ext cx="9119" cy="488304"/>
              </a:xfrm>
              <a:prstGeom prst="line">
                <a:avLst/>
              </a:prstGeom>
              <a:ln w="1206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7CD50393-C251-A646-932D-4CF710406CB5}"/>
                  </a:ext>
                </a:extLst>
              </p:cNvPr>
              <p:cNvSpPr/>
              <p:nvPr/>
            </p:nvSpPr>
            <p:spPr>
              <a:xfrm>
                <a:off x="3887077" y="1032300"/>
                <a:ext cx="1105720" cy="1058334"/>
              </a:xfrm>
              <a:prstGeom prst="ellipse">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6">
                  <a:defRPr/>
                </a:pPr>
                <a:endParaRPr lang="en-GB" sz="1400" dirty="0">
                  <a:solidFill>
                    <a:srgbClr val="EEECE1"/>
                  </a:solidFill>
                  <a:latin typeface="Arial"/>
                  <a:cs typeface="Arial"/>
                </a:endParaRPr>
              </a:p>
            </p:txBody>
          </p:sp>
          <p:pic>
            <p:nvPicPr>
              <p:cNvPr id="27700" name="Picture 32" descr="Image result for knee joint">
                <a:extLst>
                  <a:ext uri="{FF2B5EF4-FFF2-40B4-BE49-F238E27FC236}">
                    <a16:creationId xmlns:a16="http://schemas.microsoft.com/office/drawing/2014/main" id="{F9562A5C-948C-6847-84E6-9C474A6DBC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27068" y="1252942"/>
                <a:ext cx="830658" cy="59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7" name="Content Placeholder 1">
              <a:extLst>
                <a:ext uri="{FF2B5EF4-FFF2-40B4-BE49-F238E27FC236}">
                  <a16:creationId xmlns:a16="http://schemas.microsoft.com/office/drawing/2014/main" id="{2EC4FBA0-5910-C84B-8D56-AF15AE8F21A4}"/>
                </a:ext>
              </a:extLst>
            </p:cNvPr>
            <p:cNvSpPr txBox="1">
              <a:spLocks/>
            </p:cNvSpPr>
            <p:nvPr/>
          </p:nvSpPr>
          <p:spPr>
            <a:xfrm>
              <a:off x="4255516" y="2068424"/>
              <a:ext cx="1247067" cy="259475"/>
            </a:xfrm>
            <a:prstGeom prst="roundRect">
              <a:avLst/>
            </a:prstGeom>
            <a:solidFill>
              <a:schemeClr val="accent1"/>
            </a:solidFill>
          </p:spPr>
          <p:txBody>
            <a:bodyPr lIns="91440" tIns="45720" rIns="91440" bIns="45720" anchor="ct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Clr>
                  <a:srgbClr val="093056"/>
                </a:buClr>
                <a:buNone/>
                <a:defRPr/>
              </a:pPr>
              <a:r>
                <a:rPr lang="en-US" altLang="en-US" sz="1100" dirty="0">
                  <a:solidFill>
                    <a:prstClr val="white"/>
                  </a:solidFill>
                  <a:latin typeface="Arial"/>
                  <a:cs typeface="Arial"/>
                </a:rPr>
                <a:t>Osteoarthritis</a:t>
              </a:r>
            </a:p>
          </p:txBody>
        </p:sp>
        <p:grpSp>
          <p:nvGrpSpPr>
            <p:cNvPr id="27657" name="Group 10">
              <a:extLst>
                <a:ext uri="{FF2B5EF4-FFF2-40B4-BE49-F238E27FC236}">
                  <a16:creationId xmlns:a16="http://schemas.microsoft.com/office/drawing/2014/main" id="{5D539CF1-FE8A-DC4E-94C5-6ED1ADE8C551}"/>
                </a:ext>
              </a:extLst>
            </p:cNvPr>
            <p:cNvGrpSpPr>
              <a:grpSpLocks/>
            </p:cNvGrpSpPr>
            <p:nvPr/>
          </p:nvGrpSpPr>
          <p:grpSpPr bwMode="auto">
            <a:xfrm>
              <a:off x="5315638" y="3647751"/>
              <a:ext cx="1552567" cy="1058334"/>
              <a:chOff x="5314251" y="3469018"/>
              <a:chExt cx="1552567" cy="1058334"/>
            </a:xfrm>
          </p:grpSpPr>
          <p:cxnSp>
            <p:nvCxnSpPr>
              <p:cNvPr id="63" name="Straight Connector 62">
                <a:extLst>
                  <a:ext uri="{FF2B5EF4-FFF2-40B4-BE49-F238E27FC236}">
                    <a16:creationId xmlns:a16="http://schemas.microsoft.com/office/drawing/2014/main" id="{FBD801AB-A8B7-1A4A-BB57-22E4850A0108}"/>
                  </a:ext>
                </a:extLst>
              </p:cNvPr>
              <p:cNvCxnSpPr>
                <a:cxnSpLocks/>
              </p:cNvCxnSpPr>
              <p:nvPr/>
            </p:nvCxnSpPr>
            <p:spPr>
              <a:xfrm flipH="1" flipV="1">
                <a:off x="5314251" y="3691718"/>
                <a:ext cx="606436" cy="194095"/>
              </a:xfrm>
              <a:prstGeom prst="line">
                <a:avLst/>
              </a:prstGeom>
              <a:ln w="1206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5" name="Oval 84">
                <a:extLst>
                  <a:ext uri="{FF2B5EF4-FFF2-40B4-BE49-F238E27FC236}">
                    <a16:creationId xmlns:a16="http://schemas.microsoft.com/office/drawing/2014/main" id="{35CDDF79-7762-0E41-8B94-42DF3D59487C}"/>
                  </a:ext>
                </a:extLst>
              </p:cNvPr>
              <p:cNvSpPr/>
              <p:nvPr/>
            </p:nvSpPr>
            <p:spPr>
              <a:xfrm>
                <a:off x="5761098" y="3469018"/>
                <a:ext cx="1105720" cy="1058334"/>
              </a:xfrm>
              <a:prstGeom prst="ellipse">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6">
                  <a:defRPr/>
                </a:pPr>
                <a:endParaRPr lang="en-GB" sz="1400" dirty="0">
                  <a:solidFill>
                    <a:srgbClr val="EEECE1"/>
                  </a:solidFill>
                  <a:latin typeface="Arial"/>
                  <a:cs typeface="Arial"/>
                </a:endParaRPr>
              </a:p>
            </p:txBody>
          </p:sp>
          <p:pic>
            <p:nvPicPr>
              <p:cNvPr id="27697" name="Picture 20" descr="Normal ovary and polycystic ovary ">
                <a:extLst>
                  <a:ext uri="{FF2B5EF4-FFF2-40B4-BE49-F238E27FC236}">
                    <a16:creationId xmlns:a16="http://schemas.microsoft.com/office/drawing/2014/main" id="{016D2909-4419-AF47-A97A-ADB6FAA3E2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2162" y="3687539"/>
                <a:ext cx="1063590" cy="739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58" name="Group 2">
              <a:extLst>
                <a:ext uri="{FF2B5EF4-FFF2-40B4-BE49-F238E27FC236}">
                  <a16:creationId xmlns:a16="http://schemas.microsoft.com/office/drawing/2014/main" id="{B53F3F90-BFE1-3542-9503-850EEB94DC87}"/>
                </a:ext>
              </a:extLst>
            </p:cNvPr>
            <p:cNvGrpSpPr>
              <a:grpSpLocks/>
            </p:cNvGrpSpPr>
            <p:nvPr/>
          </p:nvGrpSpPr>
          <p:grpSpPr bwMode="auto">
            <a:xfrm>
              <a:off x="543950" y="1259350"/>
              <a:ext cx="2966060" cy="1871493"/>
              <a:chOff x="611341" y="1141327"/>
              <a:chExt cx="2966060" cy="1871493"/>
            </a:xfrm>
          </p:grpSpPr>
          <p:cxnSp>
            <p:nvCxnSpPr>
              <p:cNvPr id="61" name="Straight Connector 60">
                <a:extLst>
                  <a:ext uri="{FF2B5EF4-FFF2-40B4-BE49-F238E27FC236}">
                    <a16:creationId xmlns:a16="http://schemas.microsoft.com/office/drawing/2014/main" id="{C0C729A3-4FCB-4643-9DDF-61D722E0DD06}"/>
                  </a:ext>
                </a:extLst>
              </p:cNvPr>
              <p:cNvCxnSpPr>
                <a:cxnSpLocks/>
              </p:cNvCxnSpPr>
              <p:nvPr/>
            </p:nvCxnSpPr>
            <p:spPr>
              <a:xfrm flipH="1" flipV="1">
                <a:off x="1486796" y="1983090"/>
                <a:ext cx="2090605" cy="1029730"/>
              </a:xfrm>
              <a:prstGeom prst="line">
                <a:avLst/>
              </a:prstGeom>
              <a:ln w="1206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Oval 56">
                <a:extLst>
                  <a:ext uri="{FF2B5EF4-FFF2-40B4-BE49-F238E27FC236}">
                    <a16:creationId xmlns:a16="http://schemas.microsoft.com/office/drawing/2014/main" id="{AE7E50C0-27E2-E148-A8F8-AD90AB39D0B6}"/>
                  </a:ext>
                </a:extLst>
              </p:cNvPr>
              <p:cNvSpPr/>
              <p:nvPr/>
            </p:nvSpPr>
            <p:spPr>
              <a:xfrm>
                <a:off x="611341" y="1141327"/>
                <a:ext cx="1105718" cy="1060376"/>
              </a:xfrm>
              <a:prstGeom prst="ellipse">
                <a:avLst/>
              </a:prstGeom>
              <a:solidFill>
                <a:srgbClr val="FFFFFF"/>
              </a:solidFill>
              <a:ln w="28575">
                <a:solidFill>
                  <a:srgbClr val="4224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6">
                  <a:defRPr/>
                </a:pPr>
                <a:endParaRPr lang="en-GB" sz="1400" dirty="0">
                  <a:solidFill>
                    <a:srgbClr val="EEECE1"/>
                  </a:solidFill>
                  <a:latin typeface="Arial"/>
                  <a:cs typeface="Arial"/>
                </a:endParaRPr>
              </a:p>
            </p:txBody>
          </p:sp>
          <p:pic>
            <p:nvPicPr>
              <p:cNvPr id="27694" name="Picture 30" descr="Image result for vascular">
                <a:extLst>
                  <a:ext uri="{FF2B5EF4-FFF2-40B4-BE49-F238E27FC236}">
                    <a16:creationId xmlns:a16="http://schemas.microsoft.com/office/drawing/2014/main" id="{DCABF018-D737-9A41-A448-9E3951E5C2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197582">
                <a:off x="771792" y="1416458"/>
                <a:ext cx="846700" cy="54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0" name="Content Placeholder 1">
              <a:extLst>
                <a:ext uri="{FF2B5EF4-FFF2-40B4-BE49-F238E27FC236}">
                  <a16:creationId xmlns:a16="http://schemas.microsoft.com/office/drawing/2014/main" id="{E1480C96-8192-694D-AFD8-01F815FE5A93}"/>
                </a:ext>
              </a:extLst>
            </p:cNvPr>
            <p:cNvSpPr txBox="1">
              <a:spLocks/>
            </p:cNvSpPr>
            <p:nvPr/>
          </p:nvSpPr>
          <p:spPr>
            <a:xfrm>
              <a:off x="245291" y="2158321"/>
              <a:ext cx="1497850" cy="310554"/>
            </a:xfrm>
            <a:prstGeom prst="roundRect">
              <a:avLst/>
            </a:prstGeom>
            <a:solidFill>
              <a:schemeClr val="accent1"/>
            </a:solidFill>
          </p:spPr>
          <p:txBody>
            <a:bodyPr lIns="91440" tIns="45720" rIns="91440" bIns="45720" anchor="ct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Clr>
                  <a:srgbClr val="093056"/>
                </a:buClr>
                <a:buNone/>
                <a:defRPr/>
              </a:pPr>
              <a:r>
                <a:rPr lang="en-US" altLang="en-US" sz="1100" dirty="0">
                  <a:solidFill>
                    <a:prstClr val="white"/>
                  </a:solidFill>
                  <a:latin typeface="Arial"/>
                  <a:cs typeface="Arial"/>
                </a:rPr>
                <a:t>Vascular disease</a:t>
              </a:r>
            </a:p>
          </p:txBody>
        </p:sp>
        <p:grpSp>
          <p:nvGrpSpPr>
            <p:cNvPr id="27660" name="Group 11">
              <a:extLst>
                <a:ext uri="{FF2B5EF4-FFF2-40B4-BE49-F238E27FC236}">
                  <a16:creationId xmlns:a16="http://schemas.microsoft.com/office/drawing/2014/main" id="{DA16038D-265B-9E40-A8E9-738CF17D068C}"/>
                </a:ext>
              </a:extLst>
            </p:cNvPr>
            <p:cNvGrpSpPr>
              <a:grpSpLocks/>
            </p:cNvGrpSpPr>
            <p:nvPr/>
          </p:nvGrpSpPr>
          <p:grpSpPr bwMode="auto">
            <a:xfrm>
              <a:off x="1955165" y="3819373"/>
              <a:ext cx="1516088" cy="1060378"/>
              <a:chOff x="1969368" y="3695197"/>
              <a:chExt cx="1516088" cy="1060378"/>
            </a:xfrm>
          </p:grpSpPr>
          <p:cxnSp>
            <p:nvCxnSpPr>
              <p:cNvPr id="104" name="Straight Connector 103">
                <a:extLst>
                  <a:ext uri="{FF2B5EF4-FFF2-40B4-BE49-F238E27FC236}">
                    <a16:creationId xmlns:a16="http://schemas.microsoft.com/office/drawing/2014/main" id="{5205E935-7E64-5E49-8AEE-6A430BAE4C0B}"/>
                  </a:ext>
                </a:extLst>
              </p:cNvPr>
              <p:cNvCxnSpPr>
                <a:cxnSpLocks/>
              </p:cNvCxnSpPr>
              <p:nvPr/>
            </p:nvCxnSpPr>
            <p:spPr>
              <a:xfrm flipH="1">
                <a:off x="2851663" y="3844345"/>
                <a:ext cx="633793" cy="314640"/>
              </a:xfrm>
              <a:prstGeom prst="line">
                <a:avLst/>
              </a:prstGeom>
              <a:ln w="1206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1D4893C5-A18D-3B41-9EA7-88839438ABA0}"/>
                  </a:ext>
                </a:extLst>
              </p:cNvPr>
              <p:cNvSpPr/>
              <p:nvPr/>
            </p:nvSpPr>
            <p:spPr>
              <a:xfrm>
                <a:off x="1969368" y="3695197"/>
                <a:ext cx="1105719" cy="1060378"/>
              </a:xfrm>
              <a:prstGeom prst="ellipse">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6">
                  <a:defRPr/>
                </a:pPr>
                <a:endParaRPr lang="en-GB" sz="1400" dirty="0">
                  <a:solidFill>
                    <a:srgbClr val="EEECE1"/>
                  </a:solidFill>
                  <a:latin typeface="Arial"/>
                  <a:cs typeface="Arial"/>
                </a:endParaRPr>
              </a:p>
            </p:txBody>
          </p:sp>
          <p:pic>
            <p:nvPicPr>
              <p:cNvPr id="7" name="Picture 6">
                <a:extLst>
                  <a:ext uri="{FF2B5EF4-FFF2-40B4-BE49-F238E27FC236}">
                    <a16:creationId xmlns:a16="http://schemas.microsoft.com/office/drawing/2014/main" id="{A220AC21-19E7-354F-850B-DAD65CF82955}"/>
                  </a:ext>
                </a:extLst>
              </p:cNvPr>
              <p:cNvPicPr>
                <a:picLocks noChangeAspect="1"/>
              </p:cNvPicPr>
              <p:nvPr/>
            </p:nvPicPr>
            <p:blipFill>
              <a:blip r:embed="rId8" cstate="email"/>
              <a:stretch>
                <a:fillRect/>
              </a:stretch>
            </p:blipFill>
            <p:spPr>
              <a:xfrm>
                <a:off x="2055913" y="3747403"/>
                <a:ext cx="1003232" cy="757889"/>
              </a:xfrm>
              <a:prstGeom prst="rect">
                <a:avLst/>
              </a:prstGeom>
              <a:effectLst>
                <a:softEdge rad="127000"/>
              </a:effectLst>
            </p:spPr>
          </p:pic>
        </p:grpSp>
        <p:sp>
          <p:nvSpPr>
            <p:cNvPr id="64" name="Content Placeholder 1">
              <a:extLst>
                <a:ext uri="{FF2B5EF4-FFF2-40B4-BE49-F238E27FC236}">
                  <a16:creationId xmlns:a16="http://schemas.microsoft.com/office/drawing/2014/main" id="{3F0A1EE7-C863-C045-BC92-516A119E2907}"/>
                </a:ext>
              </a:extLst>
            </p:cNvPr>
            <p:cNvSpPr txBox="1">
              <a:spLocks/>
            </p:cNvSpPr>
            <p:nvPr/>
          </p:nvSpPr>
          <p:spPr>
            <a:xfrm>
              <a:off x="1964284" y="4610059"/>
              <a:ext cx="1992573" cy="281950"/>
            </a:xfrm>
            <a:prstGeom prst="roundRect">
              <a:avLst/>
            </a:prstGeom>
            <a:solidFill>
              <a:schemeClr val="accent1"/>
            </a:solidFill>
          </p:spPr>
          <p:txBody>
            <a:bodyPr lIns="91440" tIns="45720" rIns="91440" bIns="45720" anchor="ct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Clr>
                  <a:srgbClr val="093056"/>
                </a:buClr>
                <a:buNone/>
                <a:defRPr/>
              </a:pPr>
              <a:r>
                <a:rPr lang="en-US" altLang="en-US" sz="1100" dirty="0">
                  <a:solidFill>
                    <a:prstClr val="white"/>
                  </a:solidFill>
                  <a:latin typeface="Arial"/>
                  <a:cs typeface="Arial"/>
                </a:rPr>
                <a:t>Obstructive sleep apnea</a:t>
              </a:r>
            </a:p>
          </p:txBody>
        </p:sp>
        <p:grpSp>
          <p:nvGrpSpPr>
            <p:cNvPr id="27662" name="Group 12">
              <a:extLst>
                <a:ext uri="{FF2B5EF4-FFF2-40B4-BE49-F238E27FC236}">
                  <a16:creationId xmlns:a16="http://schemas.microsoft.com/office/drawing/2014/main" id="{DE249EE6-D557-EC4E-B371-7AB1083E2112}"/>
                </a:ext>
              </a:extLst>
            </p:cNvPr>
            <p:cNvGrpSpPr>
              <a:grpSpLocks/>
            </p:cNvGrpSpPr>
            <p:nvPr/>
          </p:nvGrpSpPr>
          <p:grpSpPr bwMode="auto">
            <a:xfrm>
              <a:off x="485531" y="3457742"/>
              <a:ext cx="2894530" cy="1060376"/>
              <a:chOff x="440977" y="3342742"/>
              <a:chExt cx="2894530" cy="1060376"/>
            </a:xfrm>
          </p:grpSpPr>
          <p:cxnSp>
            <p:nvCxnSpPr>
              <p:cNvPr id="67" name="Straight Connector 66">
                <a:extLst>
                  <a:ext uri="{FF2B5EF4-FFF2-40B4-BE49-F238E27FC236}">
                    <a16:creationId xmlns:a16="http://schemas.microsoft.com/office/drawing/2014/main" id="{3287F53F-67D6-3446-9BAE-041E6BB09ED3}"/>
                  </a:ext>
                </a:extLst>
              </p:cNvPr>
              <p:cNvCxnSpPr>
                <a:cxnSpLocks/>
              </p:cNvCxnSpPr>
              <p:nvPr/>
            </p:nvCxnSpPr>
            <p:spPr>
              <a:xfrm flipH="1">
                <a:off x="1472883" y="3561354"/>
                <a:ext cx="1862624" cy="128717"/>
              </a:xfrm>
              <a:prstGeom prst="line">
                <a:avLst/>
              </a:prstGeom>
              <a:ln w="1206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4BE013B4-CE09-414B-9D69-871755F702C5}"/>
                  </a:ext>
                </a:extLst>
              </p:cNvPr>
              <p:cNvSpPr/>
              <p:nvPr/>
            </p:nvSpPr>
            <p:spPr>
              <a:xfrm>
                <a:off x="533592" y="3342742"/>
                <a:ext cx="1107998" cy="1060376"/>
              </a:xfrm>
              <a:prstGeom prst="ellipse">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6">
                  <a:defRPr/>
                </a:pPr>
                <a:endParaRPr lang="en-GB" sz="1400" dirty="0">
                  <a:solidFill>
                    <a:srgbClr val="EEECE1"/>
                  </a:solidFill>
                  <a:latin typeface="Arial"/>
                  <a:cs typeface="Arial"/>
                </a:endParaRPr>
              </a:p>
            </p:txBody>
          </p:sp>
          <p:pic>
            <p:nvPicPr>
              <p:cNvPr id="27688" name="Picture 22" descr="http://www.teluguone.com/tonecmsuserfiles/Natural%20Remedies%20for%20Gall%20Bladder%20Stones(1).jpg">
                <a:extLst>
                  <a:ext uri="{FF2B5EF4-FFF2-40B4-BE49-F238E27FC236}">
                    <a16:creationId xmlns:a16="http://schemas.microsoft.com/office/drawing/2014/main" id="{E4067380-38F4-3D47-8EB8-7AF1BAA7731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0977" y="3475983"/>
                <a:ext cx="1632804" cy="78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4" name="Content Placeholder 1">
              <a:extLst>
                <a:ext uri="{FF2B5EF4-FFF2-40B4-BE49-F238E27FC236}">
                  <a16:creationId xmlns:a16="http://schemas.microsoft.com/office/drawing/2014/main" id="{B16B0858-7B74-A548-A236-F70B23EBE577}"/>
                </a:ext>
              </a:extLst>
            </p:cNvPr>
            <p:cNvSpPr txBox="1">
              <a:spLocks/>
            </p:cNvSpPr>
            <p:nvPr/>
          </p:nvSpPr>
          <p:spPr>
            <a:xfrm>
              <a:off x="245291" y="4368971"/>
              <a:ext cx="1614121" cy="239044"/>
            </a:xfrm>
            <a:prstGeom prst="roundRect">
              <a:avLst/>
            </a:prstGeom>
            <a:solidFill>
              <a:schemeClr val="accent1"/>
            </a:solidFill>
          </p:spPr>
          <p:txBody>
            <a:bodyPr lIns="91440" tIns="45720" rIns="91440" bIns="45720" anchor="ct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Clr>
                  <a:srgbClr val="093056"/>
                </a:buClr>
                <a:buNone/>
                <a:defRPr/>
              </a:pPr>
              <a:r>
                <a:rPr lang="en-US" altLang="en-US" sz="1100" dirty="0">
                  <a:solidFill>
                    <a:prstClr val="white"/>
                  </a:solidFill>
                  <a:latin typeface="Arial"/>
                  <a:cs typeface="Arial"/>
                </a:rPr>
                <a:t>Gallstone disease</a:t>
              </a:r>
            </a:p>
          </p:txBody>
        </p:sp>
        <p:grpSp>
          <p:nvGrpSpPr>
            <p:cNvPr id="27664" name="Group 15">
              <a:extLst>
                <a:ext uri="{FF2B5EF4-FFF2-40B4-BE49-F238E27FC236}">
                  <a16:creationId xmlns:a16="http://schemas.microsoft.com/office/drawing/2014/main" id="{F671B792-D95C-EA4F-B277-48AFD461C336}"/>
                </a:ext>
              </a:extLst>
            </p:cNvPr>
            <p:cNvGrpSpPr>
              <a:grpSpLocks/>
            </p:cNvGrpSpPr>
            <p:nvPr/>
          </p:nvGrpSpPr>
          <p:grpSpPr bwMode="auto">
            <a:xfrm>
              <a:off x="3389180" y="2593503"/>
              <a:ext cx="2008531" cy="1957304"/>
              <a:chOff x="3387794" y="2414769"/>
              <a:chExt cx="2008531" cy="1957304"/>
            </a:xfrm>
          </p:grpSpPr>
          <p:sp>
            <p:nvSpPr>
              <p:cNvPr id="14" name="Oval 13">
                <a:extLst>
                  <a:ext uri="{FF2B5EF4-FFF2-40B4-BE49-F238E27FC236}">
                    <a16:creationId xmlns:a16="http://schemas.microsoft.com/office/drawing/2014/main" id="{F2A6764C-3E0C-E74D-A65F-79A07735BACD}"/>
                  </a:ext>
                </a:extLst>
              </p:cNvPr>
              <p:cNvSpPr/>
              <p:nvPr/>
            </p:nvSpPr>
            <p:spPr>
              <a:xfrm>
                <a:off x="3387794" y="2414769"/>
                <a:ext cx="2008531" cy="1957304"/>
              </a:xfrm>
              <a:prstGeom prst="ellipse">
                <a:avLst/>
              </a:prstGeom>
              <a:solidFill>
                <a:schemeClr val="bg1"/>
              </a:solidFill>
              <a:ln w="117475">
                <a:solidFill>
                  <a:schemeClr val="accent1"/>
                </a:solidFill>
              </a:ln>
            </p:spPr>
            <p:style>
              <a:lnRef idx="2">
                <a:schemeClr val="accent2"/>
              </a:lnRef>
              <a:fillRef idx="1">
                <a:schemeClr val="lt1"/>
              </a:fillRef>
              <a:effectRef idx="0">
                <a:schemeClr val="accent2"/>
              </a:effectRef>
              <a:fontRef idx="minor">
                <a:schemeClr val="dk1"/>
              </a:fontRef>
            </p:style>
            <p:txBody>
              <a:bodyPr anchor="ctr"/>
              <a:lstStyle/>
              <a:p>
                <a:pPr algn="ctr" defTabSz="914356">
                  <a:defRPr/>
                </a:pPr>
                <a:endParaRPr lang="en-GB" sz="1400" dirty="0">
                  <a:solidFill>
                    <a:srgbClr val="EEECE1"/>
                  </a:solidFill>
                  <a:latin typeface="Arial"/>
                  <a:cs typeface="Arial"/>
                </a:endParaRPr>
              </a:p>
            </p:txBody>
          </p:sp>
          <p:pic>
            <p:nvPicPr>
              <p:cNvPr id="27684" name="Picture 80">
                <a:extLst>
                  <a:ext uri="{FF2B5EF4-FFF2-40B4-BE49-F238E27FC236}">
                    <a16:creationId xmlns:a16="http://schemas.microsoft.com/office/drawing/2014/main" id="{AA75C6C6-6AAE-6140-AD89-C405C77AC8B0}"/>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9237" y="2795638"/>
                <a:ext cx="1590937" cy="110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85" name="Content Placeholder 1">
                <a:extLst>
                  <a:ext uri="{FF2B5EF4-FFF2-40B4-BE49-F238E27FC236}">
                    <a16:creationId xmlns:a16="http://schemas.microsoft.com/office/drawing/2014/main" id="{41C53FE0-A3E7-214B-8592-FD13BD1B9FF8}"/>
                  </a:ext>
                </a:extLst>
              </p:cNvPr>
              <p:cNvSpPr>
                <a:spLocks noChangeArrowheads="1"/>
              </p:cNvSpPr>
              <p:nvPr/>
            </p:nvSpPr>
            <p:spPr bwMode="auto">
              <a:xfrm>
                <a:off x="3696480" y="3517852"/>
                <a:ext cx="1415018" cy="388707"/>
              </a:xfrm>
              <a:prstGeom prst="roundRect">
                <a:avLst>
                  <a:gd name="adj" fmla="val 16667"/>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lr>
                    <a:srgbClr val="FF6600"/>
                  </a:buClr>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FF6600"/>
                  </a:buClr>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2pPr>
                <a:lvl3pPr marL="1143000" indent="-228600">
                  <a:spcBef>
                    <a:spcPct val="20000"/>
                  </a:spcBef>
                  <a:buClr>
                    <a:srgbClr val="FF6600"/>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3pPr>
                <a:lvl4pPr marL="16002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4pPr>
                <a:lvl5pPr marL="2057400" indent="-228600">
                  <a:spcBef>
                    <a:spcPct val="20000"/>
                  </a:spcBef>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5pPr>
                <a:lvl6pPr marL="25146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6pPr>
                <a:lvl7pPr marL="29718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7pPr>
                <a:lvl8pPr marL="34290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8pPr>
                <a:lvl9pPr marL="3886200" indent="-228600" defTabSz="457200" eaLnBrk="0" fontAlgn="base" hangingPunct="0">
                  <a:spcBef>
                    <a:spcPct val="20000"/>
                  </a:spcBef>
                  <a:spcAft>
                    <a:spcPct val="0"/>
                  </a:spcAft>
                  <a:buClr>
                    <a:srgbClr val="FF6600"/>
                  </a:buClr>
                  <a:buFont typeface="Arial" panose="020B0604020202020204" pitchFamily="34" charset="0"/>
                  <a:buChar char="»"/>
                  <a:defRPr>
                    <a:solidFill>
                      <a:schemeClr val="tx1"/>
                    </a:solidFill>
                    <a:latin typeface="Arial" panose="020B0604020202020204" pitchFamily="34" charset="0"/>
                    <a:ea typeface="ＭＳ Ｐゴシック" panose="020B0600070205080204" pitchFamily="34" charset="-128"/>
                    <a:cs typeface="Arial" panose="020B0604020202020204" pitchFamily="34" charset="0"/>
                  </a:defRPr>
                </a:lvl9pPr>
              </a:lstStyle>
              <a:p>
                <a:pPr algn="ctr" defTabSz="609585">
                  <a:buClr>
                    <a:srgbClr val="093056"/>
                  </a:buClr>
                  <a:buNone/>
                </a:pPr>
                <a:r>
                  <a:rPr lang="en-US" altLang="en-US" sz="1600" b="1">
                    <a:solidFill>
                      <a:prstClr val="white"/>
                    </a:solidFill>
                  </a:rPr>
                  <a:t>NAFLD</a:t>
                </a:r>
              </a:p>
            </p:txBody>
          </p:sp>
        </p:grpSp>
        <p:sp>
          <p:nvSpPr>
            <p:cNvPr id="56" name="Content Placeholder 1">
              <a:extLst>
                <a:ext uri="{FF2B5EF4-FFF2-40B4-BE49-F238E27FC236}">
                  <a16:creationId xmlns:a16="http://schemas.microsoft.com/office/drawing/2014/main" id="{0C6B87B9-1568-B049-ACF8-4BC8BF83CE52}"/>
                </a:ext>
              </a:extLst>
            </p:cNvPr>
            <p:cNvSpPr txBox="1">
              <a:spLocks/>
            </p:cNvSpPr>
            <p:nvPr/>
          </p:nvSpPr>
          <p:spPr>
            <a:xfrm>
              <a:off x="5222165" y="4563067"/>
              <a:ext cx="2204597" cy="277864"/>
            </a:xfrm>
            <a:prstGeom prst="roundRect">
              <a:avLst/>
            </a:prstGeom>
            <a:solidFill>
              <a:schemeClr val="accent1"/>
            </a:solidFill>
          </p:spPr>
          <p:txBody>
            <a:bodyPr lIns="91440" tIns="45720" rIns="91440" bIns="45720" anchor="ct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Clr>
                  <a:srgbClr val="093056"/>
                </a:buClr>
                <a:buNone/>
                <a:defRPr/>
              </a:pPr>
              <a:r>
                <a:rPr lang="en-US" altLang="en-US" sz="1100" dirty="0">
                  <a:solidFill>
                    <a:prstClr val="white"/>
                  </a:solidFill>
                  <a:latin typeface="Arial"/>
                  <a:cs typeface="Arial"/>
                </a:rPr>
                <a:t>Polycystic ovary syndrome</a:t>
              </a:r>
            </a:p>
          </p:txBody>
        </p:sp>
        <p:sp>
          <p:nvSpPr>
            <p:cNvPr id="68" name="Content Placeholder 1">
              <a:extLst>
                <a:ext uri="{FF2B5EF4-FFF2-40B4-BE49-F238E27FC236}">
                  <a16:creationId xmlns:a16="http://schemas.microsoft.com/office/drawing/2014/main" id="{64954A81-FB95-214E-A194-F09C99ADD134}"/>
                </a:ext>
              </a:extLst>
            </p:cNvPr>
            <p:cNvSpPr txBox="1">
              <a:spLocks/>
            </p:cNvSpPr>
            <p:nvPr/>
          </p:nvSpPr>
          <p:spPr>
            <a:xfrm>
              <a:off x="407160" y="3181921"/>
              <a:ext cx="914212" cy="249260"/>
            </a:xfrm>
            <a:prstGeom prst="roundRect">
              <a:avLst/>
            </a:prstGeom>
            <a:solidFill>
              <a:schemeClr val="accent1"/>
            </a:solidFill>
          </p:spPr>
          <p:txBody>
            <a:bodyPr lIns="91440" tIns="45720" rIns="91440" bIns="45720" anchor="ct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Clr>
                  <a:srgbClr val="093056"/>
                </a:buClr>
                <a:buNone/>
                <a:defRPr/>
              </a:pPr>
              <a:r>
                <a:rPr lang="en-US" altLang="en-US" sz="1100" dirty="0">
                  <a:solidFill>
                    <a:prstClr val="white"/>
                  </a:solidFill>
                  <a:latin typeface="Arial"/>
                  <a:cs typeface="Arial"/>
                </a:rPr>
                <a:t>Diabetes</a:t>
              </a:r>
            </a:p>
          </p:txBody>
        </p:sp>
        <p:grpSp>
          <p:nvGrpSpPr>
            <p:cNvPr id="27667" name="Group 65">
              <a:extLst>
                <a:ext uri="{FF2B5EF4-FFF2-40B4-BE49-F238E27FC236}">
                  <a16:creationId xmlns:a16="http://schemas.microsoft.com/office/drawing/2014/main" id="{D535A293-B2F4-F641-946F-B32E591239A2}"/>
                </a:ext>
              </a:extLst>
            </p:cNvPr>
            <p:cNvGrpSpPr>
              <a:grpSpLocks/>
            </p:cNvGrpSpPr>
            <p:nvPr/>
          </p:nvGrpSpPr>
          <p:grpSpPr bwMode="auto">
            <a:xfrm>
              <a:off x="5103613" y="1218488"/>
              <a:ext cx="1673397" cy="1622233"/>
              <a:chOff x="5102227" y="1039754"/>
              <a:chExt cx="1673397" cy="1622233"/>
            </a:xfrm>
          </p:grpSpPr>
          <p:cxnSp>
            <p:nvCxnSpPr>
              <p:cNvPr id="69" name="Straight Connector 68">
                <a:extLst>
                  <a:ext uri="{FF2B5EF4-FFF2-40B4-BE49-F238E27FC236}">
                    <a16:creationId xmlns:a16="http://schemas.microsoft.com/office/drawing/2014/main" id="{12A9B6F3-EB3F-2342-9254-DD9BAB52B303}"/>
                  </a:ext>
                </a:extLst>
              </p:cNvPr>
              <p:cNvCxnSpPr>
                <a:cxnSpLocks/>
              </p:cNvCxnSpPr>
              <p:nvPr/>
            </p:nvCxnSpPr>
            <p:spPr>
              <a:xfrm flipH="1">
                <a:off x="5102227" y="1861086"/>
                <a:ext cx="996286" cy="800901"/>
              </a:xfrm>
              <a:prstGeom prst="line">
                <a:avLst/>
              </a:prstGeom>
              <a:ln w="1206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86E5B206-E0B5-D645-B446-13C0844AC45B}"/>
                  </a:ext>
                </a:extLst>
              </p:cNvPr>
              <p:cNvSpPr/>
              <p:nvPr/>
            </p:nvSpPr>
            <p:spPr>
              <a:xfrm>
                <a:off x="5669905" y="1039754"/>
                <a:ext cx="1105719" cy="1058334"/>
              </a:xfrm>
              <a:prstGeom prst="ellipse">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6">
                  <a:defRPr/>
                </a:pPr>
                <a:endParaRPr lang="en-GB" sz="1400" dirty="0">
                  <a:solidFill>
                    <a:srgbClr val="EEECE1"/>
                  </a:solidFill>
                  <a:latin typeface="Arial"/>
                  <a:cs typeface="Arial"/>
                </a:endParaRPr>
              </a:p>
            </p:txBody>
          </p:sp>
          <p:pic>
            <p:nvPicPr>
              <p:cNvPr id="27682" name="Picture 14" descr="human heart c4d">
                <a:extLst>
                  <a:ext uri="{FF2B5EF4-FFF2-40B4-BE49-F238E27FC236}">
                    <a16:creationId xmlns:a16="http://schemas.microsoft.com/office/drawing/2014/main" id="{27162DA8-4EF6-B944-A5F7-A05DE2D683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6468" y="1087932"/>
                <a:ext cx="1025736" cy="855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68" name="Group 72">
              <a:extLst>
                <a:ext uri="{FF2B5EF4-FFF2-40B4-BE49-F238E27FC236}">
                  <a16:creationId xmlns:a16="http://schemas.microsoft.com/office/drawing/2014/main" id="{3CFE4E80-801C-C249-A3AA-7AB876B9105D}"/>
                </a:ext>
              </a:extLst>
            </p:cNvPr>
            <p:cNvGrpSpPr>
              <a:grpSpLocks/>
            </p:cNvGrpSpPr>
            <p:nvPr/>
          </p:nvGrpSpPr>
          <p:grpSpPr bwMode="auto">
            <a:xfrm>
              <a:off x="5336156" y="1400324"/>
              <a:ext cx="3017427" cy="1777510"/>
              <a:chOff x="5293929" y="1183307"/>
              <a:chExt cx="3017427" cy="1777510"/>
            </a:xfrm>
          </p:grpSpPr>
          <p:sp>
            <p:nvSpPr>
              <p:cNvPr id="77" name="Oval 76">
                <a:extLst>
                  <a:ext uri="{FF2B5EF4-FFF2-40B4-BE49-F238E27FC236}">
                    <a16:creationId xmlns:a16="http://schemas.microsoft.com/office/drawing/2014/main" id="{9C333B5F-B215-B145-AB34-AE9AD0492B44}"/>
                  </a:ext>
                </a:extLst>
              </p:cNvPr>
              <p:cNvSpPr/>
              <p:nvPr/>
            </p:nvSpPr>
            <p:spPr>
              <a:xfrm>
                <a:off x="7170231" y="1183307"/>
                <a:ext cx="1105719" cy="1058334"/>
              </a:xfrm>
              <a:prstGeom prst="ellipse">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6">
                  <a:defRPr/>
                </a:pPr>
                <a:endParaRPr lang="en-GB" sz="1400" dirty="0">
                  <a:solidFill>
                    <a:srgbClr val="EEECE1"/>
                  </a:solidFill>
                  <a:latin typeface="Arial"/>
                  <a:cs typeface="Arial"/>
                </a:endParaRPr>
              </a:p>
            </p:txBody>
          </p:sp>
          <p:cxnSp>
            <p:nvCxnSpPr>
              <p:cNvPr id="78" name="Straight Connector 77">
                <a:extLst>
                  <a:ext uri="{FF2B5EF4-FFF2-40B4-BE49-F238E27FC236}">
                    <a16:creationId xmlns:a16="http://schemas.microsoft.com/office/drawing/2014/main" id="{FB8B4858-A300-9D42-B18B-D05F0B73EA35}"/>
                  </a:ext>
                </a:extLst>
              </p:cNvPr>
              <p:cNvCxnSpPr>
                <a:cxnSpLocks/>
              </p:cNvCxnSpPr>
              <p:nvPr/>
            </p:nvCxnSpPr>
            <p:spPr>
              <a:xfrm flipV="1">
                <a:off x="5293929" y="2000553"/>
                <a:ext cx="1974335" cy="960264"/>
              </a:xfrm>
              <a:prstGeom prst="line">
                <a:avLst/>
              </a:prstGeom>
              <a:ln w="1206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7679" name="Picture 6" descr="http://www.livescience.com/g00/3_c-7x78x78x78.mjwftdjfodf.dpn_/c-7NPSFQIFVT34x24iuuqx3ax2fx2fx78x78x78.mjwftdjfodf.dpnx2fjnbhftx2fjx2f111x2f140x2f958x2fpsjhjobmx2ftivuufstupdl_212111818.kqhx3fj21d.nbsl.jnbhf.uzqf_$/$/$/$/$/$/$/$">
                <a:extLst>
                  <a:ext uri="{FF2B5EF4-FFF2-40B4-BE49-F238E27FC236}">
                    <a16:creationId xmlns:a16="http://schemas.microsoft.com/office/drawing/2014/main" id="{DF76BAA5-B50F-544C-BC18-941BF6A170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80954" y="1313823"/>
                <a:ext cx="1130402" cy="80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669" name="Group 85">
              <a:extLst>
                <a:ext uri="{FF2B5EF4-FFF2-40B4-BE49-F238E27FC236}">
                  <a16:creationId xmlns:a16="http://schemas.microsoft.com/office/drawing/2014/main" id="{1745B6B3-7774-964C-A8BA-CD363ACF01A2}"/>
                </a:ext>
              </a:extLst>
            </p:cNvPr>
            <p:cNvGrpSpPr>
              <a:grpSpLocks/>
            </p:cNvGrpSpPr>
            <p:nvPr/>
          </p:nvGrpSpPr>
          <p:grpSpPr bwMode="auto">
            <a:xfrm>
              <a:off x="5415949" y="2446400"/>
              <a:ext cx="2418903" cy="1058334"/>
              <a:chOff x="5414562" y="2267667"/>
              <a:chExt cx="2418903" cy="1058334"/>
            </a:xfrm>
          </p:grpSpPr>
          <p:cxnSp>
            <p:nvCxnSpPr>
              <p:cNvPr id="87" name="Straight Connector 86">
                <a:extLst>
                  <a:ext uri="{FF2B5EF4-FFF2-40B4-BE49-F238E27FC236}">
                    <a16:creationId xmlns:a16="http://schemas.microsoft.com/office/drawing/2014/main" id="{9CA60817-0E99-3540-8B8F-6C3A2F0F2D4E}"/>
                  </a:ext>
                </a:extLst>
              </p:cNvPr>
              <p:cNvCxnSpPr>
                <a:cxnSpLocks/>
              </p:cNvCxnSpPr>
              <p:nvPr/>
            </p:nvCxnSpPr>
            <p:spPr>
              <a:xfrm flipH="1">
                <a:off x="5414562" y="2782532"/>
                <a:ext cx="1406657" cy="465830"/>
              </a:xfrm>
              <a:prstGeom prst="line">
                <a:avLst/>
              </a:prstGeom>
              <a:ln w="1206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8" name="Oval 87">
                <a:extLst>
                  <a:ext uri="{FF2B5EF4-FFF2-40B4-BE49-F238E27FC236}">
                    <a16:creationId xmlns:a16="http://schemas.microsoft.com/office/drawing/2014/main" id="{CA0C3651-55A2-964B-8B88-D69787EECA3A}"/>
                  </a:ext>
                </a:extLst>
              </p:cNvPr>
              <p:cNvSpPr/>
              <p:nvPr/>
            </p:nvSpPr>
            <p:spPr>
              <a:xfrm>
                <a:off x="6727746" y="2267667"/>
                <a:ext cx="1105719" cy="1058334"/>
              </a:xfrm>
              <a:prstGeom prst="ellipse">
                <a:avLst/>
              </a:prstGeom>
              <a:solidFill>
                <a:srgbClr val="FFFFFF"/>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56">
                  <a:defRPr/>
                </a:pPr>
                <a:endParaRPr lang="en-GB" sz="1400" dirty="0">
                  <a:solidFill>
                    <a:srgbClr val="EEECE1"/>
                  </a:solidFill>
                  <a:latin typeface="Arial"/>
                  <a:cs typeface="Arial"/>
                </a:endParaRPr>
              </a:p>
            </p:txBody>
          </p:sp>
          <p:pic>
            <p:nvPicPr>
              <p:cNvPr id="89" name="Picture 88">
                <a:extLst>
                  <a:ext uri="{FF2B5EF4-FFF2-40B4-BE49-F238E27FC236}">
                    <a16:creationId xmlns:a16="http://schemas.microsoft.com/office/drawing/2014/main" id="{CB2BACC0-80B9-8B4F-A019-4886E463831A}"/>
                  </a:ext>
                </a:extLst>
              </p:cNvPr>
              <p:cNvPicPr>
                <a:picLocks noChangeAspect="1"/>
              </p:cNvPicPr>
              <p:nvPr/>
            </p:nvPicPr>
            <p:blipFill rotWithShape="1">
              <a:blip r:embed="rId13" cstate="email"/>
              <a:srcRect/>
              <a:stretch/>
            </p:blipFill>
            <p:spPr>
              <a:xfrm>
                <a:off x="6759824" y="2459900"/>
                <a:ext cx="1018758" cy="760803"/>
              </a:xfrm>
              <a:prstGeom prst="rect">
                <a:avLst/>
              </a:prstGeom>
              <a:effectLst>
                <a:softEdge rad="127000"/>
              </a:effectLst>
            </p:spPr>
          </p:pic>
        </p:grpSp>
        <p:sp>
          <p:nvSpPr>
            <p:cNvPr id="90" name="Content Placeholder 1">
              <a:extLst>
                <a:ext uri="{FF2B5EF4-FFF2-40B4-BE49-F238E27FC236}">
                  <a16:creationId xmlns:a16="http://schemas.microsoft.com/office/drawing/2014/main" id="{12709ADF-5555-024C-BDFA-46C3A8276E66}"/>
                </a:ext>
              </a:extLst>
            </p:cNvPr>
            <p:cNvSpPr txBox="1">
              <a:spLocks/>
            </p:cNvSpPr>
            <p:nvPr/>
          </p:nvSpPr>
          <p:spPr>
            <a:xfrm>
              <a:off x="6943437" y="2144018"/>
              <a:ext cx="1598163" cy="435184"/>
            </a:xfrm>
            <a:prstGeom prst="roundRect">
              <a:avLst/>
            </a:prstGeom>
            <a:solidFill>
              <a:schemeClr val="accent1"/>
            </a:solidFill>
          </p:spPr>
          <p:txBody>
            <a:bodyPr lIns="91440" tIns="45720" rIns="91440" bIns="45720" anchor="ct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Clr>
                  <a:srgbClr val="093056"/>
                </a:buClr>
                <a:buNone/>
                <a:defRPr/>
              </a:pPr>
              <a:r>
                <a:rPr lang="en-US" altLang="en-US" sz="1100" dirty="0">
                  <a:solidFill>
                    <a:prstClr val="white"/>
                  </a:solidFill>
                  <a:latin typeface="Arial"/>
                  <a:cs typeface="Arial"/>
                </a:rPr>
                <a:t>Cerebrovascular disease</a:t>
              </a:r>
            </a:p>
          </p:txBody>
        </p:sp>
        <p:sp>
          <p:nvSpPr>
            <p:cNvPr id="94" name="Content Placeholder 1">
              <a:extLst>
                <a:ext uri="{FF2B5EF4-FFF2-40B4-BE49-F238E27FC236}">
                  <a16:creationId xmlns:a16="http://schemas.microsoft.com/office/drawing/2014/main" id="{D9D3861A-9411-FC4A-9261-354458ECD021}"/>
                </a:ext>
              </a:extLst>
            </p:cNvPr>
            <p:cNvSpPr txBox="1">
              <a:spLocks/>
            </p:cNvSpPr>
            <p:nvPr/>
          </p:nvSpPr>
          <p:spPr>
            <a:xfrm>
              <a:off x="5812641" y="1986699"/>
              <a:ext cx="891415" cy="439269"/>
            </a:xfrm>
            <a:prstGeom prst="roundRect">
              <a:avLst/>
            </a:prstGeom>
            <a:solidFill>
              <a:schemeClr val="accent1"/>
            </a:solidFill>
          </p:spPr>
          <p:txBody>
            <a:bodyPr lIns="91440" tIns="45720" rIns="91440" bIns="45720" anchor="ct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Clr>
                  <a:srgbClr val="093056"/>
                </a:buClr>
                <a:buNone/>
                <a:defRPr/>
              </a:pPr>
              <a:r>
                <a:rPr lang="en-US" altLang="en-US" sz="1100" dirty="0">
                  <a:solidFill>
                    <a:prstClr val="white"/>
                  </a:solidFill>
                  <a:latin typeface="Arial"/>
                  <a:cs typeface="Arial"/>
                </a:rPr>
                <a:t>Cardiac disease</a:t>
              </a:r>
            </a:p>
          </p:txBody>
        </p:sp>
        <p:sp>
          <p:nvSpPr>
            <p:cNvPr id="18" name="TextBox 17">
              <a:extLst>
                <a:ext uri="{FF2B5EF4-FFF2-40B4-BE49-F238E27FC236}">
                  <a16:creationId xmlns:a16="http://schemas.microsoft.com/office/drawing/2014/main" id="{76B942F7-0478-BA4A-8424-AE6E77A0CC31}"/>
                </a:ext>
              </a:extLst>
            </p:cNvPr>
            <p:cNvSpPr txBox="1"/>
            <p:nvPr/>
          </p:nvSpPr>
          <p:spPr>
            <a:xfrm>
              <a:off x="7680265" y="313387"/>
              <a:ext cx="142747" cy="257886"/>
            </a:xfrm>
            <a:prstGeom prst="rect">
              <a:avLst/>
            </a:prstGeom>
            <a:noFill/>
          </p:spPr>
          <p:txBody>
            <a:bodyPr wrap="none" lIns="68580" tIns="34291" rIns="68580" bIns="34291">
              <a:spAutoFit/>
            </a:bodyPr>
            <a:lstStyle/>
            <a:p>
              <a:pPr algn="ctr" defTabSz="609585">
                <a:defRPr/>
              </a:pPr>
              <a:endParaRPr lang="en-US" sz="1400" dirty="0">
                <a:solidFill>
                  <a:srgbClr val="EEECE1"/>
                </a:solidFill>
                <a:latin typeface="Arial"/>
                <a:cs typeface="Arial"/>
              </a:endParaRPr>
            </a:p>
          </p:txBody>
        </p:sp>
        <p:sp>
          <p:nvSpPr>
            <p:cNvPr id="100" name="Content Placeholder 1">
              <a:extLst>
                <a:ext uri="{FF2B5EF4-FFF2-40B4-BE49-F238E27FC236}">
                  <a16:creationId xmlns:a16="http://schemas.microsoft.com/office/drawing/2014/main" id="{9D2AABA0-F7DF-6F48-9949-9EB220D8608D}"/>
                </a:ext>
              </a:extLst>
            </p:cNvPr>
            <p:cNvSpPr txBox="1">
              <a:spLocks/>
            </p:cNvSpPr>
            <p:nvPr/>
          </p:nvSpPr>
          <p:spPr>
            <a:xfrm>
              <a:off x="7378886" y="3292249"/>
              <a:ext cx="1415775" cy="322812"/>
            </a:xfrm>
            <a:prstGeom prst="roundRect">
              <a:avLst/>
            </a:prstGeom>
            <a:solidFill>
              <a:schemeClr val="accent1"/>
            </a:solidFill>
          </p:spPr>
          <p:txBody>
            <a:bodyPr lIns="91440" tIns="45720" rIns="91440" bIns="45720" anchor="ctr"/>
            <a:lst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buClr>
                  <a:srgbClr val="093056"/>
                </a:buClr>
                <a:buNone/>
                <a:defRPr/>
              </a:pPr>
              <a:r>
                <a:rPr lang="en-US" altLang="en-US" sz="1100" dirty="0">
                  <a:solidFill>
                    <a:prstClr val="white"/>
                  </a:solidFill>
                  <a:latin typeface="Arial"/>
                  <a:cs typeface="Arial"/>
                </a:rPr>
                <a:t>Malignancy</a:t>
              </a:r>
            </a:p>
          </p:txBody>
        </p:sp>
      </p:grpSp>
      <p:sp>
        <p:nvSpPr>
          <p:cNvPr id="27650" name="Title 8">
            <a:extLst>
              <a:ext uri="{FF2B5EF4-FFF2-40B4-BE49-F238E27FC236}">
                <a16:creationId xmlns:a16="http://schemas.microsoft.com/office/drawing/2014/main" id="{480B51C0-E33B-D445-942C-F094922F69E7}"/>
              </a:ext>
            </a:extLst>
          </p:cNvPr>
          <p:cNvSpPr>
            <a:spLocks noGrp="1"/>
          </p:cNvSpPr>
          <p:nvPr>
            <p:ph type="title"/>
          </p:nvPr>
        </p:nvSpPr>
        <p:spPr/>
        <p:txBody>
          <a:bodyPr>
            <a:noAutofit/>
          </a:bodyPr>
          <a:lstStyle/>
          <a:p>
            <a:pPr>
              <a:lnSpc>
                <a:spcPct val="90000"/>
              </a:lnSpc>
            </a:pPr>
            <a:r>
              <a:rPr lang="en-US" altLang="en-US" sz="3733" dirty="0">
                <a:latin typeface="Arial" panose="020B0604020202020204" pitchFamily="34" charset="0"/>
                <a:ea typeface="ＭＳ Ｐゴシック" panose="020B0600070205080204" pitchFamily="34" charset="-128"/>
                <a:cs typeface="Arial" panose="020B0604020202020204" pitchFamily="34" charset="0"/>
              </a:rPr>
              <a:t>Not to Forget NASH as a Part of a </a:t>
            </a:r>
            <a:br>
              <a:rPr lang="en-US" altLang="en-US" sz="3733" dirty="0">
                <a:latin typeface="Arial" panose="020B0604020202020204" pitchFamily="34" charset="0"/>
                <a:ea typeface="ＭＳ Ｐゴシック" panose="020B0600070205080204" pitchFamily="34" charset="-128"/>
                <a:cs typeface="Arial" panose="020B0604020202020204" pitchFamily="34" charset="0"/>
              </a:rPr>
            </a:br>
            <a:r>
              <a:rPr lang="en-US" altLang="en-US" sz="3733" dirty="0">
                <a:latin typeface="Arial" panose="020B0604020202020204" pitchFamily="34" charset="0"/>
                <a:ea typeface="ＭＳ Ｐゴシック" panose="020B0600070205080204" pitchFamily="34" charset="-128"/>
                <a:cs typeface="Arial" panose="020B0604020202020204" pitchFamily="34" charset="0"/>
              </a:rPr>
              <a:t>Multisystem Disorder</a:t>
            </a:r>
          </a:p>
        </p:txBody>
      </p:sp>
      <p:sp>
        <p:nvSpPr>
          <p:cNvPr id="62" name="TextBox 61">
            <a:extLst>
              <a:ext uri="{FF2B5EF4-FFF2-40B4-BE49-F238E27FC236}">
                <a16:creationId xmlns:a16="http://schemas.microsoft.com/office/drawing/2014/main" id="{27F35F8A-8EAE-454A-9F4D-EBCDE4929B14}"/>
              </a:ext>
            </a:extLst>
          </p:cNvPr>
          <p:cNvSpPr txBox="1"/>
          <p:nvPr/>
        </p:nvSpPr>
        <p:spPr>
          <a:xfrm>
            <a:off x="241917" y="6031081"/>
            <a:ext cx="8768747" cy="707694"/>
          </a:xfrm>
          <a:prstGeom prst="rect">
            <a:avLst/>
          </a:prstGeom>
          <a:noFill/>
        </p:spPr>
        <p:txBody>
          <a:bodyPr wrap="none" rtlCol="0" anchor="b">
            <a:spAutoFit/>
          </a:bodyPr>
          <a:lstStyle/>
          <a:p>
            <a:pPr defTabSz="609585">
              <a:spcBef>
                <a:spcPct val="0"/>
              </a:spcBef>
            </a:pPr>
            <a:r>
              <a:rPr lang="en-US" altLang="en-US" sz="1333" dirty="0">
                <a:solidFill>
                  <a:prstClr val="black"/>
                </a:solidFill>
                <a:latin typeface="Arial"/>
              </a:rPr>
              <a:t>Angulo P et al. </a:t>
            </a:r>
            <a:r>
              <a:rPr lang="en-US" altLang="en-US" sz="1333" i="1" dirty="0">
                <a:solidFill>
                  <a:prstClr val="black"/>
                </a:solidFill>
                <a:latin typeface="Arial"/>
              </a:rPr>
              <a:t>Gastroenterology</a:t>
            </a:r>
            <a:r>
              <a:rPr lang="en-US" altLang="en-US" sz="1333" dirty="0">
                <a:solidFill>
                  <a:prstClr val="black"/>
                </a:solidFill>
                <a:latin typeface="Arial"/>
              </a:rPr>
              <a:t>. 2015;149:389–397; </a:t>
            </a:r>
            <a:r>
              <a:rPr lang="en-US" altLang="en-US" sz="1333" dirty="0" err="1">
                <a:solidFill>
                  <a:prstClr val="black"/>
                </a:solidFill>
                <a:latin typeface="Arial"/>
              </a:rPr>
              <a:t>Söderberg</a:t>
            </a:r>
            <a:r>
              <a:rPr lang="en-US" altLang="en-US" sz="1333" dirty="0">
                <a:solidFill>
                  <a:prstClr val="black"/>
                </a:solidFill>
                <a:latin typeface="Arial"/>
              </a:rPr>
              <a:t> C</a:t>
            </a:r>
            <a:r>
              <a:rPr lang="en-GB" altLang="en-US" sz="1333" dirty="0">
                <a:solidFill>
                  <a:prstClr val="black"/>
                </a:solidFill>
                <a:latin typeface="Arial"/>
              </a:rPr>
              <a:t> et al. </a:t>
            </a:r>
            <a:r>
              <a:rPr lang="en-GB" altLang="en-US" sz="1333" i="1" dirty="0">
                <a:solidFill>
                  <a:prstClr val="black"/>
                </a:solidFill>
                <a:latin typeface="Arial"/>
              </a:rPr>
              <a:t>Hepatology</a:t>
            </a:r>
            <a:r>
              <a:rPr lang="en-GB" altLang="en-US" sz="1333" dirty="0">
                <a:solidFill>
                  <a:prstClr val="black"/>
                </a:solidFill>
                <a:latin typeface="Arial"/>
              </a:rPr>
              <a:t>. 2010;51:595</a:t>
            </a:r>
            <a:r>
              <a:rPr lang="en-US" altLang="en-US" sz="1333" dirty="0">
                <a:solidFill>
                  <a:prstClr val="black"/>
                </a:solidFill>
                <a:latin typeface="Arial"/>
              </a:rPr>
              <a:t>–</a:t>
            </a:r>
            <a:r>
              <a:rPr lang="en-GB" altLang="en-US" sz="1333" dirty="0">
                <a:solidFill>
                  <a:prstClr val="black"/>
                </a:solidFill>
                <a:latin typeface="Arial"/>
              </a:rPr>
              <a:t>602; </a:t>
            </a:r>
            <a:br>
              <a:rPr lang="en-GB" altLang="en-US" sz="1333" dirty="0">
                <a:solidFill>
                  <a:prstClr val="black"/>
                </a:solidFill>
                <a:latin typeface="Arial"/>
              </a:rPr>
            </a:br>
            <a:r>
              <a:rPr lang="en-GB" altLang="en-US" sz="1333" dirty="0" err="1">
                <a:solidFill>
                  <a:prstClr val="black"/>
                </a:solidFill>
                <a:latin typeface="Arial"/>
              </a:rPr>
              <a:t>Ekstedt</a:t>
            </a:r>
            <a:r>
              <a:rPr lang="en-GB" altLang="en-US" sz="1333" dirty="0">
                <a:solidFill>
                  <a:prstClr val="black"/>
                </a:solidFill>
                <a:latin typeface="Arial"/>
              </a:rPr>
              <a:t> M et al. </a:t>
            </a:r>
            <a:r>
              <a:rPr lang="en-GB" altLang="en-US" sz="1333" i="1" dirty="0">
                <a:solidFill>
                  <a:prstClr val="black"/>
                </a:solidFill>
                <a:latin typeface="Arial"/>
              </a:rPr>
              <a:t>Hepatology</a:t>
            </a:r>
            <a:r>
              <a:rPr lang="en-GB" altLang="en-US" sz="1333" dirty="0">
                <a:solidFill>
                  <a:prstClr val="black"/>
                </a:solidFill>
                <a:latin typeface="Arial"/>
              </a:rPr>
              <a:t>. 2006;44:865</a:t>
            </a:r>
            <a:r>
              <a:rPr lang="en-US" altLang="en-US" sz="1333" dirty="0">
                <a:solidFill>
                  <a:prstClr val="black"/>
                </a:solidFill>
                <a:latin typeface="Arial"/>
              </a:rPr>
              <a:t>–</a:t>
            </a:r>
            <a:r>
              <a:rPr lang="en-GB" altLang="en-US" sz="1333" dirty="0">
                <a:solidFill>
                  <a:prstClr val="black"/>
                </a:solidFill>
                <a:latin typeface="Arial"/>
              </a:rPr>
              <a:t>873; Dam-Larsen S et al. </a:t>
            </a:r>
            <a:r>
              <a:rPr lang="en-GB" altLang="en-US" sz="1333" i="1" dirty="0" err="1">
                <a:solidFill>
                  <a:prstClr val="black"/>
                </a:solidFill>
                <a:latin typeface="Arial"/>
              </a:rPr>
              <a:t>Scand</a:t>
            </a:r>
            <a:r>
              <a:rPr lang="en-GB" altLang="en-US" sz="1333" i="1" dirty="0">
                <a:solidFill>
                  <a:prstClr val="black"/>
                </a:solidFill>
                <a:latin typeface="Arial"/>
              </a:rPr>
              <a:t> J Gastroenterol</a:t>
            </a:r>
            <a:r>
              <a:rPr lang="en-GB" altLang="en-US" sz="1333" dirty="0">
                <a:solidFill>
                  <a:prstClr val="black"/>
                </a:solidFill>
                <a:latin typeface="Arial"/>
              </a:rPr>
              <a:t>. 2009;44:1236</a:t>
            </a:r>
            <a:r>
              <a:rPr lang="en-US" altLang="en-US" sz="1333" dirty="0">
                <a:solidFill>
                  <a:prstClr val="black"/>
                </a:solidFill>
                <a:latin typeface="Arial"/>
              </a:rPr>
              <a:t>–</a:t>
            </a:r>
            <a:r>
              <a:rPr lang="en-GB" altLang="en-US" sz="1333" dirty="0">
                <a:solidFill>
                  <a:prstClr val="black"/>
                </a:solidFill>
                <a:latin typeface="Arial"/>
              </a:rPr>
              <a:t>1243; </a:t>
            </a:r>
            <a:br>
              <a:rPr lang="en-GB" altLang="en-US" sz="1333" dirty="0">
                <a:solidFill>
                  <a:prstClr val="black"/>
                </a:solidFill>
                <a:latin typeface="Arial"/>
              </a:rPr>
            </a:br>
            <a:r>
              <a:rPr lang="en-GB" altLang="en-US" sz="1333" dirty="0">
                <a:solidFill>
                  <a:prstClr val="black"/>
                </a:solidFill>
                <a:latin typeface="Arial"/>
              </a:rPr>
              <a:t>Rafiq N et al. </a:t>
            </a:r>
            <a:r>
              <a:rPr lang="en-GB" altLang="en-US" sz="1333" i="1" dirty="0">
                <a:solidFill>
                  <a:prstClr val="black"/>
                </a:solidFill>
                <a:latin typeface="Arial"/>
              </a:rPr>
              <a:t>Clin Gastroenterol Hepatol</a:t>
            </a:r>
            <a:r>
              <a:rPr lang="en-GB" altLang="en-US" sz="1333" dirty="0">
                <a:solidFill>
                  <a:prstClr val="black"/>
                </a:solidFill>
                <a:latin typeface="Arial"/>
              </a:rPr>
              <a:t>. 2009;7:234</a:t>
            </a:r>
            <a:r>
              <a:rPr lang="en-US" altLang="en-US" sz="1333" dirty="0">
                <a:solidFill>
                  <a:prstClr val="black"/>
                </a:solidFill>
                <a:latin typeface="Arial"/>
              </a:rPr>
              <a:t>–</a:t>
            </a:r>
            <a:r>
              <a:rPr lang="en-GB" altLang="en-US" sz="1333" dirty="0">
                <a:solidFill>
                  <a:prstClr val="black"/>
                </a:solidFill>
                <a:latin typeface="Arial"/>
              </a:rPr>
              <a:t>238; Hicks SB et al. </a:t>
            </a:r>
            <a:r>
              <a:rPr lang="en-GB" altLang="en-US" sz="1333" i="1" dirty="0">
                <a:solidFill>
                  <a:prstClr val="black"/>
                </a:solidFill>
                <a:latin typeface="Arial"/>
              </a:rPr>
              <a:t>J Hepatol</a:t>
            </a:r>
            <a:r>
              <a:rPr lang="en-GB" altLang="en-US" sz="1333" dirty="0">
                <a:solidFill>
                  <a:prstClr val="black"/>
                </a:solidFill>
                <a:latin typeface="Arial"/>
              </a:rPr>
              <a:t>. 2019;71:1229-1236.</a:t>
            </a:r>
            <a:endParaRPr lang="en-US" altLang="en-US" sz="1333" dirty="0">
              <a:solidFill>
                <a:prstClr val="black"/>
              </a:solidFill>
              <a:latin typeface="Arial"/>
            </a:endParaRPr>
          </a:p>
        </p:txBody>
      </p:sp>
    </p:spTree>
    <p:extLst>
      <p:ext uri="{BB962C8B-B14F-4D97-AF65-F5344CB8AC3E}">
        <p14:creationId xmlns:p14="http://schemas.microsoft.com/office/powerpoint/2010/main" val="160815548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74734D-C738-664D-896A-2B8E8C6A9C9B}"/>
              </a:ext>
            </a:extLst>
          </p:cNvPr>
          <p:cNvSpPr/>
          <p:nvPr/>
        </p:nvSpPr>
        <p:spPr>
          <a:xfrm flipH="1">
            <a:off x="873602" y="1602317"/>
            <a:ext cx="5548365" cy="719667"/>
          </a:xfrm>
          <a:prstGeom prst="rect">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44000" tIns="0" rIns="0" bIns="0" anchor="ctr"/>
          <a:lstStyle/>
          <a:p>
            <a:pPr algn="ctr" defTabSz="685783">
              <a:defRPr/>
            </a:pPr>
            <a:r>
              <a:rPr lang="en-GB" sz="2400" b="1" spc="100" dirty="0">
                <a:solidFill>
                  <a:prstClr val="white"/>
                </a:solidFill>
                <a:latin typeface="Arial"/>
                <a:cs typeface="Arial" panose="020B0604020202020204" pitchFamily="34" charset="0"/>
              </a:rPr>
              <a:t>RISK FACTORS for NASH</a:t>
            </a:r>
          </a:p>
        </p:txBody>
      </p:sp>
      <p:sp>
        <p:nvSpPr>
          <p:cNvPr id="10" name="Rectangle 9">
            <a:extLst>
              <a:ext uri="{FF2B5EF4-FFF2-40B4-BE49-F238E27FC236}">
                <a16:creationId xmlns:a16="http://schemas.microsoft.com/office/drawing/2014/main" id="{F655B5BA-B215-FB4C-89C8-831EEEEE8D55}"/>
              </a:ext>
            </a:extLst>
          </p:cNvPr>
          <p:cNvSpPr/>
          <p:nvPr/>
        </p:nvSpPr>
        <p:spPr>
          <a:xfrm>
            <a:off x="873602" y="2321984"/>
            <a:ext cx="5548365" cy="4282016"/>
          </a:xfrm>
          <a:prstGeom prst="rect">
            <a:avLst/>
          </a:prstGeom>
          <a:solidFill>
            <a:srgbClr val="E7E7E7"/>
          </a:solidFill>
          <a:ln w="19050" algn="ctr">
            <a:solidFill>
              <a:schemeClr val="tx1"/>
            </a:solidFill>
            <a:round/>
            <a:headEnd/>
            <a:tailEnd/>
          </a:ln>
          <a:effectLst/>
        </p:spPr>
        <p:txBody>
          <a:bodyPr lIns="144000" tIns="180000" rIns="144000" bIns="108000" anchor="ctr"/>
          <a:lstStyle/>
          <a:p>
            <a:pPr marL="285744" lvl="1" indent="-285744" defTabSz="685783">
              <a:spcBef>
                <a:spcPts val="612"/>
              </a:spcBef>
              <a:buClr>
                <a:srgbClr val="093056"/>
              </a:buClr>
              <a:buFont typeface="Arial" panose="020B0604020202020204" pitchFamily="34" charset="0"/>
              <a:buChar char="•"/>
              <a:defRPr/>
            </a:pPr>
            <a:r>
              <a:rPr lang="en-US" sz="2133" dirty="0">
                <a:solidFill>
                  <a:prstClr val="black"/>
                </a:solidFill>
                <a:latin typeface="Arial" panose="020B0604020202020204" pitchFamily="34" charset="0"/>
                <a:cs typeface="Arial" panose="020B0604020202020204" pitchFamily="34" charset="0"/>
              </a:rPr>
              <a:t>Age &gt;50</a:t>
            </a:r>
          </a:p>
          <a:p>
            <a:pPr marL="285744" lvl="1" indent="-285744" defTabSz="685783">
              <a:spcBef>
                <a:spcPts val="612"/>
              </a:spcBef>
              <a:buClr>
                <a:srgbClr val="093056"/>
              </a:buClr>
              <a:buFont typeface="Arial" panose="020B0604020202020204" pitchFamily="34" charset="0"/>
              <a:buChar char="•"/>
              <a:defRPr/>
            </a:pPr>
            <a:r>
              <a:rPr lang="en-US" sz="2133" dirty="0">
                <a:solidFill>
                  <a:prstClr val="black"/>
                </a:solidFill>
                <a:latin typeface="Arial" panose="020B0604020202020204" pitchFamily="34" charset="0"/>
                <a:cs typeface="Arial" panose="020B0604020202020204" pitchFamily="34" charset="0"/>
              </a:rPr>
              <a:t>BMI &gt;30</a:t>
            </a:r>
          </a:p>
          <a:p>
            <a:pPr marL="285744" lvl="1" indent="-285744" defTabSz="685783">
              <a:spcBef>
                <a:spcPts val="612"/>
              </a:spcBef>
              <a:buClr>
                <a:srgbClr val="093056"/>
              </a:buClr>
              <a:buFont typeface="Arial" panose="020B0604020202020204" pitchFamily="34" charset="0"/>
              <a:buChar char="•"/>
              <a:defRPr/>
            </a:pPr>
            <a:r>
              <a:rPr lang="en-US" sz="2133" dirty="0">
                <a:solidFill>
                  <a:prstClr val="black"/>
                </a:solidFill>
                <a:latin typeface="Arial" panose="020B0604020202020204" pitchFamily="34" charset="0"/>
                <a:cs typeface="Arial" panose="020B0604020202020204" pitchFamily="34" charset="0"/>
              </a:rPr>
              <a:t>Elevated Liver enzymes </a:t>
            </a:r>
            <a:br>
              <a:rPr lang="en-US" sz="2133" dirty="0">
                <a:solidFill>
                  <a:prstClr val="black"/>
                </a:solidFill>
                <a:latin typeface="Arial" panose="020B0604020202020204" pitchFamily="34" charset="0"/>
                <a:cs typeface="Arial" panose="020B0604020202020204" pitchFamily="34" charset="0"/>
              </a:rPr>
            </a:br>
            <a:r>
              <a:rPr lang="en-US" sz="2133" dirty="0">
                <a:solidFill>
                  <a:prstClr val="black"/>
                </a:solidFill>
                <a:latin typeface="Arial" panose="020B0604020202020204" pitchFamily="34" charset="0"/>
                <a:cs typeface="Arial" panose="020B0604020202020204" pitchFamily="34" charset="0"/>
              </a:rPr>
              <a:t>(AST &gt;20 U/L, AST/ALT ≥1)</a:t>
            </a:r>
          </a:p>
          <a:p>
            <a:pPr marL="285744" lvl="1" indent="-285744" defTabSz="685783">
              <a:spcBef>
                <a:spcPts val="612"/>
              </a:spcBef>
              <a:buClr>
                <a:srgbClr val="093056"/>
              </a:buClr>
              <a:buFont typeface="Arial" panose="020B0604020202020204" pitchFamily="34" charset="0"/>
              <a:buChar char="•"/>
              <a:defRPr/>
            </a:pPr>
            <a:r>
              <a:rPr lang="en-US" sz="2133" dirty="0">
                <a:solidFill>
                  <a:prstClr val="black"/>
                </a:solidFill>
                <a:latin typeface="Arial" panose="020B0604020202020204" pitchFamily="34" charset="0"/>
                <a:cs typeface="Arial" panose="020B0604020202020204" pitchFamily="34" charset="0"/>
              </a:rPr>
              <a:t>Diabetes</a:t>
            </a:r>
          </a:p>
          <a:p>
            <a:pPr marL="285744" lvl="1" indent="-285744" defTabSz="685783">
              <a:spcBef>
                <a:spcPts val="612"/>
              </a:spcBef>
              <a:buClr>
                <a:srgbClr val="093056"/>
              </a:buClr>
              <a:buFont typeface="Arial" panose="020B0604020202020204" pitchFamily="34" charset="0"/>
              <a:buChar char="•"/>
              <a:defRPr/>
            </a:pPr>
            <a:r>
              <a:rPr lang="en-US" sz="2133" dirty="0">
                <a:solidFill>
                  <a:prstClr val="black"/>
                </a:solidFill>
                <a:latin typeface="Arial" panose="020B0604020202020204" pitchFamily="34" charset="0"/>
                <a:cs typeface="Arial" panose="020B0604020202020204" pitchFamily="34" charset="0"/>
              </a:rPr>
              <a:t>Hypertension</a:t>
            </a:r>
          </a:p>
          <a:p>
            <a:pPr marL="285744" lvl="1" indent="-285744" defTabSz="685783">
              <a:spcBef>
                <a:spcPts val="612"/>
              </a:spcBef>
              <a:buClr>
                <a:srgbClr val="093056"/>
              </a:buClr>
              <a:buFont typeface="Arial" panose="020B0604020202020204" pitchFamily="34" charset="0"/>
              <a:buChar char="•"/>
              <a:defRPr/>
            </a:pPr>
            <a:r>
              <a:rPr lang="en-US" sz="2133" dirty="0">
                <a:solidFill>
                  <a:prstClr val="black"/>
                </a:solidFill>
                <a:latin typeface="Arial" panose="020B0604020202020204" pitchFamily="34" charset="0"/>
                <a:cs typeface="Arial" panose="020B0604020202020204" pitchFamily="34" charset="0"/>
              </a:rPr>
              <a:t>Dyslipidemia</a:t>
            </a:r>
          </a:p>
          <a:p>
            <a:pPr marL="285744" lvl="1" indent="-285744" defTabSz="685783">
              <a:spcBef>
                <a:spcPts val="612"/>
              </a:spcBef>
              <a:buClr>
                <a:srgbClr val="093056"/>
              </a:buClr>
              <a:buFont typeface="Arial" panose="020B0604020202020204" pitchFamily="34" charset="0"/>
              <a:buChar char="•"/>
              <a:defRPr/>
            </a:pPr>
            <a:r>
              <a:rPr lang="en-US" sz="2133" dirty="0">
                <a:solidFill>
                  <a:prstClr val="black"/>
                </a:solidFill>
                <a:latin typeface="Arial" panose="020B0604020202020204" pitchFamily="34" charset="0"/>
                <a:cs typeface="Arial" panose="020B0604020202020204" pitchFamily="34" charset="0"/>
              </a:rPr>
              <a:t>Metabolic Syndrome</a:t>
            </a:r>
          </a:p>
          <a:p>
            <a:pPr marL="285744" lvl="1" indent="-285744" defTabSz="685783">
              <a:spcBef>
                <a:spcPts val="612"/>
              </a:spcBef>
              <a:buClr>
                <a:srgbClr val="093056"/>
              </a:buClr>
              <a:buFont typeface="Arial" panose="020B0604020202020204" pitchFamily="34" charset="0"/>
              <a:buChar char="•"/>
              <a:defRPr/>
            </a:pPr>
            <a:r>
              <a:rPr lang="en-US" sz="2133" dirty="0">
                <a:solidFill>
                  <a:prstClr val="black"/>
                </a:solidFill>
                <a:latin typeface="Arial" panose="020B0604020202020204" pitchFamily="34" charset="0"/>
                <a:cs typeface="Arial" panose="020B0604020202020204" pitchFamily="34" charset="0"/>
              </a:rPr>
              <a:t>Fatty liver on ultrasound</a:t>
            </a:r>
          </a:p>
          <a:p>
            <a:pPr marL="285744" lvl="1" indent="-285744" defTabSz="685783">
              <a:spcBef>
                <a:spcPts val="612"/>
              </a:spcBef>
              <a:buClr>
                <a:srgbClr val="093056"/>
              </a:buClr>
              <a:buFont typeface="Arial" panose="020B0604020202020204" pitchFamily="34" charset="0"/>
              <a:buChar char="•"/>
              <a:defRPr/>
            </a:pPr>
            <a:r>
              <a:rPr lang="en-US" sz="2133" dirty="0">
                <a:solidFill>
                  <a:prstClr val="black"/>
                </a:solidFill>
                <a:latin typeface="Arial" panose="020B0604020202020204" pitchFamily="34" charset="0"/>
                <a:cs typeface="Arial" panose="020B0604020202020204" pitchFamily="34" charset="0"/>
              </a:rPr>
              <a:t>Historical </a:t>
            </a:r>
            <a:r>
              <a:rPr lang="en-US" sz="2133" dirty="0" err="1">
                <a:solidFill>
                  <a:prstClr val="black"/>
                </a:solidFill>
                <a:latin typeface="Arial" panose="020B0604020202020204" pitchFamily="34" charset="0"/>
                <a:cs typeface="Arial" panose="020B0604020202020204" pitchFamily="34" charset="0"/>
              </a:rPr>
              <a:t>Fibroscan</a:t>
            </a:r>
            <a:r>
              <a:rPr lang="en-US" sz="2133" dirty="0">
                <a:solidFill>
                  <a:prstClr val="black"/>
                </a:solidFill>
                <a:latin typeface="Arial" panose="020B0604020202020204" pitchFamily="34" charset="0"/>
                <a:cs typeface="Arial" panose="020B0604020202020204" pitchFamily="34" charset="0"/>
              </a:rPr>
              <a:t> &gt;8 </a:t>
            </a:r>
            <a:r>
              <a:rPr lang="en-US" sz="2133" dirty="0" err="1">
                <a:solidFill>
                  <a:prstClr val="black"/>
                </a:solidFill>
                <a:latin typeface="Arial" panose="020B0604020202020204" pitchFamily="34" charset="0"/>
                <a:cs typeface="Arial" panose="020B0604020202020204" pitchFamily="34" charset="0"/>
              </a:rPr>
              <a:t>kpa</a:t>
            </a:r>
            <a:r>
              <a:rPr lang="en-US" sz="2133" dirty="0">
                <a:solidFill>
                  <a:prstClr val="black"/>
                </a:solidFill>
                <a:latin typeface="Arial" panose="020B0604020202020204" pitchFamily="34" charset="0"/>
                <a:cs typeface="Arial" panose="020B0604020202020204" pitchFamily="34" charset="0"/>
              </a:rPr>
              <a:t>, CAP &gt;280</a:t>
            </a:r>
          </a:p>
        </p:txBody>
      </p:sp>
      <p:sp>
        <p:nvSpPr>
          <p:cNvPr id="44035" name="object 4">
            <a:extLst>
              <a:ext uri="{FF2B5EF4-FFF2-40B4-BE49-F238E27FC236}">
                <a16:creationId xmlns:a16="http://schemas.microsoft.com/office/drawing/2014/main" id="{2F6069E2-EA14-AD40-9097-FB160C7B3E47}"/>
              </a:ext>
            </a:extLst>
          </p:cNvPr>
          <p:cNvSpPr>
            <a:spLocks noGrp="1"/>
          </p:cNvSpPr>
          <p:nvPr>
            <p:ph type="title"/>
          </p:nvPr>
        </p:nvSpPr>
        <p:spPr/>
        <p:txBody>
          <a:bodyPr>
            <a:normAutofit/>
          </a:bodyPr>
          <a:lstStyle/>
          <a:p>
            <a:r>
              <a:rPr lang="en-US" altLang="en-US" sz="3733">
                <a:latin typeface="Arial" panose="020B0604020202020204" pitchFamily="34" charset="0"/>
                <a:ea typeface="ＭＳ Ｐゴシック" panose="020B0600070205080204" pitchFamily="34" charset="-128"/>
                <a:cs typeface="Arial" panose="020B0604020202020204" pitchFamily="34" charset="0"/>
              </a:rPr>
              <a:t>Identification of Patients at Risk for NASH</a:t>
            </a:r>
          </a:p>
        </p:txBody>
      </p:sp>
      <p:sp>
        <p:nvSpPr>
          <p:cNvPr id="2" name="Rectangle 1">
            <a:extLst>
              <a:ext uri="{FF2B5EF4-FFF2-40B4-BE49-F238E27FC236}">
                <a16:creationId xmlns:a16="http://schemas.microsoft.com/office/drawing/2014/main" id="{79DAB5A0-A724-0C49-A941-D54537D3F1B5}"/>
              </a:ext>
            </a:extLst>
          </p:cNvPr>
          <p:cNvSpPr/>
          <p:nvPr/>
        </p:nvSpPr>
        <p:spPr>
          <a:xfrm>
            <a:off x="7592051" y="3023500"/>
            <a:ext cx="3511549" cy="1569660"/>
          </a:xfrm>
          <a:prstGeom prst="rect">
            <a:avLst/>
          </a:prstGeom>
        </p:spPr>
        <p:txBody>
          <a:bodyPr>
            <a:spAutoFit/>
          </a:bodyPr>
          <a:lstStyle/>
          <a:p>
            <a:pPr algn="ctr" defTabSz="685783">
              <a:defRPr/>
            </a:pPr>
            <a:r>
              <a:rPr lang="en-US" sz="2400" b="1" dirty="0">
                <a:solidFill>
                  <a:prstClr val="black"/>
                </a:solidFill>
                <a:latin typeface="Arial" panose="020B0604020202020204" pitchFamily="34" charset="0"/>
                <a:cs typeface="Arial" panose="020B0604020202020204" pitchFamily="34" charset="0"/>
              </a:rPr>
              <a:t>Highest risk profile:</a:t>
            </a:r>
          </a:p>
          <a:p>
            <a:pPr algn="ctr" defTabSz="685783">
              <a:defRPr/>
            </a:pPr>
            <a:r>
              <a:rPr lang="en-US" sz="2400" dirty="0">
                <a:solidFill>
                  <a:prstClr val="black"/>
                </a:solidFill>
                <a:latin typeface="Arial" panose="020B0604020202020204" pitchFamily="34" charset="0"/>
                <a:cs typeface="Arial" panose="020B0604020202020204" pitchFamily="34" charset="0"/>
              </a:rPr>
              <a:t>Post-menopausal, obese, diabetic, Hispanic, female </a:t>
            </a:r>
          </a:p>
        </p:txBody>
      </p:sp>
    </p:spTree>
    <p:extLst>
      <p:ext uri="{BB962C8B-B14F-4D97-AF65-F5344CB8AC3E}">
        <p14:creationId xmlns:p14="http://schemas.microsoft.com/office/powerpoint/2010/main" val="142242144"/>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1">
            <a:extLst>
              <a:ext uri="{FF2B5EF4-FFF2-40B4-BE49-F238E27FC236}">
                <a16:creationId xmlns:a16="http://schemas.microsoft.com/office/drawing/2014/main" id="{372A071C-AA47-994D-9621-AC145FCB30C2}"/>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NASH: Mortality</a:t>
            </a:r>
          </a:p>
        </p:txBody>
      </p:sp>
      <p:sp>
        <p:nvSpPr>
          <p:cNvPr id="29698" name="Content Placeholder 2">
            <a:extLst>
              <a:ext uri="{FF2B5EF4-FFF2-40B4-BE49-F238E27FC236}">
                <a16:creationId xmlns:a16="http://schemas.microsoft.com/office/drawing/2014/main" id="{20C093B2-CF16-A643-B90E-8D24197CE3D8}"/>
              </a:ext>
            </a:extLst>
          </p:cNvPr>
          <p:cNvSpPr>
            <a:spLocks noGrp="1"/>
          </p:cNvSpPr>
          <p:nvPr>
            <p:ph idx="1"/>
          </p:nvPr>
        </p:nvSpPr>
        <p:spPr/>
        <p:txBody>
          <a:bodyPr/>
          <a:lstStyle/>
          <a:p>
            <a:pPr>
              <a:spcBef>
                <a:spcPts val="0"/>
              </a:spcBef>
              <a:spcAft>
                <a:spcPts val="1696"/>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Fibrosis stage strongest predictor of mortality</a:t>
            </a:r>
          </a:p>
          <a:p>
            <a:pPr>
              <a:spcBef>
                <a:spcPts val="0"/>
              </a:spcBef>
              <a:spcAft>
                <a:spcPts val="1696"/>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C-V disease: 13-30%</a:t>
            </a:r>
          </a:p>
          <a:p>
            <a:pPr>
              <a:spcBef>
                <a:spcPts val="0"/>
              </a:spcBef>
              <a:spcAft>
                <a:spcPts val="1696"/>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All cause malignancy: 6-28%</a:t>
            </a:r>
          </a:p>
          <a:p>
            <a:pPr>
              <a:spcBef>
                <a:spcPts val="0"/>
              </a:spcBef>
              <a:spcAft>
                <a:spcPts val="1696"/>
              </a:spcAft>
            </a:pPr>
            <a:r>
              <a:rPr lang="en-US" altLang="en-US" dirty="0">
                <a:latin typeface="Arial" panose="020B0604020202020204" pitchFamily="34" charset="0"/>
                <a:ea typeface="ＭＳ Ｐゴシック" panose="020B0600070205080204" pitchFamily="34" charset="-128"/>
                <a:cs typeface="Arial" panose="020B0604020202020204" pitchFamily="34" charset="0"/>
              </a:rPr>
              <a:t>Liver related death: 2.8-19%</a:t>
            </a:r>
          </a:p>
        </p:txBody>
      </p:sp>
      <p:sp>
        <p:nvSpPr>
          <p:cNvPr id="5" name="TextBox 4">
            <a:extLst>
              <a:ext uri="{FF2B5EF4-FFF2-40B4-BE49-F238E27FC236}">
                <a16:creationId xmlns:a16="http://schemas.microsoft.com/office/drawing/2014/main" id="{F8E1CE46-0CAA-4D42-85B2-DA436A853201}"/>
              </a:ext>
            </a:extLst>
          </p:cNvPr>
          <p:cNvSpPr txBox="1"/>
          <p:nvPr/>
        </p:nvSpPr>
        <p:spPr>
          <a:xfrm>
            <a:off x="241917" y="6441321"/>
            <a:ext cx="2959465" cy="297454"/>
          </a:xfrm>
          <a:prstGeom prst="rect">
            <a:avLst/>
          </a:prstGeom>
          <a:noFill/>
        </p:spPr>
        <p:txBody>
          <a:bodyPr wrap="none" rtlCol="0" anchor="b">
            <a:spAutoFit/>
          </a:bodyPr>
          <a:lstStyle/>
          <a:p>
            <a:pPr defTabSz="609585">
              <a:spcBef>
                <a:spcPct val="0"/>
              </a:spcBef>
            </a:pPr>
            <a:r>
              <a:rPr lang="en-US" altLang="en-US" sz="1333" i="1" dirty="0">
                <a:solidFill>
                  <a:prstClr val="black"/>
                </a:solidFill>
                <a:latin typeface="Arial"/>
              </a:rPr>
              <a:t>Clin Gastro Hepatol</a:t>
            </a:r>
            <a:r>
              <a:rPr lang="en-US" altLang="en-US" sz="1333" dirty="0">
                <a:solidFill>
                  <a:prstClr val="black"/>
                </a:solidFill>
                <a:latin typeface="Arial"/>
              </a:rPr>
              <a:t>. 2015: 13: 2062.</a:t>
            </a:r>
          </a:p>
        </p:txBody>
      </p:sp>
    </p:spTree>
    <p:extLst>
      <p:ext uri="{BB962C8B-B14F-4D97-AF65-F5344CB8AC3E}">
        <p14:creationId xmlns:p14="http://schemas.microsoft.com/office/powerpoint/2010/main" val="82996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a:extLst>
              <a:ext uri="{FF2B5EF4-FFF2-40B4-BE49-F238E27FC236}">
                <a16:creationId xmlns:a16="http://schemas.microsoft.com/office/drawing/2014/main" id="{AAE5ECD0-ECEF-704B-8D3C-12DF28D4488B}"/>
              </a:ext>
            </a:extLst>
          </p:cNvPr>
          <p:cNvSpPr>
            <a:spLocks noGrp="1"/>
          </p:cNvSpPr>
          <p:nvPr>
            <p:ph type="title"/>
          </p:nvPr>
        </p:nvSpPr>
        <p:spPr/>
        <p:txBody>
          <a:bodyPr>
            <a:noAutofit/>
          </a:bodyPr>
          <a:lstStyle/>
          <a:p>
            <a:pPr>
              <a:lnSpc>
                <a:spcPct val="90000"/>
              </a:lnSpc>
            </a:pPr>
            <a:r>
              <a:rPr lang="en-US" altLang="en-US" sz="3733" dirty="0">
                <a:latin typeface="Arial" panose="020B0604020202020204" pitchFamily="34" charset="0"/>
                <a:ea typeface="ＭＳ Ｐゴシック" panose="020B0600070205080204" pitchFamily="34" charset="-128"/>
                <a:cs typeface="Arial" panose="020B0604020202020204" pitchFamily="34" charset="0"/>
              </a:rPr>
              <a:t>The Challenge: Diagnosing a Silent </a:t>
            </a:r>
            <a:br>
              <a:rPr lang="en-US" altLang="en-US" sz="3733" dirty="0">
                <a:latin typeface="Arial" panose="020B0604020202020204" pitchFamily="34" charset="0"/>
                <a:ea typeface="ＭＳ Ｐゴシック" panose="020B0600070205080204" pitchFamily="34" charset="-128"/>
                <a:cs typeface="Arial" panose="020B0604020202020204" pitchFamily="34" charset="0"/>
              </a:rPr>
            </a:br>
            <a:r>
              <a:rPr lang="en-US" altLang="en-US" sz="3733" dirty="0">
                <a:latin typeface="Arial" panose="020B0604020202020204" pitchFamily="34" charset="0"/>
                <a:ea typeface="ＭＳ Ｐゴシック" panose="020B0600070205080204" pitchFamily="34" charset="-128"/>
                <a:cs typeface="Arial" panose="020B0604020202020204" pitchFamily="34" charset="0"/>
              </a:rPr>
              <a:t>Disease Using Liver Biopsy</a:t>
            </a:r>
          </a:p>
        </p:txBody>
      </p:sp>
      <p:sp>
        <p:nvSpPr>
          <p:cNvPr id="6" name="Content Placeholder 2">
            <a:extLst>
              <a:ext uri="{FF2B5EF4-FFF2-40B4-BE49-F238E27FC236}">
                <a16:creationId xmlns:a16="http://schemas.microsoft.com/office/drawing/2014/main" id="{8152E7DD-A119-C943-AB57-705A40C320CD}"/>
              </a:ext>
            </a:extLst>
          </p:cNvPr>
          <p:cNvSpPr>
            <a:spLocks noGrp="1"/>
          </p:cNvSpPr>
          <p:nvPr>
            <p:ph idx="1"/>
          </p:nvPr>
        </p:nvSpPr>
        <p:spPr>
          <a:xfrm>
            <a:off x="609601" y="1600201"/>
            <a:ext cx="7835900" cy="4703233"/>
          </a:xfrm>
        </p:spPr>
        <p:txBody>
          <a:bodyPr>
            <a:noAutofit/>
          </a:bodyPr>
          <a:lstStyle/>
          <a:p>
            <a:pPr>
              <a:spcBef>
                <a:spcPts val="0"/>
              </a:spcBef>
              <a:spcAft>
                <a:spcPts val="1696"/>
              </a:spcAft>
              <a:defRPr/>
            </a:pPr>
            <a:r>
              <a:rPr lang="en-US" sz="2133" dirty="0"/>
              <a:t>Liver biopsy is the ‘gold standard’ tool </a:t>
            </a:r>
            <a:br>
              <a:rPr lang="en-US" sz="2133" dirty="0"/>
            </a:br>
            <a:r>
              <a:rPr lang="en-US" sz="2133" dirty="0"/>
              <a:t>for the diagnosis and staging of chronic liver disease</a:t>
            </a:r>
          </a:p>
          <a:p>
            <a:pPr>
              <a:spcBef>
                <a:spcPts val="0"/>
              </a:spcBef>
              <a:spcAft>
                <a:spcPts val="1696"/>
              </a:spcAft>
              <a:defRPr/>
            </a:pPr>
            <a:r>
              <a:rPr lang="en-US" sz="2133" dirty="0"/>
              <a:t>However, the limitations are widely acknowledged</a:t>
            </a:r>
          </a:p>
          <a:p>
            <a:pPr lvl="1">
              <a:spcBef>
                <a:spcPts val="0"/>
              </a:spcBef>
              <a:spcAft>
                <a:spcPts val="1696"/>
              </a:spcAft>
              <a:defRPr/>
            </a:pPr>
            <a:r>
              <a:rPr lang="en-US" sz="1867" b="1" dirty="0"/>
              <a:t>Painful, invasive procedure</a:t>
            </a:r>
          </a:p>
          <a:p>
            <a:pPr lvl="1">
              <a:spcBef>
                <a:spcPts val="0"/>
              </a:spcBef>
              <a:spcAft>
                <a:spcPts val="1696"/>
              </a:spcAft>
              <a:defRPr/>
            </a:pPr>
            <a:r>
              <a:rPr lang="en-US" sz="1867" dirty="0"/>
              <a:t>High-cost, with </a:t>
            </a:r>
            <a:r>
              <a:rPr lang="en-US" sz="1867" b="1" dirty="0"/>
              <a:t>significant risk </a:t>
            </a:r>
            <a:r>
              <a:rPr lang="en-US" sz="1867" dirty="0"/>
              <a:t>of complications;</a:t>
            </a:r>
          </a:p>
          <a:p>
            <a:pPr lvl="2">
              <a:spcBef>
                <a:spcPts val="0"/>
              </a:spcBef>
              <a:spcAft>
                <a:spcPts val="1696"/>
              </a:spcAft>
              <a:defRPr/>
            </a:pPr>
            <a:r>
              <a:rPr lang="en-US" sz="1600" dirty="0"/>
              <a:t>Complications in 1 in 1,000; Mortality Rate 1 in 5,000</a:t>
            </a:r>
          </a:p>
          <a:p>
            <a:pPr>
              <a:spcBef>
                <a:spcPts val="0"/>
              </a:spcBef>
              <a:spcAft>
                <a:spcPts val="1696"/>
              </a:spcAft>
              <a:defRPr/>
            </a:pPr>
            <a:r>
              <a:rPr lang="en-US" sz="2133" dirty="0"/>
              <a:t>Therefore, liver biopsy is a Diagnostic of ‘Last Resort’</a:t>
            </a:r>
          </a:p>
          <a:p>
            <a:pPr lvl="1">
              <a:spcBef>
                <a:spcPts val="0"/>
              </a:spcBef>
              <a:spcAft>
                <a:spcPts val="1696"/>
              </a:spcAft>
              <a:defRPr/>
            </a:pPr>
            <a:r>
              <a:rPr lang="en-US" sz="1867" dirty="0"/>
              <a:t>Only 60K biopsies annually performed for 64M patients with non-alcoholic fatty liver disease in the US</a:t>
            </a:r>
          </a:p>
          <a:p>
            <a:pPr marL="0" indent="0">
              <a:spcBef>
                <a:spcPts val="0"/>
              </a:spcBef>
              <a:spcAft>
                <a:spcPts val="1696"/>
              </a:spcAft>
              <a:buNone/>
              <a:defRPr/>
            </a:pPr>
            <a:r>
              <a:rPr lang="en-US" sz="2133" b="1" dirty="0"/>
              <a:t>Most patients not diagnosed, and if found, are found late</a:t>
            </a:r>
          </a:p>
        </p:txBody>
      </p:sp>
      <p:pic>
        <p:nvPicPr>
          <p:cNvPr id="31747" name="Picture 13">
            <a:extLst>
              <a:ext uri="{FF2B5EF4-FFF2-40B4-BE49-F238E27FC236}">
                <a16:creationId xmlns:a16="http://schemas.microsoft.com/office/drawing/2014/main" id="{E82F9526-D7D7-1745-BD0B-426D7C7BAF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29701" y="2275418"/>
            <a:ext cx="2336969" cy="148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14">
            <a:extLst>
              <a:ext uri="{FF2B5EF4-FFF2-40B4-BE49-F238E27FC236}">
                <a16:creationId xmlns:a16="http://schemas.microsoft.com/office/drawing/2014/main" id="{576A8794-2E94-7B4D-8BC3-C870848AB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5500" y="2046818"/>
            <a:ext cx="635000" cy="65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511817DC-FDD3-6B4D-A89A-2ADC92697681}"/>
              </a:ext>
            </a:extLst>
          </p:cNvPr>
          <p:cNvSpPr/>
          <p:nvPr/>
        </p:nvSpPr>
        <p:spPr>
          <a:xfrm>
            <a:off x="8627772" y="3822402"/>
            <a:ext cx="3140825" cy="1326582"/>
          </a:xfrm>
          <a:prstGeom prst="rect">
            <a:avLst/>
          </a:prstGeom>
        </p:spPr>
        <p:txBody>
          <a:bodyPr wrap="square">
            <a:spAutoFit/>
          </a:bodyPr>
          <a:lstStyle/>
          <a:p>
            <a:pPr algn="ctr" defTabSz="685783">
              <a:lnSpc>
                <a:spcPct val="110000"/>
              </a:lnSpc>
              <a:defRPr/>
            </a:pPr>
            <a:r>
              <a:rPr lang="en-GB" sz="1600" b="1" dirty="0">
                <a:solidFill>
                  <a:prstClr val="black"/>
                </a:solidFill>
                <a:latin typeface="Arial"/>
              </a:rPr>
              <a:t>“Novel strategies are needed to move the field forward” </a:t>
            </a:r>
          </a:p>
          <a:p>
            <a:pPr algn="ctr" defTabSz="685783">
              <a:lnSpc>
                <a:spcPct val="110000"/>
              </a:lnSpc>
              <a:defRPr/>
            </a:pPr>
            <a:endParaRPr lang="en-GB" sz="1400" b="1" dirty="0">
              <a:solidFill>
                <a:prstClr val="black"/>
              </a:solidFill>
              <a:latin typeface="Arial"/>
            </a:endParaRPr>
          </a:p>
          <a:p>
            <a:pPr algn="ctr" defTabSz="685783">
              <a:lnSpc>
                <a:spcPct val="110000"/>
              </a:lnSpc>
              <a:defRPr/>
            </a:pPr>
            <a:r>
              <a:rPr lang="en-GB" sz="1400" b="1" dirty="0">
                <a:solidFill>
                  <a:prstClr val="black"/>
                </a:solidFill>
                <a:latin typeface="Arial"/>
              </a:rPr>
              <a:t>Pierre </a:t>
            </a:r>
            <a:r>
              <a:rPr lang="en-GB" sz="1400" b="1" dirty="0" err="1">
                <a:solidFill>
                  <a:prstClr val="black"/>
                </a:solidFill>
                <a:latin typeface="Arial"/>
              </a:rPr>
              <a:t>Bedossa</a:t>
            </a:r>
            <a:r>
              <a:rPr lang="en-GB" sz="1400" b="1" dirty="0">
                <a:solidFill>
                  <a:prstClr val="black"/>
                </a:solidFill>
                <a:latin typeface="Arial"/>
              </a:rPr>
              <a:t>, Department of Pathology, INSERM</a:t>
            </a:r>
            <a:endParaRPr lang="en-US" sz="1400" b="1" dirty="0">
              <a:solidFill>
                <a:prstClr val="black"/>
              </a:solidFill>
              <a:latin typeface="Arial"/>
            </a:endParaRPr>
          </a:p>
        </p:txBody>
      </p:sp>
    </p:spTree>
    <p:extLst>
      <p:ext uri="{BB962C8B-B14F-4D97-AF65-F5344CB8AC3E}">
        <p14:creationId xmlns:p14="http://schemas.microsoft.com/office/powerpoint/2010/main" val="40474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C5038160-3C44-614A-95BE-FB81D5276C9D}"/>
              </a:ext>
            </a:extLst>
          </p:cNvPr>
          <p:cNvSpPr>
            <a:spLocks noGrp="1"/>
          </p:cNvSpPr>
          <p:nvPr>
            <p:ph type="title"/>
          </p:nvPr>
        </p:nvSpPr>
        <p:spPr/>
        <p:txBody>
          <a:bodyPr/>
          <a:lstStyle/>
          <a:p>
            <a:r>
              <a:rPr lang="en-GB" altLang="en-US" dirty="0">
                <a:latin typeface="Arial" panose="020B0604020202020204" pitchFamily="34" charset="0"/>
                <a:ea typeface="ＭＳ Ｐゴシック" panose="020B0600070205080204" pitchFamily="34" charset="-128"/>
                <a:cs typeface="Arial" panose="020B0604020202020204" pitchFamily="34" charset="0"/>
              </a:rPr>
              <a:t>Routine Clinical Biochemistry (LFTs)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32770" name="Rectangle 3">
            <a:extLst>
              <a:ext uri="{FF2B5EF4-FFF2-40B4-BE49-F238E27FC236}">
                <a16:creationId xmlns:a16="http://schemas.microsoft.com/office/drawing/2014/main" id="{05E4480B-CBDE-324E-BF2A-6A0DD436B3CD}"/>
              </a:ext>
            </a:extLst>
          </p:cNvPr>
          <p:cNvSpPr>
            <a:spLocks noGrp="1"/>
          </p:cNvSpPr>
          <p:nvPr>
            <p:ph idx="1"/>
          </p:nvPr>
        </p:nvSpPr>
        <p:spPr>
          <a:xfrm>
            <a:off x="609601" y="1600201"/>
            <a:ext cx="6678084" cy="4703233"/>
          </a:xfrm>
        </p:spPr>
        <p:txBody>
          <a:bodyPr/>
          <a:lstStyle/>
          <a:p>
            <a:pPr>
              <a:spcBef>
                <a:spcPts val="896"/>
              </a:spcBef>
            </a:pPr>
            <a:r>
              <a:rPr lang="en-US" altLang="en-US" sz="2133" dirty="0">
                <a:latin typeface="Arial" panose="020B0604020202020204" pitchFamily="34" charset="0"/>
                <a:ea typeface="ＭＳ Ｐゴシック" panose="020B0600070205080204" pitchFamily="34" charset="-128"/>
                <a:cs typeface="Arial" panose="020B0604020202020204" pitchFamily="34" charset="0"/>
              </a:rPr>
              <a:t>NAFLD is the most common diagnosis in patients with ‘incidental’ abnormal LFTs</a:t>
            </a:r>
            <a:r>
              <a:rPr lang="en-US" altLang="en-US" sz="1600" dirty="0">
                <a:latin typeface="Arial" panose="020B0604020202020204" pitchFamily="34" charset="0"/>
                <a:ea typeface="ＭＳ Ｐゴシック" panose="020B0600070205080204" pitchFamily="34" charset="-128"/>
                <a:cs typeface="Arial" panose="020B0604020202020204" pitchFamily="34" charset="0"/>
              </a:rPr>
              <a:t>      </a:t>
            </a:r>
            <a:endParaRPr lang="en-GB" altLang="en-US" sz="1600" dirty="0">
              <a:latin typeface="Arial" panose="020B0604020202020204" pitchFamily="34" charset="0"/>
              <a:ea typeface="ＭＳ Ｐゴシック" panose="020B0600070205080204" pitchFamily="34" charset="-128"/>
              <a:cs typeface="Arial" panose="020B0604020202020204" pitchFamily="34" charset="0"/>
            </a:endParaRPr>
          </a:p>
          <a:p>
            <a:pPr>
              <a:spcBef>
                <a:spcPts val="896"/>
              </a:spcBef>
            </a:pPr>
            <a:r>
              <a:rPr lang="en-GB" altLang="en-US" sz="2133" b="1" dirty="0">
                <a:latin typeface="Arial" panose="020B0604020202020204" pitchFamily="34" charset="0"/>
                <a:ea typeface="ＭＳ Ｐゴシック" panose="020B0600070205080204" pitchFamily="34" charset="-128"/>
                <a:cs typeface="Arial" panose="020B0604020202020204" pitchFamily="34" charset="0"/>
              </a:rPr>
              <a:t>Liver enzymes may be normal in up to 80% of NAFLD patients</a:t>
            </a:r>
            <a:endParaRPr lang="en-GB" altLang="en-US" sz="1600" dirty="0">
              <a:latin typeface="Arial" panose="020B0604020202020204" pitchFamily="34" charset="0"/>
              <a:ea typeface="ＭＳ Ｐゴシック" panose="020B0600070205080204" pitchFamily="34" charset="-128"/>
              <a:cs typeface="Arial" panose="020B0604020202020204" pitchFamily="34" charset="0"/>
            </a:endParaRPr>
          </a:p>
          <a:p>
            <a:pPr lvl="1">
              <a:spcBef>
                <a:spcPts val="896"/>
              </a:spcBef>
            </a:pPr>
            <a:r>
              <a:rPr lang="en-GB" altLang="en-US" sz="1867" dirty="0">
                <a:latin typeface="Arial" panose="020B0604020202020204" pitchFamily="34" charset="0"/>
                <a:ea typeface="ＭＳ Ｐゴシック" panose="020B0600070205080204" pitchFamily="34" charset="-128"/>
                <a:cs typeface="Arial" panose="020B0604020202020204" pitchFamily="34" charset="0"/>
              </a:rPr>
              <a:t>Transaminases are not a sensitive test for NAFLD/NASH</a:t>
            </a:r>
          </a:p>
          <a:p>
            <a:pPr lvl="1">
              <a:spcBef>
                <a:spcPts val="896"/>
              </a:spcBef>
            </a:pPr>
            <a:r>
              <a:rPr lang="en-GB" altLang="en-US" sz="1867" dirty="0">
                <a:latin typeface="Arial" panose="020B0604020202020204" pitchFamily="34" charset="0"/>
                <a:ea typeface="ＭＳ Ｐゴシック" panose="020B0600070205080204" pitchFamily="34" charset="-128"/>
                <a:cs typeface="Arial" panose="020B0604020202020204" pitchFamily="34" charset="0"/>
              </a:rPr>
              <a:t>Poor correlation between ALT and histology</a:t>
            </a:r>
          </a:p>
          <a:p>
            <a:pPr lvl="1">
              <a:spcBef>
                <a:spcPts val="896"/>
              </a:spcBef>
            </a:pPr>
            <a:r>
              <a:rPr lang="en-GB" altLang="en-US" sz="1867" b="1" dirty="0">
                <a:latin typeface="Arial" panose="020B0604020202020204" pitchFamily="34" charset="0"/>
                <a:ea typeface="ＭＳ Ｐゴシック" panose="020B0600070205080204" pitchFamily="34" charset="-128"/>
                <a:cs typeface="Arial" panose="020B0604020202020204" pitchFamily="34" charset="0"/>
              </a:rPr>
              <a:t>ALT typically falls with advanced fibrosis</a:t>
            </a:r>
          </a:p>
          <a:p>
            <a:pPr lvl="1">
              <a:spcBef>
                <a:spcPts val="896"/>
              </a:spcBef>
            </a:pPr>
            <a:r>
              <a:rPr lang="en-GB" altLang="en-US" sz="1867" b="1" dirty="0">
                <a:latin typeface="Arial" panose="020B0604020202020204" pitchFamily="34" charset="0"/>
                <a:ea typeface="ＭＳ Ｐゴシック" panose="020B0600070205080204" pitchFamily="34" charset="-128"/>
                <a:cs typeface="Arial" panose="020B0604020202020204" pitchFamily="34" charset="0"/>
              </a:rPr>
              <a:t>ALT&gt; AST </a:t>
            </a:r>
            <a:r>
              <a:rPr lang="en-GB" altLang="en-US" sz="1867" b="1"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ALT &lt;AST</a:t>
            </a:r>
            <a:endParaRPr lang="en-GB" altLang="en-US" sz="1867" b="1" dirty="0">
              <a:latin typeface="Arial" panose="020B0604020202020204" pitchFamily="34" charset="0"/>
              <a:ea typeface="ＭＳ Ｐゴシック" panose="020B0600070205080204" pitchFamily="34" charset="-128"/>
              <a:cs typeface="Arial" panose="020B0604020202020204" pitchFamily="34" charset="0"/>
            </a:endParaRPr>
          </a:p>
          <a:p>
            <a:pPr>
              <a:spcBef>
                <a:spcPts val="896"/>
              </a:spcBef>
            </a:pPr>
            <a:r>
              <a:rPr lang="en-GB" altLang="en-US" sz="2133" dirty="0">
                <a:latin typeface="Arial" panose="020B0604020202020204" pitchFamily="34" charset="0"/>
                <a:ea typeface="ＭＳ Ｐゴシック" panose="020B0600070205080204" pitchFamily="34" charset="-128"/>
                <a:cs typeface="Arial" panose="020B0604020202020204" pitchFamily="34" charset="0"/>
              </a:rPr>
              <a:t>Severity of histology in NAFLD with normal LFTs no different from those with abnormal LFTs</a:t>
            </a:r>
            <a:endParaRPr lang="en-US" altLang="en-US" sz="1600" dirty="0">
              <a:latin typeface="Arial" panose="020B0604020202020204" pitchFamily="34" charset="0"/>
              <a:ea typeface="ＭＳ Ｐゴシック" panose="020B0600070205080204" pitchFamily="34" charset="-128"/>
              <a:cs typeface="Arial" panose="020B0604020202020204" pitchFamily="34" charset="0"/>
            </a:endParaRPr>
          </a:p>
          <a:p>
            <a:pPr>
              <a:spcBef>
                <a:spcPts val="896"/>
              </a:spcBef>
            </a:pPr>
            <a:endParaRPr lang="en-GB" altLang="en-US" sz="1600" i="1" dirty="0">
              <a:latin typeface="Arial" panose="020B0604020202020204" pitchFamily="34" charset="0"/>
              <a:ea typeface="ＭＳ Ｐゴシック" panose="020B0600070205080204" pitchFamily="34" charset="-128"/>
              <a:cs typeface="Arial" panose="020B0604020202020204" pitchFamily="34" charset="0"/>
            </a:endParaRPr>
          </a:p>
          <a:p>
            <a:pPr>
              <a:spcBef>
                <a:spcPts val="896"/>
              </a:spcBef>
              <a:buNone/>
            </a:pPr>
            <a:endParaRPr lang="en-US" altLang="en-US" sz="1600" i="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Rectangle 3">
            <a:extLst>
              <a:ext uri="{FF2B5EF4-FFF2-40B4-BE49-F238E27FC236}">
                <a16:creationId xmlns:a16="http://schemas.microsoft.com/office/drawing/2014/main" id="{108C5133-6ABE-C64C-A21D-7D3881A836AD}"/>
              </a:ext>
            </a:extLst>
          </p:cNvPr>
          <p:cNvSpPr/>
          <p:nvPr/>
        </p:nvSpPr>
        <p:spPr>
          <a:xfrm>
            <a:off x="2172851" y="5854865"/>
            <a:ext cx="7071784" cy="378884"/>
          </a:xfrm>
          <a:prstGeom prst="rect">
            <a:avLst/>
          </a:prstGeom>
          <a:solidFill>
            <a:schemeClr val="accent1">
              <a:lumMod val="20000"/>
              <a:lumOff val="80000"/>
            </a:schemeClr>
          </a:solidFill>
          <a:ln>
            <a:noFill/>
          </a:ln>
          <a:effectLst/>
        </p:spPr>
        <p:style>
          <a:lnRef idx="1">
            <a:schemeClr val="dk1"/>
          </a:lnRef>
          <a:fillRef idx="2">
            <a:schemeClr val="dk1"/>
          </a:fillRef>
          <a:effectRef idx="1">
            <a:schemeClr val="dk1"/>
          </a:effectRef>
          <a:fontRef idx="minor">
            <a:schemeClr val="dk1"/>
          </a:fontRef>
        </p:style>
        <p:txBody>
          <a:bodyPr anchor="ctr"/>
          <a:lstStyle/>
          <a:p>
            <a:pPr algn="ctr" defTabSz="685783">
              <a:defRPr/>
            </a:pPr>
            <a:r>
              <a:rPr lang="en-GB" sz="1600" b="1" dirty="0">
                <a:solidFill>
                  <a:prstClr val="black"/>
                </a:solidFill>
                <a:latin typeface="Arial"/>
              </a:rPr>
              <a:t>Routine LFTs do not differentiate Steatosis/NASH or Stage of fibrosis</a:t>
            </a:r>
          </a:p>
        </p:txBody>
      </p:sp>
      <p:sp>
        <p:nvSpPr>
          <p:cNvPr id="7" name="Rectangle 6">
            <a:extLst>
              <a:ext uri="{FF2B5EF4-FFF2-40B4-BE49-F238E27FC236}">
                <a16:creationId xmlns:a16="http://schemas.microsoft.com/office/drawing/2014/main" id="{F209F656-464C-744F-821E-72963F0E0B66}"/>
              </a:ext>
            </a:extLst>
          </p:cNvPr>
          <p:cNvSpPr/>
          <p:nvPr/>
        </p:nvSpPr>
        <p:spPr>
          <a:xfrm>
            <a:off x="7372351" y="1564136"/>
            <a:ext cx="4294716" cy="502573"/>
          </a:xfrm>
          <a:prstGeom prst="rect">
            <a:avLst/>
          </a:prstGeom>
        </p:spPr>
        <p:txBody>
          <a:bodyPr>
            <a:spAutoFit/>
          </a:bodyPr>
          <a:lstStyle/>
          <a:p>
            <a:pPr algn="ctr" defTabSz="685783">
              <a:defRPr/>
            </a:pPr>
            <a:r>
              <a:rPr lang="en-GB" sz="1333" b="1" dirty="0">
                <a:solidFill>
                  <a:prstClr val="black"/>
                </a:solidFill>
                <a:latin typeface="Arial"/>
                <a:cs typeface="Calibri"/>
              </a:rPr>
              <a:t>Grade/Stage of NAFLD with normal LFTs no different from those with abnormal LFTs </a:t>
            </a:r>
            <a:endParaRPr lang="en-US" sz="1333" b="1" dirty="0">
              <a:solidFill>
                <a:prstClr val="black"/>
              </a:solidFill>
              <a:latin typeface="Arial"/>
            </a:endParaRPr>
          </a:p>
        </p:txBody>
      </p:sp>
      <p:graphicFrame>
        <p:nvGraphicFramePr>
          <p:cNvPr id="10" name="Content Placeholder 3">
            <a:extLst>
              <a:ext uri="{FF2B5EF4-FFF2-40B4-BE49-F238E27FC236}">
                <a16:creationId xmlns:a16="http://schemas.microsoft.com/office/drawing/2014/main" id="{DD1572FC-9B2B-4542-9E24-1D70FE3F100C}"/>
              </a:ext>
            </a:extLst>
          </p:cNvPr>
          <p:cNvGraphicFramePr>
            <a:graphicFrameLocks/>
          </p:cNvGraphicFramePr>
          <p:nvPr/>
        </p:nvGraphicFramePr>
        <p:xfrm>
          <a:off x="7160381" y="2193574"/>
          <a:ext cx="4896152" cy="3433589"/>
        </p:xfrm>
        <a:graphic>
          <a:graphicData uri="http://schemas.openxmlformats.org/drawingml/2006/table">
            <a:tbl>
              <a:tblPr firstRow="1" bandRow="1">
                <a:tableStyleId>{5C22544A-7EE6-4342-B048-85BDC9FD1C3A}</a:tableStyleId>
              </a:tblPr>
              <a:tblGrid>
                <a:gridCol w="1877180">
                  <a:extLst>
                    <a:ext uri="{9D8B030D-6E8A-4147-A177-3AD203B41FA5}">
                      <a16:colId xmlns:a16="http://schemas.microsoft.com/office/drawing/2014/main" val="20000"/>
                    </a:ext>
                  </a:extLst>
                </a:gridCol>
                <a:gridCol w="1151467">
                  <a:extLst>
                    <a:ext uri="{9D8B030D-6E8A-4147-A177-3AD203B41FA5}">
                      <a16:colId xmlns:a16="http://schemas.microsoft.com/office/drawing/2014/main" val="20001"/>
                    </a:ext>
                  </a:extLst>
                </a:gridCol>
                <a:gridCol w="1180496">
                  <a:extLst>
                    <a:ext uri="{9D8B030D-6E8A-4147-A177-3AD203B41FA5}">
                      <a16:colId xmlns:a16="http://schemas.microsoft.com/office/drawing/2014/main" val="20002"/>
                    </a:ext>
                  </a:extLst>
                </a:gridCol>
                <a:gridCol w="687009">
                  <a:extLst>
                    <a:ext uri="{9D8B030D-6E8A-4147-A177-3AD203B41FA5}">
                      <a16:colId xmlns:a16="http://schemas.microsoft.com/office/drawing/2014/main" val="20003"/>
                    </a:ext>
                  </a:extLst>
                </a:gridCol>
              </a:tblGrid>
              <a:tr h="704536">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mn-lt"/>
                        </a:rPr>
                        <a:t>Pattern</a:t>
                      </a:r>
                    </a:p>
                  </a:txBody>
                  <a:tcPr marL="45271" marR="45271" marT="16988" marB="169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mn-lt"/>
                        </a:rPr>
                        <a:t>Normal ALT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mn-lt"/>
                        </a:rPr>
                        <a:t>(n = 51)</a:t>
                      </a:r>
                    </a:p>
                  </a:txBody>
                  <a:tcPr marL="45271" marR="45271" marT="16988" marB="169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mn-lt"/>
                        </a:rPr>
                        <a:t>Abnormal ALT </a:t>
                      </a:r>
                    </a:p>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1" i="0" u="none" strike="noStrike" cap="none" normalizeH="0" baseline="0" dirty="0">
                          <a:ln>
                            <a:noFill/>
                          </a:ln>
                          <a:solidFill>
                            <a:schemeClr val="bg1"/>
                          </a:solidFill>
                          <a:effectLst/>
                          <a:latin typeface="+mn-lt"/>
                        </a:rPr>
                        <a:t>(n = 50)</a:t>
                      </a:r>
                    </a:p>
                  </a:txBody>
                  <a:tcPr marL="45271" marR="45271" marT="16988" marB="169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ts val="0"/>
                        </a:spcBef>
                        <a:spcAft>
                          <a:spcPts val="0"/>
                        </a:spcAft>
                        <a:buClr>
                          <a:schemeClr val="accent2"/>
                        </a:buClr>
                        <a:buSzTx/>
                        <a:buFont typeface="Wingdings" pitchFamily="2" charset="2"/>
                        <a:buNone/>
                        <a:tabLst/>
                      </a:pPr>
                      <a:r>
                        <a:rPr kumimoji="0" lang="en-US" sz="1500" b="1" i="1" u="none" strike="noStrike" cap="none" normalizeH="0" baseline="0" dirty="0">
                          <a:ln>
                            <a:noFill/>
                          </a:ln>
                          <a:solidFill>
                            <a:schemeClr val="bg1"/>
                          </a:solidFill>
                          <a:effectLst/>
                          <a:latin typeface="+mn-lt"/>
                        </a:rPr>
                        <a:t>P</a:t>
                      </a:r>
                      <a:r>
                        <a:rPr kumimoji="0" lang="en-US" sz="1500" b="1" i="0" u="none" strike="noStrike" cap="none" normalizeH="0" baseline="0" dirty="0">
                          <a:ln>
                            <a:noFill/>
                          </a:ln>
                          <a:solidFill>
                            <a:schemeClr val="bg1"/>
                          </a:solidFill>
                          <a:effectLst/>
                          <a:latin typeface="+mn-lt"/>
                        </a:rPr>
                        <a:t> Value</a:t>
                      </a:r>
                    </a:p>
                  </a:txBody>
                  <a:tcPr marL="45271" marR="45271" marT="16988" marB="169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70392">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300" b="0" i="0" u="none" strike="noStrike" cap="none" normalizeH="0" baseline="0" dirty="0">
                          <a:ln>
                            <a:noFill/>
                          </a:ln>
                          <a:solidFill>
                            <a:schemeClr val="tx1"/>
                          </a:solidFill>
                          <a:effectLst/>
                          <a:latin typeface="+mn-lt"/>
                        </a:rPr>
                        <a:t>Fat alone, n</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100" b="0" i="0" u="none" strike="noStrike" cap="none" normalizeH="0" baseline="0" dirty="0">
                          <a:ln>
                            <a:noFill/>
                          </a:ln>
                          <a:solidFill>
                            <a:schemeClr val="tx1"/>
                          </a:solidFill>
                          <a:effectLst/>
                          <a:latin typeface="+mn-lt"/>
                        </a:rPr>
                        <a:t>8</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100" b="0" i="0" u="none" strike="noStrike" cap="none" normalizeH="0" baseline="0" dirty="0">
                          <a:ln>
                            <a:noFill/>
                          </a:ln>
                          <a:solidFill>
                            <a:schemeClr val="tx1"/>
                          </a:solidFill>
                          <a:effectLst/>
                          <a:latin typeface="+mn-lt"/>
                        </a:rPr>
                        <a:t>10</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100" b="0" i="0" u="none" strike="noStrike" cap="none" normalizeH="0" baseline="0" dirty="0">
                          <a:ln>
                            <a:noFill/>
                          </a:ln>
                          <a:solidFill>
                            <a:schemeClr val="tx1"/>
                          </a:solidFill>
                          <a:effectLst/>
                          <a:latin typeface="+mn-lt"/>
                        </a:rPr>
                        <a:t>NS</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0001"/>
                  </a:ext>
                </a:extLst>
              </a:tr>
              <a:tr h="670392">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0"/>
                        </a:spcBef>
                        <a:spcAft>
                          <a:spcPct val="25000"/>
                        </a:spcAft>
                        <a:buClrTx/>
                        <a:buSzTx/>
                        <a:buFontTx/>
                        <a:buNone/>
                        <a:tabLst/>
                      </a:pPr>
                      <a:r>
                        <a:rPr kumimoji="0" lang="en-US" sz="1300" b="0" i="0" u="none" strike="noStrike" cap="none" normalizeH="0" baseline="0" dirty="0">
                          <a:ln>
                            <a:noFill/>
                          </a:ln>
                          <a:solidFill>
                            <a:schemeClr val="tx1"/>
                          </a:solidFill>
                          <a:effectLst/>
                          <a:latin typeface="+mn-lt"/>
                        </a:rPr>
                        <a:t>Fat + scattered inflammation, n</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100" b="0" i="0" u="none" strike="noStrike" cap="none" normalizeH="0" baseline="0" dirty="0">
                          <a:ln>
                            <a:noFill/>
                          </a:ln>
                          <a:solidFill>
                            <a:schemeClr val="tx1"/>
                          </a:solidFill>
                          <a:effectLst/>
                          <a:latin typeface="+mn-lt"/>
                        </a:rPr>
                        <a:t>8</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0"/>
                        </a:spcBef>
                        <a:spcAft>
                          <a:spcPct val="25000"/>
                        </a:spcAft>
                        <a:buClrTx/>
                        <a:buSzTx/>
                        <a:buFontTx/>
                        <a:buNone/>
                        <a:tabLst/>
                      </a:pPr>
                      <a:r>
                        <a:rPr kumimoji="0" lang="en-US" sz="1100" b="0" i="0" u="none" strike="noStrike" cap="none" normalizeH="0" baseline="0" dirty="0">
                          <a:ln>
                            <a:noFill/>
                          </a:ln>
                          <a:solidFill>
                            <a:schemeClr val="tx1"/>
                          </a:solidFill>
                          <a:effectLst/>
                          <a:latin typeface="+mn-lt"/>
                        </a:rPr>
                        <a:t>10</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100" b="0" i="0" u="none" strike="noStrike" cap="none" normalizeH="0" baseline="0" dirty="0">
                          <a:ln>
                            <a:noFill/>
                          </a:ln>
                          <a:solidFill>
                            <a:schemeClr val="tx1"/>
                          </a:solidFill>
                          <a:effectLst/>
                          <a:latin typeface="+mn-lt"/>
                        </a:rPr>
                        <a:t>NS</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70392">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300" b="0" i="0" u="none" strike="noStrike" cap="none" normalizeH="0" baseline="0" dirty="0">
                          <a:ln>
                            <a:noFill/>
                          </a:ln>
                          <a:solidFill>
                            <a:schemeClr val="tx1"/>
                          </a:solidFill>
                          <a:effectLst/>
                          <a:latin typeface="+mn-lt"/>
                        </a:rPr>
                        <a:t>Fat + ballooning ± inflammation, n</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100" b="0" i="0" u="none" strike="noStrike" cap="none" normalizeH="0" baseline="0" dirty="0">
                          <a:ln>
                            <a:noFill/>
                          </a:ln>
                          <a:solidFill>
                            <a:schemeClr val="tx1"/>
                          </a:solidFill>
                          <a:effectLst/>
                          <a:latin typeface="+mn-lt"/>
                        </a:rPr>
                        <a:t>13</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100" b="0" i="0" u="none" strike="noStrike" cap="none" normalizeH="0" baseline="0" dirty="0">
                          <a:ln>
                            <a:noFill/>
                          </a:ln>
                          <a:solidFill>
                            <a:schemeClr val="tx1"/>
                          </a:solidFill>
                          <a:effectLst/>
                          <a:latin typeface="+mn-lt"/>
                        </a:rPr>
                        <a:t>11</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100" b="0" i="0" u="none" strike="noStrike" cap="none" normalizeH="0" baseline="0" dirty="0">
                          <a:ln>
                            <a:noFill/>
                          </a:ln>
                          <a:solidFill>
                            <a:schemeClr val="tx1"/>
                          </a:solidFill>
                          <a:effectLst/>
                          <a:latin typeface="+mn-lt"/>
                        </a:rPr>
                        <a:t>NS</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E7"/>
                    </a:solidFill>
                  </a:tcPr>
                </a:tc>
                <a:extLst>
                  <a:ext uri="{0D108BD9-81ED-4DB2-BD59-A6C34878D82A}">
                    <a16:rowId xmlns:a16="http://schemas.microsoft.com/office/drawing/2014/main" val="10003"/>
                  </a:ext>
                </a:extLst>
              </a:tr>
              <a:tr h="702637">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base" latinLnBrk="0" hangingPunct="1">
                        <a:lnSpc>
                          <a:spcPct val="100000"/>
                        </a:lnSpc>
                        <a:spcBef>
                          <a:spcPct val="35000"/>
                        </a:spcBef>
                        <a:spcAft>
                          <a:spcPct val="25000"/>
                        </a:spcAft>
                        <a:buClr>
                          <a:schemeClr val="accent2"/>
                        </a:buClr>
                        <a:buSzTx/>
                        <a:buFont typeface="Wingdings" pitchFamily="2" charset="2"/>
                        <a:buNone/>
                        <a:tabLst/>
                        <a:defRPr/>
                      </a:pPr>
                      <a:r>
                        <a:rPr kumimoji="0" lang="en-US" sz="1300" b="0" i="0" u="none" strike="noStrike" cap="none" normalizeH="0" baseline="0" dirty="0">
                          <a:ln>
                            <a:noFill/>
                          </a:ln>
                          <a:solidFill>
                            <a:schemeClr val="tx1"/>
                          </a:solidFill>
                          <a:effectLst/>
                          <a:latin typeface="+mn-lt"/>
                        </a:rPr>
                        <a:t>Fat + ballooning ± Mallory hyaline ± pericellular fibrosis, n</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100" b="0" i="0" u="none" strike="noStrike" cap="none" normalizeH="0" baseline="0" dirty="0">
                          <a:ln>
                            <a:noFill/>
                          </a:ln>
                          <a:solidFill>
                            <a:schemeClr val="tx1"/>
                          </a:solidFill>
                          <a:effectLst/>
                          <a:latin typeface="+mn-lt"/>
                        </a:rPr>
                        <a:t>22</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100" b="0" i="0" u="none" strike="noStrike" cap="none" normalizeH="0" baseline="0" dirty="0">
                          <a:ln>
                            <a:noFill/>
                          </a:ln>
                          <a:solidFill>
                            <a:schemeClr val="tx1"/>
                          </a:solidFill>
                          <a:effectLst/>
                          <a:latin typeface="+mn-lt"/>
                        </a:rPr>
                        <a:t>19</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base" latinLnBrk="0" hangingPunct="1">
                        <a:lnSpc>
                          <a:spcPct val="100000"/>
                        </a:lnSpc>
                        <a:spcBef>
                          <a:spcPct val="35000"/>
                        </a:spcBef>
                        <a:spcAft>
                          <a:spcPct val="25000"/>
                        </a:spcAft>
                        <a:buClr>
                          <a:schemeClr val="accent2"/>
                        </a:buClr>
                        <a:buSzTx/>
                        <a:buFont typeface="Wingdings" pitchFamily="2" charset="2"/>
                        <a:buNone/>
                        <a:tabLst/>
                      </a:pPr>
                      <a:r>
                        <a:rPr kumimoji="0" lang="en-US" sz="1100" b="0" i="0" u="none" strike="noStrike" cap="none" normalizeH="0" baseline="0" dirty="0">
                          <a:ln>
                            <a:noFill/>
                          </a:ln>
                          <a:solidFill>
                            <a:schemeClr val="tx1"/>
                          </a:solidFill>
                          <a:effectLst/>
                          <a:latin typeface="+mn-lt"/>
                        </a:rPr>
                        <a:t>NS</a:t>
                      </a:r>
                    </a:p>
                  </a:txBody>
                  <a:tcPr marL="93019" marR="93019" marT="46519" marB="46519"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8" name="TextBox 7">
            <a:extLst>
              <a:ext uri="{FF2B5EF4-FFF2-40B4-BE49-F238E27FC236}">
                <a16:creationId xmlns:a16="http://schemas.microsoft.com/office/drawing/2014/main" id="{CF330869-EAC9-2A4D-AC7E-FB1EBEF19286}"/>
              </a:ext>
            </a:extLst>
          </p:cNvPr>
          <p:cNvSpPr txBox="1"/>
          <p:nvPr/>
        </p:nvSpPr>
        <p:spPr>
          <a:xfrm>
            <a:off x="241917" y="6236202"/>
            <a:ext cx="8473923" cy="502573"/>
          </a:xfrm>
          <a:prstGeom prst="rect">
            <a:avLst/>
          </a:prstGeom>
          <a:noFill/>
        </p:spPr>
        <p:txBody>
          <a:bodyPr wrap="none" rtlCol="0" anchor="b">
            <a:spAutoFit/>
          </a:bodyPr>
          <a:lstStyle/>
          <a:p>
            <a:pPr defTabSz="609585">
              <a:spcBef>
                <a:spcPct val="0"/>
              </a:spcBef>
            </a:pPr>
            <a:r>
              <a:rPr lang="en-US" altLang="en-US" sz="1333" dirty="0">
                <a:solidFill>
                  <a:prstClr val="black"/>
                </a:solidFill>
                <a:latin typeface="Arial"/>
              </a:rPr>
              <a:t>Daniel. 1999; Skelly. 2001; </a:t>
            </a:r>
            <a:r>
              <a:rPr lang="en-US" altLang="en-US" sz="1333" dirty="0" err="1">
                <a:solidFill>
                  <a:prstClr val="black"/>
                </a:solidFill>
                <a:latin typeface="Arial"/>
              </a:rPr>
              <a:t>Pendino</a:t>
            </a:r>
            <a:r>
              <a:rPr lang="en-US" altLang="en-US" sz="1333" dirty="0">
                <a:solidFill>
                  <a:prstClr val="black"/>
                </a:solidFill>
                <a:latin typeface="Arial"/>
              </a:rPr>
              <a:t>. 2005; Browning. 2004; </a:t>
            </a:r>
            <a:r>
              <a:rPr lang="en-US" altLang="en-US" sz="1333" dirty="0" err="1">
                <a:solidFill>
                  <a:prstClr val="black"/>
                </a:solidFill>
                <a:latin typeface="Arial"/>
              </a:rPr>
              <a:t>Mofrad</a:t>
            </a:r>
            <a:r>
              <a:rPr lang="en-US" altLang="en-US" sz="1333" dirty="0">
                <a:solidFill>
                  <a:prstClr val="black"/>
                </a:solidFill>
                <a:latin typeface="Arial"/>
              </a:rPr>
              <a:t>. 2003;</a:t>
            </a:r>
            <a:r>
              <a:rPr lang="en-GB" altLang="en-US" sz="1333" dirty="0">
                <a:solidFill>
                  <a:prstClr val="black"/>
                </a:solidFill>
                <a:latin typeface="Arial"/>
              </a:rPr>
              <a:t> Sorrentino. 2004; </a:t>
            </a:r>
            <a:r>
              <a:rPr lang="fr-FR" altLang="en-US" sz="1333" dirty="0" err="1">
                <a:solidFill>
                  <a:prstClr val="black"/>
                </a:solidFill>
                <a:latin typeface="Arial"/>
              </a:rPr>
              <a:t>Francaza</a:t>
            </a:r>
            <a:r>
              <a:rPr lang="fr-FR" altLang="en-US" sz="1333" dirty="0">
                <a:solidFill>
                  <a:prstClr val="black"/>
                </a:solidFill>
                <a:latin typeface="Arial"/>
              </a:rPr>
              <a:t>. 2008;</a:t>
            </a:r>
            <a:r>
              <a:rPr lang="en-GB" altLang="en-US" sz="1333" dirty="0">
                <a:solidFill>
                  <a:prstClr val="black"/>
                </a:solidFill>
                <a:latin typeface="Arial"/>
              </a:rPr>
              <a:t> </a:t>
            </a:r>
            <a:br>
              <a:rPr lang="en-GB" altLang="en-US" sz="1333" dirty="0">
                <a:solidFill>
                  <a:prstClr val="black"/>
                </a:solidFill>
                <a:latin typeface="Arial"/>
              </a:rPr>
            </a:br>
            <a:r>
              <a:rPr lang="en-GB" altLang="en-US" sz="1333" dirty="0" err="1">
                <a:solidFill>
                  <a:prstClr val="black"/>
                </a:solidFill>
                <a:latin typeface="Arial"/>
              </a:rPr>
              <a:t>Mofrad</a:t>
            </a:r>
            <a:r>
              <a:rPr lang="en-GB" altLang="en-US" sz="1333" dirty="0">
                <a:solidFill>
                  <a:prstClr val="black"/>
                </a:solidFill>
                <a:latin typeface="Arial"/>
              </a:rPr>
              <a:t> et al. </a:t>
            </a:r>
            <a:r>
              <a:rPr lang="en-GB" altLang="en-US" sz="1333" i="1" dirty="0">
                <a:solidFill>
                  <a:prstClr val="black"/>
                </a:solidFill>
                <a:latin typeface="Arial"/>
              </a:rPr>
              <a:t>Hepatology</a:t>
            </a:r>
            <a:r>
              <a:rPr lang="en-GB" altLang="en-US" sz="1333" dirty="0">
                <a:solidFill>
                  <a:prstClr val="black"/>
                </a:solidFill>
                <a:latin typeface="Arial"/>
              </a:rPr>
              <a:t>. 2003.</a:t>
            </a:r>
          </a:p>
        </p:txBody>
      </p:sp>
    </p:spTree>
    <p:extLst>
      <p:ext uri="{BB962C8B-B14F-4D97-AF65-F5344CB8AC3E}">
        <p14:creationId xmlns:p14="http://schemas.microsoft.com/office/powerpoint/2010/main" val="2562524629"/>
      </p:ext>
    </p:extLst>
  </p:cSld>
  <p:clrMapOvr>
    <a:masterClrMapping/>
  </p:clrMapOvr>
  <p:transition spd="med">
    <p:fade/>
  </p:transition>
</p:sld>
</file>

<file path=ppt/theme/theme1.xml><?xml version="1.0" encoding="utf-8"?>
<a:theme xmlns:a="http://schemas.openxmlformats.org/drawingml/2006/main" name="Office Theme">
  <a:themeElements>
    <a:clrScheme name="CLDF-20-13 NASH Speaker Bureau Series">
      <a:dk1>
        <a:srgbClr val="000000"/>
      </a:dk1>
      <a:lt1>
        <a:srgbClr val="FFFFFF"/>
      </a:lt1>
      <a:dk2>
        <a:srgbClr val="1F497D"/>
      </a:dk2>
      <a:lt2>
        <a:srgbClr val="EEECE1"/>
      </a:lt2>
      <a:accent1>
        <a:srgbClr val="4461E3"/>
      </a:accent1>
      <a:accent2>
        <a:srgbClr val="5DE5FB"/>
      </a:accent2>
      <a:accent3>
        <a:srgbClr val="FF8300"/>
      </a:accent3>
      <a:accent4>
        <a:srgbClr val="6897F9"/>
      </a:accent4>
      <a:accent5>
        <a:srgbClr val="FFCF00"/>
      </a:accent5>
      <a:accent6>
        <a:srgbClr val="D46A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Custom 41">
      <a:dk1>
        <a:sysClr val="windowText" lastClr="000000"/>
      </a:dk1>
      <a:lt1>
        <a:sysClr val="window" lastClr="FFFFFF"/>
      </a:lt1>
      <a:dk2>
        <a:srgbClr val="1F497D"/>
      </a:dk2>
      <a:lt2>
        <a:srgbClr val="EEECE1"/>
      </a:lt2>
      <a:accent1>
        <a:srgbClr val="093056"/>
      </a:accent1>
      <a:accent2>
        <a:srgbClr val="C78842"/>
      </a:accent2>
      <a:accent3>
        <a:srgbClr val="839895"/>
      </a:accent3>
      <a:accent4>
        <a:srgbClr val="FF7340"/>
      </a:accent4>
      <a:accent5>
        <a:srgbClr val="87CBE1"/>
      </a:accent5>
      <a:accent6>
        <a:srgbClr val="91C78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614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1434</TotalTime>
  <Words>3774</Words>
  <Application>Microsoft Office PowerPoint</Application>
  <PresentationFormat>Widescreen</PresentationFormat>
  <Paragraphs>445</Paragraphs>
  <Slides>40</Slides>
  <Notes>6</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40</vt:i4>
      </vt:variant>
    </vt:vector>
  </HeadingPairs>
  <TitlesOfParts>
    <vt:vector size="51" baseType="lpstr">
      <vt:lpstr>.AppleSystemUIFont</vt:lpstr>
      <vt:lpstr>Arial</vt:lpstr>
      <vt:lpstr>Calibri</vt:lpstr>
      <vt:lpstr>Calibri Light</vt:lpstr>
      <vt:lpstr>Times New Roman</vt:lpstr>
      <vt:lpstr>Wingdings</vt:lpstr>
      <vt:lpstr>Office Theme</vt:lpstr>
      <vt:lpstr>1_Office Theme</vt:lpstr>
      <vt:lpstr>2_Office Theme</vt:lpstr>
      <vt:lpstr>3_Office Theme</vt:lpstr>
      <vt:lpstr>4_Office Theme</vt:lpstr>
      <vt:lpstr>NASH Update  2023 AASLD Practice Guidance Update  Richard Manch, MD, FAASLD, FACP, FACG</vt:lpstr>
      <vt:lpstr>NAFLD: Definitions</vt:lpstr>
      <vt:lpstr>NAFLD Encompasses the Entire Spectrum  of Fatty Liver Disease</vt:lpstr>
      <vt:lpstr>NAFLD in the United States</vt:lpstr>
      <vt:lpstr>Not to Forget NASH as a Part of a  Multisystem Disorder</vt:lpstr>
      <vt:lpstr>Identification of Patients at Risk for NASH</vt:lpstr>
      <vt:lpstr>NASH: Mortality</vt:lpstr>
      <vt:lpstr>The Challenge: Diagnosing a Silent  Disease Using Liver Biopsy</vt:lpstr>
      <vt:lpstr>Routine Clinical Biochemistry (LFTs) </vt:lpstr>
      <vt:lpstr> NAFLD/NASH Screening Algorithm </vt:lpstr>
      <vt:lpstr>Goals of NASH Treatment</vt:lpstr>
      <vt:lpstr>AASLD Practice Guidance: 2018</vt:lpstr>
      <vt:lpstr>AASLD Practice Guidance: 2022</vt:lpstr>
      <vt:lpstr>Key Points</vt:lpstr>
      <vt:lpstr>Key Points</vt:lpstr>
      <vt:lpstr>Guidance Statements</vt:lpstr>
      <vt:lpstr>Key points</vt:lpstr>
      <vt:lpstr>Guidance Statements</vt:lpstr>
      <vt:lpstr>Guidance Statements</vt:lpstr>
      <vt:lpstr>Guidance Statements</vt:lpstr>
      <vt:lpstr>Guidance Statements</vt:lpstr>
      <vt:lpstr>Guidance Statements</vt:lpstr>
      <vt:lpstr>Liver Stiffness Correlates to Fibrosis Level</vt:lpstr>
      <vt:lpstr>Sample FibroScan Report </vt:lpstr>
      <vt:lpstr>ELF Score</vt:lpstr>
      <vt:lpstr>?MRE/ cT1/ LSM?</vt:lpstr>
      <vt:lpstr>Guidance Statement</vt:lpstr>
      <vt:lpstr>Key Points</vt:lpstr>
      <vt:lpstr>Lifestyle Recommendations for Treating NASH</vt:lpstr>
      <vt:lpstr>Guidance Statements</vt:lpstr>
      <vt:lpstr>Guidance Statements</vt:lpstr>
      <vt:lpstr>Guidance Statements</vt:lpstr>
      <vt:lpstr>Conclusions</vt:lpstr>
      <vt:lpstr>Conclusions (cont’d)</vt:lpstr>
      <vt:lpstr>FDA Efficacy Endpoints for Phase 3 Trials: Liver</vt:lpstr>
      <vt:lpstr>Targeting Pathophysiological Processes</vt:lpstr>
      <vt:lpstr>Combination Therapy</vt:lpstr>
      <vt:lpstr>Ideal Combination</vt:lpstr>
      <vt:lpstr>Summary:  Drug Development for NASH</vt:lpstr>
      <vt:lpstr>THANK YOU!  Richard Manch, MD, FAASLD, FACP, FACG drmanch@azliver.com</vt:lpstr>
    </vt:vector>
  </TitlesOfParts>
  <Manager/>
  <Company>Infotier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Morgan Taylor</dc:creator>
  <cp:keywords/>
  <dc:description/>
  <cp:lastModifiedBy>Richard Manch</cp:lastModifiedBy>
  <cp:revision>93</cp:revision>
  <cp:lastPrinted>2023-02-19T15:55:53Z</cp:lastPrinted>
  <dcterms:created xsi:type="dcterms:W3CDTF">2018-03-01T21:45:57Z</dcterms:created>
  <dcterms:modified xsi:type="dcterms:W3CDTF">2023-02-19T16:42:22Z</dcterms:modified>
  <cp:category/>
</cp:coreProperties>
</file>