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4"/>
  </p:notesMasterIdLst>
  <p:sldIdLst>
    <p:sldId id="658" r:id="rId5"/>
    <p:sldId id="659" r:id="rId6"/>
    <p:sldId id="258" r:id="rId7"/>
    <p:sldId id="260" r:id="rId8"/>
    <p:sldId id="259" r:id="rId9"/>
    <p:sldId id="261" r:id="rId10"/>
    <p:sldId id="262" r:id="rId11"/>
    <p:sldId id="264" r:id="rId12"/>
    <p:sldId id="265" r:id="rId13"/>
    <p:sldId id="263" r:id="rId14"/>
    <p:sldId id="326" r:id="rId15"/>
    <p:sldId id="330" r:id="rId16"/>
    <p:sldId id="332" r:id="rId17"/>
    <p:sldId id="333" r:id="rId18"/>
    <p:sldId id="331" r:id="rId19"/>
    <p:sldId id="327" r:id="rId20"/>
    <p:sldId id="335" r:id="rId21"/>
    <p:sldId id="270" r:id="rId22"/>
    <p:sldId id="32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p:restoredTop sz="94674"/>
  </p:normalViewPr>
  <p:slideViewPr>
    <p:cSldViewPr snapToGrid="0">
      <p:cViewPr varScale="1">
        <p:scale>
          <a:sx n="124" d="100"/>
          <a:sy n="124" d="100"/>
        </p:scale>
        <p:origin x="1800" y="168"/>
      </p:cViewPr>
      <p:guideLst>
        <p:guide orient="horz" pos="2160"/>
        <p:guide pos="2880"/>
      </p:guideLst>
    </p:cSldViewPr>
  </p:slideViewPr>
  <p:outlineViewPr>
    <p:cViewPr>
      <p:scale>
        <a:sx n="33" d="100"/>
        <a:sy n="33" d="100"/>
      </p:scale>
      <p:origin x="0" y="-928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1D62D-62B3-134E-A289-5D73AE251C0D}" type="datetimeFigureOut">
              <a:rPr lang="en-US" smtClean="0"/>
              <a:pPr/>
              <a:t>2/9/23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533680-304A-5647-A104-89BC2C967B7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1</a:t>
            </a:fld>
            <a:endParaRPr lang="en-US"/>
          </a:p>
        </p:txBody>
      </p:sp>
    </p:spTree>
    <p:extLst>
      <p:ext uri="{BB962C8B-B14F-4D97-AF65-F5344CB8AC3E}">
        <p14:creationId xmlns:p14="http://schemas.microsoft.com/office/powerpoint/2010/main" val="1927869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Enthesopathy = inflammation at the site where a tendon inserts into a bone, i.e. the insertion point of the Achilles tendon into the calcaneus</a:t>
            </a:r>
          </a:p>
        </p:txBody>
      </p:sp>
      <p:sp>
        <p:nvSpPr>
          <p:cNvPr id="4" name="Slide Number Placeholder 3"/>
          <p:cNvSpPr>
            <a:spLocks noGrp="1"/>
          </p:cNvSpPr>
          <p:nvPr>
            <p:ph type="sldNum" sz="quarter" idx="5"/>
          </p:nvPr>
        </p:nvSpPr>
        <p:spPr/>
        <p:txBody>
          <a:bodyPr/>
          <a:lstStyle/>
          <a:p>
            <a:fld id="{11A8E1CD-332E-FE41-86BF-888D646BC6A6}" type="slidenum">
              <a:rPr lang="en-US" smtClean="0"/>
              <a:t>14</a:t>
            </a:fld>
            <a:endParaRPr lang="en-US"/>
          </a:p>
        </p:txBody>
      </p:sp>
    </p:spTree>
    <p:extLst>
      <p:ext uri="{BB962C8B-B14F-4D97-AF65-F5344CB8AC3E}">
        <p14:creationId xmlns:p14="http://schemas.microsoft.com/office/powerpoint/2010/main" val="1877582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Mimic in a Patient with known RA</a:t>
            </a:r>
            <a:endParaRPr lang="en-US" dirty="0"/>
          </a:p>
        </p:txBody>
      </p:sp>
      <p:sp>
        <p:nvSpPr>
          <p:cNvPr id="4" name="Slide Number Placeholder 3"/>
          <p:cNvSpPr>
            <a:spLocks noGrp="1"/>
          </p:cNvSpPr>
          <p:nvPr>
            <p:ph type="sldNum" sz="quarter" idx="5"/>
          </p:nvPr>
        </p:nvSpPr>
        <p:spPr/>
        <p:txBody>
          <a:bodyPr/>
          <a:lstStyle/>
          <a:p>
            <a:fld id="{11A8E1CD-332E-FE41-86BF-888D646BC6A6}" type="slidenum">
              <a:rPr lang="en-US" smtClean="0"/>
              <a:t>16</a:t>
            </a:fld>
            <a:endParaRPr lang="en-US"/>
          </a:p>
        </p:txBody>
      </p:sp>
    </p:spTree>
    <p:extLst>
      <p:ext uri="{BB962C8B-B14F-4D97-AF65-F5344CB8AC3E}">
        <p14:creationId xmlns:p14="http://schemas.microsoft.com/office/powerpoint/2010/main" val="2797826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Mimic in a Patient with known RA</a:t>
            </a:r>
            <a:endParaRPr lang="en-US" dirty="0"/>
          </a:p>
        </p:txBody>
      </p:sp>
      <p:sp>
        <p:nvSpPr>
          <p:cNvPr id="4" name="Slide Number Placeholder 3"/>
          <p:cNvSpPr>
            <a:spLocks noGrp="1"/>
          </p:cNvSpPr>
          <p:nvPr>
            <p:ph type="sldNum" sz="quarter" idx="5"/>
          </p:nvPr>
        </p:nvSpPr>
        <p:spPr/>
        <p:txBody>
          <a:bodyPr/>
          <a:lstStyle/>
          <a:p>
            <a:fld id="{11A8E1CD-332E-FE41-86BF-888D646BC6A6}" type="slidenum">
              <a:rPr lang="en-US" smtClean="0"/>
              <a:t>17</a:t>
            </a:fld>
            <a:endParaRPr lang="en-US"/>
          </a:p>
        </p:txBody>
      </p:sp>
    </p:spTree>
    <p:extLst>
      <p:ext uri="{BB962C8B-B14F-4D97-AF65-F5344CB8AC3E}">
        <p14:creationId xmlns:p14="http://schemas.microsoft.com/office/powerpoint/2010/main" val="183826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72"/>
              </a:rPr>
              <a:t>https://ucsf.co1.qualtrics.com/</a:t>
            </a:r>
            <a:r>
              <a:rPr lang="en-US" b="0" i="0" dirty="0" err="1">
                <a:solidFill>
                  <a:srgbClr val="000000"/>
                </a:solidFill>
                <a:effectLst/>
                <a:latin typeface="72"/>
              </a:rPr>
              <a:t>jfe</a:t>
            </a:r>
            <a:r>
              <a:rPr lang="en-US" b="0" i="0" dirty="0">
                <a:solidFill>
                  <a:srgbClr val="000000"/>
                </a:solidFill>
                <a:effectLst/>
                <a:latin typeface="72"/>
              </a:rPr>
              <a:t>/form/SV_83and0CnmxLjZJA</a:t>
            </a:r>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19</a:t>
            </a:fld>
            <a:endParaRPr lang="en-US"/>
          </a:p>
        </p:txBody>
      </p:sp>
    </p:spTree>
    <p:extLst>
      <p:ext uri="{BB962C8B-B14F-4D97-AF65-F5344CB8AC3E}">
        <p14:creationId xmlns:p14="http://schemas.microsoft.com/office/powerpoint/2010/main" val="380629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a:t>
            </a:fld>
            <a:endParaRPr lang="en-US"/>
          </a:p>
        </p:txBody>
      </p:sp>
    </p:spTree>
    <p:extLst>
      <p:ext uri="{BB962C8B-B14F-4D97-AF65-F5344CB8AC3E}">
        <p14:creationId xmlns:p14="http://schemas.microsoft.com/office/powerpoint/2010/main" val="478250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Question</a:t>
            </a:r>
          </a:p>
        </p:txBody>
      </p:sp>
      <p:sp>
        <p:nvSpPr>
          <p:cNvPr id="4" name="Slide Number Placeholder 3"/>
          <p:cNvSpPr>
            <a:spLocks noGrp="1"/>
          </p:cNvSpPr>
          <p:nvPr>
            <p:ph type="sldNum" sz="quarter" idx="5"/>
          </p:nvPr>
        </p:nvSpPr>
        <p:spPr/>
        <p:txBody>
          <a:bodyPr/>
          <a:lstStyle/>
          <a:p>
            <a:fld id="{11A8E1CD-332E-FE41-86BF-888D646BC6A6}" type="slidenum">
              <a:rPr lang="en-US" smtClean="0"/>
              <a:t>3</a:t>
            </a:fld>
            <a:endParaRPr lang="en-US"/>
          </a:p>
        </p:txBody>
      </p:sp>
    </p:spTree>
    <p:extLst>
      <p:ext uri="{BB962C8B-B14F-4D97-AF65-F5344CB8AC3E}">
        <p14:creationId xmlns:p14="http://schemas.microsoft.com/office/powerpoint/2010/main" val="402583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8E1CD-332E-FE41-86BF-888D646BC6A6}" type="slidenum">
              <a:rPr lang="en-US" smtClean="0"/>
              <a:t>6</a:t>
            </a:fld>
            <a:endParaRPr lang="en-US"/>
          </a:p>
        </p:txBody>
      </p:sp>
    </p:spTree>
    <p:extLst>
      <p:ext uri="{BB962C8B-B14F-4D97-AF65-F5344CB8AC3E}">
        <p14:creationId xmlns:p14="http://schemas.microsoft.com/office/powerpoint/2010/main" val="345862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Question</a:t>
            </a:r>
          </a:p>
        </p:txBody>
      </p:sp>
      <p:sp>
        <p:nvSpPr>
          <p:cNvPr id="4" name="Slide Number Placeholder 3"/>
          <p:cNvSpPr>
            <a:spLocks noGrp="1"/>
          </p:cNvSpPr>
          <p:nvPr>
            <p:ph type="sldNum" sz="quarter" idx="5"/>
          </p:nvPr>
        </p:nvSpPr>
        <p:spPr/>
        <p:txBody>
          <a:bodyPr/>
          <a:lstStyle/>
          <a:p>
            <a:fld id="{11A8E1CD-332E-FE41-86BF-888D646BC6A6}" type="slidenum">
              <a:rPr lang="en-US" smtClean="0"/>
              <a:t>8</a:t>
            </a:fld>
            <a:endParaRPr lang="en-US"/>
          </a:p>
        </p:txBody>
      </p:sp>
    </p:spTree>
    <p:extLst>
      <p:ext uri="{BB962C8B-B14F-4D97-AF65-F5344CB8AC3E}">
        <p14:creationId xmlns:p14="http://schemas.microsoft.com/office/powerpoint/2010/main" val="3997484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Question</a:t>
            </a:r>
          </a:p>
        </p:txBody>
      </p:sp>
      <p:sp>
        <p:nvSpPr>
          <p:cNvPr id="4" name="Slide Number Placeholder 3"/>
          <p:cNvSpPr>
            <a:spLocks noGrp="1"/>
          </p:cNvSpPr>
          <p:nvPr>
            <p:ph type="sldNum" sz="quarter" idx="5"/>
          </p:nvPr>
        </p:nvSpPr>
        <p:spPr/>
        <p:txBody>
          <a:bodyPr/>
          <a:lstStyle/>
          <a:p>
            <a:fld id="{11A8E1CD-332E-FE41-86BF-888D646BC6A6}" type="slidenum">
              <a:rPr lang="en-US" smtClean="0"/>
              <a:t>9</a:t>
            </a:fld>
            <a:endParaRPr lang="en-US"/>
          </a:p>
        </p:txBody>
      </p:sp>
    </p:spTree>
    <p:extLst>
      <p:ext uri="{BB962C8B-B14F-4D97-AF65-F5344CB8AC3E}">
        <p14:creationId xmlns:p14="http://schemas.microsoft.com/office/powerpoint/2010/main" val="400837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30000" dirty="0"/>
              <a:t>rd</a:t>
            </a:r>
            <a:r>
              <a:rPr lang="en-US" dirty="0"/>
              <a:t> finger = dactylitis and heel squeeze is enthesopathy</a:t>
            </a:r>
          </a:p>
        </p:txBody>
      </p:sp>
      <p:sp>
        <p:nvSpPr>
          <p:cNvPr id="4" name="Slide Number Placeholder 3"/>
          <p:cNvSpPr>
            <a:spLocks noGrp="1"/>
          </p:cNvSpPr>
          <p:nvPr>
            <p:ph type="sldNum" sz="quarter" idx="5"/>
          </p:nvPr>
        </p:nvSpPr>
        <p:spPr/>
        <p:txBody>
          <a:bodyPr/>
          <a:lstStyle/>
          <a:p>
            <a:fld id="{11A8E1CD-332E-FE41-86BF-888D646BC6A6}" type="slidenum">
              <a:rPr lang="en-US" smtClean="0"/>
              <a:t>11</a:t>
            </a:fld>
            <a:endParaRPr lang="en-US"/>
          </a:p>
        </p:txBody>
      </p:sp>
    </p:spTree>
    <p:extLst>
      <p:ext uri="{BB962C8B-B14F-4D97-AF65-F5344CB8AC3E}">
        <p14:creationId xmlns:p14="http://schemas.microsoft.com/office/powerpoint/2010/main" val="3893339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Enthesopathy = inflammation at the site where a tendon inserts into a bone, i.e. the insertion point of the Achilles tendon into the calcaneus</a:t>
            </a:r>
          </a:p>
        </p:txBody>
      </p:sp>
      <p:sp>
        <p:nvSpPr>
          <p:cNvPr id="4" name="Slide Number Placeholder 3"/>
          <p:cNvSpPr>
            <a:spLocks noGrp="1"/>
          </p:cNvSpPr>
          <p:nvPr>
            <p:ph type="sldNum" sz="quarter" idx="5"/>
          </p:nvPr>
        </p:nvSpPr>
        <p:spPr/>
        <p:txBody>
          <a:bodyPr/>
          <a:lstStyle/>
          <a:p>
            <a:fld id="{11A8E1CD-332E-FE41-86BF-888D646BC6A6}" type="slidenum">
              <a:rPr lang="en-US" smtClean="0"/>
              <a:t>12</a:t>
            </a:fld>
            <a:endParaRPr lang="en-US"/>
          </a:p>
        </p:txBody>
      </p:sp>
    </p:spTree>
    <p:extLst>
      <p:ext uri="{BB962C8B-B14F-4D97-AF65-F5344CB8AC3E}">
        <p14:creationId xmlns:p14="http://schemas.microsoft.com/office/powerpoint/2010/main" val="4204716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Enthesopathy = inflammation at the site where a tendon inserts into a bone, i.e. the insertion point of the Achilles tendon into the calcaneus</a:t>
            </a:r>
          </a:p>
        </p:txBody>
      </p:sp>
      <p:sp>
        <p:nvSpPr>
          <p:cNvPr id="4" name="Slide Number Placeholder 3"/>
          <p:cNvSpPr>
            <a:spLocks noGrp="1"/>
          </p:cNvSpPr>
          <p:nvPr>
            <p:ph type="sldNum" sz="quarter" idx="5"/>
          </p:nvPr>
        </p:nvSpPr>
        <p:spPr/>
        <p:txBody>
          <a:bodyPr/>
          <a:lstStyle/>
          <a:p>
            <a:fld id="{11A8E1CD-332E-FE41-86BF-888D646BC6A6}" type="slidenum">
              <a:rPr lang="en-US" smtClean="0"/>
              <a:t>13</a:t>
            </a:fld>
            <a:endParaRPr lang="en-US"/>
          </a:p>
        </p:txBody>
      </p:sp>
    </p:spTree>
    <p:extLst>
      <p:ext uri="{BB962C8B-B14F-4D97-AF65-F5344CB8AC3E}">
        <p14:creationId xmlns:p14="http://schemas.microsoft.com/office/powerpoint/2010/main" val="177650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3E66-6DDC-154A-997D-1D7DA9239A7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D17E872-A80B-854C-9110-35D56D1D604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1AA8D5B-F26E-464C-A18E-17D9E4AEA2A3}"/>
              </a:ext>
            </a:extLst>
          </p:cNvPr>
          <p:cNvSpPr>
            <a:spLocks noGrp="1"/>
          </p:cNvSpPr>
          <p:nvPr>
            <p:ph type="dt" sz="half" idx="10"/>
          </p:nvPr>
        </p:nvSpPr>
        <p:spPr/>
        <p:txBody>
          <a:bodyPr/>
          <a:lstStyle/>
          <a:p>
            <a:fld id="{BA61FE2B-4300-0F4E-AAB0-7C7592218D73}" type="datetime1">
              <a:rPr lang="en-US" smtClean="0"/>
              <a:t>2/9/23</a:t>
            </a:fld>
            <a:endParaRPr lang="en-US"/>
          </a:p>
        </p:txBody>
      </p:sp>
      <p:sp>
        <p:nvSpPr>
          <p:cNvPr id="5" name="Footer Placeholder 4">
            <a:extLst>
              <a:ext uri="{FF2B5EF4-FFF2-40B4-BE49-F238E27FC236}">
                <a16:creationId xmlns:a16="http://schemas.microsoft.com/office/drawing/2014/main" id="{57386135-4A84-A243-85B3-C3ED58FC9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BE186-DCB7-8342-A13D-26170107AF0E}"/>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406020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3139-F0F0-5840-B2D4-E9D48A51E5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AD3FA-5354-E74D-83C3-254BF026B6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F953E-0F0A-B74C-913F-F060C92F54FA}"/>
              </a:ext>
            </a:extLst>
          </p:cNvPr>
          <p:cNvSpPr>
            <a:spLocks noGrp="1"/>
          </p:cNvSpPr>
          <p:nvPr>
            <p:ph type="dt" sz="half" idx="10"/>
          </p:nvPr>
        </p:nvSpPr>
        <p:spPr/>
        <p:txBody>
          <a:bodyPr/>
          <a:lstStyle/>
          <a:p>
            <a:fld id="{2368EDEB-7C02-5B4E-B902-521C2740B22A}" type="datetime1">
              <a:rPr lang="en-US" smtClean="0"/>
              <a:t>2/9/23</a:t>
            </a:fld>
            <a:endParaRPr lang="en-US"/>
          </a:p>
        </p:txBody>
      </p:sp>
      <p:sp>
        <p:nvSpPr>
          <p:cNvPr id="5" name="Footer Placeholder 4">
            <a:extLst>
              <a:ext uri="{FF2B5EF4-FFF2-40B4-BE49-F238E27FC236}">
                <a16:creationId xmlns:a16="http://schemas.microsoft.com/office/drawing/2014/main" id="{19A5101A-E1E7-E747-B761-96500D710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31E1-6D00-804A-877D-D58E1F6C63BE}"/>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89070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64484-023F-A841-BF12-31E26EE3192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B19B58-303C-374F-BF9E-BD276475C0E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EC10A-A5E8-4A44-AE93-B6C507E7A9D0}"/>
              </a:ext>
            </a:extLst>
          </p:cNvPr>
          <p:cNvSpPr>
            <a:spLocks noGrp="1"/>
          </p:cNvSpPr>
          <p:nvPr>
            <p:ph type="dt" sz="half" idx="10"/>
          </p:nvPr>
        </p:nvSpPr>
        <p:spPr/>
        <p:txBody>
          <a:bodyPr/>
          <a:lstStyle/>
          <a:p>
            <a:fld id="{863EA701-2C22-D84A-9A6F-F650165080AD}" type="datetime1">
              <a:rPr lang="en-US" smtClean="0"/>
              <a:t>2/9/23</a:t>
            </a:fld>
            <a:endParaRPr lang="en-US"/>
          </a:p>
        </p:txBody>
      </p:sp>
      <p:sp>
        <p:nvSpPr>
          <p:cNvPr id="5" name="Footer Placeholder 4">
            <a:extLst>
              <a:ext uri="{FF2B5EF4-FFF2-40B4-BE49-F238E27FC236}">
                <a16:creationId xmlns:a16="http://schemas.microsoft.com/office/drawing/2014/main" id="{7DC6CEA8-5E35-8A4D-96EE-B9189D4CA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A08F0-3BB4-D743-9366-AAC724EB404B}"/>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10681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C022-24AA-8141-84F8-629ECEE1E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2DB54-0C3B-384D-A365-4FD8A43E3C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B17A4-666B-0C48-8AB7-AAB722846D65}"/>
              </a:ext>
            </a:extLst>
          </p:cNvPr>
          <p:cNvSpPr>
            <a:spLocks noGrp="1"/>
          </p:cNvSpPr>
          <p:nvPr>
            <p:ph type="dt" sz="half" idx="10"/>
          </p:nvPr>
        </p:nvSpPr>
        <p:spPr/>
        <p:txBody>
          <a:bodyPr/>
          <a:lstStyle/>
          <a:p>
            <a:fld id="{1955CBD8-8576-6E4E-80F9-C1CCFE702030}" type="datetime1">
              <a:rPr lang="en-US" smtClean="0"/>
              <a:t>2/9/23</a:t>
            </a:fld>
            <a:endParaRPr lang="en-US"/>
          </a:p>
        </p:txBody>
      </p:sp>
      <p:sp>
        <p:nvSpPr>
          <p:cNvPr id="5" name="Footer Placeholder 4">
            <a:extLst>
              <a:ext uri="{FF2B5EF4-FFF2-40B4-BE49-F238E27FC236}">
                <a16:creationId xmlns:a16="http://schemas.microsoft.com/office/drawing/2014/main" id="{E4975036-D181-994C-8841-75DD873FF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2F2B1-1222-7043-B1DA-87D07D7784BB}"/>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407177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2D2E-CE80-FC4F-9E98-7BB6F9618F1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DE44BE2-E06A-644B-9A84-FD9B6E9583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227CD7-92A3-0446-B48A-701632EDBBA2}"/>
              </a:ext>
            </a:extLst>
          </p:cNvPr>
          <p:cNvSpPr>
            <a:spLocks noGrp="1"/>
          </p:cNvSpPr>
          <p:nvPr>
            <p:ph type="dt" sz="half" idx="10"/>
          </p:nvPr>
        </p:nvSpPr>
        <p:spPr/>
        <p:txBody>
          <a:bodyPr/>
          <a:lstStyle/>
          <a:p>
            <a:fld id="{8E504662-2446-764C-8E38-2EBCC4B6F737}" type="datetime1">
              <a:rPr lang="en-US" smtClean="0"/>
              <a:t>2/9/23</a:t>
            </a:fld>
            <a:endParaRPr lang="en-US"/>
          </a:p>
        </p:txBody>
      </p:sp>
      <p:sp>
        <p:nvSpPr>
          <p:cNvPr id="5" name="Footer Placeholder 4">
            <a:extLst>
              <a:ext uri="{FF2B5EF4-FFF2-40B4-BE49-F238E27FC236}">
                <a16:creationId xmlns:a16="http://schemas.microsoft.com/office/drawing/2014/main" id="{718BC9F1-05E3-BA4E-A3A9-5BD3CC51C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92B9D-B9D6-9846-B327-641FB167E2E5}"/>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296067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FE7C-C63A-2A48-B913-2113FACE4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C379C-A435-C548-B1D8-7378D47C2C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7B38C-F537-7749-87F3-7030C04C254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0BD3D-DF59-4F45-9DC3-9A68F2971D01}"/>
              </a:ext>
            </a:extLst>
          </p:cNvPr>
          <p:cNvSpPr>
            <a:spLocks noGrp="1"/>
          </p:cNvSpPr>
          <p:nvPr>
            <p:ph type="dt" sz="half" idx="10"/>
          </p:nvPr>
        </p:nvSpPr>
        <p:spPr/>
        <p:txBody>
          <a:bodyPr/>
          <a:lstStyle/>
          <a:p>
            <a:fld id="{D8DAA49F-0E5E-4848-8AB6-71B077D282AF}" type="datetime1">
              <a:rPr lang="en-US" smtClean="0"/>
              <a:t>2/9/23</a:t>
            </a:fld>
            <a:endParaRPr lang="en-US"/>
          </a:p>
        </p:txBody>
      </p:sp>
      <p:sp>
        <p:nvSpPr>
          <p:cNvPr id="6" name="Footer Placeholder 5">
            <a:extLst>
              <a:ext uri="{FF2B5EF4-FFF2-40B4-BE49-F238E27FC236}">
                <a16:creationId xmlns:a16="http://schemas.microsoft.com/office/drawing/2014/main" id="{94CA562E-8A66-B04F-B36A-404C2B7CB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B105C-D8CC-8745-A353-272D9CB84D37}"/>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71507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68D0-499E-D340-8D40-23DB9002D3D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240D95-323D-D74B-A3D7-C9B8616C7F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AB5F78-B76A-B94F-B900-A6945B91BB6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068421-4681-5D4B-AF2E-63AC5E3349A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ECDA61-6C96-EA4D-AFAC-34A5E9AF4F3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870BA7-3CCB-854B-BB3D-F59F63B12BD1}"/>
              </a:ext>
            </a:extLst>
          </p:cNvPr>
          <p:cNvSpPr>
            <a:spLocks noGrp="1"/>
          </p:cNvSpPr>
          <p:nvPr>
            <p:ph type="dt" sz="half" idx="10"/>
          </p:nvPr>
        </p:nvSpPr>
        <p:spPr/>
        <p:txBody>
          <a:bodyPr/>
          <a:lstStyle/>
          <a:p>
            <a:fld id="{43CD4E2D-C71E-2940-9FC1-61AAD8912FD3}" type="datetime1">
              <a:rPr lang="en-US" smtClean="0"/>
              <a:t>2/9/23</a:t>
            </a:fld>
            <a:endParaRPr lang="en-US"/>
          </a:p>
        </p:txBody>
      </p:sp>
      <p:sp>
        <p:nvSpPr>
          <p:cNvPr id="8" name="Footer Placeholder 7">
            <a:extLst>
              <a:ext uri="{FF2B5EF4-FFF2-40B4-BE49-F238E27FC236}">
                <a16:creationId xmlns:a16="http://schemas.microsoft.com/office/drawing/2014/main" id="{F2D1E537-F343-CD48-A10D-8B5087975E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EE3E58-89A3-4146-8AEB-A5CF0FB47DA9}"/>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37135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26E1-AEB5-294F-BFD1-1915311E0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235B48-6E7F-864D-8921-F0C97FCFEC95}"/>
              </a:ext>
            </a:extLst>
          </p:cNvPr>
          <p:cNvSpPr>
            <a:spLocks noGrp="1"/>
          </p:cNvSpPr>
          <p:nvPr>
            <p:ph type="dt" sz="half" idx="10"/>
          </p:nvPr>
        </p:nvSpPr>
        <p:spPr/>
        <p:txBody>
          <a:bodyPr/>
          <a:lstStyle/>
          <a:p>
            <a:fld id="{11500A7E-9F85-6D41-AE84-14AB0B662AB8}" type="datetime1">
              <a:rPr lang="en-US" smtClean="0"/>
              <a:t>2/9/23</a:t>
            </a:fld>
            <a:endParaRPr lang="en-US"/>
          </a:p>
        </p:txBody>
      </p:sp>
      <p:sp>
        <p:nvSpPr>
          <p:cNvPr id="4" name="Footer Placeholder 3">
            <a:extLst>
              <a:ext uri="{FF2B5EF4-FFF2-40B4-BE49-F238E27FC236}">
                <a16:creationId xmlns:a16="http://schemas.microsoft.com/office/drawing/2014/main" id="{7F4C5E24-4869-4D45-ADF8-3226CD7017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7D6708-D786-AC47-97AB-76CB0EE64036}"/>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4644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C71A0-B3B9-644D-B451-9C1FFFF7750E}"/>
              </a:ext>
            </a:extLst>
          </p:cNvPr>
          <p:cNvSpPr>
            <a:spLocks noGrp="1"/>
          </p:cNvSpPr>
          <p:nvPr>
            <p:ph type="dt" sz="half" idx="10"/>
          </p:nvPr>
        </p:nvSpPr>
        <p:spPr/>
        <p:txBody>
          <a:bodyPr/>
          <a:lstStyle/>
          <a:p>
            <a:fld id="{9E16DBFA-370F-8F44-BF57-52EECC105ED5}" type="datetime1">
              <a:rPr lang="en-US" smtClean="0"/>
              <a:t>2/9/23</a:t>
            </a:fld>
            <a:endParaRPr lang="en-US"/>
          </a:p>
        </p:txBody>
      </p:sp>
      <p:sp>
        <p:nvSpPr>
          <p:cNvPr id="3" name="Footer Placeholder 2">
            <a:extLst>
              <a:ext uri="{FF2B5EF4-FFF2-40B4-BE49-F238E27FC236}">
                <a16:creationId xmlns:a16="http://schemas.microsoft.com/office/drawing/2014/main" id="{73DD8D58-6C87-E44A-BB4D-7AF4FF5DF1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44929-A35B-BA47-8ECC-54718F654CDF}"/>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262565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3A29-3D8C-D046-AA6C-A4357541AC4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F03E24A-B414-4B43-9F2C-598D4FF9770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FCF94E-FAB2-6943-88D3-822EBAC296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435CB2-E060-4C4C-958D-6980EBFE65D5}"/>
              </a:ext>
            </a:extLst>
          </p:cNvPr>
          <p:cNvSpPr>
            <a:spLocks noGrp="1"/>
          </p:cNvSpPr>
          <p:nvPr>
            <p:ph type="dt" sz="half" idx="10"/>
          </p:nvPr>
        </p:nvSpPr>
        <p:spPr/>
        <p:txBody>
          <a:bodyPr/>
          <a:lstStyle/>
          <a:p>
            <a:fld id="{6E0241F9-EF74-5147-A475-A8F9F7C67E6B}" type="datetime1">
              <a:rPr lang="en-US" smtClean="0"/>
              <a:t>2/9/23</a:t>
            </a:fld>
            <a:endParaRPr lang="en-US"/>
          </a:p>
        </p:txBody>
      </p:sp>
      <p:sp>
        <p:nvSpPr>
          <p:cNvPr id="6" name="Footer Placeholder 5">
            <a:extLst>
              <a:ext uri="{FF2B5EF4-FFF2-40B4-BE49-F238E27FC236}">
                <a16:creationId xmlns:a16="http://schemas.microsoft.com/office/drawing/2014/main" id="{48608404-0A64-C542-A335-7C722D2B5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D02732-FA0D-5B43-BF62-6190A7E6B598}"/>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39432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2013E-4375-5645-9924-6A402B3400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3ABDD4F-537D-5A4B-B7E9-CEF697100A7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CAF67E9-3420-F44D-826F-7D53DF3663C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613723E-E99C-9D43-A745-0D46F6AC7B12}"/>
              </a:ext>
            </a:extLst>
          </p:cNvPr>
          <p:cNvSpPr>
            <a:spLocks noGrp="1"/>
          </p:cNvSpPr>
          <p:nvPr>
            <p:ph type="dt" sz="half" idx="10"/>
          </p:nvPr>
        </p:nvSpPr>
        <p:spPr/>
        <p:txBody>
          <a:bodyPr/>
          <a:lstStyle/>
          <a:p>
            <a:fld id="{8B5EA893-9996-BD4C-B1BE-BA2B10F4518B}" type="datetime1">
              <a:rPr lang="en-US" smtClean="0"/>
              <a:t>2/9/23</a:t>
            </a:fld>
            <a:endParaRPr lang="en-US"/>
          </a:p>
        </p:txBody>
      </p:sp>
      <p:sp>
        <p:nvSpPr>
          <p:cNvPr id="6" name="Footer Placeholder 5">
            <a:extLst>
              <a:ext uri="{FF2B5EF4-FFF2-40B4-BE49-F238E27FC236}">
                <a16:creationId xmlns:a16="http://schemas.microsoft.com/office/drawing/2014/main" id="{A68F2162-7C25-6A4B-91F2-0FEB3C622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AE7A14-D3EC-BA44-B1EE-CE24334C08D4}"/>
              </a:ext>
            </a:extLst>
          </p:cNvPr>
          <p:cNvSpPr>
            <a:spLocks noGrp="1"/>
          </p:cNvSpPr>
          <p:nvPr>
            <p:ph type="sldNum" sz="quarter" idx="12"/>
          </p:nvPr>
        </p:nvSpPr>
        <p:spPr/>
        <p:txBody>
          <a:bodyPr/>
          <a:lstStyle/>
          <a:p>
            <a:fld id="{6D690D79-99D0-394E-ABF8-C43F62195873}" type="slidenum">
              <a:rPr lang="en-US" smtClean="0"/>
              <a:pPr/>
              <a:t>‹#›</a:t>
            </a:fld>
            <a:endParaRPr lang="en-US"/>
          </a:p>
        </p:txBody>
      </p:sp>
    </p:spTree>
    <p:extLst>
      <p:ext uri="{BB962C8B-B14F-4D97-AF65-F5344CB8AC3E}">
        <p14:creationId xmlns:p14="http://schemas.microsoft.com/office/powerpoint/2010/main" val="1543205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0AD2C-932E-F14A-8614-00CCC53AEB7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353744-2439-DB4B-883A-52E5C31EC2E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1D118-99EC-5148-A598-EF28242CE0C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F70C5DB-1832-9446-80C8-D255E3B6831B}" type="datetime1">
              <a:rPr lang="en-US" smtClean="0"/>
              <a:t>2/9/23</a:t>
            </a:fld>
            <a:endParaRPr lang="en-US"/>
          </a:p>
        </p:txBody>
      </p:sp>
      <p:sp>
        <p:nvSpPr>
          <p:cNvPr id="5" name="Footer Placeholder 4">
            <a:extLst>
              <a:ext uri="{FF2B5EF4-FFF2-40B4-BE49-F238E27FC236}">
                <a16:creationId xmlns:a16="http://schemas.microsoft.com/office/drawing/2014/main" id="{0C0D6403-B2EF-514D-BCAE-115F8E0DE09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F12D7B-CAB1-F84C-A431-5815C636359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690D79-99D0-394E-ABF8-C43F62195873}" type="slidenum">
              <a:rPr lang="en-US" smtClean="0"/>
              <a:pPr/>
              <a:t>‹#›</a:t>
            </a:fld>
            <a:endParaRPr lang="en-US"/>
          </a:p>
        </p:txBody>
      </p:sp>
    </p:spTree>
    <p:extLst>
      <p:ext uri="{BB962C8B-B14F-4D97-AF65-F5344CB8AC3E}">
        <p14:creationId xmlns:p14="http://schemas.microsoft.com/office/powerpoint/2010/main" val="22837801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ucsf.co1.qualtrics.com/jfe/form/SV_em7h1HsHAyn3fpQ"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483B-B853-D146-BC38-18502808B650}"/>
              </a:ext>
            </a:extLst>
          </p:cNvPr>
          <p:cNvSpPr>
            <a:spLocks noGrp="1"/>
          </p:cNvSpPr>
          <p:nvPr>
            <p:ph type="ctrTitle"/>
          </p:nvPr>
        </p:nvSpPr>
        <p:spPr>
          <a:xfrm>
            <a:off x="3664029" y="1640941"/>
            <a:ext cx="4419616" cy="880301"/>
          </a:xfrm>
        </p:spPr>
        <p:txBody>
          <a:bodyPr>
            <a:normAutofit/>
          </a:bodyPr>
          <a:lstStyle/>
          <a:p>
            <a:r>
              <a:rPr lang="en-US" sz="4950" dirty="0">
                <a:latin typeface="Open Sans" panose="020B0606030504020204" pitchFamily="34" charset="0"/>
                <a:ea typeface="Open Sans" panose="020B0606030504020204" pitchFamily="34" charset="0"/>
                <a:cs typeface="Open Sans" panose="020B0606030504020204" pitchFamily="34" charset="0"/>
              </a:rPr>
              <a:t>Welcome!</a:t>
            </a:r>
          </a:p>
        </p:txBody>
      </p:sp>
      <p:sp>
        <p:nvSpPr>
          <p:cNvPr id="3" name="Subtitle 2">
            <a:extLst>
              <a:ext uri="{FF2B5EF4-FFF2-40B4-BE49-F238E27FC236}">
                <a16:creationId xmlns:a16="http://schemas.microsoft.com/office/drawing/2014/main" id="{FB9018F1-DA04-7C45-BA11-4BF970C5B4F4}"/>
              </a:ext>
            </a:extLst>
          </p:cNvPr>
          <p:cNvSpPr>
            <a:spLocks noGrp="1"/>
          </p:cNvSpPr>
          <p:nvPr>
            <p:ph type="subTitle" idx="1"/>
          </p:nvPr>
        </p:nvSpPr>
        <p:spPr>
          <a:xfrm>
            <a:off x="3664028" y="2730721"/>
            <a:ext cx="4597509" cy="1981623"/>
          </a:xfrm>
        </p:spPr>
        <p:txBody>
          <a:bodyPr vert="horz" lIns="68580" tIns="34290" rIns="68580" bIns="34290" rtlCol="0" anchor="t">
            <a:normAutofit lnSpcReduction="10000"/>
          </a:bodyPr>
          <a:lstStyle/>
          <a:p>
            <a:r>
              <a:rPr lang="en-US" sz="1800" b="1" dirty="0">
                <a:latin typeface="Open Sans"/>
                <a:ea typeface="Open Sans"/>
                <a:cs typeface="Open Sans"/>
              </a:rPr>
              <a:t>RA Mimics: </a:t>
            </a:r>
          </a:p>
          <a:p>
            <a:r>
              <a:rPr lang="en-US" sz="1800" b="1" dirty="0">
                <a:latin typeface="Open Sans"/>
                <a:ea typeface="Open Sans"/>
                <a:cs typeface="Open Sans"/>
              </a:rPr>
              <a:t>Other Forms of</a:t>
            </a:r>
          </a:p>
          <a:p>
            <a:r>
              <a:rPr lang="en-US" sz="1800" b="1" dirty="0">
                <a:latin typeface="Open Sans"/>
                <a:ea typeface="Open Sans"/>
                <a:cs typeface="Open Sans"/>
              </a:rPr>
              <a:t> Inflammatory Arthritis</a:t>
            </a:r>
          </a:p>
          <a:p>
            <a:pPr>
              <a:lnSpc>
                <a:spcPct val="150000"/>
              </a:lnSpc>
            </a:pPr>
            <a:r>
              <a:rPr lang="en-US" altLang="en-US" sz="1950" i="1" dirty="0">
                <a:latin typeface="Open Sans"/>
                <a:ea typeface="Open Sans"/>
                <a:cs typeface="Open Sans"/>
              </a:rPr>
              <a:t>Mimi </a:t>
            </a:r>
            <a:r>
              <a:rPr lang="en-US" altLang="en-US" sz="1950" i="1" dirty="0" err="1">
                <a:latin typeface="Open Sans"/>
                <a:ea typeface="Open Sans"/>
                <a:cs typeface="Open Sans"/>
              </a:rPr>
              <a:t>Margaretten</a:t>
            </a:r>
            <a:r>
              <a:rPr lang="en-US" altLang="en-US" sz="1950" i="1" dirty="0">
                <a:latin typeface="Open Sans"/>
                <a:ea typeface="Open Sans"/>
                <a:cs typeface="Open Sans"/>
              </a:rPr>
              <a:t>, MD </a:t>
            </a:r>
            <a:endParaRPr lang="en-US" altLang="en-US" sz="1950" i="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600" i="1" dirty="0">
              <a:latin typeface="Open Sans" panose="020B0606030504020204" pitchFamily="34" charset="0"/>
              <a:ea typeface="Open Sans" panose="020B0606030504020204" pitchFamily="34" charset="0"/>
              <a:cs typeface="Open Sans" panose="020B0606030504020204" pitchFamily="34" charset="0"/>
            </a:endParaRPr>
          </a:p>
          <a:p>
            <a:r>
              <a:rPr lang="en-US" sz="1350" dirty="0">
                <a:latin typeface="Open Sans"/>
                <a:ea typeface="Open Sans"/>
                <a:cs typeface="Open Sans"/>
              </a:rPr>
              <a:t>February 16, 2023</a:t>
            </a:r>
          </a:p>
          <a:p>
            <a:endParaRPr lang="en-US" dirty="0">
              <a:latin typeface="Open Sans"/>
              <a:ea typeface="Open Sans"/>
              <a:cs typeface="Open Sans"/>
            </a:endParaRPr>
          </a:p>
          <a:p>
            <a:endParaRPr lang="en-US" sz="1425" b="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1425" dirty="0">
              <a:latin typeface="Open Sans" panose="020B0606030504020204" pitchFamily="34" charset="0"/>
              <a:ea typeface="Open Sans" panose="020B0606030504020204" pitchFamily="34" charset="0"/>
              <a:cs typeface="Open Sans" panose="020B0606030504020204" pitchFamily="34" charset="0"/>
            </a:endParaRPr>
          </a:p>
          <a:p>
            <a:endParaRPr lang="en-US" sz="1575"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540473F8-3367-8449-8856-C0037B6B85CA}"/>
              </a:ext>
            </a:extLst>
          </p:cNvPr>
          <p:cNvPicPr>
            <a:picLocks noChangeAspect="1"/>
          </p:cNvPicPr>
          <p:nvPr/>
        </p:nvPicPr>
        <p:blipFill rotWithShape="1">
          <a:blip r:embed="rId3"/>
          <a:srcRect l="39170" t="-4417"/>
          <a:stretch/>
        </p:blipFill>
        <p:spPr>
          <a:xfrm>
            <a:off x="7873811" y="6331671"/>
            <a:ext cx="1270189" cy="412953"/>
          </a:xfrm>
          <a:prstGeom prst="rect">
            <a:avLst/>
          </a:prstGeom>
        </p:spPr>
      </p:pic>
      <p:pic>
        <p:nvPicPr>
          <p:cNvPr id="10" name="Picture 9">
            <a:extLst>
              <a:ext uri="{FF2B5EF4-FFF2-40B4-BE49-F238E27FC236}">
                <a16:creationId xmlns:a16="http://schemas.microsoft.com/office/drawing/2014/main" id="{64517257-7869-3A46-BAB9-1EBCF11066F4}"/>
              </a:ext>
            </a:extLst>
          </p:cNvPr>
          <p:cNvPicPr>
            <a:picLocks noChangeAspect="1"/>
          </p:cNvPicPr>
          <p:nvPr/>
        </p:nvPicPr>
        <p:blipFill>
          <a:blip r:embed="rId4"/>
          <a:stretch>
            <a:fillRect/>
          </a:stretch>
        </p:blipFill>
        <p:spPr>
          <a:xfrm>
            <a:off x="6688297" y="6388765"/>
            <a:ext cx="1185514" cy="412954"/>
          </a:xfrm>
          <a:prstGeom prst="rect">
            <a:avLst/>
          </a:prstGeom>
        </p:spPr>
      </p:pic>
      <p:sp>
        <p:nvSpPr>
          <p:cNvPr id="9" name="TextBox 9">
            <a:extLst>
              <a:ext uri="{FF2B5EF4-FFF2-40B4-BE49-F238E27FC236}">
                <a16:creationId xmlns:a16="http://schemas.microsoft.com/office/drawing/2014/main" id="{19834F40-98EA-4C40-9250-6B3B1C18CCF7}"/>
              </a:ext>
            </a:extLst>
          </p:cNvPr>
          <p:cNvSpPr txBox="1"/>
          <p:nvPr/>
        </p:nvSpPr>
        <p:spPr>
          <a:xfrm>
            <a:off x="-230037" y="6542224"/>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pic>
        <p:nvPicPr>
          <p:cNvPr id="6" name="Picture 6" descr="Logo, icon&#10;&#10;Description automatically generated">
            <a:extLst>
              <a:ext uri="{FF2B5EF4-FFF2-40B4-BE49-F238E27FC236}">
                <a16:creationId xmlns:a16="http://schemas.microsoft.com/office/drawing/2014/main" id="{C78BEE6B-8B67-4E5D-97AD-6E40383F6A71}"/>
              </a:ext>
            </a:extLst>
          </p:cNvPr>
          <p:cNvPicPr>
            <a:picLocks noChangeAspect="1"/>
          </p:cNvPicPr>
          <p:nvPr/>
        </p:nvPicPr>
        <p:blipFill>
          <a:blip r:embed="rId5"/>
          <a:stretch>
            <a:fillRect/>
          </a:stretch>
        </p:blipFill>
        <p:spPr>
          <a:xfrm>
            <a:off x="1221558" y="1914092"/>
            <a:ext cx="2639466" cy="3510524"/>
          </a:xfrm>
          <a:prstGeom prst="rect">
            <a:avLst/>
          </a:prstGeom>
        </p:spPr>
      </p:pic>
      <p:pic>
        <p:nvPicPr>
          <p:cNvPr id="4" name="Picture 3">
            <a:extLst>
              <a:ext uri="{FF2B5EF4-FFF2-40B4-BE49-F238E27FC236}">
                <a16:creationId xmlns:a16="http://schemas.microsoft.com/office/drawing/2014/main" id="{683F9CE5-C4BC-1544-93A4-E905D8D7A81E}"/>
              </a:ext>
            </a:extLst>
          </p:cNvPr>
          <p:cNvPicPr>
            <a:picLocks noChangeAspect="1"/>
          </p:cNvPicPr>
          <p:nvPr/>
        </p:nvPicPr>
        <p:blipFill>
          <a:blip r:embed="rId6"/>
          <a:stretch>
            <a:fillRect/>
          </a:stretch>
        </p:blipFill>
        <p:spPr>
          <a:xfrm>
            <a:off x="5178195" y="6331671"/>
            <a:ext cx="1391283" cy="511202"/>
          </a:xfrm>
          <a:prstGeom prst="rect">
            <a:avLst/>
          </a:prstGeom>
        </p:spPr>
      </p:pic>
    </p:spTree>
    <p:extLst>
      <p:ext uri="{BB962C8B-B14F-4D97-AF65-F5344CB8AC3E}">
        <p14:creationId xmlns:p14="http://schemas.microsoft.com/office/powerpoint/2010/main" val="2013668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7853-77B1-004C-B5FC-4418ECA741F7}"/>
              </a:ext>
            </a:extLst>
          </p:cNvPr>
          <p:cNvSpPr>
            <a:spLocks noGrp="1"/>
          </p:cNvSpPr>
          <p:nvPr>
            <p:ph type="title"/>
          </p:nvPr>
        </p:nvSpPr>
        <p:spPr>
          <a:xfrm>
            <a:off x="628650" y="306071"/>
            <a:ext cx="7886700" cy="936392"/>
          </a:xfrm>
        </p:spPr>
        <p:txBody>
          <a:bodyPr/>
          <a:lstStyle/>
          <a:p>
            <a:pPr algn="ctr"/>
            <a:r>
              <a:rPr lang="en-US" b="1" dirty="0"/>
              <a:t>RA vs. OA</a:t>
            </a:r>
          </a:p>
        </p:txBody>
      </p:sp>
      <p:graphicFrame>
        <p:nvGraphicFramePr>
          <p:cNvPr id="4" name="Content Placeholder 3">
            <a:extLst>
              <a:ext uri="{FF2B5EF4-FFF2-40B4-BE49-F238E27FC236}">
                <a16:creationId xmlns:a16="http://schemas.microsoft.com/office/drawing/2014/main" id="{DC98322C-6623-284B-B9F3-713AF714F27F}"/>
              </a:ext>
            </a:extLst>
          </p:cNvPr>
          <p:cNvGraphicFramePr>
            <a:graphicFrameLocks noGrp="1"/>
          </p:cNvGraphicFramePr>
          <p:nvPr>
            <p:ph idx="1"/>
            <p:extLst>
              <p:ext uri="{D42A27DB-BD31-4B8C-83A1-F6EECF244321}">
                <p14:modId xmlns:p14="http://schemas.microsoft.com/office/powerpoint/2010/main" val="3790624328"/>
              </p:ext>
            </p:extLst>
          </p:nvPr>
        </p:nvGraphicFramePr>
        <p:xfrm>
          <a:off x="171879" y="1978109"/>
          <a:ext cx="8772741" cy="4222458"/>
        </p:xfrm>
        <a:graphic>
          <a:graphicData uri="http://schemas.openxmlformats.org/drawingml/2006/table">
            <a:tbl>
              <a:tblPr firstRow="1" bandRow="1">
                <a:tableStyleId>{5C22544A-7EE6-4342-B048-85BDC9FD1C3A}</a:tableStyleId>
              </a:tblPr>
              <a:tblGrid>
                <a:gridCol w="2399441">
                  <a:extLst>
                    <a:ext uri="{9D8B030D-6E8A-4147-A177-3AD203B41FA5}">
                      <a16:colId xmlns:a16="http://schemas.microsoft.com/office/drawing/2014/main" val="2245236647"/>
                    </a:ext>
                  </a:extLst>
                </a:gridCol>
                <a:gridCol w="3155712">
                  <a:extLst>
                    <a:ext uri="{9D8B030D-6E8A-4147-A177-3AD203B41FA5}">
                      <a16:colId xmlns:a16="http://schemas.microsoft.com/office/drawing/2014/main" val="2919951893"/>
                    </a:ext>
                  </a:extLst>
                </a:gridCol>
                <a:gridCol w="3217588">
                  <a:extLst>
                    <a:ext uri="{9D8B030D-6E8A-4147-A177-3AD203B41FA5}">
                      <a16:colId xmlns:a16="http://schemas.microsoft.com/office/drawing/2014/main" val="659559025"/>
                    </a:ext>
                  </a:extLst>
                </a:gridCol>
              </a:tblGrid>
              <a:tr h="703743">
                <a:tc>
                  <a:txBody>
                    <a:bodyPr/>
                    <a:lstStyle/>
                    <a:p>
                      <a:pPr algn="ctr"/>
                      <a:r>
                        <a:rPr lang="en-US" sz="1800" b="1" dirty="0"/>
                        <a:t>Feature</a:t>
                      </a:r>
                    </a:p>
                  </a:txBody>
                  <a:tcPr marL="68580" marR="68580" marT="34290" marB="34290"/>
                </a:tc>
                <a:tc>
                  <a:txBody>
                    <a:bodyPr/>
                    <a:lstStyle/>
                    <a:p>
                      <a:pPr algn="ctr"/>
                      <a:r>
                        <a:rPr lang="en-US" sz="1800" b="1" dirty="0"/>
                        <a:t>Rheumatoid Arthritis</a:t>
                      </a:r>
                    </a:p>
                  </a:txBody>
                  <a:tcPr marL="68580" marR="68580" marT="34290" marB="34290"/>
                </a:tc>
                <a:tc>
                  <a:txBody>
                    <a:bodyPr/>
                    <a:lstStyle/>
                    <a:p>
                      <a:pPr algn="ctr"/>
                      <a:r>
                        <a:rPr lang="en-US" sz="1800" b="1" dirty="0"/>
                        <a:t>Osteoarthritis</a:t>
                      </a:r>
                    </a:p>
                  </a:txBody>
                  <a:tcPr marL="68580" marR="68580" marT="34290" marB="34290"/>
                </a:tc>
                <a:extLst>
                  <a:ext uri="{0D108BD9-81ED-4DB2-BD59-A6C34878D82A}">
                    <a16:rowId xmlns:a16="http://schemas.microsoft.com/office/drawing/2014/main" val="1044601747"/>
                  </a:ext>
                </a:extLst>
              </a:tr>
              <a:tr h="703743">
                <a:tc>
                  <a:txBody>
                    <a:bodyPr/>
                    <a:lstStyle/>
                    <a:p>
                      <a:r>
                        <a:rPr lang="en-US" sz="1600" dirty="0"/>
                        <a:t>Primary Joints Affected</a:t>
                      </a:r>
                    </a:p>
                  </a:txBody>
                  <a:tcPr marL="68580" marR="68580" marT="34290" marB="34290"/>
                </a:tc>
                <a:tc>
                  <a:txBody>
                    <a:bodyPr/>
                    <a:lstStyle/>
                    <a:p>
                      <a:r>
                        <a:rPr lang="en-US" sz="1600" dirty="0"/>
                        <a:t>Wrists, MCPs &amp; PIPs</a:t>
                      </a:r>
                    </a:p>
                  </a:txBody>
                  <a:tcPr marL="68580" marR="68580" marT="34290" marB="34290"/>
                </a:tc>
                <a:tc>
                  <a:txBody>
                    <a:bodyPr/>
                    <a:lstStyle/>
                    <a:p>
                      <a:r>
                        <a:rPr lang="en-US" sz="1600" dirty="0"/>
                        <a:t>1</a:t>
                      </a:r>
                      <a:r>
                        <a:rPr lang="en-US" sz="1600" baseline="30000" dirty="0"/>
                        <a:t>st</a:t>
                      </a:r>
                      <a:r>
                        <a:rPr lang="en-US" sz="1600" dirty="0"/>
                        <a:t> CMC (base of thumb), PIPs &amp; DIPS</a:t>
                      </a:r>
                    </a:p>
                  </a:txBody>
                  <a:tcPr marL="68580" marR="68580" marT="34290" marB="34290"/>
                </a:tc>
                <a:extLst>
                  <a:ext uri="{0D108BD9-81ED-4DB2-BD59-A6C34878D82A}">
                    <a16:rowId xmlns:a16="http://schemas.microsoft.com/office/drawing/2014/main" val="4276708111"/>
                  </a:ext>
                </a:extLst>
              </a:tr>
              <a:tr h="703743">
                <a:tc>
                  <a:txBody>
                    <a:bodyPr/>
                    <a:lstStyle/>
                    <a:p>
                      <a:r>
                        <a:rPr lang="en-US" sz="1600" dirty="0"/>
                        <a:t>Bouchard/Heberden Nodes</a:t>
                      </a:r>
                    </a:p>
                  </a:txBody>
                  <a:tcPr marL="68580" marR="68580" marT="34290" marB="34290"/>
                </a:tc>
                <a:tc>
                  <a:txBody>
                    <a:bodyPr/>
                    <a:lstStyle/>
                    <a:p>
                      <a:r>
                        <a:rPr lang="en-US" sz="1600" dirty="0"/>
                        <a:t>Absent</a:t>
                      </a:r>
                    </a:p>
                  </a:txBody>
                  <a:tcPr marL="68580" marR="68580" marT="34290" marB="34290"/>
                </a:tc>
                <a:tc>
                  <a:txBody>
                    <a:bodyPr/>
                    <a:lstStyle/>
                    <a:p>
                      <a:r>
                        <a:rPr lang="en-US" sz="1600" dirty="0"/>
                        <a:t>Often present</a:t>
                      </a:r>
                    </a:p>
                  </a:txBody>
                  <a:tcPr marL="68580" marR="68580" marT="34290" marB="34290"/>
                </a:tc>
                <a:extLst>
                  <a:ext uri="{0D108BD9-81ED-4DB2-BD59-A6C34878D82A}">
                    <a16:rowId xmlns:a16="http://schemas.microsoft.com/office/drawing/2014/main" val="730532043"/>
                  </a:ext>
                </a:extLst>
              </a:tr>
              <a:tr h="703743">
                <a:tc>
                  <a:txBody>
                    <a:bodyPr/>
                    <a:lstStyle/>
                    <a:p>
                      <a:r>
                        <a:rPr lang="en-US" sz="1600" dirty="0"/>
                        <a:t>Joint Characteristics</a:t>
                      </a:r>
                    </a:p>
                  </a:txBody>
                  <a:tcPr marL="68580" marR="68580" marT="34290" marB="34290"/>
                </a:tc>
                <a:tc>
                  <a:txBody>
                    <a:bodyPr/>
                    <a:lstStyle/>
                    <a:p>
                      <a:r>
                        <a:rPr lang="en-US" sz="1600" dirty="0"/>
                        <a:t>Soft, warm tender</a:t>
                      </a:r>
                    </a:p>
                  </a:txBody>
                  <a:tcPr marL="68580" marR="68580" marT="34290" marB="34290"/>
                </a:tc>
                <a:tc>
                  <a:txBody>
                    <a:bodyPr/>
                    <a:lstStyle/>
                    <a:p>
                      <a:r>
                        <a:rPr lang="en-US" sz="1600" dirty="0"/>
                        <a:t>Hard and Bony</a:t>
                      </a:r>
                    </a:p>
                  </a:txBody>
                  <a:tcPr marL="68580" marR="68580" marT="34290" marB="34290"/>
                </a:tc>
                <a:extLst>
                  <a:ext uri="{0D108BD9-81ED-4DB2-BD59-A6C34878D82A}">
                    <a16:rowId xmlns:a16="http://schemas.microsoft.com/office/drawing/2014/main" val="3154428660"/>
                  </a:ext>
                </a:extLst>
              </a:tr>
              <a:tr h="703743">
                <a:tc>
                  <a:txBody>
                    <a:bodyPr/>
                    <a:lstStyle/>
                    <a:p>
                      <a:r>
                        <a:rPr lang="en-US" sz="1600" dirty="0"/>
                        <a:t>Stiffness</a:t>
                      </a:r>
                    </a:p>
                  </a:txBody>
                  <a:tcPr marL="68580" marR="68580" marT="34290" marB="34290"/>
                </a:tc>
                <a:tc>
                  <a:txBody>
                    <a:bodyPr/>
                    <a:lstStyle/>
                    <a:p>
                      <a:r>
                        <a:rPr lang="en-US" sz="1600" dirty="0"/>
                        <a:t>Worse after resting (i.e. morning)</a:t>
                      </a:r>
                    </a:p>
                  </a:txBody>
                  <a:tcPr marL="68580" marR="68580" marT="34290" marB="34290"/>
                </a:tc>
                <a:tc>
                  <a:txBody>
                    <a:bodyPr/>
                    <a:lstStyle/>
                    <a:p>
                      <a:r>
                        <a:rPr lang="en-US" sz="1600" dirty="0"/>
                        <a:t>If present can be in evening</a:t>
                      </a:r>
                    </a:p>
                  </a:txBody>
                  <a:tcPr marL="68580" marR="68580" marT="34290" marB="34290"/>
                </a:tc>
                <a:extLst>
                  <a:ext uri="{0D108BD9-81ED-4DB2-BD59-A6C34878D82A}">
                    <a16:rowId xmlns:a16="http://schemas.microsoft.com/office/drawing/2014/main" val="2187064963"/>
                  </a:ext>
                </a:extLst>
              </a:tr>
              <a:tr h="703743">
                <a:tc>
                  <a:txBody>
                    <a:bodyPr/>
                    <a:lstStyle/>
                    <a:p>
                      <a:r>
                        <a:rPr lang="en-US" sz="1600" dirty="0"/>
                        <a:t>Lab Findings</a:t>
                      </a:r>
                    </a:p>
                  </a:txBody>
                  <a:tcPr marL="68580" marR="68580" marT="34290" marB="34290"/>
                </a:tc>
                <a:tc>
                  <a:txBody>
                    <a:bodyPr/>
                    <a:lstStyle/>
                    <a:p>
                      <a:r>
                        <a:rPr lang="en-US" sz="1600" dirty="0"/>
                        <a:t>Often +RF/+CCP, elevated ESR &amp; CRP</a:t>
                      </a:r>
                    </a:p>
                  </a:txBody>
                  <a:tcPr marL="68580" marR="68580" marT="34290" marB="34290"/>
                </a:tc>
                <a:tc>
                  <a:txBody>
                    <a:bodyPr/>
                    <a:lstStyle/>
                    <a:p>
                      <a:r>
                        <a:rPr lang="en-US" sz="1600" dirty="0"/>
                        <a:t>Normal ESR &amp; CRP</a:t>
                      </a:r>
                    </a:p>
                  </a:txBody>
                  <a:tcPr marL="68580" marR="68580" marT="34290" marB="34290"/>
                </a:tc>
                <a:extLst>
                  <a:ext uri="{0D108BD9-81ED-4DB2-BD59-A6C34878D82A}">
                    <a16:rowId xmlns:a16="http://schemas.microsoft.com/office/drawing/2014/main" val="2774288662"/>
                  </a:ext>
                </a:extLst>
              </a:tr>
            </a:tbl>
          </a:graphicData>
        </a:graphic>
      </p:graphicFrame>
      <p:sp>
        <p:nvSpPr>
          <p:cNvPr id="5" name="TextBox 9">
            <a:extLst>
              <a:ext uri="{FF2B5EF4-FFF2-40B4-BE49-F238E27FC236}">
                <a16:creationId xmlns:a16="http://schemas.microsoft.com/office/drawing/2014/main" id="{6DB73D1D-9065-9E81-748D-68E947B25185}"/>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790736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450477" y="1253938"/>
            <a:ext cx="4155141" cy="4558553"/>
          </a:xfrm>
        </p:spPr>
        <p:txBody>
          <a:bodyPr>
            <a:normAutofit/>
          </a:bodyPr>
          <a:lstStyle/>
          <a:p>
            <a:r>
              <a:rPr lang="en-US" sz="1800" b="1" dirty="0"/>
              <a:t>Case 3. </a:t>
            </a:r>
            <a:r>
              <a:rPr lang="en-US" sz="1800" dirty="0"/>
              <a:t>44 </a:t>
            </a:r>
            <a:r>
              <a:rPr lang="en-US" sz="1800" dirty="0" err="1"/>
              <a:t>yo</a:t>
            </a:r>
            <a:r>
              <a:rPr lang="en-US" sz="1800" dirty="0"/>
              <a:t> woman presents in clinic with 8 weeks of morning stiffness, foot pain, &amp; “swelling in my L middle finger &amp; R knee.” Exam shows R knee effusion, L 3</a:t>
            </a:r>
            <a:r>
              <a:rPr lang="en-US" sz="1800" baseline="30000" dirty="0"/>
              <a:t>rd</a:t>
            </a:r>
            <a:r>
              <a:rPr lang="en-US" sz="1800" dirty="0"/>
              <a:t> swollen finger, and tenderness with heel squeeze. RF &amp; CCP are negative, CRP 88 mg/L and ESR &gt;120 mm/h. X-rays show soft tissue swelling without erosions. The factor that makes you most suspicious that this is NOT RA is:</a:t>
            </a:r>
          </a:p>
          <a:p>
            <a:pPr marL="342900" indent="-342900">
              <a:buAutoNum type="alphaUcPeriod"/>
            </a:pPr>
            <a:r>
              <a:rPr lang="en-US" sz="1800" dirty="0"/>
              <a:t>Knee involvement</a:t>
            </a:r>
          </a:p>
          <a:p>
            <a:pPr marL="342900" indent="-342900">
              <a:buAutoNum type="alphaUcPeriod"/>
            </a:pPr>
            <a:r>
              <a:rPr lang="en-US" sz="1800" dirty="0"/>
              <a:t>3</a:t>
            </a:r>
            <a:r>
              <a:rPr lang="en-US" sz="1800" baseline="30000" dirty="0"/>
              <a:t>rd</a:t>
            </a:r>
            <a:r>
              <a:rPr lang="en-US" sz="1800" dirty="0"/>
              <a:t> finger swelling and heel tenderness</a:t>
            </a:r>
          </a:p>
          <a:p>
            <a:pPr marL="342900" indent="-342900">
              <a:buAutoNum type="alphaUcPeriod"/>
            </a:pPr>
            <a:r>
              <a:rPr lang="en-US" sz="1800" dirty="0"/>
              <a:t>Negative RF/CCP</a:t>
            </a:r>
          </a:p>
          <a:p>
            <a:pPr marL="342900" indent="-342900">
              <a:buAutoNum type="alphaUcPeriod"/>
            </a:pPr>
            <a:r>
              <a:rPr lang="en-US" sz="1800" dirty="0"/>
              <a:t>Highly elevated CRP &amp; ESR</a:t>
            </a:r>
          </a:p>
        </p:txBody>
      </p:sp>
      <p:pic>
        <p:nvPicPr>
          <p:cNvPr id="6" name="Content Placeholder 5">
            <a:extLst>
              <a:ext uri="{FF2B5EF4-FFF2-40B4-BE49-F238E27FC236}">
                <a16:creationId xmlns:a16="http://schemas.microsoft.com/office/drawing/2014/main" id="{F54FC3DB-5F93-134E-880E-C71A69454C85}"/>
              </a:ext>
            </a:extLst>
          </p:cNvPr>
          <p:cNvPicPr>
            <a:picLocks noGrp="1" noChangeAspect="1"/>
          </p:cNvPicPr>
          <p:nvPr>
            <p:ph idx="1"/>
          </p:nvPr>
        </p:nvPicPr>
        <p:blipFill>
          <a:blip r:embed="rId3"/>
          <a:stretch>
            <a:fillRect/>
          </a:stretch>
        </p:blipFill>
        <p:spPr>
          <a:xfrm rot="5400000">
            <a:off x="4791198" y="1450108"/>
            <a:ext cx="3701455" cy="2776091"/>
          </a:xfrm>
        </p:spPr>
      </p:pic>
      <p:sp>
        <p:nvSpPr>
          <p:cNvPr id="3" name="TextBox 9">
            <a:extLst>
              <a:ext uri="{FF2B5EF4-FFF2-40B4-BE49-F238E27FC236}">
                <a16:creationId xmlns:a16="http://schemas.microsoft.com/office/drawing/2014/main" id="{D0EC9F1F-4712-8480-1111-D8396C1795B1}"/>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885172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450477" y="1253938"/>
            <a:ext cx="4155141" cy="4558553"/>
          </a:xfrm>
        </p:spPr>
        <p:txBody>
          <a:bodyPr>
            <a:normAutofit/>
          </a:bodyPr>
          <a:lstStyle/>
          <a:p>
            <a:r>
              <a:rPr lang="en-US" sz="1800" b="1" dirty="0"/>
              <a:t>Case 3. </a:t>
            </a:r>
            <a:r>
              <a:rPr lang="en-US" sz="1800" dirty="0"/>
              <a:t>44 </a:t>
            </a:r>
            <a:r>
              <a:rPr lang="en-US" sz="1800" dirty="0" err="1"/>
              <a:t>yo</a:t>
            </a:r>
            <a:r>
              <a:rPr lang="en-US" sz="1800" dirty="0"/>
              <a:t> woman presents in clinic with 8 weeks of morning stiffness, foot pain, &amp; “swelling in my L middle finger &amp; R knee.” Exam shows R knee effusion, L 3</a:t>
            </a:r>
            <a:r>
              <a:rPr lang="en-US" sz="1800" baseline="30000" dirty="0"/>
              <a:t>rd</a:t>
            </a:r>
            <a:r>
              <a:rPr lang="en-US" sz="1800" dirty="0"/>
              <a:t> dactylitis, and tenderness to heel squeeze. RF &amp; CCP are negative, CRP 88 mg/L and ESR &gt;120 mm/h. X-rays show soft tissue swelling without erosions. The factor that makes you most suspicious that this is NOT RA is:</a:t>
            </a:r>
          </a:p>
          <a:p>
            <a:pPr marL="342900" indent="-342900">
              <a:buAutoNum type="alphaUcPeriod"/>
            </a:pPr>
            <a:r>
              <a:rPr lang="en-US" sz="1800" dirty="0"/>
              <a:t>Knee involvement</a:t>
            </a:r>
          </a:p>
          <a:p>
            <a:pPr marL="342900" indent="-342900">
              <a:buAutoNum type="alphaUcPeriod"/>
            </a:pPr>
            <a:r>
              <a:rPr lang="en-US" sz="1800" dirty="0">
                <a:solidFill>
                  <a:srgbClr val="FF0000"/>
                </a:solidFill>
              </a:rPr>
              <a:t>Dactylitis and enthesopathy</a:t>
            </a:r>
            <a:r>
              <a:rPr lang="en-US" sz="1800" dirty="0"/>
              <a:t> </a:t>
            </a:r>
          </a:p>
          <a:p>
            <a:pPr marL="342900" indent="-342900">
              <a:buAutoNum type="alphaUcPeriod"/>
            </a:pPr>
            <a:r>
              <a:rPr lang="en-US" sz="1800" dirty="0"/>
              <a:t>Negative RF/CCP</a:t>
            </a:r>
          </a:p>
          <a:p>
            <a:pPr marL="342900" indent="-342900">
              <a:buAutoNum type="alphaUcPeriod"/>
            </a:pPr>
            <a:r>
              <a:rPr lang="en-US" sz="1800" dirty="0"/>
              <a:t>Highly elevated CRP &amp; ESR</a:t>
            </a:r>
          </a:p>
        </p:txBody>
      </p:sp>
      <p:pic>
        <p:nvPicPr>
          <p:cNvPr id="6" name="Content Placeholder 5">
            <a:extLst>
              <a:ext uri="{FF2B5EF4-FFF2-40B4-BE49-F238E27FC236}">
                <a16:creationId xmlns:a16="http://schemas.microsoft.com/office/drawing/2014/main" id="{F54FC3DB-5F93-134E-880E-C71A69454C85}"/>
              </a:ext>
            </a:extLst>
          </p:cNvPr>
          <p:cNvPicPr>
            <a:picLocks noGrp="1" noChangeAspect="1"/>
          </p:cNvPicPr>
          <p:nvPr>
            <p:ph idx="1"/>
          </p:nvPr>
        </p:nvPicPr>
        <p:blipFill>
          <a:blip r:embed="rId3"/>
          <a:stretch>
            <a:fillRect/>
          </a:stretch>
        </p:blipFill>
        <p:spPr>
          <a:xfrm rot="5400000">
            <a:off x="4791198" y="1450108"/>
            <a:ext cx="3701455" cy="2776091"/>
          </a:xfrm>
        </p:spPr>
      </p:pic>
      <p:sp>
        <p:nvSpPr>
          <p:cNvPr id="3" name="TextBox 9">
            <a:extLst>
              <a:ext uri="{FF2B5EF4-FFF2-40B4-BE49-F238E27FC236}">
                <a16:creationId xmlns:a16="http://schemas.microsoft.com/office/drawing/2014/main" id="{F58B3EDB-4AEC-4883-0568-EF5588CB136A}"/>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921106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450477" y="1253938"/>
            <a:ext cx="4155141" cy="4558553"/>
          </a:xfrm>
        </p:spPr>
        <p:txBody>
          <a:bodyPr>
            <a:normAutofit/>
          </a:bodyPr>
          <a:lstStyle/>
          <a:p>
            <a:r>
              <a:rPr lang="en-US" sz="1800" b="1" dirty="0"/>
              <a:t>Case 3 </a:t>
            </a:r>
            <a:r>
              <a:rPr lang="en-US" sz="1800" b="1" dirty="0" err="1"/>
              <a:t>con’t</a:t>
            </a:r>
            <a:r>
              <a:rPr lang="en-US" sz="1800" b="1" dirty="0"/>
              <a:t>. </a:t>
            </a:r>
            <a:r>
              <a:rPr lang="en-US" sz="1800" dirty="0"/>
              <a:t>You obtain more history and learn that she endorses low back pain for years s/p car accident, an episode of food poisoning 1 month ago with vomiting and bloody diarrhea that resolved after 3 days, and a dry rash on her elbows that “comes and goes.” Most likely she has:</a:t>
            </a:r>
          </a:p>
          <a:p>
            <a:pPr marL="342900" indent="-342900">
              <a:buAutoNum type="alphaUcPeriod"/>
            </a:pPr>
            <a:r>
              <a:rPr lang="en-US" sz="1800" dirty="0"/>
              <a:t>Ankylosing Spondylitis</a:t>
            </a:r>
          </a:p>
          <a:p>
            <a:pPr marL="342900" indent="-342900">
              <a:buAutoNum type="alphaUcPeriod"/>
            </a:pPr>
            <a:r>
              <a:rPr lang="en-US" sz="1800" dirty="0"/>
              <a:t>Psoriatic Arthritis</a:t>
            </a:r>
          </a:p>
          <a:p>
            <a:pPr marL="342900" indent="-342900">
              <a:buAutoNum type="alphaUcPeriod"/>
            </a:pPr>
            <a:r>
              <a:rPr lang="en-US" sz="1800" dirty="0"/>
              <a:t>Reactive Arthritis</a:t>
            </a:r>
          </a:p>
          <a:p>
            <a:pPr marL="342900" indent="-342900">
              <a:buAutoNum type="alphaUcPeriod"/>
            </a:pPr>
            <a:r>
              <a:rPr lang="en-US" sz="1800" dirty="0"/>
              <a:t>IBD associated Arthritis</a:t>
            </a:r>
          </a:p>
        </p:txBody>
      </p:sp>
      <p:pic>
        <p:nvPicPr>
          <p:cNvPr id="6" name="Content Placeholder 5">
            <a:extLst>
              <a:ext uri="{FF2B5EF4-FFF2-40B4-BE49-F238E27FC236}">
                <a16:creationId xmlns:a16="http://schemas.microsoft.com/office/drawing/2014/main" id="{F54FC3DB-5F93-134E-880E-C71A69454C85}"/>
              </a:ext>
            </a:extLst>
          </p:cNvPr>
          <p:cNvPicPr>
            <a:picLocks noGrp="1" noChangeAspect="1"/>
          </p:cNvPicPr>
          <p:nvPr>
            <p:ph idx="1"/>
          </p:nvPr>
        </p:nvPicPr>
        <p:blipFill>
          <a:blip r:embed="rId3"/>
          <a:stretch>
            <a:fillRect/>
          </a:stretch>
        </p:blipFill>
        <p:spPr>
          <a:xfrm rot="5400000">
            <a:off x="4791198" y="1450108"/>
            <a:ext cx="3701455" cy="2776091"/>
          </a:xfrm>
        </p:spPr>
      </p:pic>
      <p:sp>
        <p:nvSpPr>
          <p:cNvPr id="3" name="TextBox 9">
            <a:extLst>
              <a:ext uri="{FF2B5EF4-FFF2-40B4-BE49-F238E27FC236}">
                <a16:creationId xmlns:a16="http://schemas.microsoft.com/office/drawing/2014/main" id="{49F94991-ED49-3BF8-E471-47495CA5F692}"/>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452662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450477" y="1253938"/>
            <a:ext cx="4155141" cy="4558553"/>
          </a:xfrm>
        </p:spPr>
        <p:txBody>
          <a:bodyPr>
            <a:normAutofit/>
          </a:bodyPr>
          <a:lstStyle/>
          <a:p>
            <a:r>
              <a:rPr lang="en-US" sz="1800" b="1" dirty="0"/>
              <a:t>Case 3 </a:t>
            </a:r>
            <a:r>
              <a:rPr lang="en-US" sz="1800" b="1" dirty="0" err="1"/>
              <a:t>con’t</a:t>
            </a:r>
            <a:r>
              <a:rPr lang="en-US" sz="1800" b="1" dirty="0"/>
              <a:t>. </a:t>
            </a:r>
            <a:r>
              <a:rPr lang="en-US" sz="1800" dirty="0"/>
              <a:t>You obtain more history and learn that she endorses low back pain for years s/p car accident, an episode of food poisoning 1 month ago with vomiting and bloody diarrhea that resolved after 3 days, and a dry rash on her elbows that “comes and goes.” Most likely she has:</a:t>
            </a:r>
          </a:p>
          <a:p>
            <a:pPr marL="342900" indent="-342900">
              <a:buAutoNum type="alphaUcPeriod"/>
            </a:pPr>
            <a:r>
              <a:rPr lang="en-US" sz="1800" dirty="0"/>
              <a:t>Ankylosing Spondylitis</a:t>
            </a:r>
          </a:p>
          <a:p>
            <a:pPr marL="342900" indent="-342900">
              <a:buAutoNum type="alphaUcPeriod"/>
            </a:pPr>
            <a:r>
              <a:rPr lang="en-US" sz="1800" dirty="0"/>
              <a:t>Psoriatic Arthritis</a:t>
            </a:r>
          </a:p>
          <a:p>
            <a:pPr marL="342900" indent="-342900">
              <a:buAutoNum type="alphaUcPeriod"/>
            </a:pPr>
            <a:r>
              <a:rPr lang="en-US" sz="1800" dirty="0">
                <a:solidFill>
                  <a:srgbClr val="FF0000"/>
                </a:solidFill>
              </a:rPr>
              <a:t>Reactive Arthritis</a:t>
            </a:r>
          </a:p>
          <a:p>
            <a:pPr marL="342900" indent="-342900">
              <a:buAutoNum type="alphaUcPeriod"/>
            </a:pPr>
            <a:r>
              <a:rPr lang="en-US" sz="1800" dirty="0"/>
              <a:t>IBD associated Arthritis</a:t>
            </a:r>
          </a:p>
        </p:txBody>
      </p:sp>
      <p:pic>
        <p:nvPicPr>
          <p:cNvPr id="6" name="Content Placeholder 5">
            <a:extLst>
              <a:ext uri="{FF2B5EF4-FFF2-40B4-BE49-F238E27FC236}">
                <a16:creationId xmlns:a16="http://schemas.microsoft.com/office/drawing/2014/main" id="{F54FC3DB-5F93-134E-880E-C71A69454C85}"/>
              </a:ext>
            </a:extLst>
          </p:cNvPr>
          <p:cNvPicPr>
            <a:picLocks noGrp="1" noChangeAspect="1"/>
          </p:cNvPicPr>
          <p:nvPr>
            <p:ph idx="1"/>
          </p:nvPr>
        </p:nvPicPr>
        <p:blipFill>
          <a:blip r:embed="rId3"/>
          <a:stretch>
            <a:fillRect/>
          </a:stretch>
        </p:blipFill>
        <p:spPr>
          <a:xfrm rot="5400000">
            <a:off x="4791198" y="1450108"/>
            <a:ext cx="3701455" cy="2776091"/>
          </a:xfrm>
        </p:spPr>
      </p:pic>
      <p:sp>
        <p:nvSpPr>
          <p:cNvPr id="3" name="TextBox 9">
            <a:extLst>
              <a:ext uri="{FF2B5EF4-FFF2-40B4-BE49-F238E27FC236}">
                <a16:creationId xmlns:a16="http://schemas.microsoft.com/office/drawing/2014/main" id="{A9CFC776-D891-7091-250A-48AE14F5AABB}"/>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4159711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78AAD3-82CC-5E49-AD66-B1A01E368503}"/>
              </a:ext>
            </a:extLst>
          </p:cNvPr>
          <p:cNvSpPr>
            <a:spLocks noGrp="1"/>
          </p:cNvSpPr>
          <p:nvPr>
            <p:ph type="title"/>
          </p:nvPr>
        </p:nvSpPr>
        <p:spPr>
          <a:xfrm>
            <a:off x="628650" y="179497"/>
            <a:ext cx="7886700" cy="748654"/>
          </a:xfrm>
        </p:spPr>
        <p:txBody>
          <a:bodyPr/>
          <a:lstStyle/>
          <a:p>
            <a:pPr algn="ctr"/>
            <a:r>
              <a:rPr lang="en-US" dirty="0"/>
              <a:t>Reactive Arthritis</a:t>
            </a:r>
          </a:p>
        </p:txBody>
      </p:sp>
      <p:sp>
        <p:nvSpPr>
          <p:cNvPr id="6" name="Content Placeholder 5">
            <a:extLst>
              <a:ext uri="{FF2B5EF4-FFF2-40B4-BE49-F238E27FC236}">
                <a16:creationId xmlns:a16="http://schemas.microsoft.com/office/drawing/2014/main" id="{27BCF5D6-2B5A-8C4B-B9AF-0780F71CA576}"/>
              </a:ext>
            </a:extLst>
          </p:cNvPr>
          <p:cNvSpPr>
            <a:spLocks noGrp="1"/>
          </p:cNvSpPr>
          <p:nvPr>
            <p:ph idx="1"/>
          </p:nvPr>
        </p:nvSpPr>
        <p:spPr>
          <a:xfrm>
            <a:off x="628650" y="990027"/>
            <a:ext cx="8123464" cy="5186936"/>
          </a:xfrm>
        </p:spPr>
        <p:txBody>
          <a:bodyPr>
            <a:normAutofit/>
          </a:bodyPr>
          <a:lstStyle/>
          <a:p>
            <a:r>
              <a:rPr lang="en-US" u="sng" dirty="0"/>
              <a:t>Reactive arthritis</a:t>
            </a:r>
            <a:r>
              <a:rPr lang="en-US" dirty="0"/>
              <a:t> = arthritis that develops </a:t>
            </a:r>
            <a:r>
              <a:rPr lang="en-US" b="1" u="sng" dirty="0"/>
              <a:t>after</a:t>
            </a:r>
            <a:r>
              <a:rPr lang="en-US" dirty="0"/>
              <a:t> (rarely during except for Chlamydia trachomatis) an infection elsewhere in the body, but in which the organism cannot be recovered from the joint.</a:t>
            </a:r>
          </a:p>
          <a:p>
            <a:r>
              <a:rPr lang="en-US" dirty="0"/>
              <a:t>Interval between the antecedent infection and arthritis ranges from several days to weeks.</a:t>
            </a:r>
          </a:p>
          <a:p>
            <a:r>
              <a:rPr lang="en-US" dirty="0"/>
              <a:t>Causative GI, urogenital, &amp; upper respiratory pathogens:</a:t>
            </a:r>
          </a:p>
          <a:p>
            <a:pPr lvl="1"/>
            <a:r>
              <a:rPr lang="en-US" i="1" dirty="0"/>
              <a:t>Chlamydia trachomatis, Yersinia, Salmonella, Shigella, Campylobacter, E coli., C. diff, </a:t>
            </a:r>
            <a:r>
              <a:rPr lang="en-US" dirty="0"/>
              <a:t>&amp; </a:t>
            </a:r>
            <a:r>
              <a:rPr lang="en-US" i="1" dirty="0"/>
              <a:t>Chlamydia pneumoniae</a:t>
            </a:r>
          </a:p>
          <a:p>
            <a:r>
              <a:rPr lang="en-US" dirty="0"/>
              <a:t>The following are more consistent with reactive arthritis than RA: </a:t>
            </a:r>
          </a:p>
          <a:p>
            <a:pPr lvl="1"/>
            <a:r>
              <a:rPr lang="en-US" dirty="0"/>
              <a:t>History of recent urethritis or enteric infection</a:t>
            </a:r>
          </a:p>
          <a:p>
            <a:pPr lvl="1"/>
            <a:r>
              <a:rPr lang="en-US" dirty="0"/>
              <a:t>Asymmetric pattern of joint involvement</a:t>
            </a:r>
          </a:p>
          <a:p>
            <a:pPr lvl="1"/>
            <a:r>
              <a:rPr lang="en-US" dirty="0"/>
              <a:t>Symptoms or signs of enthesopathy </a:t>
            </a:r>
          </a:p>
          <a:p>
            <a:pPr lvl="1"/>
            <a:r>
              <a:rPr lang="en-US" dirty="0"/>
              <a:t>Keratoderma </a:t>
            </a:r>
            <a:r>
              <a:rPr lang="en-US" dirty="0" err="1"/>
              <a:t>blennorrhagica</a:t>
            </a:r>
            <a:r>
              <a:rPr lang="en-US" dirty="0"/>
              <a:t> or circinate balanitis </a:t>
            </a:r>
          </a:p>
          <a:p>
            <a:pPr lvl="1"/>
            <a:r>
              <a:rPr lang="en-US" dirty="0"/>
              <a:t>Radiologic evidence of sacroiliitis and/or spondylitis</a:t>
            </a:r>
          </a:p>
          <a:p>
            <a:pPr lvl="1"/>
            <a:r>
              <a:rPr lang="en-US" dirty="0"/>
              <a:t>The presence of human leukocyte antigen (HLA)-B27</a:t>
            </a:r>
          </a:p>
          <a:p>
            <a:endParaRPr lang="en-US" dirty="0"/>
          </a:p>
        </p:txBody>
      </p:sp>
      <p:sp>
        <p:nvSpPr>
          <p:cNvPr id="3" name="TextBox 9">
            <a:extLst>
              <a:ext uri="{FF2B5EF4-FFF2-40B4-BE49-F238E27FC236}">
                <a16:creationId xmlns:a16="http://schemas.microsoft.com/office/drawing/2014/main" id="{AE8C93A7-6195-46F4-5B66-0BA8FBB15280}"/>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49476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EF6588-BDC5-8B42-AE85-3B06B43BBB7C}"/>
              </a:ext>
            </a:extLst>
          </p:cNvPr>
          <p:cNvSpPr>
            <a:spLocks noGrp="1"/>
          </p:cNvSpPr>
          <p:nvPr>
            <p:ph sz="half" idx="1"/>
          </p:nvPr>
        </p:nvSpPr>
        <p:spPr/>
        <p:txBody>
          <a:bodyPr/>
          <a:lstStyle/>
          <a:p>
            <a:r>
              <a:rPr lang="en-US" b="1" dirty="0"/>
              <a:t>Case 4</a:t>
            </a:r>
            <a:r>
              <a:rPr lang="en-US" dirty="0"/>
              <a:t>. A 38 </a:t>
            </a:r>
            <a:r>
              <a:rPr lang="en-US" dirty="0" err="1"/>
              <a:t>yo</a:t>
            </a:r>
            <a:r>
              <a:rPr lang="en-US" dirty="0"/>
              <a:t> woman with RF+/CCP+ RA on MTX and Humira comes to clinic for routine f/u. She reports L knee pain and swelling. Exam shows: </a:t>
            </a:r>
          </a:p>
          <a:p>
            <a:pPr lvl="1"/>
            <a:r>
              <a:rPr lang="en-US" dirty="0"/>
              <a:t>Wrists/hands: unchanged ↓flexion of wrists and swan neck deformities without synovitis. </a:t>
            </a:r>
          </a:p>
          <a:p>
            <a:pPr lvl="1"/>
            <a:r>
              <a:rPr lang="en-US" dirty="0"/>
              <a:t>Left Knee: Erythema, warmth, &amp; decreased range of motion with a moderate effusion</a:t>
            </a:r>
          </a:p>
          <a:p>
            <a:pPr lvl="1"/>
            <a:r>
              <a:rPr lang="en-US" dirty="0"/>
              <a:t>Feet: no MTP tenderness to squeeze</a:t>
            </a:r>
          </a:p>
          <a:p>
            <a:r>
              <a:rPr lang="en-US" dirty="0"/>
              <a:t>Next step . . .</a:t>
            </a:r>
          </a:p>
        </p:txBody>
      </p:sp>
      <p:pic>
        <p:nvPicPr>
          <p:cNvPr id="6" name="Content Placeholder 5">
            <a:extLst>
              <a:ext uri="{FF2B5EF4-FFF2-40B4-BE49-F238E27FC236}">
                <a16:creationId xmlns:a16="http://schemas.microsoft.com/office/drawing/2014/main" id="{B88084A4-AA30-D649-AB94-E6DEAEBFA8A3}"/>
              </a:ext>
            </a:extLst>
          </p:cNvPr>
          <p:cNvPicPr>
            <a:picLocks noGrp="1" noChangeAspect="1"/>
          </p:cNvPicPr>
          <p:nvPr>
            <p:ph sz="half" idx="2"/>
          </p:nvPr>
        </p:nvPicPr>
        <p:blipFill>
          <a:blip r:embed="rId3"/>
          <a:stretch>
            <a:fillRect/>
          </a:stretch>
        </p:blipFill>
        <p:spPr>
          <a:xfrm>
            <a:off x="4629150" y="2704999"/>
            <a:ext cx="3886200" cy="2592589"/>
          </a:xfrm>
        </p:spPr>
      </p:pic>
      <p:sp>
        <p:nvSpPr>
          <p:cNvPr id="4" name="TextBox 9">
            <a:extLst>
              <a:ext uri="{FF2B5EF4-FFF2-40B4-BE49-F238E27FC236}">
                <a16:creationId xmlns:a16="http://schemas.microsoft.com/office/drawing/2014/main" id="{9EEDF959-A655-8588-29C8-67CB643710D3}"/>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992399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EF6588-BDC5-8B42-AE85-3B06B43BBB7C}"/>
              </a:ext>
            </a:extLst>
          </p:cNvPr>
          <p:cNvSpPr>
            <a:spLocks noGrp="1"/>
          </p:cNvSpPr>
          <p:nvPr>
            <p:ph idx="1"/>
          </p:nvPr>
        </p:nvSpPr>
        <p:spPr>
          <a:xfrm>
            <a:off x="628650" y="687519"/>
            <a:ext cx="7886700" cy="5489444"/>
          </a:xfrm>
        </p:spPr>
        <p:txBody>
          <a:bodyPr/>
          <a:lstStyle/>
          <a:p>
            <a:r>
              <a:rPr lang="en-US" dirty="0"/>
              <a:t>Next step = arthrocentesis for synovial gram stain, culture, cell count, crystal ID)</a:t>
            </a:r>
          </a:p>
          <a:p>
            <a:r>
              <a:rPr lang="en-US" dirty="0"/>
              <a:t>Monoarticular inflammatory arthritis in an immunosuppressed patient with RA is infection (septic arthritis) until proven otherwise</a:t>
            </a:r>
          </a:p>
          <a:p>
            <a:r>
              <a:rPr lang="en-US" dirty="0"/>
              <a:t>After you rule out septic arthritis with negative synovial culture then you can treat “RA flare” </a:t>
            </a:r>
          </a:p>
          <a:p>
            <a:r>
              <a:rPr lang="en-US" dirty="0"/>
              <a:t>Risk factors for septic arthritis include:</a:t>
            </a:r>
          </a:p>
          <a:p>
            <a:pPr lvl="1"/>
            <a:r>
              <a:rPr lang="en-US" dirty="0"/>
              <a:t>Pre-existing joint disease</a:t>
            </a:r>
          </a:p>
          <a:p>
            <a:pPr lvl="1"/>
            <a:r>
              <a:rPr lang="en-US" dirty="0"/>
              <a:t>Immunosuppression</a:t>
            </a:r>
          </a:p>
          <a:p>
            <a:r>
              <a:rPr lang="en-US" dirty="0"/>
              <a:t>Knee is involved &gt; 50% of the time</a:t>
            </a:r>
          </a:p>
          <a:p>
            <a:r>
              <a:rPr lang="en-US" i="1" dirty="0"/>
              <a:t>S. aureus </a:t>
            </a:r>
            <a:r>
              <a:rPr lang="en-US" dirty="0"/>
              <a:t>is most common pathogen</a:t>
            </a:r>
          </a:p>
          <a:p>
            <a:r>
              <a:rPr lang="en-US" dirty="0"/>
              <a:t>Treatment = joint drainage + IV antibiotics</a:t>
            </a:r>
          </a:p>
          <a:p>
            <a:r>
              <a:rPr lang="en-US" dirty="0"/>
              <a:t>“Do not treat an infection with steroids”</a:t>
            </a:r>
          </a:p>
        </p:txBody>
      </p:sp>
      <p:sp>
        <p:nvSpPr>
          <p:cNvPr id="3" name="TextBox 9">
            <a:extLst>
              <a:ext uri="{FF2B5EF4-FFF2-40B4-BE49-F238E27FC236}">
                <a16:creationId xmlns:a16="http://schemas.microsoft.com/office/drawing/2014/main" id="{3456A14D-ECAD-39DB-D2C3-DADC1D762764}"/>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146580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16" y="0"/>
            <a:ext cx="1860362" cy="6858000"/>
          </a:xfrm>
          <a:prstGeom prst="rect">
            <a:avLst/>
          </a:prstGeom>
          <a:solidFill>
            <a:srgbClr val="000000">
              <a:alpha val="4706"/>
            </a:srgbClr>
          </a:solidFill>
        </p:spPr>
      </p:sp>
      <p:sp>
        <p:nvSpPr>
          <p:cNvPr id="4" name="TextBox 4"/>
          <p:cNvSpPr txBox="1"/>
          <p:nvPr/>
        </p:nvSpPr>
        <p:spPr>
          <a:xfrm>
            <a:off x="920416" y="2622884"/>
            <a:ext cx="7303167" cy="692497"/>
          </a:xfrm>
          <a:prstGeom prst="rect">
            <a:avLst/>
          </a:prstGeom>
        </p:spPr>
        <p:txBody>
          <a:bodyPr wrap="square" lIns="0" tIns="0" rIns="0" bIns="0" rtlCol="0" anchor="t">
            <a:spAutoFit/>
          </a:bodyPr>
          <a:lstStyle/>
          <a:p>
            <a:pPr algn="ctr">
              <a:lnSpc>
                <a:spcPts val="5400"/>
              </a:lnSpc>
            </a:pPr>
            <a:r>
              <a:rPr lang="en-US" sz="4500" dirty="0">
                <a:latin typeface="Open Sans"/>
              </a:rPr>
              <a:t>Case Presentation</a:t>
            </a:r>
          </a:p>
        </p:txBody>
      </p:sp>
      <p:sp>
        <p:nvSpPr>
          <p:cNvPr id="5" name="TextBox 9">
            <a:extLst>
              <a:ext uri="{FF2B5EF4-FFF2-40B4-BE49-F238E27FC236}">
                <a16:creationId xmlns:a16="http://schemas.microsoft.com/office/drawing/2014/main" id="{845A1961-A77E-4D92-9C43-0B9461EDC634}"/>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654100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91576" y="1145121"/>
            <a:ext cx="4763" cy="636393"/>
          </a:xfrm>
          <a:prstGeom prst="rect">
            <a:avLst/>
          </a:prstGeom>
        </p:spPr>
        <p:txBody>
          <a:bodyPr lIns="0" tIns="0" rIns="0" bIns="0" rtlCol="0" anchor="t">
            <a:spAutoFit/>
          </a:bodyPr>
          <a:lstStyle/>
          <a:p>
            <a:pPr algn="ctr">
              <a:lnSpc>
                <a:spcPts val="6300"/>
              </a:lnSpc>
            </a:pPr>
            <a:endParaRPr sz="900"/>
          </a:p>
        </p:txBody>
      </p:sp>
      <p:sp>
        <p:nvSpPr>
          <p:cNvPr id="3" name="TextBox 3"/>
          <p:cNvSpPr txBox="1"/>
          <p:nvPr/>
        </p:nvSpPr>
        <p:spPr>
          <a:xfrm>
            <a:off x="1085141" y="757383"/>
            <a:ext cx="6687259" cy="4342086"/>
          </a:xfrm>
          <a:prstGeom prst="rect">
            <a:avLst/>
          </a:prstGeom>
        </p:spPr>
        <p:txBody>
          <a:bodyPr wrap="square" lIns="0" tIns="0" rIns="0" bIns="0" rtlCol="0" anchor="t">
            <a:spAutoFit/>
          </a:bodyPr>
          <a:lstStyle/>
          <a:p>
            <a:pPr algn="ctr"/>
            <a:endParaRPr lang="en-US" sz="3750" u="sng"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3750" u="sng" dirty="0">
              <a:latin typeface="Open Sans"/>
              <a:ea typeface="Open Sans"/>
              <a:cs typeface="Open Sans"/>
            </a:endParaRPr>
          </a:p>
          <a:p>
            <a:pPr algn="ctr"/>
            <a:endParaRPr lang="en-US" dirty="0"/>
          </a:p>
          <a:p>
            <a:pPr algn="ctr"/>
            <a:endParaRPr lang="en-US" dirty="0"/>
          </a:p>
          <a:p>
            <a:pPr algn="ctr"/>
            <a:endParaRPr lang="en-US" sz="2000" u="sng"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2000" u="sng" dirty="0"/>
          </a:p>
          <a:p>
            <a:pPr algn="ctr"/>
            <a:endParaRPr lang="en-US" sz="3750" u="sng" dirty="0">
              <a:latin typeface="Open Sans Light"/>
              <a:hlinkClick r:id="rId3">
                <a:extLst>
                  <a:ext uri="{A12FA001-AC4F-418D-AE19-62706E023703}">
                    <ahyp:hlinkClr xmlns:ahyp="http://schemas.microsoft.com/office/drawing/2018/hyperlinkcolor" val="tx"/>
                  </a:ext>
                </a:extLst>
              </a:hlinkClick>
            </a:endParaRPr>
          </a:p>
          <a:p>
            <a:pPr algn="ctr"/>
            <a:endParaRPr lang="en-US" sz="3750" u="sng" dirty="0">
              <a:latin typeface="Open Sans Light"/>
              <a:hlinkClick r:id="rId3">
                <a:extLst>
                  <a:ext uri="{A12FA001-AC4F-418D-AE19-62706E023703}">
                    <ahyp:hlinkClr xmlns:ahyp="http://schemas.microsoft.com/office/drawing/2018/hyperlinkcolor" val="tx"/>
                  </a:ext>
                </a:extLst>
              </a:hlinkClick>
            </a:endParaRPr>
          </a:p>
          <a:p>
            <a:pPr algn="ctr"/>
            <a:endParaRPr lang="en-US" sz="3750" dirty="0">
              <a:solidFill>
                <a:srgbClr val="0563C1"/>
              </a:solidFill>
              <a:latin typeface="Open Sans Light"/>
              <a:hlinkClick r:id="rId3">
                <a:extLst>
                  <a:ext uri="{A12FA001-AC4F-418D-AE19-62706E023703}">
                    <ahyp:hlinkClr xmlns:ahyp="http://schemas.microsoft.com/office/drawing/2018/hyperlinkcolor" val="tx"/>
                  </a:ext>
                </a:extLst>
              </a:hlinkClick>
            </a:endParaRPr>
          </a:p>
          <a:p>
            <a:pPr algn="ctr">
              <a:lnSpc>
                <a:spcPts val="2380"/>
              </a:lnSpc>
            </a:pPr>
            <a:endParaRPr lang="en-US" sz="1700" dirty="0">
              <a:solidFill>
                <a:srgbClr val="000000"/>
              </a:solidFill>
              <a:latin typeface="Open Sans Light"/>
            </a:endParaRPr>
          </a:p>
        </p:txBody>
      </p:sp>
      <p:sp>
        <p:nvSpPr>
          <p:cNvPr id="8" name="AutoShape 2">
            <a:extLst>
              <a:ext uri="{FF2B5EF4-FFF2-40B4-BE49-F238E27FC236}">
                <a16:creationId xmlns:a16="http://schemas.microsoft.com/office/drawing/2014/main" id="{98037053-8CBF-594A-ADFE-3807BE845BF5}"/>
              </a:ext>
            </a:extLst>
          </p:cNvPr>
          <p:cNvSpPr/>
          <p:nvPr/>
        </p:nvSpPr>
        <p:spPr>
          <a:xfrm>
            <a:off x="0" y="0"/>
            <a:ext cx="2006422" cy="6858000"/>
          </a:xfrm>
          <a:prstGeom prst="rect">
            <a:avLst/>
          </a:prstGeom>
          <a:solidFill>
            <a:srgbClr val="000000">
              <a:alpha val="4706"/>
            </a:srgbClr>
          </a:solidFill>
        </p:spPr>
      </p:sp>
      <p:sp>
        <p:nvSpPr>
          <p:cNvPr id="9" name="TextBox 8">
            <a:extLst>
              <a:ext uri="{FF2B5EF4-FFF2-40B4-BE49-F238E27FC236}">
                <a16:creationId xmlns:a16="http://schemas.microsoft.com/office/drawing/2014/main" id="{5596CF5B-E857-6143-97BE-9742BC81B4D1}"/>
              </a:ext>
            </a:extLst>
          </p:cNvPr>
          <p:cNvSpPr txBox="1"/>
          <p:nvPr/>
        </p:nvSpPr>
        <p:spPr>
          <a:xfrm>
            <a:off x="2789108" y="1101963"/>
            <a:ext cx="3565784" cy="646331"/>
          </a:xfrm>
          <a:prstGeom prst="rect">
            <a:avLst/>
          </a:prstGeom>
          <a:noFill/>
        </p:spPr>
        <p:txBody>
          <a:bodyPr wrap="none" rtlCol="0">
            <a:spAutoFit/>
          </a:bodyPr>
          <a:lstStyle/>
          <a:p>
            <a:r>
              <a:rPr lang="en-US" sz="3600" dirty="0">
                <a:latin typeface="Open Sans" panose="020B0606030504020204" pitchFamily="34" charset="0"/>
                <a:ea typeface="Open Sans" panose="020B0606030504020204" pitchFamily="34" charset="0"/>
                <a:cs typeface="Open Sans" panose="020B0606030504020204" pitchFamily="34" charset="0"/>
              </a:rPr>
              <a:t>CME Credit Link</a:t>
            </a:r>
          </a:p>
        </p:txBody>
      </p:sp>
      <p:sp>
        <p:nvSpPr>
          <p:cNvPr id="5" name="TextBox 9">
            <a:extLst>
              <a:ext uri="{FF2B5EF4-FFF2-40B4-BE49-F238E27FC236}">
                <a16:creationId xmlns:a16="http://schemas.microsoft.com/office/drawing/2014/main" id="{BCF77573-17A1-1C2C-E123-4FF786B5B0BF}"/>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pic>
        <p:nvPicPr>
          <p:cNvPr id="7" name="Picture 6">
            <a:extLst>
              <a:ext uri="{FF2B5EF4-FFF2-40B4-BE49-F238E27FC236}">
                <a16:creationId xmlns:a16="http://schemas.microsoft.com/office/drawing/2014/main" id="{6C02AC1D-AB50-A3AC-A513-A3A046F31DD6}"/>
              </a:ext>
            </a:extLst>
          </p:cNvPr>
          <p:cNvPicPr>
            <a:picLocks noChangeAspect="1"/>
          </p:cNvPicPr>
          <p:nvPr/>
        </p:nvPicPr>
        <p:blipFill>
          <a:blip r:embed="rId4"/>
          <a:stretch>
            <a:fillRect/>
          </a:stretch>
        </p:blipFill>
        <p:spPr>
          <a:xfrm>
            <a:off x="1922318" y="0"/>
            <a:ext cx="5299364" cy="6858000"/>
          </a:xfrm>
          <a:prstGeom prst="rect">
            <a:avLst/>
          </a:prstGeom>
        </p:spPr>
      </p:pic>
    </p:spTree>
    <p:extLst>
      <p:ext uri="{BB962C8B-B14F-4D97-AF65-F5344CB8AC3E}">
        <p14:creationId xmlns:p14="http://schemas.microsoft.com/office/powerpoint/2010/main" val="2507383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1606377" cy="6858000"/>
          </a:xfrm>
          <a:prstGeom prst="rect">
            <a:avLst/>
          </a:prstGeom>
          <a:solidFill>
            <a:srgbClr val="545454">
              <a:alpha val="4706"/>
            </a:srgbClr>
          </a:solidFill>
        </p:spPr>
        <p:txBody>
          <a:bodyPr/>
          <a:lstStyle/>
          <a:p>
            <a:endParaRPr lang="en-US" sz="1350" dirty="0"/>
          </a:p>
        </p:txBody>
      </p:sp>
      <p:sp>
        <p:nvSpPr>
          <p:cNvPr id="4" name="TextBox 4"/>
          <p:cNvSpPr txBox="1"/>
          <p:nvPr/>
        </p:nvSpPr>
        <p:spPr>
          <a:xfrm>
            <a:off x="1762743" y="1534008"/>
            <a:ext cx="2809257" cy="420115"/>
          </a:xfrm>
          <a:prstGeom prst="rect">
            <a:avLst/>
          </a:prstGeom>
        </p:spPr>
        <p:txBody>
          <a:bodyPr wrap="square" lIns="0" tIns="0" rIns="0" bIns="0" rtlCol="0" anchor="t">
            <a:spAutoFit/>
          </a:bodyPr>
          <a:lstStyle/>
          <a:p>
            <a:pPr>
              <a:lnSpc>
                <a:spcPts val="3375"/>
              </a:lnSpc>
            </a:pPr>
            <a:r>
              <a:rPr lang="en-US" sz="2813" dirty="0">
                <a:latin typeface="Open Sans"/>
              </a:rPr>
              <a:t>DISCLOSURES </a:t>
            </a:r>
          </a:p>
        </p:txBody>
      </p:sp>
      <p:grpSp>
        <p:nvGrpSpPr>
          <p:cNvPr id="6" name="Group 6"/>
          <p:cNvGrpSpPr/>
          <p:nvPr/>
        </p:nvGrpSpPr>
        <p:grpSpPr>
          <a:xfrm>
            <a:off x="4037363" y="2161895"/>
            <a:ext cx="2682099" cy="1782785"/>
            <a:chOff x="0" y="-20758"/>
            <a:chExt cx="9536353" cy="6338785"/>
          </a:xfrm>
        </p:grpSpPr>
        <p:sp>
          <p:nvSpPr>
            <p:cNvPr id="7" name="TextBox 7"/>
            <p:cNvSpPr txBox="1"/>
            <p:nvPr/>
          </p:nvSpPr>
          <p:spPr>
            <a:xfrm>
              <a:off x="0" y="879959"/>
              <a:ext cx="9499962" cy="5438068"/>
            </a:xfrm>
            <a:prstGeom prst="rect">
              <a:avLst/>
            </a:prstGeom>
          </p:spPr>
          <p:txBody>
            <a:bodyPr lIns="0" tIns="0" rIns="0" bIns="0" rtlCol="0" anchor="t">
              <a:spAutoFit/>
            </a:bodyPr>
            <a:lstStyle/>
            <a:p>
              <a:pPr algn="ctr">
                <a:lnSpc>
                  <a:spcPts val="1218"/>
                </a:lnSpc>
              </a:pPr>
              <a:endParaRPr lang="en-US" sz="863" dirty="0">
                <a:latin typeface="Open Sans"/>
              </a:endParaRPr>
            </a:p>
            <a:p>
              <a:pPr algn="ctr">
                <a:lnSpc>
                  <a:spcPts val="1217"/>
                </a:lnSpc>
              </a:pPr>
              <a:r>
                <a:rPr lang="en-US" sz="863" dirty="0">
                  <a:latin typeface="Open Sans"/>
                </a:rPr>
                <a:t>The University of California, San Francisco School of Medicine (UCSF) is accredited by the Accreditation Council of Continuing Medical Education (ACCME) to provide continuing medical education for physicians. UCSF designates this live activity for a maximum of 1 AMA PRA Category 1 Credit™. Physicians should claim only the credit commensurate with the extent of their participation in the activity.</a:t>
              </a:r>
              <a:endParaRPr lang="en-US" sz="863" dirty="0"/>
            </a:p>
          </p:txBody>
        </p:sp>
        <p:sp>
          <p:nvSpPr>
            <p:cNvPr id="8" name="TextBox 8"/>
            <p:cNvSpPr txBox="1"/>
            <p:nvPr/>
          </p:nvSpPr>
          <p:spPr>
            <a:xfrm>
              <a:off x="0" y="-20758"/>
              <a:ext cx="9536353" cy="820735"/>
            </a:xfrm>
            <a:prstGeom prst="rect">
              <a:avLst/>
            </a:prstGeom>
          </p:spPr>
          <p:txBody>
            <a:bodyPr wrap="square" lIns="0" tIns="0" rIns="0" bIns="0" rtlCol="0" anchor="t">
              <a:spAutoFit/>
            </a:bodyPr>
            <a:lstStyle/>
            <a:p>
              <a:pPr algn="ctr">
                <a:lnSpc>
                  <a:spcPts val="1826"/>
                </a:lnSpc>
              </a:pPr>
              <a:r>
                <a:rPr lang="en-US" sz="1575" dirty="0">
                  <a:latin typeface="Open Sans Bold"/>
                </a:rPr>
                <a:t>AMA </a:t>
              </a:r>
              <a:r>
                <a:rPr lang="en-US" sz="1500" dirty="0">
                  <a:latin typeface="Open Sans Bold"/>
                </a:rPr>
                <a:t>Designation</a:t>
              </a:r>
              <a:r>
                <a:rPr lang="en-US" sz="1575" dirty="0">
                  <a:latin typeface="Open Sans Bold"/>
                </a:rPr>
                <a:t> Statement</a:t>
              </a:r>
              <a:endParaRPr lang="en-US" sz="1350" dirty="0"/>
            </a:p>
          </p:txBody>
        </p:sp>
      </p:grpSp>
      <p:grpSp>
        <p:nvGrpSpPr>
          <p:cNvPr id="9" name="Group 9"/>
          <p:cNvGrpSpPr/>
          <p:nvPr/>
        </p:nvGrpSpPr>
        <p:grpSpPr>
          <a:xfrm>
            <a:off x="4016909" y="4138231"/>
            <a:ext cx="2712775" cy="1123952"/>
            <a:chOff x="-72731" y="-408758"/>
            <a:chExt cx="9645422" cy="3996271"/>
          </a:xfrm>
        </p:grpSpPr>
        <p:sp>
          <p:nvSpPr>
            <p:cNvPr id="10" name="TextBox 10"/>
            <p:cNvSpPr txBox="1"/>
            <p:nvPr/>
          </p:nvSpPr>
          <p:spPr>
            <a:xfrm>
              <a:off x="1" y="887060"/>
              <a:ext cx="9572690" cy="2700453"/>
            </a:xfrm>
            <a:prstGeom prst="rect">
              <a:avLst/>
            </a:prstGeom>
          </p:spPr>
          <p:txBody>
            <a:bodyPr lIns="0" tIns="0" rIns="0" bIns="0" rtlCol="0" anchor="t">
              <a:spAutoFit/>
            </a:bodyPr>
            <a:lstStyle/>
            <a:p>
              <a:pPr algn="ctr">
                <a:lnSpc>
                  <a:spcPts val="1227"/>
                </a:lnSpc>
              </a:pPr>
              <a:r>
                <a:rPr lang="en-US" sz="863" dirty="0">
                  <a:latin typeface="Open Sans"/>
                </a:rPr>
                <a:t>Planners Jennifer Mandal, MD, Leslie </a:t>
              </a:r>
              <a:r>
                <a:rPr lang="en-US" sz="863" dirty="0" err="1">
                  <a:latin typeface="Open Sans"/>
                </a:rPr>
                <a:t>Dexheimer</a:t>
              </a:r>
              <a:r>
                <a:rPr lang="en-US" sz="863" dirty="0">
                  <a:latin typeface="Open Sans"/>
                </a:rPr>
                <a:t> Gleason, RN, and Tabitha </a:t>
              </a:r>
              <a:r>
                <a:rPr lang="en-US" sz="863" dirty="0" err="1">
                  <a:latin typeface="Open Sans"/>
                </a:rPr>
                <a:t>Carroway</a:t>
              </a:r>
              <a:r>
                <a:rPr lang="en-US" sz="863" dirty="0">
                  <a:latin typeface="Open Sans"/>
                </a:rPr>
                <a:t>, MPH have stated they have no relationships to disclose. Speaker Mimi </a:t>
              </a:r>
              <a:r>
                <a:rPr lang="en-US" sz="863" dirty="0" err="1">
                  <a:latin typeface="Open Sans"/>
                </a:rPr>
                <a:t>Margaretten</a:t>
              </a:r>
              <a:r>
                <a:rPr lang="en-US" sz="863" dirty="0">
                  <a:latin typeface="Open Sans"/>
                </a:rPr>
                <a:t>, MD has stated she has no relationships to disclose.</a:t>
              </a:r>
              <a:r>
                <a:rPr lang="en-US" sz="525" dirty="0">
                  <a:latin typeface="Arimo"/>
                </a:rPr>
                <a:t> </a:t>
              </a:r>
              <a:endParaRPr lang="en-US" sz="1350" dirty="0"/>
            </a:p>
          </p:txBody>
        </p:sp>
        <p:sp>
          <p:nvSpPr>
            <p:cNvPr id="11" name="TextBox 11"/>
            <p:cNvSpPr txBox="1"/>
            <p:nvPr/>
          </p:nvSpPr>
          <p:spPr>
            <a:xfrm>
              <a:off x="-72731" y="-408758"/>
              <a:ext cx="9572690" cy="820735"/>
            </a:xfrm>
            <a:prstGeom prst="rect">
              <a:avLst/>
            </a:prstGeom>
          </p:spPr>
          <p:txBody>
            <a:bodyPr lIns="0" tIns="0" rIns="0" bIns="0" rtlCol="0" anchor="t">
              <a:spAutoFit/>
            </a:bodyPr>
            <a:lstStyle/>
            <a:p>
              <a:pPr algn="ctr">
                <a:lnSpc>
                  <a:spcPts val="1841"/>
                </a:lnSpc>
              </a:pPr>
              <a:r>
                <a:rPr lang="en-US" sz="1575" dirty="0">
                  <a:latin typeface="Open Sans Bold"/>
                </a:rPr>
                <a:t>Disclosure </a:t>
              </a:r>
              <a:r>
                <a:rPr lang="en-US" sz="1500" dirty="0">
                  <a:latin typeface="Open Sans Bold"/>
                </a:rPr>
                <a:t>Statement</a:t>
              </a:r>
              <a:endParaRPr lang="en-US" sz="1350" dirty="0"/>
            </a:p>
          </p:txBody>
        </p:sp>
      </p:grpSp>
      <p:sp>
        <p:nvSpPr>
          <p:cNvPr id="3" name="TextBox 9">
            <a:extLst>
              <a:ext uri="{FF2B5EF4-FFF2-40B4-BE49-F238E27FC236}">
                <a16:creationId xmlns:a16="http://schemas.microsoft.com/office/drawing/2014/main" id="{32270D21-BAD8-4C30-4627-D15236BEC95C}"/>
              </a:ext>
            </a:extLst>
          </p:cNvPr>
          <p:cNvSpPr txBox="1"/>
          <p:nvPr/>
        </p:nvSpPr>
        <p:spPr>
          <a:xfrm>
            <a:off x="7251241" y="6568429"/>
            <a:ext cx="1706996" cy="115416"/>
          </a:xfrm>
          <a:prstGeom prst="rect">
            <a:avLst/>
          </a:prstGeom>
        </p:spPr>
        <p:txBody>
          <a:bodyPr lIns="0" tIns="0" rIns="0" bIns="0" rtlCol="0" anchor="t">
            <a:spAutoFit/>
          </a:bodyPr>
          <a:lstStyle/>
          <a:p>
            <a:pPr algn="r">
              <a:lnSpc>
                <a:spcPts val="900"/>
              </a:lnSpc>
            </a:pPr>
            <a:r>
              <a:rPr lang="en-US" sz="750" spc="38" dirty="0">
                <a:latin typeface="Open Sans"/>
              </a:rPr>
              <a:t>RAE Initiative| Spring 2023</a:t>
            </a:r>
          </a:p>
        </p:txBody>
      </p:sp>
    </p:spTree>
    <p:extLst>
      <p:ext uri="{BB962C8B-B14F-4D97-AF65-F5344CB8AC3E}">
        <p14:creationId xmlns:p14="http://schemas.microsoft.com/office/powerpoint/2010/main" val="392650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D90BDBD-08AB-014D-88C7-8D33D56549F7}"/>
              </a:ext>
            </a:extLst>
          </p:cNvPr>
          <p:cNvPicPr>
            <a:picLocks noGrp="1" noChangeAspect="1"/>
          </p:cNvPicPr>
          <p:nvPr>
            <p:ph idx="1"/>
          </p:nvPr>
        </p:nvPicPr>
        <p:blipFill>
          <a:blip r:embed="rId3"/>
          <a:stretch>
            <a:fillRect/>
          </a:stretch>
        </p:blipFill>
        <p:spPr>
          <a:xfrm>
            <a:off x="4756407" y="1879016"/>
            <a:ext cx="4114800" cy="2743200"/>
          </a:xfrm>
        </p:spPr>
      </p:pic>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450477" y="1253938"/>
            <a:ext cx="4155141" cy="4558553"/>
          </a:xfrm>
        </p:spPr>
        <p:txBody>
          <a:bodyPr>
            <a:normAutofit/>
          </a:bodyPr>
          <a:lstStyle/>
          <a:p>
            <a:r>
              <a:rPr lang="en-US" sz="1800" b="1" dirty="0"/>
              <a:t>Case 1. </a:t>
            </a:r>
            <a:r>
              <a:rPr lang="en-US" sz="1800" dirty="0"/>
              <a:t>27 </a:t>
            </a:r>
            <a:r>
              <a:rPr lang="en-US" sz="1800" dirty="0" err="1"/>
              <a:t>yo</a:t>
            </a:r>
            <a:r>
              <a:rPr lang="en-US" sz="1800" dirty="0"/>
              <a:t> woman presents in clinic with 3 weeks of morning stiffness &amp; “swelling in my wrists and fingers.” Examination shows symmetric polyarthritis of wrists and PIPs. RF &amp; CCP are negative, CRP 88 mg/L and ESR &gt;120 mm/h. X-rays show soft tissue swelling without erosions. The factor that makes you most suspicious that this is NOT RA is:</a:t>
            </a:r>
          </a:p>
          <a:p>
            <a:pPr marL="342900" indent="-342900">
              <a:buAutoNum type="alphaUcPeriod"/>
            </a:pPr>
            <a:r>
              <a:rPr lang="en-US" sz="1800" dirty="0"/>
              <a:t>Acute time course</a:t>
            </a:r>
          </a:p>
          <a:p>
            <a:pPr marL="342900" indent="-342900">
              <a:buAutoNum type="alphaUcPeriod"/>
            </a:pPr>
            <a:r>
              <a:rPr lang="en-US" sz="1800" dirty="0"/>
              <a:t>Negative RF/CCP</a:t>
            </a:r>
          </a:p>
          <a:p>
            <a:pPr marL="342900" indent="-342900">
              <a:buAutoNum type="alphaUcPeriod"/>
            </a:pPr>
            <a:r>
              <a:rPr lang="en-US" sz="1800" dirty="0"/>
              <a:t>Highly elevated CRP &amp; ESR</a:t>
            </a:r>
          </a:p>
          <a:p>
            <a:pPr marL="342900" indent="-342900">
              <a:buAutoNum type="alphaUcPeriod"/>
            </a:pPr>
            <a:r>
              <a:rPr lang="en-US" sz="1800" dirty="0"/>
              <a:t>No erosions on X-rays</a:t>
            </a:r>
          </a:p>
          <a:p>
            <a:pPr marL="342900" indent="-342900">
              <a:buAutoNum type="alphaUcPeriod"/>
            </a:pPr>
            <a:endParaRPr lang="en-US" sz="1800" dirty="0"/>
          </a:p>
        </p:txBody>
      </p:sp>
      <p:sp>
        <p:nvSpPr>
          <p:cNvPr id="2" name="TextBox 9">
            <a:extLst>
              <a:ext uri="{FF2B5EF4-FFF2-40B4-BE49-F238E27FC236}">
                <a16:creationId xmlns:a16="http://schemas.microsoft.com/office/drawing/2014/main" id="{F7E09CB2-44BB-E74A-25F7-EEC43FB135F1}"/>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897581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D90BDBD-08AB-014D-88C7-8D33D56549F7}"/>
              </a:ext>
            </a:extLst>
          </p:cNvPr>
          <p:cNvPicPr>
            <a:picLocks noGrp="1" noChangeAspect="1"/>
          </p:cNvPicPr>
          <p:nvPr>
            <p:ph idx="1"/>
          </p:nvPr>
        </p:nvPicPr>
        <p:blipFill>
          <a:blip r:embed="rId2"/>
          <a:stretch>
            <a:fillRect/>
          </a:stretch>
        </p:blipFill>
        <p:spPr>
          <a:xfrm>
            <a:off x="4756407" y="1879016"/>
            <a:ext cx="4114800" cy="2743200"/>
          </a:xfrm>
        </p:spPr>
      </p:pic>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450477" y="1253938"/>
            <a:ext cx="4155141" cy="4558553"/>
          </a:xfrm>
        </p:spPr>
        <p:txBody>
          <a:bodyPr>
            <a:normAutofit/>
          </a:bodyPr>
          <a:lstStyle/>
          <a:p>
            <a:r>
              <a:rPr lang="en-US" sz="1800" b="1" dirty="0"/>
              <a:t>Case 1. </a:t>
            </a:r>
            <a:r>
              <a:rPr lang="en-US" sz="1800" dirty="0"/>
              <a:t>27 </a:t>
            </a:r>
            <a:r>
              <a:rPr lang="en-US" sz="1800" dirty="0" err="1"/>
              <a:t>yo</a:t>
            </a:r>
            <a:r>
              <a:rPr lang="en-US" sz="1800" dirty="0"/>
              <a:t> woman presents in clinic with 3 weeks of morning stiffness &amp; “swelling in my wrists and fingers.” Examination shows symmetric polyarthritis of wrists and PIPs. RF &amp; CCP are negative, CRP 88 mg/L and ESR &gt;120 mm/h. X-rays show soft tissue swelling without erosions. The factor that makes you most suspicious that this is NOT RA is:</a:t>
            </a:r>
          </a:p>
          <a:p>
            <a:pPr marL="342900" indent="-342900">
              <a:buAutoNum type="alphaUcPeriod"/>
            </a:pPr>
            <a:r>
              <a:rPr lang="en-US" sz="1800" dirty="0">
                <a:solidFill>
                  <a:srgbClr val="FF0000"/>
                </a:solidFill>
              </a:rPr>
              <a:t>Acute time course</a:t>
            </a:r>
          </a:p>
          <a:p>
            <a:pPr marL="342900" indent="-342900">
              <a:buAutoNum type="alphaUcPeriod"/>
            </a:pPr>
            <a:r>
              <a:rPr lang="en-US" sz="1800" dirty="0"/>
              <a:t>Negative RF/CCP</a:t>
            </a:r>
          </a:p>
          <a:p>
            <a:pPr marL="342900" indent="-342900">
              <a:buAutoNum type="alphaUcPeriod"/>
            </a:pPr>
            <a:r>
              <a:rPr lang="en-US" sz="1800" dirty="0"/>
              <a:t>Highly elevated CRP &amp; ESR</a:t>
            </a:r>
          </a:p>
          <a:p>
            <a:pPr marL="342900" indent="-342900">
              <a:buAutoNum type="alphaUcPeriod"/>
            </a:pPr>
            <a:r>
              <a:rPr lang="en-US" sz="1800" dirty="0"/>
              <a:t>No erosions on X-rays</a:t>
            </a:r>
          </a:p>
          <a:p>
            <a:pPr marL="342900" indent="-342900">
              <a:buAutoNum type="alphaUcPeriod"/>
            </a:pPr>
            <a:endParaRPr lang="en-US" sz="1800" dirty="0"/>
          </a:p>
        </p:txBody>
      </p:sp>
      <p:sp>
        <p:nvSpPr>
          <p:cNvPr id="3" name="TextBox 9">
            <a:extLst>
              <a:ext uri="{FF2B5EF4-FFF2-40B4-BE49-F238E27FC236}">
                <a16:creationId xmlns:a16="http://schemas.microsoft.com/office/drawing/2014/main" id="{78F3DC98-3A92-72E7-AAA3-C0143001AD53}"/>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4214054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1C4CE1-4501-DB43-A878-4D77171E7299}"/>
              </a:ext>
            </a:extLst>
          </p:cNvPr>
          <p:cNvSpPr>
            <a:spLocks noGrp="1"/>
          </p:cNvSpPr>
          <p:nvPr>
            <p:ph type="title"/>
          </p:nvPr>
        </p:nvSpPr>
        <p:spPr/>
        <p:txBody>
          <a:bodyPr/>
          <a:lstStyle/>
          <a:p>
            <a:pPr algn="ctr"/>
            <a:r>
              <a:rPr lang="en-US" dirty="0"/>
              <a:t>Viral Mimics of RA</a:t>
            </a:r>
          </a:p>
        </p:txBody>
      </p:sp>
      <p:sp>
        <p:nvSpPr>
          <p:cNvPr id="6" name="Content Placeholder 5">
            <a:extLst>
              <a:ext uri="{FF2B5EF4-FFF2-40B4-BE49-F238E27FC236}">
                <a16:creationId xmlns:a16="http://schemas.microsoft.com/office/drawing/2014/main" id="{C89AD2A3-7F57-CB49-8A61-A355EBEE61E9}"/>
              </a:ext>
            </a:extLst>
          </p:cNvPr>
          <p:cNvSpPr>
            <a:spLocks noGrp="1"/>
          </p:cNvSpPr>
          <p:nvPr>
            <p:ph idx="1"/>
          </p:nvPr>
        </p:nvSpPr>
        <p:spPr/>
        <p:txBody>
          <a:bodyPr/>
          <a:lstStyle/>
          <a:p>
            <a:r>
              <a:rPr lang="en-US" dirty="0"/>
              <a:t>A number of viral infections can cause acute polyarthritis (rubella, parvovirus B19, acute Hepatitis B).</a:t>
            </a:r>
          </a:p>
          <a:p>
            <a:r>
              <a:rPr lang="en-US" dirty="0"/>
              <a:t>RF can be positive with infections (i.e. chronic HCV) but anti-CCP negative.</a:t>
            </a:r>
          </a:p>
          <a:p>
            <a:r>
              <a:rPr lang="en-US" dirty="0"/>
              <a:t>Remember to be suspicious with RF+/CCP- (only 5% of RA).</a:t>
            </a:r>
          </a:p>
        </p:txBody>
      </p:sp>
      <p:sp>
        <p:nvSpPr>
          <p:cNvPr id="3" name="TextBox 9">
            <a:extLst>
              <a:ext uri="{FF2B5EF4-FFF2-40B4-BE49-F238E27FC236}">
                <a16:creationId xmlns:a16="http://schemas.microsoft.com/office/drawing/2014/main" id="{92CCB671-6791-C5A1-7FFB-F0BE7D4E9A0B}"/>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488038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7D04174-B23C-8241-A2A3-378EC653EC07}"/>
              </a:ext>
            </a:extLst>
          </p:cNvPr>
          <p:cNvPicPr>
            <a:picLocks noGrp="1" noChangeAspect="1"/>
          </p:cNvPicPr>
          <p:nvPr>
            <p:ph idx="1"/>
          </p:nvPr>
        </p:nvPicPr>
        <p:blipFill>
          <a:blip r:embed="rId3"/>
          <a:stretch>
            <a:fillRect/>
          </a:stretch>
        </p:blipFill>
        <p:spPr>
          <a:xfrm>
            <a:off x="4155141" y="1166532"/>
            <a:ext cx="4331747" cy="3434457"/>
          </a:xfrm>
        </p:spPr>
      </p:pic>
      <p:sp>
        <p:nvSpPr>
          <p:cNvPr id="6" name="Text Placeholder 5">
            <a:extLst>
              <a:ext uri="{FF2B5EF4-FFF2-40B4-BE49-F238E27FC236}">
                <a16:creationId xmlns:a16="http://schemas.microsoft.com/office/drawing/2014/main" id="{A33C8BD8-2A25-CD4C-BDD3-0A4EE69AFA83}"/>
              </a:ext>
            </a:extLst>
          </p:cNvPr>
          <p:cNvSpPr>
            <a:spLocks noGrp="1"/>
          </p:cNvSpPr>
          <p:nvPr>
            <p:ph type="body" sz="half" idx="2"/>
          </p:nvPr>
        </p:nvSpPr>
        <p:spPr>
          <a:xfrm>
            <a:off x="302559" y="1166533"/>
            <a:ext cx="3476065" cy="4296335"/>
          </a:xfrm>
        </p:spPr>
        <p:txBody>
          <a:bodyPr>
            <a:normAutofit/>
          </a:bodyPr>
          <a:lstStyle/>
          <a:p>
            <a:r>
              <a:rPr lang="en-US" sz="1800" b="1" dirty="0"/>
              <a:t>Case 1. </a:t>
            </a:r>
            <a:r>
              <a:rPr lang="en-US" sz="1800" b="1" dirty="0" err="1"/>
              <a:t>con’t</a:t>
            </a:r>
            <a:r>
              <a:rPr lang="en-US" sz="1800" b="1" dirty="0"/>
              <a:t>. </a:t>
            </a:r>
            <a:r>
              <a:rPr lang="en-US" sz="1800" dirty="0"/>
              <a:t>You obtain more history from the patient and she tells you that two of her 3 children were home from school a few weeks ago for a febrile illness and rash.</a:t>
            </a:r>
          </a:p>
        </p:txBody>
      </p:sp>
      <p:pic>
        <p:nvPicPr>
          <p:cNvPr id="9" name="Picture 2">
            <a:extLst>
              <a:ext uri="{FF2B5EF4-FFF2-40B4-BE49-F238E27FC236}">
                <a16:creationId xmlns:a16="http://schemas.microsoft.com/office/drawing/2014/main" id="{EDBAE24C-0C07-7B4C-B47F-C62E31B1AC51}"/>
              </a:ext>
            </a:extLst>
          </p:cNvPr>
          <p:cNvPicPr>
            <a:picLocks noChangeAspect="1"/>
          </p:cNvPicPr>
          <p:nvPr/>
        </p:nvPicPr>
        <p:blipFill rotWithShape="1">
          <a:blip r:embed="rId4"/>
          <a:srcRect l="7357" t="10409" r="9662" b="22166"/>
          <a:stretch/>
        </p:blipFill>
        <p:spPr>
          <a:xfrm>
            <a:off x="394671" y="2788248"/>
            <a:ext cx="3291840" cy="2674620"/>
          </a:xfrm>
          <a:prstGeom prst="rect">
            <a:avLst/>
          </a:prstGeom>
        </p:spPr>
      </p:pic>
      <p:sp>
        <p:nvSpPr>
          <p:cNvPr id="3" name="TextBox 9">
            <a:extLst>
              <a:ext uri="{FF2B5EF4-FFF2-40B4-BE49-F238E27FC236}">
                <a16:creationId xmlns:a16="http://schemas.microsoft.com/office/drawing/2014/main" id="{770A6E7D-0547-042E-9B39-49F7E7D021A0}"/>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090563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7A1C-06C9-FA47-8E16-C5CDCDEC336E}"/>
              </a:ext>
            </a:extLst>
          </p:cNvPr>
          <p:cNvSpPr>
            <a:spLocks noGrp="1"/>
          </p:cNvSpPr>
          <p:nvPr>
            <p:ph type="title"/>
          </p:nvPr>
        </p:nvSpPr>
        <p:spPr/>
        <p:txBody>
          <a:bodyPr/>
          <a:lstStyle/>
          <a:p>
            <a:pPr algn="ctr"/>
            <a:r>
              <a:rPr lang="en-US" dirty="0"/>
              <a:t>Viral Mimics of RA</a:t>
            </a:r>
          </a:p>
        </p:txBody>
      </p:sp>
      <p:sp>
        <p:nvSpPr>
          <p:cNvPr id="3" name="Content Placeholder 2">
            <a:extLst>
              <a:ext uri="{FF2B5EF4-FFF2-40B4-BE49-F238E27FC236}">
                <a16:creationId xmlns:a16="http://schemas.microsoft.com/office/drawing/2014/main" id="{11E8DEEC-6488-2943-A313-A2A4F2A2C23C}"/>
              </a:ext>
            </a:extLst>
          </p:cNvPr>
          <p:cNvSpPr>
            <a:spLocks noGrp="1"/>
          </p:cNvSpPr>
          <p:nvPr>
            <p:ph idx="1"/>
          </p:nvPr>
        </p:nvSpPr>
        <p:spPr/>
        <p:txBody>
          <a:bodyPr/>
          <a:lstStyle/>
          <a:p>
            <a:r>
              <a:rPr lang="en-US" dirty="0"/>
              <a:t>Human parvovirus B19, responsible for erythema </a:t>
            </a:r>
            <a:r>
              <a:rPr lang="en-US" dirty="0" err="1"/>
              <a:t>infectiosum</a:t>
            </a:r>
            <a:r>
              <a:rPr lang="en-US" dirty="0"/>
              <a:t> or Fifth disease in children, can cause inflammatory arthritis in adults. </a:t>
            </a:r>
          </a:p>
          <a:p>
            <a:r>
              <a:rPr lang="en-US" dirty="0"/>
              <a:t>Although the median duration of Parvo B19 arthritis is 10 days, some patients may have arthritis considerably longer, leading to confusion with RA.</a:t>
            </a:r>
          </a:p>
          <a:p>
            <a:pPr marL="0" indent="0">
              <a:buNone/>
            </a:pPr>
            <a:endParaRPr lang="en-US" dirty="0"/>
          </a:p>
        </p:txBody>
      </p:sp>
      <p:sp>
        <p:nvSpPr>
          <p:cNvPr id="4" name="TextBox 9">
            <a:extLst>
              <a:ext uri="{FF2B5EF4-FFF2-40B4-BE49-F238E27FC236}">
                <a16:creationId xmlns:a16="http://schemas.microsoft.com/office/drawing/2014/main" id="{E51300D6-237A-CF19-27EC-EE1C63BEFDEE}"/>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79065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383242" y="1110563"/>
            <a:ext cx="2749923" cy="4733365"/>
          </a:xfrm>
        </p:spPr>
        <p:txBody>
          <a:bodyPr>
            <a:normAutofit fontScale="92500" lnSpcReduction="10000"/>
          </a:bodyPr>
          <a:lstStyle/>
          <a:p>
            <a:r>
              <a:rPr lang="en-US" sz="1800" b="1" dirty="0"/>
              <a:t>Case 2. </a:t>
            </a:r>
            <a:r>
              <a:rPr lang="en-US" sz="1800" dirty="0"/>
              <a:t>62 </a:t>
            </a:r>
            <a:r>
              <a:rPr lang="en-US" sz="1800" dirty="0" err="1"/>
              <a:t>yo</a:t>
            </a:r>
            <a:r>
              <a:rPr lang="en-US" sz="1800" dirty="0"/>
              <a:t> man presents with 8 months of stiffness &amp; “pain &amp; swelling in my fingers and knees.” Exam shows symmetric polyarthritis of PIPs &amp; DIPs &amp; R&gt;L knee effusions. RF-/CCP-. X-rays report “erosions.” The factor that makes you most suspicious that this is NOT RA is:</a:t>
            </a:r>
          </a:p>
          <a:p>
            <a:endParaRPr lang="en-US" sz="1800" dirty="0"/>
          </a:p>
          <a:p>
            <a:pPr marL="342900" indent="-342900">
              <a:buAutoNum type="alphaUcPeriod"/>
            </a:pPr>
            <a:r>
              <a:rPr lang="en-US" sz="1800" dirty="0"/>
              <a:t>Age and gender of patient</a:t>
            </a:r>
          </a:p>
          <a:p>
            <a:pPr marL="342900" indent="-342900">
              <a:buAutoNum type="alphaUcPeriod"/>
            </a:pPr>
            <a:r>
              <a:rPr lang="en-US" sz="1800" dirty="0"/>
              <a:t>Chronic time course</a:t>
            </a:r>
          </a:p>
          <a:p>
            <a:pPr marL="342900" indent="-342900">
              <a:buAutoNum type="alphaUcPeriod"/>
            </a:pPr>
            <a:r>
              <a:rPr lang="en-US" sz="1800" dirty="0"/>
              <a:t>DIP involvement</a:t>
            </a:r>
          </a:p>
          <a:p>
            <a:pPr marL="342900" indent="-342900">
              <a:buAutoNum type="alphaUcPeriod"/>
            </a:pPr>
            <a:r>
              <a:rPr lang="en-US" sz="1800" dirty="0"/>
              <a:t>Knee involvement</a:t>
            </a:r>
          </a:p>
          <a:p>
            <a:pPr marL="342900" indent="-342900">
              <a:buAutoNum type="alphaUcPeriod"/>
            </a:pPr>
            <a:r>
              <a:rPr lang="en-US" sz="1800" dirty="0"/>
              <a:t>Negative RF/CCP</a:t>
            </a:r>
          </a:p>
        </p:txBody>
      </p:sp>
      <p:pic>
        <p:nvPicPr>
          <p:cNvPr id="6" name="Content Placeholder 5">
            <a:extLst>
              <a:ext uri="{FF2B5EF4-FFF2-40B4-BE49-F238E27FC236}">
                <a16:creationId xmlns:a16="http://schemas.microsoft.com/office/drawing/2014/main" id="{0AE92F71-D9B5-1C4C-B174-CC2E4F2C2504}"/>
              </a:ext>
            </a:extLst>
          </p:cNvPr>
          <p:cNvPicPr>
            <a:picLocks noGrp="1" noChangeAspect="1"/>
          </p:cNvPicPr>
          <p:nvPr>
            <p:ph idx="1"/>
          </p:nvPr>
        </p:nvPicPr>
        <p:blipFill>
          <a:blip r:embed="rId3"/>
          <a:stretch>
            <a:fillRect/>
          </a:stretch>
        </p:blipFill>
        <p:spPr>
          <a:xfrm>
            <a:off x="5144876" y="904315"/>
            <a:ext cx="3256781" cy="2357210"/>
          </a:xfrm>
        </p:spPr>
      </p:pic>
      <p:pic>
        <p:nvPicPr>
          <p:cNvPr id="9" name="Picture 8">
            <a:extLst>
              <a:ext uri="{FF2B5EF4-FFF2-40B4-BE49-F238E27FC236}">
                <a16:creationId xmlns:a16="http://schemas.microsoft.com/office/drawing/2014/main" id="{4B7CA141-F86A-8D48-BB57-DAEA3A23C139}"/>
              </a:ext>
            </a:extLst>
          </p:cNvPr>
          <p:cNvPicPr>
            <a:picLocks noChangeAspect="1"/>
          </p:cNvPicPr>
          <p:nvPr/>
        </p:nvPicPr>
        <p:blipFill>
          <a:blip r:embed="rId4"/>
          <a:stretch>
            <a:fillRect/>
          </a:stretch>
        </p:blipFill>
        <p:spPr>
          <a:xfrm>
            <a:off x="3425030" y="3313920"/>
            <a:ext cx="3439694" cy="2619596"/>
          </a:xfrm>
          <a:prstGeom prst="rect">
            <a:avLst/>
          </a:prstGeom>
        </p:spPr>
      </p:pic>
      <p:sp>
        <p:nvSpPr>
          <p:cNvPr id="3" name="TextBox 9">
            <a:extLst>
              <a:ext uri="{FF2B5EF4-FFF2-40B4-BE49-F238E27FC236}">
                <a16:creationId xmlns:a16="http://schemas.microsoft.com/office/drawing/2014/main" id="{9818D400-F480-EECB-AC48-6D126B715406}"/>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23963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A88585-452F-4842-8C98-40F8A3E9CCB6}"/>
              </a:ext>
            </a:extLst>
          </p:cNvPr>
          <p:cNvSpPr>
            <a:spLocks noGrp="1"/>
          </p:cNvSpPr>
          <p:nvPr>
            <p:ph type="body" sz="half" idx="2"/>
          </p:nvPr>
        </p:nvSpPr>
        <p:spPr>
          <a:xfrm>
            <a:off x="383242" y="1110563"/>
            <a:ext cx="2749923" cy="4733365"/>
          </a:xfrm>
        </p:spPr>
        <p:txBody>
          <a:bodyPr>
            <a:normAutofit fontScale="92500" lnSpcReduction="10000"/>
          </a:bodyPr>
          <a:lstStyle/>
          <a:p>
            <a:r>
              <a:rPr lang="en-US" sz="1800" b="1" dirty="0"/>
              <a:t>Case 2. </a:t>
            </a:r>
            <a:r>
              <a:rPr lang="en-US" sz="1800" dirty="0"/>
              <a:t>62 </a:t>
            </a:r>
            <a:r>
              <a:rPr lang="en-US" sz="1800" dirty="0" err="1"/>
              <a:t>yo</a:t>
            </a:r>
            <a:r>
              <a:rPr lang="en-US" sz="1800" dirty="0"/>
              <a:t> man presents with 8 months of stiffness &amp; “pain &amp; swelling in my fingers and knees.” Exam shows symmetric polyarthritis of PIPs &amp; DIPs &amp; R&gt;L knee effusions. RF-/CCP-. X-rays report “erosions.” The factor that makes you most suspicious that this is NOT RA is:</a:t>
            </a:r>
          </a:p>
          <a:p>
            <a:endParaRPr lang="en-US" sz="1800" dirty="0"/>
          </a:p>
          <a:p>
            <a:pPr marL="342900" indent="-342900">
              <a:buAutoNum type="alphaUcPeriod"/>
            </a:pPr>
            <a:r>
              <a:rPr lang="en-US" sz="1800" dirty="0"/>
              <a:t>Age and gender of patient</a:t>
            </a:r>
          </a:p>
          <a:p>
            <a:pPr marL="342900" indent="-342900">
              <a:buAutoNum type="alphaUcPeriod"/>
            </a:pPr>
            <a:r>
              <a:rPr lang="en-US" sz="1800" dirty="0"/>
              <a:t>Chronic time course</a:t>
            </a:r>
          </a:p>
          <a:p>
            <a:pPr marL="342900" indent="-342900">
              <a:buAutoNum type="alphaUcPeriod"/>
            </a:pPr>
            <a:r>
              <a:rPr lang="en-US" sz="1800" dirty="0">
                <a:solidFill>
                  <a:srgbClr val="FF0000"/>
                </a:solidFill>
              </a:rPr>
              <a:t>DIP involvement</a:t>
            </a:r>
          </a:p>
          <a:p>
            <a:pPr marL="342900" indent="-342900">
              <a:buAutoNum type="alphaUcPeriod"/>
            </a:pPr>
            <a:r>
              <a:rPr lang="en-US" sz="1800" dirty="0"/>
              <a:t>Knee involvement</a:t>
            </a:r>
          </a:p>
          <a:p>
            <a:pPr marL="342900" indent="-342900">
              <a:buAutoNum type="alphaUcPeriod"/>
            </a:pPr>
            <a:r>
              <a:rPr lang="en-US" sz="1800" dirty="0"/>
              <a:t>Negative RF/CCP</a:t>
            </a:r>
          </a:p>
        </p:txBody>
      </p:sp>
      <p:pic>
        <p:nvPicPr>
          <p:cNvPr id="6" name="Content Placeholder 5">
            <a:extLst>
              <a:ext uri="{FF2B5EF4-FFF2-40B4-BE49-F238E27FC236}">
                <a16:creationId xmlns:a16="http://schemas.microsoft.com/office/drawing/2014/main" id="{0AE92F71-D9B5-1C4C-B174-CC2E4F2C2504}"/>
              </a:ext>
            </a:extLst>
          </p:cNvPr>
          <p:cNvPicPr>
            <a:picLocks noGrp="1" noChangeAspect="1"/>
          </p:cNvPicPr>
          <p:nvPr>
            <p:ph idx="1"/>
          </p:nvPr>
        </p:nvPicPr>
        <p:blipFill>
          <a:blip r:embed="rId3"/>
          <a:stretch>
            <a:fillRect/>
          </a:stretch>
        </p:blipFill>
        <p:spPr>
          <a:xfrm>
            <a:off x="5144876" y="904315"/>
            <a:ext cx="3256781" cy="2357210"/>
          </a:xfrm>
        </p:spPr>
      </p:pic>
      <p:pic>
        <p:nvPicPr>
          <p:cNvPr id="9" name="Picture 8">
            <a:extLst>
              <a:ext uri="{FF2B5EF4-FFF2-40B4-BE49-F238E27FC236}">
                <a16:creationId xmlns:a16="http://schemas.microsoft.com/office/drawing/2014/main" id="{4B7CA141-F86A-8D48-BB57-DAEA3A23C139}"/>
              </a:ext>
            </a:extLst>
          </p:cNvPr>
          <p:cNvPicPr>
            <a:picLocks noChangeAspect="1"/>
          </p:cNvPicPr>
          <p:nvPr/>
        </p:nvPicPr>
        <p:blipFill>
          <a:blip r:embed="rId4"/>
          <a:stretch>
            <a:fillRect/>
          </a:stretch>
        </p:blipFill>
        <p:spPr>
          <a:xfrm>
            <a:off x="3425030" y="3313920"/>
            <a:ext cx="3439694" cy="2619596"/>
          </a:xfrm>
          <a:prstGeom prst="rect">
            <a:avLst/>
          </a:prstGeom>
        </p:spPr>
      </p:pic>
      <p:sp>
        <p:nvSpPr>
          <p:cNvPr id="3" name="TextBox 9">
            <a:extLst>
              <a:ext uri="{FF2B5EF4-FFF2-40B4-BE49-F238E27FC236}">
                <a16:creationId xmlns:a16="http://schemas.microsoft.com/office/drawing/2014/main" id="{50244726-8ADD-4070-3B99-E139A3296CA5}"/>
              </a:ext>
            </a:extLst>
          </p:cNvPr>
          <p:cNvSpPr txBox="1"/>
          <p:nvPr/>
        </p:nvSpPr>
        <p:spPr>
          <a:xfrm>
            <a:off x="6706820" y="6498680"/>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198449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113e5c4-20a0-41da-a0da-fe74194b9795">
      <UserInfo>
        <DisplayName>gwendolyngrant3_gmail.com#ext#@ucsfonline.onmicrosoft.com</DisplayName>
        <AccountId>99</AccountId>
        <AccountType/>
      </UserInfo>
    </SharedWithUsers>
    <lcf76f155ced4ddcb4097134ff3c332f xmlns="d92a44d9-cee3-4bac-871c-d665e403a4e1">
      <Terms xmlns="http://schemas.microsoft.com/office/infopath/2007/PartnerControls"/>
    </lcf76f155ced4ddcb4097134ff3c332f>
    <TaxCatchAll xmlns="6113e5c4-20a0-41da-a0da-fe74194b979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6276FE865F86468E668E1113D70D9A" ma:contentTypeVersion="16" ma:contentTypeDescription="Create a new document." ma:contentTypeScope="" ma:versionID="49d719af81b2e1621147b5fa18221e81">
  <xsd:schema xmlns:xsd="http://www.w3.org/2001/XMLSchema" xmlns:xs="http://www.w3.org/2001/XMLSchema" xmlns:p="http://schemas.microsoft.com/office/2006/metadata/properties" xmlns:ns2="d92a44d9-cee3-4bac-871c-d665e403a4e1" xmlns:ns3="6113e5c4-20a0-41da-a0da-fe74194b9795" targetNamespace="http://schemas.microsoft.com/office/2006/metadata/properties" ma:root="true" ma:fieldsID="eb6aa87cb9e6a4423577a9fc2f7a60a9" ns2:_="" ns3:_="">
    <xsd:import namespace="d92a44d9-cee3-4bac-871c-d665e403a4e1"/>
    <xsd:import namespace="6113e5c4-20a0-41da-a0da-fe74194b97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2a44d9-cee3-4bac-871c-d665e403a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13e5c4-20a0-41da-a0da-fe74194b979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a5cbf7-a8e8-4cf6-ba56-4d08ec1235d3}" ma:internalName="TaxCatchAll" ma:showField="CatchAllData" ma:web="6113e5c4-20a0-41da-a0da-fe74194b97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673E69-99CE-453A-BDD9-13F918882ED8}">
  <ds:schemaRefs>
    <ds:schemaRef ds:uri="6113e5c4-20a0-41da-a0da-fe74194b9795"/>
    <ds:schemaRef ds:uri="http://schemas.microsoft.com/office/2006/metadata/properties"/>
    <ds:schemaRef ds:uri="http://schemas.microsoft.com/office/infopath/2007/PartnerControls"/>
    <ds:schemaRef ds:uri="d92a44d9-cee3-4bac-871c-d665e403a4e1"/>
  </ds:schemaRefs>
</ds:datastoreItem>
</file>

<file path=customXml/itemProps2.xml><?xml version="1.0" encoding="utf-8"?>
<ds:datastoreItem xmlns:ds="http://schemas.openxmlformats.org/officeDocument/2006/customXml" ds:itemID="{9A15F5B3-1120-45D2-9548-E8A39C361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2a44d9-cee3-4bac-871c-d665e403a4e1"/>
    <ds:schemaRef ds:uri="6113e5c4-20a0-41da-a0da-fe74194b97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E73BFB-055E-4C3D-A5C0-7B1A79561F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152</TotalTime>
  <Words>1586</Words>
  <Application>Microsoft Macintosh PowerPoint</Application>
  <PresentationFormat>On-screen Show (4:3)</PresentationFormat>
  <Paragraphs>165</Paragraphs>
  <Slides>19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72</vt:lpstr>
      <vt:lpstr>Arial</vt:lpstr>
      <vt:lpstr>Arimo</vt:lpstr>
      <vt:lpstr>Calibri</vt:lpstr>
      <vt:lpstr>Calibri Light</vt:lpstr>
      <vt:lpstr>Open Sans</vt:lpstr>
      <vt:lpstr>Open Sans Bold</vt:lpstr>
      <vt:lpstr>Open Sans Light</vt:lpstr>
      <vt:lpstr>Office Theme</vt:lpstr>
      <vt:lpstr>Welcome!</vt:lpstr>
      <vt:lpstr>PowerPoint Presentation</vt:lpstr>
      <vt:lpstr>PowerPoint Presentation</vt:lpstr>
      <vt:lpstr>PowerPoint Presentation</vt:lpstr>
      <vt:lpstr>Viral Mimics of RA</vt:lpstr>
      <vt:lpstr>PowerPoint Presentation</vt:lpstr>
      <vt:lpstr>Viral Mimics of RA</vt:lpstr>
      <vt:lpstr>PowerPoint Presentation</vt:lpstr>
      <vt:lpstr>PowerPoint Presentation</vt:lpstr>
      <vt:lpstr>RA vs. OA</vt:lpstr>
      <vt:lpstr>PowerPoint Presentation</vt:lpstr>
      <vt:lpstr>PowerPoint Presentation</vt:lpstr>
      <vt:lpstr>PowerPoint Presentation</vt:lpstr>
      <vt:lpstr>PowerPoint Presentation</vt:lpstr>
      <vt:lpstr>Reactive Arthritis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Extra-articular manifestations of Rheumatoid Arthritis</dc:title>
  <dc:creator>Gwendolyn Grant</dc:creator>
  <cp:lastModifiedBy>Nicholas Cushman</cp:lastModifiedBy>
  <cp:revision>27</cp:revision>
  <dcterms:created xsi:type="dcterms:W3CDTF">2016-06-04T12:53:35Z</dcterms:created>
  <dcterms:modified xsi:type="dcterms:W3CDTF">2023-02-09T22:38:43Z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0x010100C06276FE865F86468E668E1113D70D9A</vt:lpwstr>
  </property>
</Properties>
</file>