
<file path=[Content_Types].xml><?xml version="1.0" encoding="utf-8"?>
<Types xmlns="http://schemas.openxmlformats.org/package/2006/content-types">
  <Default Extension="jpeg" ContentType="image/jpeg"/>
  <Default Extension="pbm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33"/>
    <p:restoredTop sz="96327"/>
  </p:normalViewPr>
  <p:slideViewPr>
    <p:cSldViewPr snapToGrid="0">
      <p:cViewPr varScale="1">
        <p:scale>
          <a:sx n="104" d="100"/>
          <a:sy n="104" d="100"/>
        </p:scale>
        <p:origin x="216" y="2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5T03:19:48.8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10226 0 16383,'-99'2'0,"0"-1"0,1 1 0,-1-1 0,0 1 0,0-1 0,1 0 0,-1 1 0,0-1 0,0 1 0,1-1 0,-1 1 0,0-1 0,0 0 0,-2 1 0,-6 0 0,-4-1 0,-1 1 0,0 0 0,4-1 0,5 1 0,7-1 0,10 0 0,11 0 0,14 0 0,16 0 0,-19-1 0,-22 0 0,-5 1 0,40-1 0,-1 1 0,-42 0 0,5 1 0,19-2 0,8 3 0,3-1 0,3 1 0,-1 1 0,-7-2 0,-2-1 0,-4 1 0,3-1 0,6 1 0,5 0 0,-1-2 0,3 1 0,-5 0 0,2 0 0,-5 1 0,0-2 0,1 3 0,4-3 0,4 2 0,2-2 0,-3 1 0,-1 1 0,0 0 0,3 1 0,0-3 0,1 3 0,-5-2 0,-7 0 0,-6-1 0,-5 2 0,6-2 0,4 3 0,9-1 0,1 1 0,-1-1 0,-3 1 0,-9-1 0,-9 0 0,-5-1 0,-5-1 0,4 2 0,-1-2 0,9 3 0,4-2 0,3 2 0,-2-1 0,-3 0 0,-5 3 0,6-5 0,-7 5 0,4-3 0,-3 2 0,-2-1 0,5 1 0,-5-2 0,3-1 0,-6-1 0,4 0 0,-5 2 0,-2-2 0,-5 5 0,2-4 0,2 4 0,5-5 0,2 2 0,3-1 0,3 0 0,1 0 0,-1-1 0,-3-1 0,-6-1 0,0 0 0,-4 0 0,3 2 0,1 0 0,8 0 0,5 0 0,9 0 0,5 0 0,5 0 0,7 0 0,4 0 0,6 1 0,4 1 0,0 1 0,4 1 0,-5 1 0,-3 3 0,-8 3 0,-9 4 0,-7 6 0,-7 6 0,-2 4 0,-3 6 0,1-3 0,-3 2 0,3-5 0,-4 2 0,4-4 0,1 3 0,7 2 0,8-2 0,10 4 0,2 0 0,7 5 0,-2 4 0,2 4 0,-1 3 0,0 0 0,4-1 0,2-4 0,8-4 0,5-6 0,4-1 0,1-2 0,0 2 0,0 2 0,-1 2 0,0 5 0,-3 2 0,2 7 0,-3-1 0,3-1 0,1 0 0,2-5 0,0 1 0,2-4 0,0-2 0,3 2 0,0-2 0,3 5 0,1 2 0,2 5 0,3 5 0,3 2 0,6 6 0,2-1 0,-2-3 0,0-1 0,-2-5 0,3 2 0,0-1 0,7 5 0,1 3 0,5 2 0,2 0 0,3-1 0,4 3 0,5 4 0,4 8 0,-2 1 0,1 3 0,-5-8 0,4 9 0,-2-5 0,-19-36 0,1 1 0,-3 0 0,0-1 0,2 1 0,-1-1 0,16 46 0,1-5 0,-3-4 0,-2-6 0,-1-5 0,-1-5 0,-2-1 0,-1-6 0,2 0 0,-2-2 0,2 5 0,4 4 0,-3 4 0,1-1 0,-5-4 0,-1-7 0,-6-2 0,1-6 0,-3 4 0,2-2 0,0 8 0,4 3 0,-2 4 0,3 0 0,0 0 0,-1 0 0,5 5 0,4 8 0,0-3 0,9 10 0,-2-8 0,-16-36 0,3-1 0,1-1 0,1 0 0,2 0 0,0-2 0,2-2 0,0-2 0,29 31 0,-2-11 0,1-9 0,4-3 0,5-4 0,4-3 0,2-4 0,1 0 0,-1-5 0,5-2 0,-4-6 0,4-2 0,0-1 0,-2-5 0,0 0 0,-2-3 0,-6 0 0,-1-1 0,-10 1 0,1-2 0,-3 4 0,0-5 0,-2 3 0,-3-5 0,-2 2 0,5-1 0,0 2 0,0 1 0,-8-2 0,-4 1 0,-4-2 0,6 1 0,1 2 0,4 0 0,-3 2 0,3-2 0,-3-1 0,3-1 0,0-2 0,1-1 0,5 0 0,-7-3 0,3 3 0,0-1 0,-2 0 0,4 1 0,-6-3 0,4 2 0,-1-1 0,4 1 0,3 1 0,3 2 0,7-1 0,3 3 0,5-3 0,2 2 0,2 2 0,2 1 0,-2 1 0,2-2 0,-2 2 0,2-1 0,-7 1 0,15 2 0,-3-3 0,-38-4 0,1 0 0,-1 0 0,-1-1 0,2 0 0,-1-2 0,41 4 0,-1-4 0,-9 1 0,0-3 0,0 2 0,-4-4 0,0 1 0,-10-1 0,-2 0 0,-5 2 0,5 2 0,2 0 0,6 1 0,-1-1 0,3 0 0,1-2 0,6 0 0,6-2 0,9-2 0,-44 1 0,1 0 0,4-3 0,0 0 0,1 1 0,-1-2 0,4-3 0,-1-2 0,-1 0 0,0-3 0,1-1 0,-2-2 0,-2-4 0,-2-1 0,-4-2 0,-2-2 0,-6-3 0,-3-2 0,-3-1 0,-3-3 0,18-34 0,-27 27 0,-2-2 0,-3 0 0,0-3 0,2-7 0,0-1 0,1-3 0,-2 0 0,1-5 0,0 0 0,0 0 0,1-1 0,0-2 0,1 0 0,1 2 0,0 0 0,-1 2 0,0 0 0,0 1 0,-1 1 0,-1 1 0,-1 0 0,-1-2 0,-1-1 0,-2 0 0,-1-1 0,0-3 0,-1-1 0,-1-6 0,-1 0 0,3-2 0,0 0 0,-1 1 0,1 0 0,0 8 0,1 1 0,-2 5 0,0 2 0,-1 3 0,0 1 0,0 1 0,-1-2 0,0 1 0,0-1 0,-2-3 0,0 0 0,1 0 0,-1-1 0,-2-6 0,0-1 0,1-1 0,0-2 0,-1-8 0,-1-1 0,2-3 0,-2 0 0,-2-2 0,-2 1 0,0 3 0,-2 2 0,-7 5 0,-1 3 0,4 11 0,-1 2 0,-3-5 0,0 2 0,4-36 0,-1-2 0,4 10 0,-2 10 0,2-7 0,-2 1 0,0 0 0,-2 4 0,0 6 0,0 9 0,-1 10 0,2 10 0,-2 3 0,1 5 0,1 1 0,-1 5 0,1 2 0,-2 1 0,0 2 0,1 2 0,1 0 0,0-1 0,-1 1 0,0-2 0,0 0 0,0 1 0,1 1 0,-2-3 0,1-5 0,-5-8 0,-2-12 0,-1-6 0,0-3 0,5 4 0,0 7 0,1 4 0,-1 4 0,-3-5 0,-2 2 0,0-5 0,1 7 0,4 6 0,1 8 0,3 8 0,-2 2 0,0 1 0,0 0 0,0 1 0,1 2 0,-2-3 0,2 6 0,0-7 0,0 5 0,2 0 0,-2-4 0,0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5T03:20:05.7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 16383,'0'0'0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5T03:41:01.40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12988 7 16383,'-78'-3'0,"-2"0"0,13 3 0,-19 3 0,33-1 0,-3 1 0,-8 1 0,-2 0 0,-10 0 0,-3-1 0,-8 0 0,-2 0 0,-5 0 0,-2-1 0,27-1 0,-1-1 0,0 1 0,-1 0 0,1 0 0,0-1 0,1 1 0,1 0 0,1-1 0,-22 1 0,1 1 0,5 0 0,1 0 0,6 0 0,2 0 0,0 0 0,0-1 0,-1 0 0,0 0 0,1-1 0,0 0 0,-4-1 0,-2 0 0,-9-1 0,-1 1 0,2 0 0,-1 0 0,-2-2 0,0 2 0,7 0 0,2 1 0,3-1 0,1 0 0,1 2 0,0 0 0,3 0 0,1 0 0,-2 1 0,2-1 0,6 0 0,0 0 0,-5-1 0,-2 0 0,3 0 0,-2 0 0,-8-1 0,-2 0 0,1 0 0,-2-1 0,-5 1 0,1 0 0,5 0 0,1 0 0,-1 2 0,2 0 0,9-1 0,1 0 0,3 1 0,0 0 0,3-1 0,0 0 0,-5 0 0,-2 0 0,0-2 0,-3 0 0,-11 1 0,-3-1 0,-9-2 0,-2 0 0,1 1 0,-1 0 0,25 1 0,-2-1 0,2 1 0,5 1 0,2 0 0,0 1 0,-32-1 0,1 2 0,5 0 0,1 2 0,11 0 0,1 1 0,1-2 0,0 1 0,0-1 0,0-1 0,0 0 0,-1-2 0,-6 1 0,-4 0 0,-4 0 0,-3 0 0,23 0 0,-1-1 0,-1 0 0,2 1 0,0 0 0,0 0 0,1-1 0,0 0 0,2 0 0,-28 1 0,5 0 0,17 0 0,1 0 0,-2 1 0,0 0 0,10-1 0,1 1 0,-7 0 0,-2 0 0,1-1 0,-2 0 0,-3 0 0,0 0 0,-2 0 0,1 0 0,-2-1 0,2 2 0,7-1 0,3 1 0,7 1 0,3 0 0,7 1 0,2 0 0,-35 4 0,6 1 0,4 0 0,-1 0 0,6 2 0,-10 1 0,7 3 0,-5 2 0,-3 5 0,4-2 0,-7 4 0,-1-3 0,-9 2 0,6-1 0,-1-1 0,10-2 0,8-1 0,3 2 0,10 2 0,9-1 0,4 4 0,12-3 0,1 7 0,7 0 0,0 9 0,0 4 0,0 7 0,1 3 0,3-1 0,0 5 0,1-5 0,0 5 0,3-8 0,1 1 0,8-9 0,0 6 0,6-2 0,1 7 0,2 3 0,2 3 0,6 5 0,10 5 0,9 6 0,17 6 0,-13-32 0,3-1 0,7 5 0,3 1 0,10 6 0,3 2 0,8 3 0,3 1 0,-16-18 0,2-1 0,0 0 0,-1 0 0,0 0 0,2-1 0,10 5 0,2-1 0,0-1 0,-1-3 0,1-2 0,1 0 0,6 4 0,2 0 0,1-2 0,-1-3 0,1-2 0,0 0 0,-2-1 0,-1-1 0,1-1 0,-2-2 0,1-2 0,0 0 0,-2 0 0,0-1 0,1-1 0,1-3 0,1-1 0,-1 0 0,-2 0 0,0 0 0,0-2 0,2-1 0,0-2 0,0 1 0,-4 0 0,-1-1 0,1 0 0,1 0 0,0 0 0,0-1 0,2 2 0,1 0 0,1-1 0,4 0 0,1-1 0,-1 0 0,-3 0 0,-1 0 0,3-1 0,8-1 0,2 0 0,-1-1 0,-6-1 0,-2-1 0,3 1 0,10-1 0,3 0 0,-1-1 0,-2 2 0,-1-1 0,2 0 0,4-1 0,1-1 0,0 0 0,0 1 0,0 1 0,3-2 0,-18-2 0,1 0 0,2 0 0,-1-1 0,0 0 0,0 0 0,0-1 0,1 0 0,1 0 0,0-1 0,-1 0 0,1-1 0,-1-1 0,0 0 0,-1-1 0,0-1 0,0 0 0,-2-1 0,1 0 0,1-1 0,2-1 0,1 1 0,0-2 0,0 1 0,-3-2 0,-1 1 0,0-1 0,-1-1 0,-1-1 0,0 0 0,-2-1 0,-2 0 0,8-1 0,-4 0 0,1-1 0,4 0 0,1-2 0,-2 1 0,-10 1 0,-2-1 0,1 2 0,7-1 0,2 0 0,-2 0 0,-5 0 0,-1-1 0,-1 0 0,-1 1 0,0 0 0,-1-1 0,-3-1 0,0 0 0,-1 0 0,31-5 0,0 0 0,-5-2 0,0 0 0,-3-2 0,0 1 0,-2 1 0,-1 0 0,2-3 0,-1 1 0,-3 1 0,-3 1 0,-8-2 0,-3 0 0,-10 0 0,-3-2 0,35-14 0,-2-7 0,-3 5 0,-38 17 0,2 1 0,-1 0 0,0 2 0,-1 1 0,-1 1 0,3 0 0,0-1 0,1 0 0,1-1 0,6-1 0,1 0 0,-1-2 0,-1-1 0,1-1 0,-1 0 0,-9 0 0,-3 0 0,33-25 0,-26 0 0,-24-2 0,-14 1 0,-10 1 0,3-6 0,1 3 0,6-13 0,4-4 0,-2-9 0,6-2 0,-4-1 0,5 6 0,-2-3 0,3 0 0,-1-3 0,0 0 0,-5 3 0,-3 4 0,-6 10 0,-2 1 0,-5 3 0,0-2 0,-3-2 0,2 1 0,-3-1 0,2 2 0,-2 2 0,0 5 0,0 2 0,0 1 0,-3 1 0,-2-2 0,-3 1 0,-2 3 0,0-1 0,1 0 0,-2-1 0,-2-4 0,-5-1 0,-3 0 0,-2 1 0,4 6 0,2 5 0,5 7 0,1 0 0,1 4 0,1 1 0,-1 2 0,2 3 0,-1-1 0,0 5 0,2-4 0,0 8 0,3 2 0,0 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5T03:41:17.52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5930 205 16383,'-49'-7'0,"-1"-1"0,-5 1 0,-2 0 0,-18-3 0,-4 1 0,-3 0 0,-2 1 0,-3-1 0,0 2 0,5 2 0,1 0 0,8 2 0,3 1 0,5 1 0,1 2 0,2-1 0,1 0 0,2 0 0,0 0 0,-1 0 0,0 0 0,-3-1 0,0 0 0,1 1 0,0-1 0,-1 0 0,2 0 0,5 1 0,2 0 0,-2 1 0,2-2 0,-40 0 0,-6 0 0,10 0 0,-6 1 0,45-1 0,-2 0 0,-7 1 0,-3 0 0,-8-2 0,-1 0 0,-5 1 0,0-1 0,-1-1 0,1 0 0,9 2 0,3-1 0,8 1 0,4 0 0,-31 3 0,17 2 0,13-3 0,0 1 0,4-2 0,-9 0 0,-8 0 0,-5 0 0,-6 0 0,2-2 0,3 2 0,7-2 0,8 4 0,8-2 0,4 3 0,-2-1 0,-2 0 0,-1-1 0,-9-1 0,3 2 0,-1-1 0,2 3 0,10 0 0,0 1 0,2 1 0,-2 2 0,-4 2 0,-6 2 0,-6 1 0,-5 4 0,2-1 0,2 3 0,8-3 0,-6 1 0,3 1 0,-10 5 0,3 1 0,3 5 0,7 3 0,7 3 0,8 7 0,6 6 0,6 10 0,4 10 0,2 15 0,5 11 0,6 3 0,7-37 0,2 2 0,3 3 0,2 1 0,4 13 0,2 3 0,1 8 0,3 2 0,4 0 0,2-1 0,-3-5 0,1-2 0,3-9 0,2-3 0,-3-13 0,2-2 0,1-5 0,3-2 0,4-1 0,2 0 0,4-1 0,3-2 0,8 3 0,4-1 0,2-1 0,4-2 0,4 0 0,3-2 0,-7-6 0,3-2 0,10 1 0,3-1 0,-2-3 0,1-2 0,12 2 0,2-1 0,-1 1 0,1-2 0,1-3 0,-1-2 0,-3-1 0,1-1 0,1-2 0,0-2 0,-2 3 0,-1-1 0,3-1 0,1 0 0,1 3 0,1 1 0,5-2 0,3 0 0,-28-6 0,2 1 0,0-2 0,0-2 0,1-1 0,-1 0 0,1 0 0,-1 0 0,-1-1 0,20 1 0,-2-2 0,7 0 0,0-2 0,-14 0 0,0-1 0,10-2 0,0-1 0,-3 2 0,-1-1 0,0-3 0,-1-1 0,1 1 0,0 0 0,-3-4 0,-1 0 0,-1 1 0,0-1 0,-1-2 0,-1 0 0,-4 0 0,0-1 0,-2 1 0,-2-1 0,-5 0 0,-1-1 0,-2-1 0,-1 0 0,-1 0 0,-2 1 0,0-2 0,-1 0 0,8 2 0,0 0 0,0 1 0,1 0 0,10-1 0,2-1 0,0 2 0,-1-1 0,6 0 0,0-1 0,-1 1 0,0-1 0,2 0 0,-2-1 0,-8 0 0,-3-1 0,-7 1 0,-5-2 0,32-11 0,-27-3 0,-20-3 0,-13-4 0,-8-3 0,-7-1 0,2-11 0,0-4 0,7-13 0,1 2 0,-5-1 0,-10 6 0,-3-5 0,-9-7 0,-10-18 0,2 36 0,-3-2 0,-5-6 0,-2 0 0,-2-2 0,-1 1 0,1 3 0,0 1 0,-3 1 0,-1 1 0,-17-36 0,11 34 0,-4-2 0,-5-5 0,-6-2 0,3 8 0,-4-2 0,-2 0 0,-5-7 0,-1-1 0,-3 1 0,-5-3 0,-2 1 0,1 1 0,4 5 0,0 1 0,2 3 0,7 8 0,2 2 0,2 2 0,-13-12 0,4 3 0,13 9 0,2 2 0,7 4 0,1 0 0,-24-35 0,4 1 0,1-1 0,1 1 0,2 6 0,4 6 0,11 17 0,7 11 0,9 14 0,3 8 0,1 6 0,-1 1 0,-3 1 0,6 2 0,-4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5T03:41:20.88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9963 367 16383,'-70'-13'0,"0"-1"0,-19-3 0,-7 0 0,12 3 0,-5 0 0,-2 0 0,17 3 0,-1-1 0,-2 1 0,0 0 0,-5 0 0,-2 0 0,0 0 0,1 2 0,5 1 0,1 1 0,1 0 0,0 1 0,-22-3 0,1 2 0,0 0 0,4 3 0,1 1 0,0-1 0,0 0 0,-1-1 0,3-1 0,6 2 0,3-1 0,-4 0 0,12 1 0,-2 0 0,-2-1 0,1 1 0,-1 0 0,0-1 0,-1 0 0,-3 1 0,-10 0 0,-2 0 0,-2 1 0,-1-1 0,16 1 0,0-1 0,-1 0 0,0 1 0,0 0 0,0 1 0,-1-1 0,0 2 0,0-1 0,1 0 0,-1 0 0,1 0 0,0 0 0,0 0 0,0 1 0,-18 2 0,0 1 0,2 0 0,1 1 0,9 0 0,1 1 0,2 0 0,1 1 0,4 1 0,1 1 0,1 0 0,2 0 0,-16 3 0,2 1 0,1-1 0,2 0 0,0-1 0,0 0 0,1-1 0,-1 0 0,1-1 0,-1 1 0,1 0 0,-2 0 0,-2 0 0,-2 0 0,3 0 0,7 0 0,1 1 0,1 1 0,-4 1 0,-1 0 0,5 1 0,-17 5 0,4 0 0,-1 2 0,3 1 0,13-2 0,2 1 0,2 0 0,1-1 0,3-1 0,0 0 0,8 2 0,2 0 0,6-2 0,3 1 0,-29 15 0,16-1 0,2-3 0,-6 3 0,-5 4 0,-2 1 0,13 1 0,-1 1 0,1-2 0,-9 0 0,-14 1 0,8-2 0,0 4 0,13 2 0,4 3 0,8 3 0,-2 5 0,7 0 0,4 6 0,14-2 0,12 6 0,12-4 0,6 12 0,7 10 0,-1-31 0,2 3 0,3 11 0,3 3 0,5 15 0,3 3 0,-4-20 0,1 1 0,0 2 0,1 4 0,1 1 0,1 1 0,0 3 0,1 1 0,0-1 0,-2-6 0,0-2 0,0 1 0,-1-1 0,0 0 0,0-1 0,9 21 0,0-2 0,-1 0 0,0-2 0,-2-6 0,1-3 0,-4-7 0,1-1 0,2 3 0,2 0 0,-3-9 0,1 0 0,3 5 0,2 0 0,-3-4 0,0-1 0,-3-7 0,0-2 0,1-1 0,-1-2 0,-4-5 0,0-1 0,2 1 0,0-1 0,2-1 0,-1-1 0,2 3 0,1-1 0,2 1 0,0 0 0,0-3 0,0 1 0,29 36 0,-5-8 0,-2-12 0,8-3 0,8-3 0,16-4 0,-40-24 0,1-2 0,3-3 0,2-2 0,2-2 0,2-1 0,8-2 0,3-2 0,5 1 0,2-1 0,4-3 0,2-1 0,3 1 0,1-1 0,-4-2 0,0-1 0,4 0 0,-1 0 0,-3-1 0,1-1 0,0 1 0,0 0 0,-11-1 0,-1 1 0,4 0 0,0 1 0,-5 0 0,0-1 0,4 3 0,0-1 0,-2-2 0,-1 0 0,-3 1 0,-1 0 0,-4-1 0,0 0 0,1 1 0,-1-1 0,0-1 0,0 0 0,1 0 0,-1 1 0,4-3 0,0 1 0,0 2 0,0-1 0,2-1 0,0-1 0,1 1 0,0-1 0,0 0 0,1-1 0,-3 0 0,0-1 0,10-1 0,1-2 0,-2 2 0,1-1 0,14-2 0,3-1 0,-1 2 0,1-1 0,7-4 0,0 0 0,-3-2 0,1-2 0,-29 4 0,1-1 0,1-1 0,2-2 0,1 0 0,1-1 0,2-1 0,2 0 0,-1-1 0,-1 1 0,0-1 0,0 0 0,-4 0 0,0 0 0,-2 1 0,26-5 0,-2 1 0,-2-1 0,-3 0 0,-10 3 0,-1-1 0,3-4 0,-2-1 0,-13 1 0,-3 0 0,-4-1 0,-2-1 0,-8-1 0,-2-1 0,-5-2 0,0-2 0,4-4 0,1-4 0,1-6 0,-1-3 0,6-6 0,-1-3 0,0-4 0,0-2 0,0-5 0,-1 0 0,0 0 0,-1 1 0,-2 1 0,-1 1 0,-1 2 0,0 1 0,-1 1 0,-1 1 0,-4 7 0,-1 0 0,3-5 0,-1-1 0,-5 4 0,-2 0 0,5-7 0,0-1 0,-1 0 0,0-1 0,3 0 0,-1 1 0,-4 3 0,-2 0 0,-2 5 0,-5 2 0,8-40 0,-17 9 0,-11 4 0,-5-4 0,-2-4 0,0-1 0,0 1 0,-3 9 0,-1-1 0,-3 7 0,-2-6 0,0-1 0,0-2 0,2 1 0,0 2 0,-3 3 0,-6-1 0,-8-2 0,-3-4 0,0 7 0,0 7 0,3 15 0,-2 0 0,-1 6 0,-6-5 0,-2 1 0,-7-1 0,1 5 0,-3-6 0,4 7 0,3 0 0,7 10 0,6 7 0,10 9 0,5 7 0,4 4 0,1 3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9E7B-FEF9-49D3-C8CC-D77261696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D594BB-4DEE-9B39-A880-48AC9DAA8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F1E4E-3AF2-F6D9-CAEE-69A09A89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80F5D-1E90-6599-59E1-7F0949F7E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EA54F-F48C-DFEF-029B-52C452CB5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6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1D9BF-1A8B-E6D8-26C3-4167F586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00D81C-B803-8AAC-8887-A6416AC8F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2D415-E5AD-C228-CBD3-B18D8DFBA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AF61E-42A3-2006-D4ED-B8726986E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AF3DE-D599-0F85-FF04-9EBA8DD0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5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60CB74-F39B-CEEE-96DF-753FE1DD6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238A32-EEE6-40A2-0E98-4049527E1E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BC788-1BFB-B363-2F4A-61A628BA7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D7E4E4-78B4-C11B-D7F3-6C08815CB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1B427-2655-BE02-C65E-8607BDFD6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6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76353-5992-E95B-2C62-770961829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D6271-6773-3674-A548-3E77FA32C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CCC04-52B0-E852-F911-CF9613D3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477DC-9794-A8EE-12AF-E00603B17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59055-107C-BC78-C88A-72AC89F5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5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50082-53E2-B0BF-9D56-1E2C95089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92EB4-AE54-D1C7-2C21-C01DFB64A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E5472-9644-F73D-8688-179511B36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3D3C6-27E9-24AE-7359-1256189A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562B8-4952-190E-16AA-11153D76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2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C7F7D-F0D0-05D9-BE11-6FB522704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A704B-C3BD-333C-B09F-F8071F4622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336CF9-BFD7-CD4D-E845-893BCA2DE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EB6D0-D6B4-104A-90C6-10F659525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B4927C-CACD-6CB9-4C3D-A1EAACAA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45F5A-F65B-BF0C-9508-AFA7AE133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51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D8E91-434D-19CA-3ED7-743C7CE55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784F1A-FDA2-311C-3447-20FBF9105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29332-B8AF-E5E3-52FD-DCB2616B9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A9DE6-AA39-D190-169C-025EA0A67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220236-79EB-6EC1-5F2A-3B0040CD9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CB768F-873C-94B4-6A92-149CCE794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EE4787-1A01-D4A9-CDDE-04CB2BC26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AE563-2EE0-D625-EF28-81B30C0DF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0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7F2DF-6341-F60D-C105-3BE6C79FE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972F83-1530-907B-746E-4A3702D33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E165CF-7016-58C9-3366-AFE0A8FC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CD8AB-EBF6-3530-DC2E-8A483990B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05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BEBF1-77A7-4770-CCE0-421493C0E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29AD62-AA8D-E9D8-BCFF-45C4C57DE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5F248-EBC3-3060-75B9-AC1013A1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6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65B2-EBAB-A296-1CFB-6A5FBD6B0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A39D5-E3AE-81BE-5F2C-ACCDA72D6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86A85-D95D-2275-45E7-94EAC6333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33E64-9DDD-44FB-09C1-F76BBFA7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4ADAE-D29D-D377-1939-F5F4611D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E48D2-9FDA-AA73-F6CE-851A8FCC7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9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E44AA-A912-ACAE-1D39-9BFC85529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5C5B09-0209-35C8-E6FF-2D409B3A63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773449-CD4E-B2A1-8AD5-ED6E172E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7AE3F7-C0CD-16AC-7BDE-B8F418777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82798-FC90-5F4A-FF1A-6BDD482B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FAA66-198B-D43D-AAEF-E66BFEB6D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2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45F7A1-40E0-D496-0F36-116D5814C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7EDC9-243A-C251-EF2F-BEE563DD6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4123F-EA85-73FE-4CBC-4AA4520E25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D2891-7CEB-554B-8366-FF9EF4CC4F41}" type="datetimeFigureOut">
              <a:rPr lang="en-US" smtClean="0"/>
              <a:t>2/4/23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EF7FC-04B9-0D37-1A19-F95365BF8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AAA48-F1A1-C151-6ECF-56E840920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45239-7109-AF47-9002-7D2BDD9BC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06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bm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image" Target="../media/image14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customXml" Target="../ink/ink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bm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21863-B42A-DE6B-66D2-057FCA8826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Sepsis in 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6A4615-19FB-F619-7BAC-D7F25B9B72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Neal </a:t>
            </a:r>
            <a:r>
              <a:rPr lang="en-US" dirty="0" err="1"/>
              <a:t>Nettesheim</a:t>
            </a:r>
            <a:r>
              <a:rPr lang="en-US" dirty="0"/>
              <a:t> MD, MS FAAEM </a:t>
            </a:r>
          </a:p>
          <a:p>
            <a:r>
              <a:rPr lang="en-US" dirty="0"/>
              <a:t>UNM EMS FELLOW</a:t>
            </a:r>
          </a:p>
        </p:txBody>
      </p:sp>
    </p:spTree>
    <p:extLst>
      <p:ext uri="{BB962C8B-B14F-4D97-AF65-F5344CB8AC3E}">
        <p14:creationId xmlns:p14="http://schemas.microsoft.com/office/powerpoint/2010/main" val="2737270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C05BC-7015-3DAE-9BB7-7930404E3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302" y="294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Sepsis Treatment- Vasopressors</a:t>
            </a: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21D58812-6042-CE55-7F76-BB32EDDF61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22" t="44629" r="955" b="18758"/>
          <a:stretch/>
        </p:blipFill>
        <p:spPr>
          <a:xfrm>
            <a:off x="2220130" y="3789804"/>
            <a:ext cx="3530951" cy="2139274"/>
          </a:xfrm>
          <a:prstGeom prst="rect">
            <a:avLst/>
          </a:prstGeom>
        </p:spPr>
      </p:pic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B1CA9299-5477-2926-926B-30B263A144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66" t="52282" r="54406" b="22537"/>
          <a:stretch/>
        </p:blipFill>
        <p:spPr>
          <a:xfrm>
            <a:off x="7501461" y="3902087"/>
            <a:ext cx="4332024" cy="1914708"/>
          </a:xfrm>
          <a:prstGeom prst="rect">
            <a:avLst/>
          </a:prstGeom>
        </p:spPr>
      </p:pic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3917DDEA-D61A-A53B-D758-BCD0DC74173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814" t="10262" r="33563" b="11049"/>
          <a:stretch/>
        </p:blipFill>
        <p:spPr>
          <a:xfrm>
            <a:off x="1230778" y="634856"/>
            <a:ext cx="989352" cy="2248526"/>
          </a:xfrm>
          <a:prstGeom prst="rect">
            <a:avLst/>
          </a:prstGeom>
        </p:spPr>
      </p:pic>
      <p:pic>
        <p:nvPicPr>
          <p:cNvPr id="10" name="Picture 9" descr="A picture containing indoor, drink&#10;&#10;Description automatically generated">
            <a:extLst>
              <a:ext uri="{FF2B5EF4-FFF2-40B4-BE49-F238E27FC236}">
                <a16:creationId xmlns:a16="http://schemas.microsoft.com/office/drawing/2014/main" id="{43497AC5-CAD1-86DA-2606-14DADFAD045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32158" t="47428" r="-499092" b="-126794"/>
          <a:stretch/>
        </p:blipFill>
        <p:spPr>
          <a:xfrm>
            <a:off x="3183828" y="599464"/>
            <a:ext cx="1483422" cy="3252865"/>
          </a:xfrm>
          <a:prstGeom prst="rect">
            <a:avLst/>
          </a:prstGeom>
        </p:spPr>
      </p:pic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62B6B7A8-ED71-0BA8-A7D1-BF80C8005A6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3333" t="6968" r="36749" b="7240"/>
          <a:stretch/>
        </p:blipFill>
        <p:spPr>
          <a:xfrm>
            <a:off x="119920" y="805018"/>
            <a:ext cx="887254" cy="1908202"/>
          </a:xfrm>
          <a:prstGeom prst="rect">
            <a:avLst/>
          </a:prstGeom>
        </p:spPr>
      </p:pic>
      <p:pic>
        <p:nvPicPr>
          <p:cNvPr id="14" name="Picture 13" descr="A picture containing indoor, drink&#10;&#10;Description automatically generated">
            <a:extLst>
              <a:ext uri="{FF2B5EF4-FFF2-40B4-BE49-F238E27FC236}">
                <a16:creationId xmlns:a16="http://schemas.microsoft.com/office/drawing/2014/main" id="{94DBBB9B-0870-C9FA-32C9-46A89292B9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43" y="2713220"/>
            <a:ext cx="938207" cy="1914708"/>
          </a:xfrm>
          <a:prstGeom prst="rect">
            <a:avLst/>
          </a:prstGeom>
        </p:spPr>
      </p:pic>
      <p:sp>
        <p:nvSpPr>
          <p:cNvPr id="15" name="Bent-Up Arrow 14">
            <a:extLst>
              <a:ext uri="{FF2B5EF4-FFF2-40B4-BE49-F238E27FC236}">
                <a16:creationId xmlns:a16="http://schemas.microsoft.com/office/drawing/2014/main" id="{65CC34FB-06CE-7DEA-DC53-960A752B215F}"/>
              </a:ext>
            </a:extLst>
          </p:cNvPr>
          <p:cNvSpPr/>
          <p:nvPr/>
        </p:nvSpPr>
        <p:spPr>
          <a:xfrm rot="5400000">
            <a:off x="728606" y="4346315"/>
            <a:ext cx="1004343" cy="1603947"/>
          </a:xfrm>
          <a:prstGeom prst="bentUp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841EC71-7A1E-2D3F-46C0-6B437D667261}"/>
              </a:ext>
            </a:extLst>
          </p:cNvPr>
          <p:cNvSpPr/>
          <p:nvPr/>
        </p:nvSpPr>
        <p:spPr>
          <a:xfrm>
            <a:off x="6259012" y="4734859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C51EB12-E1E8-418D-1099-4D481C177E6E}"/>
              </a:ext>
            </a:extLst>
          </p:cNvPr>
          <p:cNvSpPr/>
          <p:nvPr/>
        </p:nvSpPr>
        <p:spPr>
          <a:xfrm>
            <a:off x="9500929" y="1612068"/>
            <a:ext cx="2332555" cy="191470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0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4ED68-F7F1-0703-7A8C-E23B8EE4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Sepsis Takeaways</a:t>
            </a:r>
          </a:p>
        </p:txBody>
      </p:sp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A874B886-78F3-E1E8-B300-BAFD9BA0737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3101"/>
          <a:stretch/>
        </p:blipFill>
        <p:spPr>
          <a:xfrm>
            <a:off x="0" y="1809512"/>
            <a:ext cx="12198018" cy="30286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880609-B2EC-B160-57ED-E3B2C97D5C06}"/>
              </a:ext>
            </a:extLst>
          </p:cNvPr>
          <p:cNvSpPr txBox="1"/>
          <p:nvPr/>
        </p:nvSpPr>
        <p:spPr>
          <a:xfrm>
            <a:off x="209862" y="5126636"/>
            <a:ext cx="115873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-Fluids treats sepsis</a:t>
            </a:r>
          </a:p>
          <a:p>
            <a:r>
              <a:rPr lang="en-US" sz="3200" dirty="0"/>
              <a:t>-Forewarned is forearmed; communicating that this patient may be septic is valuable to the receiving hospital</a:t>
            </a:r>
          </a:p>
        </p:txBody>
      </p:sp>
    </p:spTree>
    <p:extLst>
      <p:ext uri="{BB962C8B-B14F-4D97-AF65-F5344CB8AC3E}">
        <p14:creationId xmlns:p14="http://schemas.microsoft.com/office/powerpoint/2010/main" val="378913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A1FC801B-C286-9974-9B1B-44803CA82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1" y="0"/>
            <a:ext cx="1841500" cy="1473200"/>
          </a:xfrm>
          <a:prstGeom prst="rect">
            <a:avLst/>
          </a:prstGeom>
        </p:spPr>
      </p:pic>
      <p:pic>
        <p:nvPicPr>
          <p:cNvPr id="9" name="Picture 8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E698E5E4-82E4-9041-A53E-8F612A011A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301" y="1628445"/>
            <a:ext cx="1532626" cy="1646154"/>
          </a:xfrm>
          <a:prstGeom prst="rect">
            <a:avLst/>
          </a:prstGeom>
        </p:spPr>
      </p:pic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6AA3261D-2409-292C-402D-087700EA52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8301" y="3671393"/>
            <a:ext cx="1749256" cy="1558161"/>
          </a:xfrm>
          <a:prstGeom prst="rect">
            <a:avLst/>
          </a:prstGeom>
        </p:spPr>
      </p:pic>
      <p:pic>
        <p:nvPicPr>
          <p:cNvPr id="13" name="Picture 12" descr="Diagram&#10;&#10;Description automatically generated">
            <a:extLst>
              <a:ext uri="{FF2B5EF4-FFF2-40B4-BE49-F238E27FC236}">
                <a16:creationId xmlns:a16="http://schemas.microsoft.com/office/drawing/2014/main" id="{01AAA17D-4CAA-99B8-2299-A37A430AD3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8301" y="5313068"/>
            <a:ext cx="1917699" cy="1494899"/>
          </a:xfrm>
          <a:prstGeom prst="rect">
            <a:avLst/>
          </a:prstGeom>
        </p:spPr>
      </p:pic>
      <p:pic>
        <p:nvPicPr>
          <p:cNvPr id="16" name="Picture 15" descr="A close-up of a fetus&#10;&#10;Description automatically generated with low confidence">
            <a:extLst>
              <a:ext uri="{FF2B5EF4-FFF2-40B4-BE49-F238E27FC236}">
                <a16:creationId xmlns:a16="http://schemas.microsoft.com/office/drawing/2014/main" id="{C2E2A032-985C-1F9C-64B0-08F47418ADC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7790" t="14473" r="15625" b="13067"/>
          <a:stretch/>
        </p:blipFill>
        <p:spPr>
          <a:xfrm>
            <a:off x="9729513" y="5246361"/>
            <a:ext cx="2189217" cy="1611639"/>
          </a:xfrm>
          <a:prstGeom prst="rect">
            <a:avLst/>
          </a:prstGeom>
        </p:spPr>
      </p:pic>
      <p:pic>
        <p:nvPicPr>
          <p:cNvPr id="18" name="Picture 17" descr="A glass of brown liquid&#10;&#10;Description automatically generated with low confidence">
            <a:extLst>
              <a:ext uri="{FF2B5EF4-FFF2-40B4-BE49-F238E27FC236}">
                <a16:creationId xmlns:a16="http://schemas.microsoft.com/office/drawing/2014/main" id="{6CF512B4-612A-EB2B-080D-FBE74C60F0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34682" y="1682530"/>
            <a:ext cx="1409700" cy="1435100"/>
          </a:xfrm>
          <a:prstGeom prst="rect">
            <a:avLst/>
          </a:prstGeom>
        </p:spPr>
      </p:pic>
      <p:pic>
        <p:nvPicPr>
          <p:cNvPr id="20" name="Picture 19" descr="A close-up of a person's legs&#10;&#10;Description automatically generated with medium confidence">
            <a:extLst>
              <a:ext uri="{FF2B5EF4-FFF2-40B4-BE49-F238E27FC236}">
                <a16:creationId xmlns:a16="http://schemas.microsoft.com/office/drawing/2014/main" id="{BCC9D93E-1E34-77B4-F691-F912624FE7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94734" y="3101645"/>
            <a:ext cx="1687786" cy="2405993"/>
          </a:xfrm>
          <a:prstGeom prst="rect">
            <a:avLst/>
          </a:prstGeom>
        </p:spPr>
      </p:pic>
      <p:pic>
        <p:nvPicPr>
          <p:cNvPr id="22" name="Picture 21" descr="A close-up of a person&#10;&#10;Description automatically generated with medium confidence">
            <a:extLst>
              <a:ext uri="{FF2B5EF4-FFF2-40B4-BE49-F238E27FC236}">
                <a16:creationId xmlns:a16="http://schemas.microsoft.com/office/drawing/2014/main" id="{E6E6BEC9-A097-0A9B-52FE-908E99DF89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99788" y="40288"/>
            <a:ext cx="2189216" cy="1646155"/>
          </a:xfrm>
          <a:prstGeom prst="rect">
            <a:avLst/>
          </a:prstGeom>
        </p:spPr>
      </p:pic>
      <p:sp>
        <p:nvSpPr>
          <p:cNvPr id="23" name="Right Arrow 22">
            <a:extLst>
              <a:ext uri="{FF2B5EF4-FFF2-40B4-BE49-F238E27FC236}">
                <a16:creationId xmlns:a16="http://schemas.microsoft.com/office/drawing/2014/main" id="{F61E512E-5823-F985-597F-5A28F48A93C2}"/>
              </a:ext>
            </a:extLst>
          </p:cNvPr>
          <p:cNvSpPr/>
          <p:nvPr/>
        </p:nvSpPr>
        <p:spPr>
          <a:xfrm>
            <a:off x="6203337" y="736600"/>
            <a:ext cx="804041" cy="2837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4FC7024C-87DB-D4DB-6F99-D212C81FDB98}"/>
              </a:ext>
            </a:extLst>
          </p:cNvPr>
          <p:cNvSpPr/>
          <p:nvPr/>
        </p:nvSpPr>
        <p:spPr>
          <a:xfrm>
            <a:off x="7097767" y="2271640"/>
            <a:ext cx="804041" cy="2837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82E1FC3B-B643-2D9E-1633-4451B3BD5C82}"/>
              </a:ext>
            </a:extLst>
          </p:cNvPr>
          <p:cNvSpPr/>
          <p:nvPr/>
        </p:nvSpPr>
        <p:spPr>
          <a:xfrm>
            <a:off x="6203336" y="4450473"/>
            <a:ext cx="804041" cy="2837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86A11318-777C-B8C6-810E-FCC1416114B1}"/>
              </a:ext>
            </a:extLst>
          </p:cNvPr>
          <p:cNvSpPr/>
          <p:nvPr/>
        </p:nvSpPr>
        <p:spPr>
          <a:xfrm>
            <a:off x="7097766" y="5918627"/>
            <a:ext cx="804041" cy="2837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979964D5-45EA-8B32-BD1C-85146ABD0F2D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alphaModFix amt="54000"/>
          </a:blip>
          <a:srcRect l="18806" t="15862" r="19125" b="20295"/>
          <a:stretch/>
        </p:blipFill>
        <p:spPr>
          <a:xfrm>
            <a:off x="173421" y="2839546"/>
            <a:ext cx="1329973" cy="14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87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71 0.00764 L 0.19388 0.0138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73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0CB112AF-10D6-2191-48F3-C081EE6A26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4000"/>
          </a:blip>
          <a:srcRect l="18806" t="15862" r="19125" b="20295"/>
          <a:stretch/>
        </p:blipFill>
        <p:spPr>
          <a:xfrm>
            <a:off x="832989" y="950785"/>
            <a:ext cx="1329973" cy="1473200"/>
          </a:xfrm>
          <a:prstGeom prst="rect">
            <a:avLst/>
          </a:prstGeom>
        </p:spPr>
      </p:pic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7F26DE91-7A69-719C-2820-8C381B4F90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038" t="19606" r="11915" b="20196"/>
          <a:stretch/>
        </p:blipFill>
        <p:spPr>
          <a:xfrm>
            <a:off x="4383481" y="285596"/>
            <a:ext cx="2913518" cy="280357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3F65B922-2766-800E-748C-D24263FA3BC3}"/>
              </a:ext>
            </a:extLst>
          </p:cNvPr>
          <p:cNvSpPr/>
          <p:nvPr/>
        </p:nvSpPr>
        <p:spPr>
          <a:xfrm>
            <a:off x="3721414" y="4847421"/>
            <a:ext cx="569627" cy="5096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53CAB49-B8C1-8E4F-1FC3-2500251BC12A}"/>
              </a:ext>
            </a:extLst>
          </p:cNvPr>
          <p:cNvSpPr/>
          <p:nvPr/>
        </p:nvSpPr>
        <p:spPr>
          <a:xfrm>
            <a:off x="1721370" y="2422424"/>
            <a:ext cx="569627" cy="5096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FFA7257-365B-8295-1C01-485F49851D8D}"/>
              </a:ext>
            </a:extLst>
          </p:cNvPr>
          <p:cNvSpPr/>
          <p:nvPr/>
        </p:nvSpPr>
        <p:spPr>
          <a:xfrm>
            <a:off x="1110521" y="4709410"/>
            <a:ext cx="569627" cy="5096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A0ADCBA-9DDE-6728-C560-BA833DB75EA0}"/>
              </a:ext>
            </a:extLst>
          </p:cNvPr>
          <p:cNvSpPr/>
          <p:nvPr/>
        </p:nvSpPr>
        <p:spPr>
          <a:xfrm>
            <a:off x="4893391" y="907095"/>
            <a:ext cx="569627" cy="5096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F1759DF-3F4A-099E-1717-F1671B36BA4D}"/>
              </a:ext>
            </a:extLst>
          </p:cNvPr>
          <p:cNvSpPr/>
          <p:nvPr/>
        </p:nvSpPr>
        <p:spPr>
          <a:xfrm>
            <a:off x="4893391" y="3979888"/>
            <a:ext cx="569627" cy="50966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A2B190C-1B61-7201-571E-1A6BE5952D43}"/>
              </a:ext>
            </a:extLst>
          </p:cNvPr>
          <p:cNvSpPr/>
          <p:nvPr/>
        </p:nvSpPr>
        <p:spPr>
          <a:xfrm>
            <a:off x="2290997" y="5219076"/>
            <a:ext cx="569627" cy="509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929D069-9116-EB3F-CCF9-8BC77307939A}"/>
              </a:ext>
            </a:extLst>
          </p:cNvPr>
          <p:cNvSpPr/>
          <p:nvPr/>
        </p:nvSpPr>
        <p:spPr>
          <a:xfrm>
            <a:off x="4608578" y="2780316"/>
            <a:ext cx="569627" cy="509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25FE089-C4B3-CE59-CEAF-9D161CA4E1D0}"/>
              </a:ext>
            </a:extLst>
          </p:cNvPr>
          <p:cNvSpPr/>
          <p:nvPr/>
        </p:nvSpPr>
        <p:spPr>
          <a:xfrm>
            <a:off x="3805110" y="3725055"/>
            <a:ext cx="569627" cy="509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612F3D6-A15C-30A3-1664-300ADA54A61C}"/>
              </a:ext>
            </a:extLst>
          </p:cNvPr>
          <p:cNvSpPr/>
          <p:nvPr/>
        </p:nvSpPr>
        <p:spPr>
          <a:xfrm>
            <a:off x="792790" y="2446471"/>
            <a:ext cx="569627" cy="509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C48B35E-F408-9285-F42B-0913466DD300}"/>
              </a:ext>
            </a:extLst>
          </p:cNvPr>
          <p:cNvSpPr/>
          <p:nvPr/>
        </p:nvSpPr>
        <p:spPr>
          <a:xfrm>
            <a:off x="6511777" y="285596"/>
            <a:ext cx="809469" cy="3572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F8F8825-C4CF-7E63-9F72-992B88FD1BC3}"/>
              </a:ext>
            </a:extLst>
          </p:cNvPr>
          <p:cNvSpPr/>
          <p:nvPr/>
        </p:nvSpPr>
        <p:spPr>
          <a:xfrm>
            <a:off x="2239781" y="1857120"/>
            <a:ext cx="809469" cy="3572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CEB519E-3F4B-135B-6D77-7368CF2E43A5}"/>
              </a:ext>
            </a:extLst>
          </p:cNvPr>
          <p:cNvSpPr/>
          <p:nvPr/>
        </p:nvSpPr>
        <p:spPr>
          <a:xfrm>
            <a:off x="1110521" y="5622761"/>
            <a:ext cx="809469" cy="3572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710A20C-2976-2DAC-D653-4648815FCEAF}"/>
              </a:ext>
            </a:extLst>
          </p:cNvPr>
          <p:cNvSpPr/>
          <p:nvPr/>
        </p:nvSpPr>
        <p:spPr>
          <a:xfrm rot="1199594">
            <a:off x="2612494" y="4451878"/>
            <a:ext cx="809469" cy="3572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507DA90-AF92-A899-A64B-1E68BFDF67A3}"/>
              </a:ext>
            </a:extLst>
          </p:cNvPr>
          <p:cNvSpPr/>
          <p:nvPr/>
        </p:nvSpPr>
        <p:spPr>
          <a:xfrm>
            <a:off x="5290169" y="1862118"/>
            <a:ext cx="809469" cy="3572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7902FB-3838-82F3-3580-D9B3BDD93416}"/>
              </a:ext>
            </a:extLst>
          </p:cNvPr>
          <p:cNvSpPr txBox="1"/>
          <p:nvPr/>
        </p:nvSpPr>
        <p:spPr>
          <a:xfrm>
            <a:off x="5545322" y="4767154"/>
            <a:ext cx="21100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CYTOKINES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02C7031-6EA0-DFA9-1AE8-8D22BF467DC1}"/>
              </a:ext>
            </a:extLst>
          </p:cNvPr>
          <p:cNvCxnSpPr>
            <a:cxnSpLocks/>
          </p:cNvCxnSpPr>
          <p:nvPr/>
        </p:nvCxnSpPr>
        <p:spPr>
          <a:xfrm flipH="1" flipV="1">
            <a:off x="4474970" y="4253237"/>
            <a:ext cx="1138844" cy="648790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ABEABA2-92D6-3F70-CDB5-30A168312B26}"/>
              </a:ext>
            </a:extLst>
          </p:cNvPr>
          <p:cNvCxnSpPr>
            <a:cxnSpLocks/>
          </p:cNvCxnSpPr>
          <p:nvPr/>
        </p:nvCxnSpPr>
        <p:spPr>
          <a:xfrm flipH="1" flipV="1">
            <a:off x="5629018" y="2701304"/>
            <a:ext cx="204189" cy="2097971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B5571F5-6A35-6F67-9027-4B097DF2B7AA}"/>
              </a:ext>
            </a:extLst>
          </p:cNvPr>
          <p:cNvCxnSpPr>
            <a:cxnSpLocks/>
          </p:cNvCxnSpPr>
          <p:nvPr/>
        </p:nvCxnSpPr>
        <p:spPr>
          <a:xfrm flipH="1">
            <a:off x="3458648" y="5265495"/>
            <a:ext cx="2086674" cy="208414"/>
          </a:xfrm>
          <a:prstGeom prst="straightConnector1">
            <a:avLst/>
          </a:prstGeom>
          <a:ln w="603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ight Arrow 36">
            <a:extLst>
              <a:ext uri="{FF2B5EF4-FFF2-40B4-BE49-F238E27FC236}">
                <a16:creationId xmlns:a16="http://schemas.microsoft.com/office/drawing/2014/main" id="{2E934361-358F-30E2-2F65-55899DE9731F}"/>
              </a:ext>
            </a:extLst>
          </p:cNvPr>
          <p:cNvSpPr/>
          <p:nvPr/>
        </p:nvSpPr>
        <p:spPr>
          <a:xfrm>
            <a:off x="7509604" y="1210439"/>
            <a:ext cx="97840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BDA26DE0-CF02-C1A2-E82B-0E3A442B048C}"/>
              </a:ext>
            </a:extLst>
          </p:cNvPr>
          <p:cNvSpPr/>
          <p:nvPr/>
        </p:nvSpPr>
        <p:spPr>
          <a:xfrm>
            <a:off x="7509604" y="3429000"/>
            <a:ext cx="97840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ight Arrow 38">
            <a:extLst>
              <a:ext uri="{FF2B5EF4-FFF2-40B4-BE49-F238E27FC236}">
                <a16:creationId xmlns:a16="http://schemas.microsoft.com/office/drawing/2014/main" id="{16EB40E0-8C32-D045-FF2C-A0AE1E6F9639}"/>
              </a:ext>
            </a:extLst>
          </p:cNvPr>
          <p:cNvSpPr/>
          <p:nvPr/>
        </p:nvSpPr>
        <p:spPr>
          <a:xfrm>
            <a:off x="7509604" y="5473909"/>
            <a:ext cx="97840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 descr="A picture containing icon&#10;&#10;Description automatically generated">
            <a:extLst>
              <a:ext uri="{FF2B5EF4-FFF2-40B4-BE49-F238E27FC236}">
                <a16:creationId xmlns:a16="http://schemas.microsoft.com/office/drawing/2014/main" id="{94366DF5-7A3F-89D5-624E-EB83A18661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038" t="19606" r="11915" b="20196"/>
          <a:stretch/>
        </p:blipFill>
        <p:spPr>
          <a:xfrm>
            <a:off x="9210393" y="326028"/>
            <a:ext cx="2117929" cy="203801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EB2CB0D3-FF72-7F2B-D1E9-242F76D62505}"/>
              </a:ext>
            </a:extLst>
          </p:cNvPr>
          <p:cNvSpPr txBox="1"/>
          <p:nvPr/>
        </p:nvSpPr>
        <p:spPr>
          <a:xfrm>
            <a:off x="8964117" y="17504"/>
            <a:ext cx="2578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Recruit White Blood Cells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77F45B4-D562-4AA7-7729-72029FA9ECB5}"/>
              </a:ext>
            </a:extLst>
          </p:cNvPr>
          <p:cNvSpPr txBox="1"/>
          <p:nvPr/>
        </p:nvSpPr>
        <p:spPr>
          <a:xfrm>
            <a:off x="9210393" y="2541040"/>
            <a:ext cx="2348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Tiny Blood Clots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0BF611E-47D6-2837-1974-3276F5B1E1D3}"/>
              </a:ext>
            </a:extLst>
          </p:cNvPr>
          <p:cNvSpPr txBox="1"/>
          <p:nvPr/>
        </p:nvSpPr>
        <p:spPr>
          <a:xfrm>
            <a:off x="8584046" y="4917588"/>
            <a:ext cx="357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Increase Capillary Permeability</a:t>
            </a:r>
          </a:p>
        </p:txBody>
      </p:sp>
      <p:pic>
        <p:nvPicPr>
          <p:cNvPr id="45" name="Picture 44" descr="A picture containing flower, plant&#10;&#10;Description automatically generated">
            <a:extLst>
              <a:ext uri="{FF2B5EF4-FFF2-40B4-BE49-F238E27FC236}">
                <a16:creationId xmlns:a16="http://schemas.microsoft.com/office/drawing/2014/main" id="{988FF963-ED66-33E9-9B19-CDD32DA423F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389" t="16995" r="30704" b="7062"/>
          <a:stretch/>
        </p:blipFill>
        <p:spPr>
          <a:xfrm>
            <a:off x="9010165" y="2843862"/>
            <a:ext cx="2002198" cy="1812853"/>
          </a:xfrm>
          <a:prstGeom prst="rect">
            <a:avLst/>
          </a:prstGeom>
        </p:spPr>
      </p:pic>
      <p:pic>
        <p:nvPicPr>
          <p:cNvPr id="47" name="Picture 46" descr="Diagram&#10;&#10;Description automatically generated">
            <a:extLst>
              <a:ext uri="{FF2B5EF4-FFF2-40B4-BE49-F238E27FC236}">
                <a16:creationId xmlns:a16="http://schemas.microsoft.com/office/drawing/2014/main" id="{BCA90049-F32D-EE32-E728-56DCA5F099A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3722" t="44629" r="955" b="18758"/>
          <a:stretch/>
        </p:blipFill>
        <p:spPr>
          <a:xfrm>
            <a:off x="8526173" y="5248809"/>
            <a:ext cx="2878086" cy="174372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13142CE9-7B22-2AC6-D660-CB9F17DA29A1}"/>
                  </a:ext>
                </a:extLst>
              </p14:cNvPr>
              <p14:cNvContentPartPr/>
              <p14:nvPr/>
            </p14:nvContentPartPr>
            <p14:xfrm>
              <a:off x="8285347" y="-35941"/>
              <a:ext cx="3681720" cy="254844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13142CE9-7B22-2AC6-D660-CB9F17DA29A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231347" y="-143941"/>
                <a:ext cx="3789360" cy="2764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318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555 -4.81481E-6 L -0.35612 -4.81481E-6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0.00185 L 0.12031 0.0967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54" y="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776 0.11458 " pathEditMode="relative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1368 0.21365 " pathEditMode="relative" ptsTypes="AA">
                                      <p:cBhvr>
                                        <p:cTn id="2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8" grpId="0" animBg="1"/>
      <p:bldP spid="19" grpId="0" animBg="1"/>
      <p:bldP spid="19" grpId="1" animBg="1"/>
      <p:bldP spid="20" grpId="0" animBg="1"/>
      <p:bldP spid="21" grpId="0" animBg="1"/>
      <p:bldP spid="22" grpId="0" animBg="1"/>
      <p:bldP spid="23" grpId="0"/>
      <p:bldP spid="37" grpId="0" animBg="1"/>
      <p:bldP spid="38" grpId="0" animBg="1"/>
      <p:bldP spid="39" grpId="0" animBg="1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icture containing flower, plant&#10;&#10;Description automatically generated">
            <a:extLst>
              <a:ext uri="{FF2B5EF4-FFF2-40B4-BE49-F238E27FC236}">
                <a16:creationId xmlns:a16="http://schemas.microsoft.com/office/drawing/2014/main" id="{3D5EE443-0646-C595-5747-AD6BB78498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89" t="16995" r="30704" b="7062"/>
          <a:stretch/>
        </p:blipFill>
        <p:spPr>
          <a:xfrm>
            <a:off x="116691" y="670289"/>
            <a:ext cx="2002198" cy="1812853"/>
          </a:xfrm>
          <a:prstGeom prst="rect">
            <a:avLst/>
          </a:prstGeom>
        </p:spPr>
      </p:pic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F968105D-E254-403F-08CD-E701D7AC4B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722" t="44629" r="955" b="18758"/>
          <a:stretch/>
        </p:blipFill>
        <p:spPr>
          <a:xfrm>
            <a:off x="0" y="3828996"/>
            <a:ext cx="3700536" cy="2242019"/>
          </a:xfrm>
          <a:prstGeom prst="rect">
            <a:avLst/>
          </a:prstGeom>
        </p:spPr>
      </p:pic>
      <p:sp>
        <p:nvSpPr>
          <p:cNvPr id="4" name="Right Arrow 3">
            <a:extLst>
              <a:ext uri="{FF2B5EF4-FFF2-40B4-BE49-F238E27FC236}">
                <a16:creationId xmlns:a16="http://schemas.microsoft.com/office/drawing/2014/main" id="{CC2AB509-DC99-BE6A-FEA6-98BF8E01DB2A}"/>
              </a:ext>
            </a:extLst>
          </p:cNvPr>
          <p:cNvSpPr/>
          <p:nvPr/>
        </p:nvSpPr>
        <p:spPr>
          <a:xfrm>
            <a:off x="2260259" y="1214578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9B32C6A3-2BE7-6554-12A1-96ED27891606}"/>
              </a:ext>
            </a:extLst>
          </p:cNvPr>
          <p:cNvSpPr/>
          <p:nvPr/>
        </p:nvSpPr>
        <p:spPr>
          <a:xfrm>
            <a:off x="3741067" y="4632518"/>
            <a:ext cx="97840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083B4C8-EE63-B299-614F-19AB8C915876}"/>
              </a:ext>
            </a:extLst>
          </p:cNvPr>
          <p:cNvCxnSpPr>
            <a:cxnSpLocks/>
          </p:cNvCxnSpPr>
          <p:nvPr/>
        </p:nvCxnSpPr>
        <p:spPr>
          <a:xfrm>
            <a:off x="3585656" y="670289"/>
            <a:ext cx="0" cy="544289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3E5A88E-26E7-4DAC-6D41-80CC368BBDC6}"/>
              </a:ext>
            </a:extLst>
          </p:cNvPr>
          <p:cNvCxnSpPr>
            <a:cxnSpLocks/>
          </p:cNvCxnSpPr>
          <p:nvPr/>
        </p:nvCxnSpPr>
        <p:spPr>
          <a:xfrm>
            <a:off x="3585656" y="1466979"/>
            <a:ext cx="0" cy="50221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C0A7145-81C0-4828-3FC9-9330CB9A3202}"/>
              </a:ext>
            </a:extLst>
          </p:cNvPr>
          <p:cNvSpPr txBox="1"/>
          <p:nvPr/>
        </p:nvSpPr>
        <p:spPr>
          <a:xfrm>
            <a:off x="3597640" y="659271"/>
            <a:ext cx="23884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Blood Flow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B6E5C2-6D62-0561-77D9-3C23B33015B1}"/>
              </a:ext>
            </a:extLst>
          </p:cNvPr>
          <p:cNvSpPr txBox="1"/>
          <p:nvPr/>
        </p:nvSpPr>
        <p:spPr>
          <a:xfrm>
            <a:off x="3741067" y="1384417"/>
            <a:ext cx="1755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Oxygen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8BF79B82-5C64-C302-1C37-06138C8A5099}"/>
              </a:ext>
            </a:extLst>
          </p:cNvPr>
          <p:cNvSpPr/>
          <p:nvPr/>
        </p:nvSpPr>
        <p:spPr>
          <a:xfrm>
            <a:off x="5956324" y="982347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39C9C2-AF22-21FA-E634-66E3AF7D9844}"/>
              </a:ext>
            </a:extLst>
          </p:cNvPr>
          <p:cNvSpPr txBox="1"/>
          <p:nvPr/>
        </p:nvSpPr>
        <p:spPr>
          <a:xfrm>
            <a:off x="6832212" y="958140"/>
            <a:ext cx="23884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Cell Death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99B7622-1215-72EE-E2D0-9924B55A3EDB}"/>
              </a:ext>
            </a:extLst>
          </p:cNvPr>
          <p:cNvSpPr/>
          <p:nvPr/>
        </p:nvSpPr>
        <p:spPr>
          <a:xfrm>
            <a:off x="4842052" y="4376579"/>
            <a:ext cx="1049312" cy="99651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1DAA9AE-12D3-5D89-5D10-25A6E813C122}"/>
              </a:ext>
            </a:extLst>
          </p:cNvPr>
          <p:cNvSpPr txBox="1"/>
          <p:nvPr/>
        </p:nvSpPr>
        <p:spPr>
          <a:xfrm>
            <a:off x="7313094" y="3918953"/>
            <a:ext cx="51587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What happens to the blood pressure in that blood vessel</a:t>
            </a:r>
          </a:p>
          <a:p>
            <a:endParaRPr lang="en-US" sz="3200" dirty="0"/>
          </a:p>
          <a:p>
            <a:r>
              <a:rPr lang="en-US" sz="3200" dirty="0"/>
              <a:t>            UP or DOWN?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781964A2-A3A8-E312-1A58-460A6F080F50}"/>
                  </a:ext>
                </a:extLst>
              </p14:cNvPr>
              <p14:cNvContentPartPr/>
              <p14:nvPr/>
            </p14:nvContentPartPr>
            <p14:xfrm>
              <a:off x="1906147" y="-2130421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781964A2-A3A8-E312-1A58-460A6F080F5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852507" y="-2238061"/>
                <a:ext cx="108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1" name="Right Arrow 20">
            <a:extLst>
              <a:ext uri="{FF2B5EF4-FFF2-40B4-BE49-F238E27FC236}">
                <a16:creationId xmlns:a16="http://schemas.microsoft.com/office/drawing/2014/main" id="{094F250B-8338-0EEA-7DFA-D6BBAE0401DE}"/>
              </a:ext>
            </a:extLst>
          </p:cNvPr>
          <p:cNvSpPr/>
          <p:nvPr/>
        </p:nvSpPr>
        <p:spPr>
          <a:xfrm>
            <a:off x="8682267" y="1027506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78BCA7-DC27-1746-26A0-6004DE867DB7}"/>
              </a:ext>
            </a:extLst>
          </p:cNvPr>
          <p:cNvSpPr txBox="1"/>
          <p:nvPr/>
        </p:nvSpPr>
        <p:spPr>
          <a:xfrm>
            <a:off x="9438564" y="731213"/>
            <a:ext cx="22348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Lactic Acid Production</a:t>
            </a:r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C811C0E3-6F78-73F2-6CAA-476B9A13916D}"/>
              </a:ext>
            </a:extLst>
          </p:cNvPr>
          <p:cNvSpPr/>
          <p:nvPr/>
        </p:nvSpPr>
        <p:spPr>
          <a:xfrm rot="5400000">
            <a:off x="9821451" y="1998510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701A71-620D-05F6-69CD-2CCC9D52EF67}"/>
              </a:ext>
            </a:extLst>
          </p:cNvPr>
          <p:cNvSpPr txBox="1"/>
          <p:nvPr/>
        </p:nvSpPr>
        <p:spPr>
          <a:xfrm>
            <a:off x="7644984" y="2709521"/>
            <a:ext cx="4392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Increase Respiratory Rate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B386B716-503A-43EA-B28E-92E38F13BF85}"/>
                  </a:ext>
                </a:extLst>
              </p14:cNvPr>
              <p14:cNvContentPartPr/>
              <p14:nvPr/>
            </p14:nvContentPartPr>
            <p14:xfrm>
              <a:off x="7367707" y="2499899"/>
              <a:ext cx="4675680" cy="140760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B386B716-503A-43EA-B28E-92E38F13BF8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314067" y="2392259"/>
                <a:ext cx="4783320" cy="1623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7364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1" animBg="1"/>
      <p:bldP spid="12" grpId="0"/>
      <p:bldP spid="13" grpId="0"/>
      <p:bldP spid="14" grpId="0" animBg="1"/>
      <p:bldP spid="15" grpId="0"/>
      <p:bldP spid="16" grpId="0" animBg="1"/>
      <p:bldP spid="16" grpId="1" animBg="1"/>
      <p:bldP spid="17" grpId="0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B37E630-CF4A-D5F8-199B-669393579696}"/>
              </a:ext>
            </a:extLst>
          </p:cNvPr>
          <p:cNvSpPr/>
          <p:nvPr/>
        </p:nvSpPr>
        <p:spPr>
          <a:xfrm>
            <a:off x="329783" y="2492115"/>
            <a:ext cx="2038663" cy="187377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CED270D1-073C-1E5B-B580-F240AB0CF930}"/>
              </a:ext>
            </a:extLst>
          </p:cNvPr>
          <p:cNvSpPr/>
          <p:nvPr/>
        </p:nvSpPr>
        <p:spPr>
          <a:xfrm>
            <a:off x="2754934" y="3186684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484561-121A-E847-00BE-F42EBB9D034E}"/>
              </a:ext>
            </a:extLst>
          </p:cNvPr>
          <p:cNvCxnSpPr>
            <a:cxnSpLocks/>
          </p:cNvCxnSpPr>
          <p:nvPr/>
        </p:nvCxnSpPr>
        <p:spPr>
          <a:xfrm>
            <a:off x="3735558" y="3967609"/>
            <a:ext cx="0" cy="791448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EBA3896-74C6-8808-FF90-A6A80AE272DA}"/>
              </a:ext>
            </a:extLst>
          </p:cNvPr>
          <p:cNvSpPr txBox="1"/>
          <p:nvPr/>
        </p:nvSpPr>
        <p:spPr>
          <a:xfrm>
            <a:off x="3875939" y="3824724"/>
            <a:ext cx="18987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Blood Pressure</a:t>
            </a: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F3389D21-10AA-FAF6-A69A-A767DB58C223}"/>
              </a:ext>
            </a:extLst>
          </p:cNvPr>
          <p:cNvSpPr/>
          <p:nvPr/>
        </p:nvSpPr>
        <p:spPr>
          <a:xfrm>
            <a:off x="6171223" y="3186684"/>
            <a:ext cx="73451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3FF22B-0495-3C40-0D73-656F84433DD8}"/>
              </a:ext>
            </a:extLst>
          </p:cNvPr>
          <p:cNvCxnSpPr>
            <a:cxnSpLocks/>
          </p:cNvCxnSpPr>
          <p:nvPr/>
        </p:nvCxnSpPr>
        <p:spPr>
          <a:xfrm flipV="1">
            <a:off x="7785400" y="2894392"/>
            <a:ext cx="0" cy="1319438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3930392-6D04-3542-735B-FE56A5C755F3}"/>
              </a:ext>
            </a:extLst>
          </p:cNvPr>
          <p:cNvSpPr txBox="1"/>
          <p:nvPr/>
        </p:nvSpPr>
        <p:spPr>
          <a:xfrm>
            <a:off x="8027804" y="2769281"/>
            <a:ext cx="31428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Heart Rate to maintain same pressure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25C2CEF-677D-0E0C-2D85-9E80CF240906}"/>
              </a:ext>
            </a:extLst>
          </p:cNvPr>
          <p:cNvCxnSpPr>
            <a:cxnSpLocks/>
          </p:cNvCxnSpPr>
          <p:nvPr/>
        </p:nvCxnSpPr>
        <p:spPr>
          <a:xfrm>
            <a:off x="3711591" y="3203668"/>
            <a:ext cx="0" cy="544289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6951BBB-04B7-A865-EDF9-F4AE7A4A0D07}"/>
              </a:ext>
            </a:extLst>
          </p:cNvPr>
          <p:cNvCxnSpPr>
            <a:cxnSpLocks/>
          </p:cNvCxnSpPr>
          <p:nvPr/>
        </p:nvCxnSpPr>
        <p:spPr>
          <a:xfrm>
            <a:off x="3631103" y="2347845"/>
            <a:ext cx="0" cy="502213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A43EE7A8-E5AE-330B-C148-37B19EE1A31B}"/>
              </a:ext>
            </a:extLst>
          </p:cNvPr>
          <p:cNvSpPr txBox="1"/>
          <p:nvPr/>
        </p:nvSpPr>
        <p:spPr>
          <a:xfrm>
            <a:off x="3610379" y="2264999"/>
            <a:ext cx="23884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Blood Flow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C58DB3-1068-0E8C-084F-62487B600FCE}"/>
              </a:ext>
            </a:extLst>
          </p:cNvPr>
          <p:cNvSpPr txBox="1"/>
          <p:nvPr/>
        </p:nvSpPr>
        <p:spPr>
          <a:xfrm>
            <a:off x="3735558" y="3136612"/>
            <a:ext cx="1755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Oxygen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30124B10-2569-828A-8AD4-82F53B574615}"/>
                  </a:ext>
                </a:extLst>
              </p14:cNvPr>
              <p14:cNvContentPartPr/>
              <p14:nvPr/>
            </p14:nvContentPartPr>
            <p14:xfrm>
              <a:off x="3214027" y="3781859"/>
              <a:ext cx="2679480" cy="126900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30124B10-2569-828A-8AD4-82F53B57461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60027" y="3674219"/>
                <a:ext cx="2787120" cy="148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811AF3C1-5E2D-8CF0-17B4-DBAD8AF1EEE1}"/>
                  </a:ext>
                </a:extLst>
              </p14:cNvPr>
              <p14:cNvContentPartPr/>
              <p14:nvPr/>
            </p14:nvContentPartPr>
            <p14:xfrm>
              <a:off x="7129747" y="2510339"/>
              <a:ext cx="3657960" cy="202464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811AF3C1-5E2D-8CF0-17B4-DBAD8AF1EEE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075747" y="2402339"/>
                <a:ext cx="3765600" cy="2240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86839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1E924CB-1EC0-8CB3-1899-9A5C8DB663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3101"/>
          <a:stretch/>
        </p:blipFill>
        <p:spPr>
          <a:xfrm>
            <a:off x="0" y="1809512"/>
            <a:ext cx="12198018" cy="302864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2F766A7-BDBD-D4F5-2186-700FA906720D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/>
              <a:t>Sepsis Diagnosis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4CA9EB-2135-9388-EF98-5C4B97374BE2}"/>
              </a:ext>
            </a:extLst>
          </p:cNvPr>
          <p:cNvSpPr txBox="1"/>
          <p:nvPr/>
        </p:nvSpPr>
        <p:spPr>
          <a:xfrm>
            <a:off x="134911" y="5276538"/>
            <a:ext cx="113475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SEPTIC SHOCK:  Mean Arterial Pressure &lt;65mmHG or Elevated 				Lactate after being given Fluid bolus </a:t>
            </a:r>
          </a:p>
        </p:txBody>
      </p:sp>
    </p:spTree>
    <p:extLst>
      <p:ext uri="{BB962C8B-B14F-4D97-AF65-F5344CB8AC3E}">
        <p14:creationId xmlns:p14="http://schemas.microsoft.com/office/powerpoint/2010/main" val="1556071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08324-158A-82E1-9F35-7F1D3FC14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Sepsis Differential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B847A-ACD8-B9F7-5372-EF7AABF97B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Pulmonary Embolism</a:t>
            </a:r>
          </a:p>
          <a:p>
            <a:r>
              <a:rPr lang="en-US" dirty="0"/>
              <a:t>Congestive Heart Failure</a:t>
            </a:r>
          </a:p>
          <a:p>
            <a:r>
              <a:rPr lang="en-US" dirty="0"/>
              <a:t>Anemia</a:t>
            </a:r>
          </a:p>
          <a:p>
            <a:r>
              <a:rPr lang="en-US" dirty="0"/>
              <a:t>Bleeding</a:t>
            </a:r>
          </a:p>
          <a:p>
            <a:r>
              <a:rPr lang="en-US" dirty="0"/>
              <a:t>DVT</a:t>
            </a:r>
          </a:p>
          <a:p>
            <a:r>
              <a:rPr lang="en-US" dirty="0"/>
              <a:t>Pneumothorax</a:t>
            </a:r>
          </a:p>
          <a:p>
            <a:r>
              <a:rPr lang="en-US" dirty="0"/>
              <a:t>Broken Bones</a:t>
            </a:r>
          </a:p>
          <a:p>
            <a:r>
              <a:rPr lang="en-US" dirty="0"/>
              <a:t>Sprained Joints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2745C2-B6F4-1479-20D9-AC945FA620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Dehydration</a:t>
            </a:r>
          </a:p>
          <a:p>
            <a:r>
              <a:rPr lang="en-US" dirty="0"/>
              <a:t>Vomiting/Diarrhea</a:t>
            </a:r>
          </a:p>
          <a:p>
            <a:r>
              <a:rPr lang="en-US" dirty="0"/>
              <a:t>Kidney Failure</a:t>
            </a:r>
          </a:p>
          <a:p>
            <a:r>
              <a:rPr lang="en-US" dirty="0"/>
              <a:t>Heat Stroke</a:t>
            </a:r>
          </a:p>
          <a:p>
            <a:r>
              <a:rPr lang="en-US" dirty="0"/>
              <a:t>Burns</a:t>
            </a:r>
          </a:p>
          <a:p>
            <a:r>
              <a:rPr lang="en-US" dirty="0"/>
              <a:t>Hypothermia</a:t>
            </a:r>
          </a:p>
          <a:p>
            <a:r>
              <a:rPr lang="en-US" dirty="0"/>
              <a:t>Pericardial Effusion</a:t>
            </a:r>
          </a:p>
          <a:p>
            <a:r>
              <a:rPr lang="en-US" dirty="0"/>
              <a:t>MANY, MANY MORE</a:t>
            </a:r>
          </a:p>
        </p:txBody>
      </p:sp>
    </p:spTree>
    <p:extLst>
      <p:ext uri="{BB962C8B-B14F-4D97-AF65-F5344CB8AC3E}">
        <p14:creationId xmlns:p14="http://schemas.microsoft.com/office/powerpoint/2010/main" val="1602966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1139A-3DFA-8387-796E-E2D895321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Sepsis Treatment- Antibiotics</a:t>
            </a:r>
          </a:p>
        </p:txBody>
      </p:sp>
      <p:pic>
        <p:nvPicPr>
          <p:cNvPr id="5" name="Picture 4" descr="A close-up of some cash&#10;&#10;Description automatically generated with low confidence">
            <a:extLst>
              <a:ext uri="{FF2B5EF4-FFF2-40B4-BE49-F238E27FC236}">
                <a16:creationId xmlns:a16="http://schemas.microsoft.com/office/drawing/2014/main" id="{9233BCA5-1330-53C1-5325-10B9ED4E1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7946" y="3988029"/>
            <a:ext cx="4557010" cy="2504846"/>
          </a:xfrm>
          <a:prstGeom prst="rect">
            <a:avLst/>
          </a:prstGeom>
        </p:spPr>
      </p:pic>
      <p:pic>
        <p:nvPicPr>
          <p:cNvPr id="7" name="Picture 6" descr="Shape, circle&#10;&#10;Description automatically generated">
            <a:extLst>
              <a:ext uri="{FF2B5EF4-FFF2-40B4-BE49-F238E27FC236}">
                <a16:creationId xmlns:a16="http://schemas.microsoft.com/office/drawing/2014/main" id="{2D683B2D-2CD9-394B-7AA3-41A54C6ED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2480" y="1480695"/>
            <a:ext cx="3982476" cy="2161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29F9A1E-5044-03F3-E1D2-1BEF1BB8AC6C}"/>
              </a:ext>
            </a:extLst>
          </p:cNvPr>
          <p:cNvSpPr txBox="1"/>
          <p:nvPr/>
        </p:nvSpPr>
        <p:spPr>
          <a:xfrm>
            <a:off x="494675" y="1480695"/>
            <a:ext cx="601105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Antibiotics are not very common for many EMS agencies</a:t>
            </a:r>
          </a:p>
          <a:p>
            <a:endParaRPr lang="en-US" sz="3200" dirty="0"/>
          </a:p>
          <a:p>
            <a:r>
              <a:rPr lang="en-US" sz="3200" dirty="0"/>
              <a:t>Sepsis can be a challenging diagnosis to make sometimes</a:t>
            </a:r>
          </a:p>
          <a:p>
            <a:endParaRPr lang="en-US" sz="3200" dirty="0"/>
          </a:p>
          <a:p>
            <a:r>
              <a:rPr lang="en-US" sz="3200" dirty="0"/>
              <a:t>Antibiotic Stewardship</a:t>
            </a:r>
          </a:p>
          <a:p>
            <a:endParaRPr lang="en-US" sz="3200" dirty="0"/>
          </a:p>
          <a:p>
            <a:r>
              <a:rPr lang="en-US" sz="3200" dirty="0"/>
              <a:t>Does it save lives to give early antibiotics?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777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FED1F-A5D6-5946-EA5B-A619DD3E3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Sepsis Treatment- Fluids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F36A7CE7-B8A8-31FA-7E1A-1EFFE6FBFB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22" t="44629" r="955" b="18758"/>
          <a:stretch/>
        </p:blipFill>
        <p:spPr>
          <a:xfrm>
            <a:off x="3885171" y="2642589"/>
            <a:ext cx="4421657" cy="2678920"/>
          </a:xfrm>
          <a:prstGeom prst="rect">
            <a:avLst/>
          </a:prstGeom>
        </p:spPr>
      </p:pic>
      <p:pic>
        <p:nvPicPr>
          <p:cNvPr id="8" name="Picture 7" descr="A close-up of a syringe&#10;&#10;Description automatically generated with medium confidence">
            <a:extLst>
              <a:ext uri="{FF2B5EF4-FFF2-40B4-BE49-F238E27FC236}">
                <a16:creationId xmlns:a16="http://schemas.microsoft.com/office/drawing/2014/main" id="{24C6CA42-9D1B-7C1D-272F-2185614765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260" t="3125" r="30221" b="5433"/>
          <a:stretch/>
        </p:blipFill>
        <p:spPr>
          <a:xfrm>
            <a:off x="107950" y="141210"/>
            <a:ext cx="1460500" cy="3390978"/>
          </a:xfrm>
          <a:prstGeom prst="rect">
            <a:avLst/>
          </a:prstGeom>
        </p:spPr>
      </p:pic>
      <p:pic>
        <p:nvPicPr>
          <p:cNvPr id="10" name="Picture 9" descr="Text, letter&#10;&#10;Description automatically generated">
            <a:extLst>
              <a:ext uri="{FF2B5EF4-FFF2-40B4-BE49-F238E27FC236}">
                <a16:creationId xmlns:a16="http://schemas.microsoft.com/office/drawing/2014/main" id="{1F82EB4B-0982-7F94-AF32-1C3208C38F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2093" y="141210"/>
            <a:ext cx="1460500" cy="3683000"/>
          </a:xfrm>
          <a:prstGeom prst="rect">
            <a:avLst/>
          </a:prstGeom>
        </p:spPr>
      </p:pic>
      <p:sp>
        <p:nvSpPr>
          <p:cNvPr id="11" name="Bent-Up Arrow 10">
            <a:extLst>
              <a:ext uri="{FF2B5EF4-FFF2-40B4-BE49-F238E27FC236}">
                <a16:creationId xmlns:a16="http://schemas.microsoft.com/office/drawing/2014/main" id="{BF4C4B8B-952A-7500-12F2-86C62E39006B}"/>
              </a:ext>
            </a:extLst>
          </p:cNvPr>
          <p:cNvSpPr/>
          <p:nvPr/>
        </p:nvSpPr>
        <p:spPr>
          <a:xfrm rot="5400000">
            <a:off x="2194737" y="3232386"/>
            <a:ext cx="1004343" cy="1603947"/>
          </a:xfrm>
          <a:prstGeom prst="bentUp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55DE394-F6D1-764E-D4BD-2E3BF5040CED}"/>
              </a:ext>
            </a:extLst>
          </p:cNvPr>
          <p:cNvSpPr/>
          <p:nvPr/>
        </p:nvSpPr>
        <p:spPr>
          <a:xfrm>
            <a:off x="9199323" y="3106975"/>
            <a:ext cx="2038663" cy="187377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60B10A4-5E39-5808-9203-B565A6CAA100}"/>
              </a:ext>
            </a:extLst>
          </p:cNvPr>
          <p:cNvSpPr/>
          <p:nvPr/>
        </p:nvSpPr>
        <p:spPr>
          <a:xfrm>
            <a:off x="9319244" y="3181925"/>
            <a:ext cx="1798819" cy="1723869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60099A-C630-1C77-2568-2CDA5A61DD58}"/>
              </a:ext>
            </a:extLst>
          </p:cNvPr>
          <p:cNvSpPr txBox="1"/>
          <p:nvPr/>
        </p:nvSpPr>
        <p:spPr>
          <a:xfrm>
            <a:off x="3302829" y="5593200"/>
            <a:ext cx="66956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 Replacing lost fluids</a:t>
            </a:r>
          </a:p>
          <a:p>
            <a:r>
              <a:rPr lang="en-US" sz="3200" dirty="0"/>
              <a:t>- Restoring the pressure that was lost</a:t>
            </a:r>
          </a:p>
        </p:txBody>
      </p:sp>
    </p:spTree>
    <p:extLst>
      <p:ext uri="{BB962C8B-B14F-4D97-AF65-F5344CB8AC3E}">
        <p14:creationId xmlns:p14="http://schemas.microsoft.com/office/powerpoint/2010/main" val="343501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4621</TotalTime>
  <Words>187</Words>
  <Application>Microsoft Macintosh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Sepsis in 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Sepsis Differential Diagnosis</vt:lpstr>
      <vt:lpstr>Sepsis Treatment- Antibiotics</vt:lpstr>
      <vt:lpstr>Sepsis Treatment- Fluids</vt:lpstr>
      <vt:lpstr>Sepsis Treatment- Vasopressors</vt:lpstr>
      <vt:lpstr>Sepsis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Sepsis in EMS</dc:title>
  <dc:creator>Neal A Nettesheim</dc:creator>
  <cp:lastModifiedBy>Neal A Nettesheim</cp:lastModifiedBy>
  <cp:revision>6</cp:revision>
  <dcterms:created xsi:type="dcterms:W3CDTF">2023-02-02T00:21:20Z</dcterms:created>
  <dcterms:modified xsi:type="dcterms:W3CDTF">2023-02-05T05:52:23Z</dcterms:modified>
</cp:coreProperties>
</file>