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heic" ContentType="image/p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89" r:id="rId4"/>
  </p:sldMasterIdLst>
  <p:notesMasterIdLst>
    <p:notesMasterId r:id="rId18"/>
  </p:notesMasterIdLst>
  <p:handoutMasterIdLst>
    <p:handoutMasterId r:id="rId19"/>
  </p:handoutMasterIdLst>
  <p:sldIdLst>
    <p:sldId id="341" r:id="rId5"/>
    <p:sldId id="348" r:id="rId6"/>
    <p:sldId id="336" r:id="rId7"/>
    <p:sldId id="342" r:id="rId8"/>
    <p:sldId id="343" r:id="rId9"/>
    <p:sldId id="344" r:id="rId10"/>
    <p:sldId id="345" r:id="rId11"/>
    <p:sldId id="340" r:id="rId12"/>
    <p:sldId id="346" r:id="rId13"/>
    <p:sldId id="338" r:id="rId14"/>
    <p:sldId id="347" r:id="rId15"/>
    <p:sldId id="337" r:id="rId16"/>
    <p:sldId id="33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1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7E68-D1AB-47D2-8C40-7F44C00C5B8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7E68-D1AB-47D2-8C40-7F44C00C5B8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0646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7E68-D1AB-47D2-8C40-7F44C00C5B8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657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7E68-D1AB-47D2-8C40-7F44C00C5B8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43537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47E68-D1AB-47D2-8C40-7F44C00C5B8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1176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6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1673-9338-481D-B5F9-C19B4D8B220D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1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2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4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2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3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8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9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55/2018/578091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choralhealth.org/PDFs/learningfactsheet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heic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Community Dental Education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the Sac and Fox Nation Black Hawk Health Center -Community Health Representative (CHR) Program </a:t>
            </a:r>
            <a:endParaRPr lang="en-US" dirty="0" smtClean="0"/>
          </a:p>
          <a:p>
            <a:r>
              <a:rPr lang="en-US" smtClean="0"/>
              <a:t>Angel Martinez-Thornton RN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Total Students Educated</a:t>
            </a:r>
            <a:br>
              <a:rPr lang="en-US" dirty="0" smtClean="0"/>
            </a:br>
            <a:r>
              <a:rPr lang="en-US" dirty="0" smtClean="0"/>
              <a:t>3,365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Looking at Mr. Mouth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8" y="2967828"/>
            <a:ext cx="4184650" cy="3138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82004" y="1930400"/>
            <a:ext cx="4148000" cy="927380"/>
          </a:xfrm>
        </p:spPr>
        <p:txBody>
          <a:bodyPr/>
          <a:lstStyle/>
          <a:p>
            <a:pPr algn="ctr"/>
            <a:r>
              <a:rPr lang="en-US" b="1" dirty="0" smtClean="0"/>
              <a:t>Strong Muscle and Strong Teeth</a:t>
            </a: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11" y="3208898"/>
            <a:ext cx="4689805" cy="3517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0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Total Students Educated</a:t>
            </a:r>
            <a:br>
              <a:rPr lang="en-US" dirty="0"/>
            </a:br>
            <a:r>
              <a:rPr lang="en-US" dirty="0"/>
              <a:t>3,365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All the happy smiles!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3037689"/>
            <a:ext cx="4511891" cy="3383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56691" y="1930400"/>
            <a:ext cx="4426809" cy="635019"/>
          </a:xfrm>
        </p:spPr>
        <p:txBody>
          <a:bodyPr/>
          <a:lstStyle/>
          <a:p>
            <a:pPr algn="ctr"/>
            <a:r>
              <a:rPr lang="en-US" b="1" dirty="0" smtClean="0"/>
              <a:t>Excited to help with flossing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91" y="2737245"/>
            <a:ext cx="4812313" cy="3609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Sac and Fox Nation Community Health Representative Program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5745" y="2359152"/>
            <a:ext cx="4185623" cy="201168"/>
          </a:xfrm>
        </p:spPr>
        <p:txBody>
          <a:bodyPr/>
          <a:lstStyle/>
          <a:p>
            <a:endParaRPr lang="en-US" sz="1800" dirty="0" smtClean="0"/>
          </a:p>
          <a:p>
            <a:endParaRPr lang="en-US" sz="18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4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46383" y="2391650"/>
            <a:ext cx="4185623" cy="28958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102352" y="5367528"/>
            <a:ext cx="4352544" cy="1126088"/>
          </a:xfrm>
        </p:spPr>
        <p:txBody>
          <a:bodyPr/>
          <a:lstStyle/>
          <a:p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Aislinn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Munson CAN/CMA,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Carolyn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Annanders CHR,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Wanda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Williams CHR,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Sandra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Harris CHR,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Cierra Layman LPN (left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right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above)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37" y="2076358"/>
            <a:ext cx="4119418" cy="32111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13107" r="11413" b="1703"/>
          <a:stretch/>
        </p:blipFill>
        <p:spPr>
          <a:xfrm>
            <a:off x="705105" y="2076358"/>
            <a:ext cx="4126901" cy="32111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576072" y="5570287"/>
            <a:ext cx="4370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Angel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Martinez-Thornton RN,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Cierra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Layman LPN,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Aislinn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Munson CNA/CMA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(left to right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above)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200912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Holt K, </a:t>
            </a:r>
            <a:r>
              <a:rPr lang="en-US" dirty="0" err="1" smtClean="0"/>
              <a:t>Barezel</a:t>
            </a:r>
            <a:r>
              <a:rPr lang="en-US" dirty="0" smtClean="0"/>
              <a:t> R. 2013. Oral Health and Learning: </a:t>
            </a:r>
            <a:r>
              <a:rPr lang="en-US" i="1" dirty="0" smtClean="0"/>
              <a:t>When Children’s Oral Health Suffers, So Does Their Ability to Learn</a:t>
            </a:r>
            <a:r>
              <a:rPr lang="en-US" dirty="0" smtClean="0"/>
              <a:t> (3</a:t>
            </a:r>
            <a:r>
              <a:rPr lang="en-US" baseline="30000" dirty="0" smtClean="0"/>
              <a:t>rd</a:t>
            </a:r>
            <a:r>
              <a:rPr lang="en-US" dirty="0" smtClean="0"/>
              <a:t> ed.). Washington, DC: National Maternal and Child Oral Health Resource Center.</a:t>
            </a:r>
          </a:p>
          <a:p>
            <a:r>
              <a:rPr lang="en-US" dirty="0" err="1"/>
              <a:t>Lulëjeta</a:t>
            </a:r>
            <a:r>
              <a:rPr lang="en-US" dirty="0"/>
              <a:t> </a:t>
            </a:r>
            <a:r>
              <a:rPr lang="en-US" dirty="0" err="1"/>
              <a:t>Ferizi</a:t>
            </a:r>
            <a:r>
              <a:rPr lang="en-US" dirty="0"/>
              <a:t>, </a:t>
            </a:r>
            <a:r>
              <a:rPr lang="en-US" dirty="0" err="1"/>
              <a:t>Fatmir</a:t>
            </a:r>
            <a:r>
              <a:rPr lang="en-US" dirty="0"/>
              <a:t> </a:t>
            </a:r>
            <a:r>
              <a:rPr lang="en-US" dirty="0" err="1"/>
              <a:t>Dragidella</a:t>
            </a:r>
            <a:r>
              <a:rPr lang="en-US" dirty="0"/>
              <a:t>, </a:t>
            </a:r>
            <a:r>
              <a:rPr lang="en-US" dirty="0" err="1"/>
              <a:t>Lidvana</a:t>
            </a:r>
            <a:r>
              <a:rPr lang="en-US" dirty="0"/>
              <a:t> </a:t>
            </a:r>
            <a:r>
              <a:rPr lang="en-US" dirty="0" err="1"/>
              <a:t>Spahiu</a:t>
            </a:r>
            <a:r>
              <a:rPr lang="en-US" dirty="0"/>
              <a:t>, </a:t>
            </a:r>
            <a:r>
              <a:rPr lang="en-US" dirty="0" err="1"/>
              <a:t>Agim</a:t>
            </a:r>
            <a:r>
              <a:rPr lang="en-US" dirty="0"/>
              <a:t> </a:t>
            </a:r>
            <a:r>
              <a:rPr lang="en-US" dirty="0" err="1"/>
              <a:t>Begzati</a:t>
            </a:r>
            <a:r>
              <a:rPr lang="en-US" dirty="0"/>
              <a:t>, </a:t>
            </a:r>
            <a:r>
              <a:rPr lang="en-US" dirty="0" err="1"/>
              <a:t>Vjosa</a:t>
            </a:r>
            <a:r>
              <a:rPr lang="en-US" dirty="0"/>
              <a:t> Kotori, "The Influence of Type 1 Diabetes Mellitus on Dental Caries and Salivary Composition", International Journal of Dentistry, vol. 2018, Article ID 5780916, 7 pages, 2018.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doi.org/10.1155/2018/5780916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Educate CHRs and Community Health Programs on comprehensive Community </a:t>
            </a:r>
            <a:r>
              <a:rPr lang="en-US" dirty="0"/>
              <a:t>D</a:t>
            </a:r>
            <a:r>
              <a:rPr lang="en-US" dirty="0" smtClean="0"/>
              <a:t>ental Education </a:t>
            </a:r>
            <a:r>
              <a:rPr lang="en-US" dirty="0"/>
              <a:t>P</a:t>
            </a:r>
            <a:r>
              <a:rPr lang="en-US" dirty="0" smtClean="0"/>
              <a:t>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Hawk Health Community Health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Educate children on proper oral hygiene techniques and dental health by conducting oral </a:t>
            </a:r>
            <a:r>
              <a:rPr lang="en-US" dirty="0"/>
              <a:t>health instructional </a:t>
            </a:r>
            <a:r>
              <a:rPr lang="en-US" dirty="0" smtClean="0"/>
              <a:t>demonstrations and providing associated educational materials necessary for proper dental care.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418" y="609600"/>
            <a:ext cx="8710584" cy="9051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Did We </a:t>
            </a:r>
            <a:r>
              <a:rPr lang="en-US" dirty="0"/>
              <a:t>D</a:t>
            </a:r>
            <a:r>
              <a:rPr lang="en-US" dirty="0" smtClean="0"/>
              <a:t>o </a:t>
            </a:r>
            <a:r>
              <a:rPr lang="en-US" dirty="0"/>
              <a:t>T</a:t>
            </a:r>
            <a:r>
              <a:rPr lang="en-US" dirty="0" smtClean="0"/>
              <a:t>his?</a:t>
            </a:r>
            <a:br>
              <a:rPr lang="en-US" dirty="0" smtClean="0"/>
            </a:b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726" y="1958109"/>
            <a:ext cx="8524317" cy="4083253"/>
          </a:xfrm>
        </p:spPr>
        <p:txBody>
          <a:bodyPr/>
          <a:lstStyle/>
          <a:p>
            <a:r>
              <a:rPr lang="en-US" dirty="0"/>
              <a:t>Community Outreach</a:t>
            </a:r>
          </a:p>
          <a:p>
            <a:r>
              <a:rPr lang="en-US" dirty="0" smtClean="0"/>
              <a:t>Spoke with a local Dental Hygienist on community needs </a:t>
            </a:r>
          </a:p>
          <a:p>
            <a:r>
              <a:rPr lang="en-US" dirty="0" smtClean="0"/>
              <a:t>Partner with Special Diabetes Program for Indians (SDPI) </a:t>
            </a:r>
          </a:p>
          <a:p>
            <a:pPr lvl="1"/>
            <a:r>
              <a:rPr lang="en-US" dirty="0" smtClean="0"/>
              <a:t>Studies show that oral disease could increase the risk of poor metabolic control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correlation of carbohydrates between diabetics and dental have resulted in more studies due to the two’s relation</a:t>
            </a:r>
          </a:p>
          <a:p>
            <a:pPr lvl="1"/>
            <a:r>
              <a:rPr lang="en-US" dirty="0" smtClean="0"/>
              <a:t> The SDPI Program was able to provided the needed supplies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41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Community </a:t>
            </a:r>
            <a:r>
              <a:rPr lang="en-US" dirty="0"/>
              <a:t>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Contacted school administration in the Sac and Fox Nation jurisdiction </a:t>
            </a:r>
          </a:p>
          <a:p>
            <a:r>
              <a:rPr lang="en-US" dirty="0" smtClean="0"/>
              <a:t>Provided school administrators with the article “Oral Health and Learning: When Children’s Oral Health Suffers, So Does Their Ability to Learn”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www.mchoralhealth.org/PDFs/learningfactsheet.pdf</a:t>
            </a:r>
            <a:endParaRPr lang="en-US" dirty="0" smtClean="0"/>
          </a:p>
          <a:p>
            <a:r>
              <a:rPr lang="en-US" dirty="0" smtClean="0"/>
              <a:t>Informed </a:t>
            </a:r>
            <a:r>
              <a:rPr lang="en-US" dirty="0"/>
              <a:t>s</a:t>
            </a:r>
            <a:r>
              <a:rPr lang="en-US" dirty="0" smtClean="0"/>
              <a:t>chool administration educational presentation would consist of 30 minute educational </a:t>
            </a:r>
            <a:r>
              <a:rPr lang="en-US" dirty="0"/>
              <a:t>demonstration on proper oral hygiene </a:t>
            </a:r>
            <a:r>
              <a:rPr lang="en-US" dirty="0" smtClean="0"/>
              <a:t>techniques and dental health</a:t>
            </a:r>
          </a:p>
          <a:p>
            <a:r>
              <a:rPr lang="en-US" dirty="0" smtClean="0"/>
              <a:t>Communicated with school administration through both email and telephone </a:t>
            </a:r>
          </a:p>
          <a:p>
            <a:r>
              <a:rPr lang="en-US" dirty="0" smtClean="0"/>
              <a:t>Education demonstrations were conducted during Physical Education or Music Period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Materials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Tooth Paste </a:t>
            </a:r>
          </a:p>
          <a:p>
            <a:r>
              <a:rPr lang="en-US" dirty="0"/>
              <a:t>F</a:t>
            </a:r>
            <a:r>
              <a:rPr lang="en-US" dirty="0" smtClean="0"/>
              <a:t>loss Sticks </a:t>
            </a:r>
          </a:p>
          <a:p>
            <a:r>
              <a:rPr lang="en-US" dirty="0"/>
              <a:t>P</a:t>
            </a:r>
            <a:r>
              <a:rPr lang="en-US" dirty="0" smtClean="0"/>
              <a:t>laque disclosing tablets </a:t>
            </a:r>
          </a:p>
          <a:p>
            <a:r>
              <a:rPr lang="en-US" dirty="0"/>
              <a:t>D</a:t>
            </a:r>
            <a:r>
              <a:rPr lang="en-US" dirty="0" smtClean="0"/>
              <a:t>ental </a:t>
            </a:r>
            <a:r>
              <a:rPr lang="en-US" dirty="0"/>
              <a:t>emoji </a:t>
            </a:r>
            <a:r>
              <a:rPr lang="en-US" dirty="0" smtClean="0"/>
              <a:t>stickers</a:t>
            </a:r>
          </a:p>
          <a:p>
            <a:r>
              <a:rPr lang="en-US" dirty="0" smtClean="0"/>
              <a:t> Jump Rope </a:t>
            </a:r>
          </a:p>
          <a:p>
            <a:r>
              <a:rPr lang="en-US" dirty="0"/>
              <a:t>W</a:t>
            </a:r>
            <a:r>
              <a:rPr lang="en-US" dirty="0" smtClean="0"/>
              <a:t>hite Tee Shirts  </a:t>
            </a:r>
          </a:p>
          <a:p>
            <a:r>
              <a:rPr lang="en-US" dirty="0"/>
              <a:t>D</a:t>
            </a:r>
            <a:r>
              <a:rPr lang="en-US" dirty="0" smtClean="0"/>
              <a:t>ental Teeth Care Model 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Purchased all from Amazon </a:t>
            </a:r>
          </a:p>
          <a:p>
            <a:r>
              <a:rPr lang="en-US" dirty="0"/>
              <a:t>Total cost $4,951.51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Bags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5" y="2817091"/>
            <a:ext cx="4425024" cy="302029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97" y="3888499"/>
            <a:ext cx="2391365" cy="2392961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4" y="2817091"/>
            <a:ext cx="2508673" cy="22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Dental Education Topics Discussed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75745" y="1664209"/>
            <a:ext cx="4185623" cy="630936"/>
          </a:xfrm>
        </p:spPr>
        <p:txBody>
          <a:bodyPr/>
          <a:lstStyle/>
          <a:p>
            <a:pPr algn="ctr"/>
            <a:r>
              <a:rPr lang="en-US" sz="4000" b="1" dirty="0" smtClean="0"/>
              <a:t>Topics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95145"/>
            <a:ext cx="4185623" cy="3746217"/>
          </a:xfrm>
        </p:spPr>
        <p:txBody>
          <a:bodyPr/>
          <a:lstStyle/>
          <a:p>
            <a:r>
              <a:rPr lang="en-US" dirty="0"/>
              <a:t>Why are teeth </a:t>
            </a:r>
            <a:r>
              <a:rPr lang="en-US" dirty="0" smtClean="0"/>
              <a:t>important?</a:t>
            </a:r>
          </a:p>
          <a:p>
            <a:r>
              <a:rPr lang="en-US" dirty="0"/>
              <a:t>How many teeth do we </a:t>
            </a:r>
            <a:r>
              <a:rPr lang="en-US" dirty="0" smtClean="0"/>
              <a:t>have?</a:t>
            </a:r>
          </a:p>
          <a:p>
            <a:r>
              <a:rPr lang="en-US" dirty="0"/>
              <a:t>What jobs do our teeth </a:t>
            </a:r>
            <a:r>
              <a:rPr lang="en-US" dirty="0" smtClean="0"/>
              <a:t>have?</a:t>
            </a:r>
          </a:p>
          <a:p>
            <a:r>
              <a:rPr lang="en-US" dirty="0"/>
              <a:t>How can I keep my teeth </a:t>
            </a:r>
            <a:r>
              <a:rPr lang="en-US" dirty="0" smtClean="0"/>
              <a:t>healthy? </a:t>
            </a:r>
          </a:p>
          <a:p>
            <a:r>
              <a:rPr lang="en-US" dirty="0"/>
              <a:t>What is </a:t>
            </a:r>
            <a:r>
              <a:rPr lang="en-US" dirty="0" smtClean="0"/>
              <a:t>Plaque? </a:t>
            </a:r>
          </a:p>
          <a:p>
            <a:r>
              <a:rPr lang="en-US" dirty="0" smtClean="0"/>
              <a:t>What is a cavity? </a:t>
            </a:r>
          </a:p>
          <a:p>
            <a:r>
              <a:rPr lang="en-US" dirty="0" smtClean="0"/>
              <a:t>How </a:t>
            </a:r>
            <a:r>
              <a:rPr lang="en-US" dirty="0"/>
              <a:t>should you brush your </a:t>
            </a:r>
            <a:r>
              <a:rPr lang="en-US" dirty="0" smtClean="0"/>
              <a:t>teeth?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7226" y="2224357"/>
            <a:ext cx="4185618" cy="576262"/>
          </a:xfrm>
        </p:spPr>
        <p:txBody>
          <a:bodyPr/>
          <a:lstStyle/>
          <a:p>
            <a:pPr algn="ctr"/>
            <a:r>
              <a:rPr lang="en-US" sz="4000" b="1" dirty="0" smtClean="0"/>
              <a:t>Floss Activity </a:t>
            </a:r>
            <a:endParaRPr lang="en-US" sz="4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67" y="3064042"/>
            <a:ext cx="4617377" cy="34630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9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Student Questions and Answers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Shawnee Public School </a:t>
            </a:r>
            <a:endParaRPr lang="en-US" b="1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3092205"/>
            <a:ext cx="4184650" cy="3137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/>
            <a:r>
              <a:rPr lang="en-US" b="1" dirty="0" smtClean="0"/>
              <a:t>Cushing Public School </a:t>
            </a:r>
            <a:endParaRPr lang="en-US" b="1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70" y="2895400"/>
            <a:ext cx="4599269" cy="3248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9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purl.org/dc/elements/1.1/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490</Words>
  <Application>Microsoft Office PowerPoint</Application>
  <PresentationFormat>Widescreen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</vt:lpstr>
      <vt:lpstr>Community Dental Education  </vt:lpstr>
      <vt:lpstr>Learning Objective </vt:lpstr>
      <vt:lpstr>Black Hawk Health Community Health Objective</vt:lpstr>
      <vt:lpstr>How Did We Do This? </vt:lpstr>
      <vt:lpstr>Community Outreach</vt:lpstr>
      <vt:lpstr>Materials </vt:lpstr>
      <vt:lpstr>Dental Bags </vt:lpstr>
      <vt:lpstr>Dental Education Topics Discussed </vt:lpstr>
      <vt:lpstr>Student Questions and Answers</vt:lpstr>
      <vt:lpstr>Total Students Educated 3,365</vt:lpstr>
      <vt:lpstr>Total Students Educated 3,365</vt:lpstr>
      <vt:lpstr>The Sac and Fox Nation Community Health Representative Program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2022-10-24T16:55:52Z</dcterms:created>
  <dcterms:modified xsi:type="dcterms:W3CDTF">2022-10-27T18:00:33Z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