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9"/>
  </p:notesMasterIdLst>
  <p:sldIdLst>
    <p:sldId id="1956" r:id="rId3"/>
    <p:sldId id="1962" r:id="rId4"/>
    <p:sldId id="1963" r:id="rId5"/>
    <p:sldId id="2087" r:id="rId6"/>
    <p:sldId id="1964" r:id="rId7"/>
    <p:sldId id="1971" r:id="rId8"/>
    <p:sldId id="1965" r:id="rId9"/>
    <p:sldId id="1970" r:id="rId10"/>
    <p:sldId id="1959" r:id="rId11"/>
    <p:sldId id="2091" r:id="rId12"/>
    <p:sldId id="2092" r:id="rId13"/>
    <p:sldId id="2093" r:id="rId14"/>
    <p:sldId id="1966" r:id="rId15"/>
    <p:sldId id="1968" r:id="rId16"/>
    <p:sldId id="1967" r:id="rId17"/>
    <p:sldId id="20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C2771-E100-4E88-AF2A-3263121CE5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EFD06C0-066B-48E1-9D3E-6E82A12DE630}">
      <dgm:prSet phldrT="[Text]"/>
      <dgm:spPr/>
      <dgm:t>
        <a:bodyPr/>
        <a:lstStyle/>
        <a:p>
          <a:r>
            <a:rPr lang="en-US" dirty="0"/>
            <a:t>Prescribed Medication</a:t>
          </a:r>
        </a:p>
      </dgm:t>
    </dgm:pt>
    <dgm:pt modelId="{FED2C4C0-42D8-463A-924A-5B44A49E7292}" type="parTrans" cxnId="{825166AD-BEDF-4590-98AC-3F0701660D3D}">
      <dgm:prSet/>
      <dgm:spPr/>
      <dgm:t>
        <a:bodyPr/>
        <a:lstStyle/>
        <a:p>
          <a:endParaRPr lang="en-US"/>
        </a:p>
      </dgm:t>
    </dgm:pt>
    <dgm:pt modelId="{63B31501-2DF0-45E2-B047-A92875B526A3}" type="sibTrans" cxnId="{825166AD-BEDF-4590-98AC-3F0701660D3D}">
      <dgm:prSet/>
      <dgm:spPr/>
      <dgm:t>
        <a:bodyPr/>
        <a:lstStyle/>
        <a:p>
          <a:endParaRPr lang="en-US"/>
        </a:p>
      </dgm:t>
    </dgm:pt>
    <dgm:pt modelId="{D059051B-6719-4429-9089-A0DDFF9B8C52}">
      <dgm:prSet phldrT="[Text]"/>
      <dgm:spPr/>
      <dgm:t>
        <a:bodyPr/>
        <a:lstStyle/>
        <a:p>
          <a:r>
            <a:rPr lang="en-US" dirty="0"/>
            <a:t>Legal Substances</a:t>
          </a:r>
        </a:p>
      </dgm:t>
    </dgm:pt>
    <dgm:pt modelId="{672850BD-B343-476C-9721-8167650A39AA}" type="parTrans" cxnId="{DCC06AB5-41DA-4ADB-8A23-89F97B415260}">
      <dgm:prSet/>
      <dgm:spPr/>
      <dgm:t>
        <a:bodyPr/>
        <a:lstStyle/>
        <a:p>
          <a:endParaRPr lang="en-US"/>
        </a:p>
      </dgm:t>
    </dgm:pt>
    <dgm:pt modelId="{9AB22227-E5C5-4822-8C4E-E48058D285AD}" type="sibTrans" cxnId="{DCC06AB5-41DA-4ADB-8A23-89F97B415260}">
      <dgm:prSet/>
      <dgm:spPr/>
      <dgm:t>
        <a:bodyPr/>
        <a:lstStyle/>
        <a:p>
          <a:endParaRPr lang="en-US"/>
        </a:p>
      </dgm:t>
    </dgm:pt>
    <dgm:pt modelId="{FA2BEE6E-5989-46F6-A42B-913D306597F2}">
      <dgm:prSet phldrT="[Text]"/>
      <dgm:spPr/>
      <dgm:t>
        <a:bodyPr/>
        <a:lstStyle/>
        <a:p>
          <a:r>
            <a:rPr lang="en-US" dirty="0"/>
            <a:t>Illegal Substances</a:t>
          </a:r>
        </a:p>
      </dgm:t>
    </dgm:pt>
    <dgm:pt modelId="{E74B1608-5FD7-44BA-9991-218B9FF5C534}" type="parTrans" cxnId="{00B8DD8D-6891-443D-8713-DF149EC2203D}">
      <dgm:prSet/>
      <dgm:spPr/>
      <dgm:t>
        <a:bodyPr/>
        <a:lstStyle/>
        <a:p>
          <a:endParaRPr lang="en-US"/>
        </a:p>
      </dgm:t>
    </dgm:pt>
    <dgm:pt modelId="{E9B32A7C-73B6-458A-A9A0-E6CF1B8C6C70}" type="sibTrans" cxnId="{00B8DD8D-6891-443D-8713-DF149EC2203D}">
      <dgm:prSet/>
      <dgm:spPr/>
      <dgm:t>
        <a:bodyPr/>
        <a:lstStyle/>
        <a:p>
          <a:endParaRPr lang="en-US"/>
        </a:p>
      </dgm:t>
    </dgm:pt>
    <dgm:pt modelId="{D1F98D10-7692-458A-9624-6F596FFC2DC0}" type="pres">
      <dgm:prSet presAssocID="{151C2771-E100-4E88-AF2A-3263121CE58E}" presName="CompostProcess" presStyleCnt="0">
        <dgm:presLayoutVars>
          <dgm:dir/>
          <dgm:resizeHandles val="exact"/>
        </dgm:presLayoutVars>
      </dgm:prSet>
      <dgm:spPr/>
    </dgm:pt>
    <dgm:pt modelId="{91CD5DCF-E8B3-4F9C-8243-14D230DBDCC7}" type="pres">
      <dgm:prSet presAssocID="{151C2771-E100-4E88-AF2A-3263121CE58E}" presName="arrow" presStyleLbl="bgShp" presStyleIdx="0" presStyleCnt="1"/>
      <dgm:spPr/>
    </dgm:pt>
    <dgm:pt modelId="{8055508A-9D50-4E06-918B-278018298F0C}" type="pres">
      <dgm:prSet presAssocID="{151C2771-E100-4E88-AF2A-3263121CE58E}" presName="linearProcess" presStyleCnt="0"/>
      <dgm:spPr/>
    </dgm:pt>
    <dgm:pt modelId="{2360492D-E169-4276-B156-F0E8DF7DED91}" type="pres">
      <dgm:prSet presAssocID="{6EFD06C0-066B-48E1-9D3E-6E82A12DE630}" presName="textNode" presStyleLbl="node1" presStyleIdx="0" presStyleCnt="3">
        <dgm:presLayoutVars>
          <dgm:bulletEnabled val="1"/>
        </dgm:presLayoutVars>
      </dgm:prSet>
      <dgm:spPr/>
    </dgm:pt>
    <dgm:pt modelId="{99AF632D-0BD6-4D70-B751-35EE4735C3F8}" type="pres">
      <dgm:prSet presAssocID="{63B31501-2DF0-45E2-B047-A92875B526A3}" presName="sibTrans" presStyleCnt="0"/>
      <dgm:spPr/>
    </dgm:pt>
    <dgm:pt modelId="{74C3FD9D-1A74-4272-913C-CC7ABEDAA028}" type="pres">
      <dgm:prSet presAssocID="{D059051B-6719-4429-9089-A0DDFF9B8C52}" presName="textNode" presStyleLbl="node1" presStyleIdx="1" presStyleCnt="3">
        <dgm:presLayoutVars>
          <dgm:bulletEnabled val="1"/>
        </dgm:presLayoutVars>
      </dgm:prSet>
      <dgm:spPr/>
    </dgm:pt>
    <dgm:pt modelId="{2AE84F9E-D16E-450F-AF93-421CEA438186}" type="pres">
      <dgm:prSet presAssocID="{9AB22227-E5C5-4822-8C4E-E48058D285AD}" presName="sibTrans" presStyleCnt="0"/>
      <dgm:spPr/>
    </dgm:pt>
    <dgm:pt modelId="{26A721DE-8D5F-47C2-82A9-31CBF0804E59}" type="pres">
      <dgm:prSet presAssocID="{FA2BEE6E-5989-46F6-A42B-913D306597F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73EB040-F58D-4DE7-878B-17D0B2E8AEA4}" type="presOf" srcId="{6EFD06C0-066B-48E1-9D3E-6E82A12DE630}" destId="{2360492D-E169-4276-B156-F0E8DF7DED91}" srcOrd="0" destOrd="0" presId="urn:microsoft.com/office/officeart/2005/8/layout/hProcess9"/>
    <dgm:cxn modelId="{1F87F268-CC11-4CC5-B041-7756ACFE1A2E}" type="presOf" srcId="{151C2771-E100-4E88-AF2A-3263121CE58E}" destId="{D1F98D10-7692-458A-9624-6F596FFC2DC0}" srcOrd="0" destOrd="0" presId="urn:microsoft.com/office/officeart/2005/8/layout/hProcess9"/>
    <dgm:cxn modelId="{18850B4D-3337-4172-8F02-0F0EB5F85BFC}" type="presOf" srcId="{FA2BEE6E-5989-46F6-A42B-913D306597F2}" destId="{26A721DE-8D5F-47C2-82A9-31CBF0804E59}" srcOrd="0" destOrd="0" presId="urn:microsoft.com/office/officeart/2005/8/layout/hProcess9"/>
    <dgm:cxn modelId="{A7DB2F86-C75C-472E-9298-952D54AB332F}" type="presOf" srcId="{D059051B-6719-4429-9089-A0DDFF9B8C52}" destId="{74C3FD9D-1A74-4272-913C-CC7ABEDAA028}" srcOrd="0" destOrd="0" presId="urn:microsoft.com/office/officeart/2005/8/layout/hProcess9"/>
    <dgm:cxn modelId="{00B8DD8D-6891-443D-8713-DF149EC2203D}" srcId="{151C2771-E100-4E88-AF2A-3263121CE58E}" destId="{FA2BEE6E-5989-46F6-A42B-913D306597F2}" srcOrd="2" destOrd="0" parTransId="{E74B1608-5FD7-44BA-9991-218B9FF5C534}" sibTransId="{E9B32A7C-73B6-458A-A9A0-E6CF1B8C6C70}"/>
    <dgm:cxn modelId="{825166AD-BEDF-4590-98AC-3F0701660D3D}" srcId="{151C2771-E100-4E88-AF2A-3263121CE58E}" destId="{6EFD06C0-066B-48E1-9D3E-6E82A12DE630}" srcOrd="0" destOrd="0" parTransId="{FED2C4C0-42D8-463A-924A-5B44A49E7292}" sibTransId="{63B31501-2DF0-45E2-B047-A92875B526A3}"/>
    <dgm:cxn modelId="{DCC06AB5-41DA-4ADB-8A23-89F97B415260}" srcId="{151C2771-E100-4E88-AF2A-3263121CE58E}" destId="{D059051B-6719-4429-9089-A0DDFF9B8C52}" srcOrd="1" destOrd="0" parTransId="{672850BD-B343-476C-9721-8167650A39AA}" sibTransId="{9AB22227-E5C5-4822-8C4E-E48058D285AD}"/>
    <dgm:cxn modelId="{DAA1AF1B-B629-4831-9FB1-574895BE5201}" type="presParOf" srcId="{D1F98D10-7692-458A-9624-6F596FFC2DC0}" destId="{91CD5DCF-E8B3-4F9C-8243-14D230DBDCC7}" srcOrd="0" destOrd="0" presId="urn:microsoft.com/office/officeart/2005/8/layout/hProcess9"/>
    <dgm:cxn modelId="{BF780966-A761-417F-8426-827C8DC0E967}" type="presParOf" srcId="{D1F98D10-7692-458A-9624-6F596FFC2DC0}" destId="{8055508A-9D50-4E06-918B-278018298F0C}" srcOrd="1" destOrd="0" presId="urn:microsoft.com/office/officeart/2005/8/layout/hProcess9"/>
    <dgm:cxn modelId="{8F1AA7C0-9372-4CD6-95BF-1D85979CACEF}" type="presParOf" srcId="{8055508A-9D50-4E06-918B-278018298F0C}" destId="{2360492D-E169-4276-B156-F0E8DF7DED91}" srcOrd="0" destOrd="0" presId="urn:microsoft.com/office/officeart/2005/8/layout/hProcess9"/>
    <dgm:cxn modelId="{C2CFB612-69E3-43D9-988D-665C51FD4592}" type="presParOf" srcId="{8055508A-9D50-4E06-918B-278018298F0C}" destId="{99AF632D-0BD6-4D70-B751-35EE4735C3F8}" srcOrd="1" destOrd="0" presId="urn:microsoft.com/office/officeart/2005/8/layout/hProcess9"/>
    <dgm:cxn modelId="{C1062139-1CC0-4A63-B9A2-16338567E24C}" type="presParOf" srcId="{8055508A-9D50-4E06-918B-278018298F0C}" destId="{74C3FD9D-1A74-4272-913C-CC7ABEDAA028}" srcOrd="2" destOrd="0" presId="urn:microsoft.com/office/officeart/2005/8/layout/hProcess9"/>
    <dgm:cxn modelId="{BDFF2281-7610-409F-9E7A-32C8C2E8F36D}" type="presParOf" srcId="{8055508A-9D50-4E06-918B-278018298F0C}" destId="{2AE84F9E-D16E-450F-AF93-421CEA438186}" srcOrd="3" destOrd="0" presId="urn:microsoft.com/office/officeart/2005/8/layout/hProcess9"/>
    <dgm:cxn modelId="{E254B9BF-1AF6-43E5-B22B-721F08A9DDDC}" type="presParOf" srcId="{8055508A-9D50-4E06-918B-278018298F0C}" destId="{26A721DE-8D5F-47C2-82A9-31CBF0804E5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5DCF-E8B3-4F9C-8243-14D230DBDCC7}">
      <dsp:nvSpPr>
        <dsp:cNvPr id="0" name=""/>
        <dsp:cNvSpPr/>
      </dsp:nvSpPr>
      <dsp:spPr>
        <a:xfrm>
          <a:off x="602329" y="0"/>
          <a:ext cx="6826401" cy="34081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0492D-E169-4276-B156-F0E8DF7DED91}">
      <dsp:nvSpPr>
        <dsp:cNvPr id="0" name=""/>
        <dsp:cNvSpPr/>
      </dsp:nvSpPr>
      <dsp:spPr>
        <a:xfrm>
          <a:off x="8627" y="1022439"/>
          <a:ext cx="2584997" cy="1363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Prescribed Medication</a:t>
          </a:r>
        </a:p>
      </dsp:txBody>
      <dsp:txXfrm>
        <a:off x="75175" y="1088987"/>
        <a:ext cx="2451901" cy="1230156"/>
      </dsp:txXfrm>
    </dsp:sp>
    <dsp:sp modelId="{74C3FD9D-1A74-4272-913C-CC7ABEDAA028}">
      <dsp:nvSpPr>
        <dsp:cNvPr id="0" name=""/>
        <dsp:cNvSpPr/>
      </dsp:nvSpPr>
      <dsp:spPr>
        <a:xfrm>
          <a:off x="2723031" y="1022439"/>
          <a:ext cx="2584997" cy="1363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Legal Substances</a:t>
          </a:r>
        </a:p>
      </dsp:txBody>
      <dsp:txXfrm>
        <a:off x="2789579" y="1088987"/>
        <a:ext cx="2451901" cy="1230156"/>
      </dsp:txXfrm>
    </dsp:sp>
    <dsp:sp modelId="{26A721DE-8D5F-47C2-82A9-31CBF0804E59}">
      <dsp:nvSpPr>
        <dsp:cNvPr id="0" name=""/>
        <dsp:cNvSpPr/>
      </dsp:nvSpPr>
      <dsp:spPr>
        <a:xfrm>
          <a:off x="5437436" y="1022439"/>
          <a:ext cx="2584997" cy="1363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Illegal Substances</a:t>
          </a:r>
        </a:p>
      </dsp:txBody>
      <dsp:txXfrm>
        <a:off x="5503984" y="1088987"/>
        <a:ext cx="2451901" cy="1230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D294D-08B6-44B1-9674-C9A71887717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4E5E-8895-401B-B7B8-AF825888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Presumptive – </a:t>
            </a:r>
            <a:r>
              <a:rPr lang="en-US" dirty="0" err="1"/>
              <a:t>elisa</a:t>
            </a:r>
            <a:r>
              <a:rPr lang="en-US" dirty="0"/>
              <a:t>, point of care --- definitive mas spec gas </a:t>
            </a:r>
            <a:r>
              <a:rPr lang="en-US" dirty="0" err="1"/>
              <a:t>chromotography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5E887-81EA-471C-BB7B-8BF653003A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95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5E887-81EA-471C-BB7B-8BF653003A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20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Cannabis – most common urine drug test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B2FB6-0904-4FA4-80C9-60CBC07BCC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88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3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3F92-27F4-4FDD-B7FC-2F4D9A7D36B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3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12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47959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66751"/>
            <a:ext cx="10972800" cy="4639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991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77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89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542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8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8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8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249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7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31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63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249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1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484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582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7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8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5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7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7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6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7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8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4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8868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4F10-371B-425E-86BF-EE01CCAE7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Screening Pregnant &amp; Parenting Women with</a:t>
            </a:r>
            <a:br>
              <a:rPr lang="en-US" dirty="0"/>
            </a:br>
            <a:r>
              <a:rPr lang="en-US" dirty="0"/>
              <a:t>Substance Use Disorder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96E3B-825A-434D-A4A2-E1D0782C1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Mishka Terplan MD MPH FACOG DFASAM</a:t>
            </a:r>
            <a:br>
              <a:rPr lang="en-US" dirty="0"/>
            </a:br>
            <a:r>
              <a:rPr lang="en-US" dirty="0"/>
              <a:t>Medical Director, Friends Research Institute</a:t>
            </a:r>
            <a:br>
              <a:rPr lang="en-US" dirty="0"/>
            </a:br>
            <a:r>
              <a:rPr lang="en-US" dirty="0"/>
              <a:t>Substance Use Warmline Clinician, UCSF</a:t>
            </a:r>
          </a:p>
        </p:txBody>
      </p:sp>
    </p:spTree>
    <p:extLst>
      <p:ext uri="{BB962C8B-B14F-4D97-AF65-F5344CB8AC3E}">
        <p14:creationId xmlns:p14="http://schemas.microsoft.com/office/powerpoint/2010/main" val="377411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0DE981-7739-44FD-AED5-9854D776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Racial Inequities in Drug Testing and </a:t>
            </a:r>
            <a:br>
              <a:rPr lang="en-US" dirty="0"/>
            </a:br>
            <a:r>
              <a:rPr lang="en-US" dirty="0"/>
              <a:t>Selection Bias in Child Welfare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637C5-C77D-415B-A7F2-8E574FC7E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96391"/>
            <a:ext cx="3926164" cy="2560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C4D91-5A6E-4334-B0BD-E71A07280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60528"/>
            <a:ext cx="3926164" cy="14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AE88D-870E-4A10-9017-2522E6965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005405"/>
            <a:ext cx="3926164" cy="243861"/>
          </a:xfrm>
          <a:prstGeom prst="rect">
            <a:avLst/>
          </a:prstGeom>
        </p:spPr>
      </p:pic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627D9E17-6567-42CD-9B71-A94F2EECB12C}"/>
              </a:ext>
            </a:extLst>
          </p:cNvPr>
          <p:cNvGraphicFramePr>
            <a:graphicFrameLocks/>
          </p:cNvGraphicFramePr>
          <p:nvPr/>
        </p:nvGraphicFramePr>
        <p:xfrm>
          <a:off x="5363110" y="1672678"/>
          <a:ext cx="6452874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3731365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17736966"/>
                    </a:ext>
                  </a:extLst>
                </a:gridCol>
                <a:gridCol w="1804674">
                  <a:extLst>
                    <a:ext uri="{9D8B030D-6E8A-4147-A177-3AD203B41FA5}">
                      <a16:colId xmlns:a16="http://schemas.microsoft.com/office/drawing/2014/main" val="1278834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Chasnoff</a:t>
                      </a:r>
                      <a:r>
                        <a:rPr lang="en-US" dirty="0"/>
                        <a:t> (1990)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Roberts (2011)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01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Positive Urine Drug Test</a:t>
                      </a:r>
                    </a:p>
                    <a:p>
                      <a:r>
                        <a:rPr lang="en-US" dirty="0"/>
                        <a:t>   Black Women</a:t>
                      </a:r>
                    </a:p>
                    <a:p>
                      <a:r>
                        <a:rPr lang="en-US" dirty="0"/>
                        <a:t>   White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14.1%</a:t>
                      </a:r>
                    </a:p>
                    <a:p>
                      <a:pPr algn="ctr"/>
                      <a:r>
                        <a:rPr lang="en-US" dirty="0"/>
                        <a:t>15.4%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14%</a:t>
                      </a:r>
                    </a:p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80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 Welfare Report</a:t>
                      </a:r>
                    </a:p>
                    <a:p>
                      <a:r>
                        <a:rPr lang="en-US" dirty="0"/>
                        <a:t>   Black Women</a:t>
                      </a:r>
                    </a:p>
                    <a:p>
                      <a:r>
                        <a:rPr lang="en-US" dirty="0"/>
                        <a:t>   White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10.7%</a:t>
                      </a:r>
                    </a:p>
                    <a:p>
                      <a:pPr algn="ctr"/>
                      <a:r>
                        <a:rPr lang="en-US" dirty="0"/>
                        <a:t>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13.5%</a:t>
                      </a:r>
                    </a:p>
                    <a:p>
                      <a:pPr algn="ctr"/>
                      <a:r>
                        <a:rPr lang="en-US" dirty="0"/>
                        <a:t>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566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740BBC8-16CD-4239-83DE-8D2723A0D267}"/>
              </a:ext>
            </a:extLst>
          </p:cNvPr>
          <p:cNvSpPr txBox="1"/>
          <p:nvPr/>
        </p:nvSpPr>
        <p:spPr>
          <a:xfrm>
            <a:off x="5363110" y="4153705"/>
            <a:ext cx="64528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Equality vs. Equity: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Increasing number of White people reported to achieve “racial parity” with Black people is not equity</a:t>
            </a:r>
          </a:p>
        </p:txBody>
      </p:sp>
    </p:spTree>
    <p:extLst>
      <p:ext uri="{BB962C8B-B14F-4D97-AF65-F5344CB8AC3E}">
        <p14:creationId xmlns:p14="http://schemas.microsoft.com/office/powerpoint/2010/main" val="228356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8C1E18-E531-4A7B-B45F-B277D761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Inequities in Family Separation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CEFEB6-4CAA-4C46-AC17-F26A43FFD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2423" y="2143960"/>
            <a:ext cx="4999153" cy="343844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40CA8C-B28B-43BA-93CC-26B3E6979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018149"/>
            <a:ext cx="5384800" cy="369006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EACA29-B57D-4DB6-AB83-8C355B98C042}"/>
              </a:ext>
            </a:extLst>
          </p:cNvPr>
          <p:cNvSpPr txBox="1">
            <a:spLocks/>
          </p:cNvSpPr>
          <p:nvPr/>
        </p:nvSpPr>
        <p:spPr>
          <a:xfrm>
            <a:off x="2476500" y="6172200"/>
            <a:ext cx="7239000" cy="58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MFP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Wildeman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C, 2020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Child Maltreatment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25(1)</a:t>
            </a:r>
          </a:p>
        </p:txBody>
      </p:sp>
    </p:spTree>
    <p:extLst>
      <p:ext uri="{BB962C8B-B14F-4D97-AF65-F5344CB8AC3E}">
        <p14:creationId xmlns:p14="http://schemas.microsoft.com/office/powerpoint/2010/main" val="280013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5305DB-EF0E-4179-8E2E-F3FE7005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Provider Assumptions: </a:t>
            </a:r>
            <a:br>
              <a:rPr lang="en-US" dirty="0"/>
            </a:br>
            <a:r>
              <a:rPr lang="en-US" dirty="0"/>
              <a:t>Social/Legal Distinctions = Biological/Public Health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24D79E7-D2CD-4F76-BCBC-4A9E26290E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1763" y="1656023"/>
          <a:ext cx="8031061" cy="340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3BAD11A-8D99-4B83-959F-399D08F17EB2}"/>
              </a:ext>
            </a:extLst>
          </p:cNvPr>
          <p:cNvSpPr txBox="1"/>
          <p:nvPr/>
        </p:nvSpPr>
        <p:spPr>
          <a:xfrm>
            <a:off x="8805645" y="2844224"/>
            <a:ext cx="27767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512E4-8C36-4827-A36F-5A69F167422E}"/>
              </a:ext>
            </a:extLst>
          </p:cNvPr>
          <p:cNvSpPr txBox="1"/>
          <p:nvPr/>
        </p:nvSpPr>
        <p:spPr>
          <a:xfrm>
            <a:off x="645953" y="5302538"/>
            <a:ext cx="10900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Known Teratogens: ACE-Inhibitors, Alcohol, Carbamazepine,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Diethylstilbetrol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(DES), Isotretinoin, Phenytoin, Tobacco, Valproic Acid (partial list) </a:t>
            </a:r>
          </a:p>
        </p:txBody>
      </p:sp>
    </p:spTree>
    <p:extLst>
      <p:ext uri="{BB962C8B-B14F-4D97-AF65-F5344CB8AC3E}">
        <p14:creationId xmlns:p14="http://schemas.microsoft.com/office/powerpoint/2010/main" val="401957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AA67-411D-48EA-BF02-985ADB89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Cognitive Dissonance in 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22D7-BEC5-472A-83EA-F76DA79A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Public Health vs. Criminalization – can’t be both</a:t>
            </a:r>
          </a:p>
          <a:p>
            <a:r>
              <a:rPr lang="en-US" dirty="0"/>
              <a:t>Conflict between providing health care and mandatory reporting</a:t>
            </a:r>
          </a:p>
          <a:p>
            <a:pPr lvl="1"/>
            <a:r>
              <a:rPr lang="en-US" dirty="0"/>
              <a:t>Drug screening, testing, and lack of (or poor) consent erodes provider/patient trust</a:t>
            </a:r>
          </a:p>
          <a:p>
            <a:pPr lvl="1"/>
            <a:r>
              <a:rPr lang="en-US" dirty="0"/>
              <a:t>Creates a climate of “mutual mistrust”</a:t>
            </a:r>
          </a:p>
          <a:p>
            <a:pPr lvl="1"/>
            <a:r>
              <a:rPr lang="en-US" dirty="0"/>
              <a:t>And contributes directly to provider moral injury </a:t>
            </a:r>
          </a:p>
          <a:p>
            <a:r>
              <a:rPr lang="en-US" dirty="0"/>
              <a:t>“The laws, regulations, and policies that require health care practitioners and human service workers to respond to substance use and substance use disorder in a primarily punitive way, require health care providers to function as agents of law enforcement.” </a:t>
            </a:r>
            <a:r>
              <a:rPr lang="en-US" sz="2400" dirty="0"/>
              <a:t>ACOG 2020, </a:t>
            </a:r>
            <a:r>
              <a:rPr lang="en-US" sz="2400" i="1" dirty="0"/>
              <a:t>Opposition to Criminalization of Individuals During Pregnancy and the Postpartum Period: Statement of Policy</a:t>
            </a:r>
          </a:p>
        </p:txBody>
      </p:sp>
    </p:spTree>
    <p:extLst>
      <p:ext uri="{BB962C8B-B14F-4D97-AF65-F5344CB8AC3E}">
        <p14:creationId xmlns:p14="http://schemas.microsoft.com/office/powerpoint/2010/main" val="52173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EF31-2292-4584-A030-E78705D3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1: </a:t>
            </a:r>
            <a:br>
              <a:rPr lang="en-US" dirty="0"/>
            </a:br>
            <a:r>
              <a:rPr lang="en-US" dirty="0"/>
              <a:t>Return to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4CCA9-B4F1-4DA6-8BCF-59FDF7414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Critically examine drug testing: What are the indications for the test; How will results influence </a:t>
            </a:r>
            <a:r>
              <a:rPr lang="en-US" i="1" dirty="0"/>
              <a:t>clinical</a:t>
            </a:r>
            <a:r>
              <a:rPr lang="en-US" dirty="0"/>
              <a:t> care?</a:t>
            </a:r>
          </a:p>
          <a:p>
            <a:r>
              <a:rPr lang="en-US" dirty="0"/>
              <a:t>Need clear, consistent, and transparent (hospital) policy regarding indications for (screening and) testing and what happens to the information</a:t>
            </a:r>
          </a:p>
          <a:p>
            <a:r>
              <a:rPr lang="en-US" dirty="0"/>
              <a:t>Participation in screening and testing must voluntary, grounded in right of refusal, and symbolized with explicit consent</a:t>
            </a:r>
          </a:p>
        </p:txBody>
      </p:sp>
    </p:spTree>
    <p:extLst>
      <p:ext uri="{BB962C8B-B14F-4D97-AF65-F5344CB8AC3E}">
        <p14:creationId xmlns:p14="http://schemas.microsoft.com/office/powerpoint/2010/main" val="421006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E10D-2B7D-4235-B99B-A67E2F2B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2: </a:t>
            </a:r>
            <a:br>
              <a:rPr lang="en-US" dirty="0"/>
            </a:br>
            <a:r>
              <a:rPr lang="en-US" dirty="0"/>
              <a:t>Decouple Healthcare from Criminalizing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06EB2-E5B6-437D-8D96-C361438AA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health is important dimension of health</a:t>
            </a:r>
          </a:p>
          <a:p>
            <a:r>
              <a:rPr lang="en-US" dirty="0"/>
              <a:t>But information regarding drug use (however obtained), can be (and is) used to punish and ultimately to report </a:t>
            </a:r>
          </a:p>
          <a:p>
            <a:r>
              <a:rPr lang="en-US" dirty="0"/>
              <a:t>For provider sanity, for patient safety, for family preservation, for a more just world, we must decriminalize healthcare</a:t>
            </a:r>
          </a:p>
        </p:txBody>
      </p:sp>
    </p:spTree>
    <p:extLst>
      <p:ext uri="{BB962C8B-B14F-4D97-AF65-F5344CB8AC3E}">
        <p14:creationId xmlns:p14="http://schemas.microsoft.com/office/powerpoint/2010/main" val="61657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6D97-0EF5-4E52-80CE-84583D7A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E38E61-C994-4EBF-82C1-9AC3B4BF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Mishka Terplan</a:t>
            </a:r>
          </a:p>
          <a:p>
            <a:pPr marL="0" indent="0" algn="ctr">
              <a:buNone/>
            </a:pPr>
            <a:r>
              <a:rPr lang="en-US" dirty="0"/>
              <a:t>@Do_Less_Harm</a:t>
            </a:r>
          </a:p>
          <a:p>
            <a:pPr marL="0" indent="0" algn="ctr">
              <a:buNone/>
            </a:pPr>
            <a:r>
              <a:rPr lang="en-US" dirty="0"/>
              <a:t>mterplan@friendsresearch.org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70AC0-729C-4073-87A2-E2129532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10" y="3428999"/>
            <a:ext cx="7710981" cy="32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8651-69D3-452D-AFD5-CDEFEAB1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Society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9F46-0C8B-4F11-9E78-CC88FF84D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640" y="1266092"/>
            <a:ext cx="7286508" cy="4684368"/>
          </a:xfrm>
        </p:spPr>
        <p:txBody>
          <a:bodyPr>
            <a:noAutofit/>
          </a:bodyPr>
          <a:lstStyle/>
          <a:p>
            <a:r>
              <a:rPr lang="en-US" sz="2200" u="sng" dirty="0"/>
              <a:t>Universal Screening:</a:t>
            </a:r>
          </a:p>
          <a:p>
            <a:pPr lvl="1"/>
            <a:r>
              <a:rPr lang="en-US" sz="2200" dirty="0"/>
              <a:t>Recommended (ACOG, ASAM, SMFM, AAP,    SAMHSA, CDC)</a:t>
            </a:r>
          </a:p>
          <a:p>
            <a:pPr lvl="1"/>
            <a:r>
              <a:rPr lang="en-US" sz="2200" dirty="0">
                <a:solidFill>
                  <a:srgbClr val="FFC000"/>
                </a:solidFill>
              </a:rPr>
              <a:t>Voluntary</a:t>
            </a:r>
            <a:r>
              <a:rPr lang="en-US" sz="2200" dirty="0"/>
              <a:t> (ACOG, SAMHSA, CDC)</a:t>
            </a:r>
          </a:p>
          <a:p>
            <a:r>
              <a:rPr lang="en-US" sz="2200" u="sng" dirty="0"/>
              <a:t>Testing: </a:t>
            </a:r>
          </a:p>
          <a:p>
            <a:pPr lvl="1"/>
            <a:r>
              <a:rPr lang="en-US" sz="2200" dirty="0"/>
              <a:t>Not Recommended - Not an appropriate measurement of addiction (ACOG, ASAM, SAMHSA) </a:t>
            </a:r>
          </a:p>
          <a:p>
            <a:pPr lvl="1"/>
            <a:r>
              <a:rPr lang="en-US" sz="2200" dirty="0"/>
              <a:t>AAP: positive test = exposure, NOT indication of health or ill-health, not injury or harm, not mentioned in discharge criteria</a:t>
            </a:r>
          </a:p>
          <a:p>
            <a:pPr lvl="1"/>
            <a:r>
              <a:rPr lang="en-US" sz="2200" dirty="0"/>
              <a:t>Definitive testing required “when the results of inform decisions with major clinical or non-clinical implications for the patient” (ASAM)</a:t>
            </a:r>
          </a:p>
          <a:p>
            <a:pPr lvl="1"/>
            <a:r>
              <a:rPr lang="en-US" sz="2200" dirty="0">
                <a:solidFill>
                  <a:srgbClr val="FFC000"/>
                </a:solidFill>
              </a:rPr>
              <a:t>Consent required </a:t>
            </a:r>
            <a:r>
              <a:rPr lang="en-US" sz="2200" dirty="0"/>
              <a:t>(ACOG, ASAM, SMFM, SAMHSA)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B84DCF-3537-4350-9977-620DA3708B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6136" y="1495795"/>
            <a:ext cx="5181600" cy="1933205"/>
          </a:xfrm>
        </p:spPr>
      </p:pic>
    </p:spTree>
    <p:extLst>
      <p:ext uri="{BB962C8B-B14F-4D97-AF65-F5344CB8AC3E}">
        <p14:creationId xmlns:p14="http://schemas.microsoft.com/office/powerpoint/2010/main" val="379579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85BF-4230-484A-B150-2E487F66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Society Recommendations are grounded in Ethics and Opposition to Coercion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CB0CB19-E2F9-4F72-A2AB-6AA6719C5D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49406"/>
            <a:ext cx="5181600" cy="4303776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F763BB7-5980-4254-A7EB-91CBF8E87B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4752" y="1825625"/>
            <a:ext cx="4896496" cy="4351338"/>
          </a:xfrm>
        </p:spPr>
      </p:pic>
    </p:spTree>
    <p:extLst>
      <p:ext uri="{BB962C8B-B14F-4D97-AF65-F5344CB8AC3E}">
        <p14:creationId xmlns:p14="http://schemas.microsoft.com/office/powerpoint/2010/main" val="84633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907"/>
            <a:ext cx="12192000" cy="6178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" y="466413"/>
            <a:ext cx="4517272" cy="934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" y="1278027"/>
            <a:ext cx="2773349" cy="2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7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CDAF-2396-44CE-8CD0-66A40728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CAPTA/CARA and Drug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73E96-CE1F-490C-971D-B86E1EB563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a Positive Drug Test The Same as Being “Affected” by substance exposure?</a:t>
            </a:r>
          </a:p>
          <a:p>
            <a:r>
              <a:rPr lang="en-US" dirty="0"/>
              <a:t>Does CAPTA Require Maternal Testing at Delivery?</a:t>
            </a:r>
          </a:p>
          <a:p>
            <a:r>
              <a:rPr lang="en-US" dirty="0"/>
              <a:t>Does CAPTA Require Testing Newborns for Drug Exposure?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2B9F4-012B-4793-B9E6-6123335B46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400" b="1" dirty="0">
                <a:solidFill>
                  <a:srgbClr val="FFC000"/>
                </a:solidFill>
              </a:rPr>
              <a:t>NO</a:t>
            </a:r>
          </a:p>
          <a:p>
            <a:r>
              <a:rPr lang="en-US" dirty="0"/>
              <a:t>CAPTA is it clear that a demonstrable health impact beyond a positive test is needed</a:t>
            </a:r>
          </a:p>
        </p:txBody>
      </p:sp>
    </p:spTree>
    <p:extLst>
      <p:ext uri="{BB962C8B-B14F-4D97-AF65-F5344CB8AC3E}">
        <p14:creationId xmlns:p14="http://schemas.microsoft.com/office/powerpoint/2010/main" val="188167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85634-32EA-4C24-9FC1-B04FD617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Drug Test?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BD533-FAFF-4C23-B279-9F81EC7F9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Presumptive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4FD7B2-310A-41EC-981A-C4FB590E60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Point-of-care</a:t>
            </a:r>
          </a:p>
          <a:p>
            <a:r>
              <a:rPr lang="en-US" dirty="0"/>
              <a:t>Elisa</a:t>
            </a:r>
          </a:p>
          <a:p>
            <a:r>
              <a:rPr lang="en-US" dirty="0"/>
              <a:t>Rapid and Cheap</a:t>
            </a:r>
          </a:p>
          <a:p>
            <a:r>
              <a:rPr lang="en-US" dirty="0"/>
              <a:t>Results Binary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0ECA0C-8CAF-4B75-89A8-E5F072189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Definitive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22DE75-7E67-4DE9-9A1E-8AB11D2E71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Gas Chromatography / Mass Spectrometry</a:t>
            </a:r>
          </a:p>
          <a:p>
            <a:r>
              <a:rPr lang="en-US" dirty="0"/>
              <a:t>Costly and Timely</a:t>
            </a:r>
          </a:p>
          <a:p>
            <a:r>
              <a:rPr lang="en-US" dirty="0"/>
              <a:t>Results specific and quantified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83054C-0A10-4104-BFF3-4CB607D1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4150519"/>
            <a:ext cx="1646063" cy="2048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0AA07-EAA3-4B3D-BF64-B52D155CF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075" y="4305980"/>
            <a:ext cx="2621507" cy="1737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A21EF4-032B-4EEE-89CC-4E101FDF6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910" y="4287691"/>
            <a:ext cx="2609314" cy="175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F1D10-073A-491E-9C02-3F0149C59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608" y="4150519"/>
            <a:ext cx="260931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4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8954-2E82-446A-8CCD-4E7D7CB2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1: Professional Society Recommendations are not Observed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78820-26B9-4F83-B27C-57B3EE41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8"/>
            <a:ext cx="806678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Providers lack knowledge and often misinterpret urine drug tests or employ poor screening</a:t>
            </a:r>
          </a:p>
          <a:p>
            <a:r>
              <a:rPr lang="en-US" dirty="0"/>
              <a:t>Do not know the difference between presumptive and definitive tests</a:t>
            </a:r>
          </a:p>
          <a:p>
            <a:r>
              <a:rPr lang="en-US" dirty="0"/>
              <a:t>Are ill-informed about CAPTA/CARA</a:t>
            </a:r>
          </a:p>
          <a:p>
            <a:r>
              <a:rPr lang="en-US" dirty="0"/>
              <a:t>Do not understand the consequences of a report or function of the family separation system</a:t>
            </a:r>
          </a:p>
          <a:p>
            <a:r>
              <a:rPr lang="en-US" dirty="0"/>
              <a:t>Often work in systems with vague or absent policies</a:t>
            </a:r>
          </a:p>
          <a:p>
            <a:pPr lvl="3"/>
            <a:endParaRPr lang="en-US" sz="3600" dirty="0"/>
          </a:p>
          <a:p>
            <a:pPr lvl="3"/>
            <a:r>
              <a:rPr lang="en-US" sz="3600" dirty="0">
                <a:solidFill>
                  <a:srgbClr val="FFC000"/>
                </a:solidFill>
              </a:rPr>
              <a:t>Leads to both over-reporting and provider confusion and frustration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182BF-8715-4344-9F12-4B1E8C0D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069" y="1690688"/>
            <a:ext cx="3287011" cy="42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5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139A8-BAEA-4D2A-BF35-0A3E652D6163}"/>
              </a:ext>
            </a:extLst>
          </p:cNvPr>
          <p:cNvSpPr txBox="1"/>
          <p:nvPr/>
        </p:nvSpPr>
        <p:spPr>
          <a:xfrm>
            <a:off x="6632010" y="582067"/>
            <a:ext cx="53018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 removals are common and increasing during the birthing hospitalization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reason for removal is drug 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driver of removals are healthcare providers (400% increase in last decade)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Marked racial inequities in report and consequence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9E24C-13E3-44F8-9196-5C9EFCEE3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1270"/>
            <a:ext cx="5383235" cy="43895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2B9BC2E-E87C-447C-A916-19BCF91C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/>
              <a:t>Drug Testing at Birth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AB04B-BCF4-4B2E-9D0F-CBF0ED0696F7}"/>
              </a:ext>
            </a:extLst>
          </p:cNvPr>
          <p:cNvSpPr txBox="1"/>
          <p:nvPr/>
        </p:nvSpPr>
        <p:spPr>
          <a:xfrm>
            <a:off x="0" y="6184456"/>
            <a:ext cx="1161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Child Abuse and Neglect Data System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Manuscript in preparation by Edwards F, Terplan M, Roberts S, and Raz M</a:t>
            </a:r>
          </a:p>
        </p:txBody>
      </p:sp>
    </p:spTree>
    <p:extLst>
      <p:ext uri="{BB962C8B-B14F-4D97-AF65-F5344CB8AC3E}">
        <p14:creationId xmlns:p14="http://schemas.microsoft.com/office/powerpoint/2010/main" val="91542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CC710D-9188-4BED-A4A6-654E05EA5AB2}"/>
              </a:ext>
            </a:extLst>
          </p:cNvPr>
          <p:cNvSpPr txBox="1">
            <a:spLocks/>
          </p:cNvSpPr>
          <p:nvPr/>
        </p:nvSpPr>
        <p:spPr>
          <a:xfrm>
            <a:off x="609600" y="2286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The Family Regulation System Pipeline 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n-US" sz="3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(simplified)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210D6E3-AE80-4FDD-99E1-83A43F112028}"/>
              </a:ext>
            </a:extLst>
          </p:cNvPr>
          <p:cNvSpPr/>
          <p:nvPr/>
        </p:nvSpPr>
        <p:spPr>
          <a:xfrm rot="18931493">
            <a:off x="946347" y="1551265"/>
            <a:ext cx="2351326" cy="3244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8086D-9CD3-4C6D-AF68-8034F5E8FDF4}"/>
              </a:ext>
            </a:extLst>
          </p:cNvPr>
          <p:cNvSpPr txBox="1"/>
          <p:nvPr/>
        </p:nvSpPr>
        <p:spPr>
          <a:xfrm>
            <a:off x="1245710" y="2514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Drug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E920C1-A105-4128-A593-24E18E36FDCE}"/>
              </a:ext>
            </a:extLst>
          </p:cNvPr>
          <p:cNvGrpSpPr/>
          <p:nvPr/>
        </p:nvGrpSpPr>
        <p:grpSpPr>
          <a:xfrm>
            <a:off x="3627147" y="3905136"/>
            <a:ext cx="3123406" cy="1249362"/>
            <a:chOff x="3571" y="2084652"/>
            <a:chExt cx="3123406" cy="1249362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34042727-F312-4B4C-846A-F6999CAC91CD}"/>
                </a:ext>
              </a:extLst>
            </p:cNvPr>
            <p:cNvSpPr/>
            <p:nvPr/>
          </p:nvSpPr>
          <p:spPr>
            <a:xfrm>
              <a:off x="3571" y="2084652"/>
              <a:ext cx="3123406" cy="124936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Pentagon 4">
              <a:extLst>
                <a:ext uri="{FF2B5EF4-FFF2-40B4-BE49-F238E27FC236}">
                  <a16:creationId xmlns:a16="http://schemas.microsoft.com/office/drawing/2014/main" id="{6B854F8C-46A9-4815-87DE-AFE50D4B17A5}"/>
                </a:ext>
              </a:extLst>
            </p:cNvPr>
            <p:cNvSpPr txBox="1"/>
            <p:nvPr/>
          </p:nvSpPr>
          <p:spPr>
            <a:xfrm>
              <a:off x="3571" y="2084652"/>
              <a:ext cx="2811066" cy="1249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8684" tIns="69342" rIns="34671" bIns="69342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System Notification or Report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5B170B-C969-4566-9B4C-10E2235A6CE4}"/>
              </a:ext>
            </a:extLst>
          </p:cNvPr>
          <p:cNvGrpSpPr/>
          <p:nvPr/>
        </p:nvGrpSpPr>
        <p:grpSpPr>
          <a:xfrm>
            <a:off x="6096000" y="3905136"/>
            <a:ext cx="3123406" cy="1249362"/>
            <a:chOff x="2502296" y="2084652"/>
            <a:chExt cx="3123406" cy="1249362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60EEFC09-7371-43C0-955A-9867DF8FE8B6}"/>
                </a:ext>
              </a:extLst>
            </p:cNvPr>
            <p:cNvSpPr/>
            <p:nvPr/>
          </p:nvSpPr>
          <p:spPr>
            <a:xfrm>
              <a:off x="2502296" y="2084652"/>
              <a:ext cx="3123406" cy="12493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2C084DCE-07EE-43CB-BD3E-A5E7498429B6}"/>
                </a:ext>
              </a:extLst>
            </p:cNvPr>
            <p:cNvSpPr txBox="1"/>
            <p:nvPr/>
          </p:nvSpPr>
          <p:spPr>
            <a:xfrm>
              <a:off x="3126977" y="2084652"/>
              <a:ext cx="1874044" cy="1249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4013" tIns="69342" rIns="34671" bIns="69342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Foster Placement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D00E50-C469-4EE3-9821-75865D9E2CD5}"/>
              </a:ext>
            </a:extLst>
          </p:cNvPr>
          <p:cNvGrpSpPr/>
          <p:nvPr/>
        </p:nvGrpSpPr>
        <p:grpSpPr>
          <a:xfrm>
            <a:off x="8608741" y="3905136"/>
            <a:ext cx="3123406" cy="1249362"/>
            <a:chOff x="5001021" y="2084652"/>
            <a:chExt cx="3123406" cy="1249362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0147FCF8-E495-47AA-BB76-02DDB283649B}"/>
                </a:ext>
              </a:extLst>
            </p:cNvPr>
            <p:cNvSpPr/>
            <p:nvPr/>
          </p:nvSpPr>
          <p:spPr>
            <a:xfrm>
              <a:off x="5001021" y="2084652"/>
              <a:ext cx="3123406" cy="12493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4">
              <a:extLst>
                <a:ext uri="{FF2B5EF4-FFF2-40B4-BE49-F238E27FC236}">
                  <a16:creationId xmlns:a16="http://schemas.microsoft.com/office/drawing/2014/main" id="{DE244BBE-4B8C-40CC-93D8-68DB7FDAFF0D}"/>
                </a:ext>
              </a:extLst>
            </p:cNvPr>
            <p:cNvSpPr txBox="1"/>
            <p:nvPr/>
          </p:nvSpPr>
          <p:spPr>
            <a:xfrm>
              <a:off x="5625702" y="2084652"/>
              <a:ext cx="1874044" cy="1249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4013" tIns="69342" rIns="34671" bIns="69342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Parental Custody Termination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6275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814</Words>
  <Application>Microsoft Office PowerPoint</Application>
  <PresentationFormat>Widescreen</PresentationFormat>
  <Paragraphs>109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1_Office Theme</vt:lpstr>
      <vt:lpstr>2_Office Theme</vt:lpstr>
      <vt:lpstr>Screening Pregnant &amp; Parenting Women with Substance Use Disorder </vt:lpstr>
      <vt:lpstr>Professional Society Recommendations</vt:lpstr>
      <vt:lpstr>Professional Society Recommendations are grounded in Ethics and Opposition to Coercion</vt:lpstr>
      <vt:lpstr>PowerPoint Presentation</vt:lpstr>
      <vt:lpstr>CAPTA/CARA and Drug Testing</vt:lpstr>
      <vt:lpstr>What is a Drug Test?</vt:lpstr>
      <vt:lpstr>Problem 1: Professional Society Recommendations are not Observed</vt:lpstr>
      <vt:lpstr>Drug Testing at Birth</vt:lpstr>
      <vt:lpstr>PowerPoint Presentation</vt:lpstr>
      <vt:lpstr>Racial Inequities in Drug Testing and  Selection Bias in Child Welfare Reporting</vt:lpstr>
      <vt:lpstr>Racial Inequities in Family Separation</vt:lpstr>
      <vt:lpstr>Provider Assumptions:  Social/Legal Distinctions = Biological/Public Health</vt:lpstr>
      <vt:lpstr>Problem 2: Cognitive Dissonance in Practice </vt:lpstr>
      <vt:lpstr>Conclusion 1:  Return to basics</vt:lpstr>
      <vt:lpstr>Conclusion 2:  Decouple Healthcare from Criminalizing Systems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Pregnant &amp; Parenting Women with Substance Use Disorder </dc:title>
  <dc:creator>Mishka Terplan</dc:creator>
  <cp:lastModifiedBy>Mishka Terplan</cp:lastModifiedBy>
  <cp:revision>1</cp:revision>
  <dcterms:created xsi:type="dcterms:W3CDTF">2022-10-03T15:25:52Z</dcterms:created>
  <dcterms:modified xsi:type="dcterms:W3CDTF">2022-10-03T15:30:14Z</dcterms:modified>
</cp:coreProperties>
</file>