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4.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5.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0" r:id="rId1"/>
    <p:sldMasterId id="2147483705" r:id="rId2"/>
    <p:sldMasterId id="2147483708" r:id="rId3"/>
    <p:sldMasterId id="2147483988" r:id="rId4"/>
    <p:sldMasterId id="2147483993" r:id="rId5"/>
    <p:sldMasterId id="2147483997" r:id="rId6"/>
  </p:sldMasterIdLst>
  <p:notesMasterIdLst>
    <p:notesMasterId r:id="rId57"/>
  </p:notesMasterIdLst>
  <p:handoutMasterIdLst>
    <p:handoutMasterId r:id="rId58"/>
  </p:handoutMasterIdLst>
  <p:sldIdLst>
    <p:sldId id="256" r:id="rId7"/>
    <p:sldId id="1201" r:id="rId8"/>
    <p:sldId id="881" r:id="rId9"/>
    <p:sldId id="884" r:id="rId10"/>
    <p:sldId id="1205" r:id="rId11"/>
    <p:sldId id="1207" r:id="rId12"/>
    <p:sldId id="1206" r:id="rId13"/>
    <p:sldId id="1081" r:id="rId14"/>
    <p:sldId id="889" r:id="rId15"/>
    <p:sldId id="1204" r:id="rId16"/>
    <p:sldId id="1042" r:id="rId17"/>
    <p:sldId id="299" r:id="rId18"/>
    <p:sldId id="953" r:id="rId19"/>
    <p:sldId id="1127" r:id="rId20"/>
    <p:sldId id="1129" r:id="rId21"/>
    <p:sldId id="1132" r:id="rId22"/>
    <p:sldId id="1135" r:id="rId23"/>
    <p:sldId id="282" r:id="rId24"/>
    <p:sldId id="283" r:id="rId25"/>
    <p:sldId id="284" r:id="rId26"/>
    <p:sldId id="285" r:id="rId27"/>
    <p:sldId id="329" r:id="rId28"/>
    <p:sldId id="307" r:id="rId29"/>
    <p:sldId id="308" r:id="rId30"/>
    <p:sldId id="309" r:id="rId31"/>
    <p:sldId id="310" r:id="rId32"/>
    <p:sldId id="311" r:id="rId33"/>
    <p:sldId id="312" r:id="rId34"/>
    <p:sldId id="1064" r:id="rId35"/>
    <p:sldId id="1062" r:id="rId36"/>
    <p:sldId id="977" r:id="rId37"/>
    <p:sldId id="978" r:id="rId38"/>
    <p:sldId id="1177" r:id="rId39"/>
    <p:sldId id="1176" r:id="rId40"/>
    <p:sldId id="1183" r:id="rId41"/>
    <p:sldId id="1199" r:id="rId42"/>
    <p:sldId id="1178" r:id="rId43"/>
    <p:sldId id="1187" r:id="rId44"/>
    <p:sldId id="1184" r:id="rId45"/>
    <p:sldId id="1185" r:id="rId46"/>
    <p:sldId id="1186" r:id="rId47"/>
    <p:sldId id="1188" r:id="rId48"/>
    <p:sldId id="1200" r:id="rId49"/>
    <p:sldId id="1208" r:id="rId50"/>
    <p:sldId id="257" r:id="rId51"/>
    <p:sldId id="258" r:id="rId52"/>
    <p:sldId id="259" r:id="rId53"/>
    <p:sldId id="260" r:id="rId54"/>
    <p:sldId id="1202" r:id="rId55"/>
    <p:sldId id="980" r:id="rId56"/>
  </p:sldIdLst>
  <p:sldSz cx="9144000" cy="6858000" type="screen4x3"/>
  <p:notesSz cx="7315200" cy="9601200"/>
  <p:custShowLst>
    <p:custShow name="Core Competency Program" id="0">
      <p:sldLst/>
    </p:custShow>
  </p:custShowLst>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20000"/>
      </a:spcBef>
      <a:spcAft>
        <a:spcPct val="0"/>
      </a:spcAft>
      <a:buChar char="•"/>
      <a:defRPr sz="3200" b="1" kern="1200">
        <a:solidFill>
          <a:schemeClr val="tx1"/>
        </a:solidFill>
        <a:latin typeface="Arial" charset="0"/>
        <a:ea typeface="+mn-ea"/>
        <a:cs typeface="+mn-cs"/>
      </a:defRPr>
    </a:lvl1pPr>
    <a:lvl2pPr marL="457200" algn="l" rtl="0" eaLnBrk="0" fontAlgn="base" hangingPunct="0">
      <a:spcBef>
        <a:spcPct val="20000"/>
      </a:spcBef>
      <a:spcAft>
        <a:spcPct val="0"/>
      </a:spcAft>
      <a:buChar char="•"/>
      <a:defRPr sz="3200" b="1" kern="1200">
        <a:solidFill>
          <a:schemeClr val="tx1"/>
        </a:solidFill>
        <a:latin typeface="Arial" charset="0"/>
        <a:ea typeface="+mn-ea"/>
        <a:cs typeface="+mn-cs"/>
      </a:defRPr>
    </a:lvl2pPr>
    <a:lvl3pPr marL="914400" algn="l" rtl="0" eaLnBrk="0" fontAlgn="base" hangingPunct="0">
      <a:spcBef>
        <a:spcPct val="20000"/>
      </a:spcBef>
      <a:spcAft>
        <a:spcPct val="0"/>
      </a:spcAft>
      <a:buChar char="•"/>
      <a:defRPr sz="3200" b="1" kern="1200">
        <a:solidFill>
          <a:schemeClr val="tx1"/>
        </a:solidFill>
        <a:latin typeface="Arial" charset="0"/>
        <a:ea typeface="+mn-ea"/>
        <a:cs typeface="+mn-cs"/>
      </a:defRPr>
    </a:lvl3pPr>
    <a:lvl4pPr marL="1371600" algn="l" rtl="0" eaLnBrk="0" fontAlgn="base" hangingPunct="0">
      <a:spcBef>
        <a:spcPct val="20000"/>
      </a:spcBef>
      <a:spcAft>
        <a:spcPct val="0"/>
      </a:spcAft>
      <a:buChar char="•"/>
      <a:defRPr sz="3200" b="1" kern="1200">
        <a:solidFill>
          <a:schemeClr val="tx1"/>
        </a:solidFill>
        <a:latin typeface="Arial" charset="0"/>
        <a:ea typeface="+mn-ea"/>
        <a:cs typeface="+mn-cs"/>
      </a:defRPr>
    </a:lvl4pPr>
    <a:lvl5pPr marL="1828800" algn="l" rtl="0" eaLnBrk="0" fontAlgn="base" hangingPunct="0">
      <a:spcBef>
        <a:spcPct val="20000"/>
      </a:spcBef>
      <a:spcAft>
        <a:spcPct val="0"/>
      </a:spcAft>
      <a:buChar char="•"/>
      <a:defRPr sz="3200" b="1" kern="1200">
        <a:solidFill>
          <a:schemeClr val="tx1"/>
        </a:solidFill>
        <a:latin typeface="Arial" charset="0"/>
        <a:ea typeface="+mn-ea"/>
        <a:cs typeface="+mn-cs"/>
      </a:defRPr>
    </a:lvl5pPr>
    <a:lvl6pPr marL="2286000" algn="l" defTabSz="914400" rtl="0" eaLnBrk="1" latinLnBrk="0" hangingPunct="1">
      <a:defRPr sz="3200" b="1" kern="1200">
        <a:solidFill>
          <a:schemeClr val="tx1"/>
        </a:solidFill>
        <a:latin typeface="Arial" charset="0"/>
        <a:ea typeface="+mn-ea"/>
        <a:cs typeface="+mn-cs"/>
      </a:defRPr>
    </a:lvl6pPr>
    <a:lvl7pPr marL="2743200" algn="l" defTabSz="914400" rtl="0" eaLnBrk="1" latinLnBrk="0" hangingPunct="1">
      <a:defRPr sz="3200" b="1" kern="1200">
        <a:solidFill>
          <a:schemeClr val="tx1"/>
        </a:solidFill>
        <a:latin typeface="Arial" charset="0"/>
        <a:ea typeface="+mn-ea"/>
        <a:cs typeface="+mn-cs"/>
      </a:defRPr>
    </a:lvl7pPr>
    <a:lvl8pPr marL="3200400" algn="l" defTabSz="914400" rtl="0" eaLnBrk="1" latinLnBrk="0" hangingPunct="1">
      <a:defRPr sz="3200" b="1" kern="1200">
        <a:solidFill>
          <a:schemeClr val="tx1"/>
        </a:solidFill>
        <a:latin typeface="Arial" charset="0"/>
        <a:ea typeface="+mn-ea"/>
        <a:cs typeface="+mn-cs"/>
      </a:defRPr>
    </a:lvl8pPr>
    <a:lvl9pPr marL="3657600" algn="l" defTabSz="914400" rtl="0" eaLnBrk="1" latinLnBrk="0" hangingPunct="1">
      <a:defRPr sz="3200" b="1"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496" userDrawn="1">
          <p15:clr>
            <a:srgbClr val="A4A3A4"/>
          </p15:clr>
        </p15:guide>
        <p15:guide id="2" pos="292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FFFFFF"/>
    <a:srgbClr val="0000D8"/>
    <a:srgbClr val="002469"/>
    <a:srgbClr val="FF9966"/>
    <a:srgbClr val="4D4D4D"/>
    <a:srgbClr val="00CCFF"/>
    <a:srgbClr val="CCECFF"/>
    <a:srgbClr val="FF66CC"/>
    <a:srgbClr val="00007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autoAdjust="0"/>
    <p:restoredTop sz="94213" autoAdjust="0"/>
  </p:normalViewPr>
  <p:slideViewPr>
    <p:cSldViewPr showGuides="1">
      <p:cViewPr varScale="1">
        <p:scale>
          <a:sx n="105" d="100"/>
          <a:sy n="105" d="100"/>
        </p:scale>
        <p:origin x="1840" y="192"/>
      </p:cViewPr>
      <p:guideLst>
        <p:guide orient="horz" pos="2496"/>
        <p:guide pos="292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handoutMaster" Target="handoutMasters/handoutMaster1.xml"/><Relationship Id="rId5" Type="http://schemas.openxmlformats.org/officeDocument/2006/relationships/slideMaster" Target="slideMasters/slideMaster5.xml"/><Relationship Id="rId61" Type="http://schemas.openxmlformats.org/officeDocument/2006/relationships/theme" Target="theme/theme1.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notesMaster" Target="notesMasters/notesMaster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2" tx1="lt1" bg2="dk1" tx2="lt2" accent1="accent1" accent2="accent2" accent3="accent3" accent4="accent4" accent5="accent5" accent6="accent6" hlink="hlink" folHlink="folHlink"/>
  <c:chart>
    <c:autoTitleDeleted val="0"/>
    <c:view3D>
      <c:rotX val="15"/>
      <c:hPercent val="59"/>
      <c:rotY val="20"/>
      <c:depthPercent val="120"/>
      <c:rAngAx val="1"/>
    </c:view3D>
    <c:floor>
      <c:thickness val="0"/>
      <c:spPr>
        <a:solidFill>
          <a:srgbClr val="C0C0C0"/>
        </a:solidFill>
        <a:ln w="3175">
          <a:solidFill>
            <a:schemeClr val="tx1"/>
          </a:solidFill>
          <a:prstDash val="solid"/>
        </a:ln>
      </c:spPr>
    </c:floor>
    <c:sideWall>
      <c:thickness val="0"/>
      <c:spPr>
        <a:noFill/>
        <a:ln w="12700">
          <a:solidFill>
            <a:schemeClr val="tx1"/>
          </a:solidFill>
          <a:prstDash val="solid"/>
        </a:ln>
      </c:spPr>
    </c:sideWall>
    <c:backWall>
      <c:thickness val="0"/>
      <c:spPr>
        <a:noFill/>
        <a:ln w="12700">
          <a:solidFill>
            <a:schemeClr val="tx1"/>
          </a:solidFill>
          <a:prstDash val="solid"/>
        </a:ln>
      </c:spPr>
    </c:backWall>
    <c:plotArea>
      <c:layout>
        <c:manualLayout>
          <c:layoutTarget val="inner"/>
          <c:xMode val="edge"/>
          <c:yMode val="edge"/>
          <c:x val="0.10722347629796852"/>
          <c:y val="5.460750853242341E-2"/>
          <c:w val="0.88036117381489865"/>
          <c:h val="0.74061433447099212"/>
        </c:manualLayout>
      </c:layout>
      <c:bar3DChart>
        <c:barDir val="col"/>
        <c:grouping val="clustered"/>
        <c:varyColors val="0"/>
        <c:ser>
          <c:idx val="0"/>
          <c:order val="0"/>
          <c:tx>
            <c:strRef>
              <c:f>Sheet1!$A$2</c:f>
              <c:strCache>
                <c:ptCount val="1"/>
                <c:pt idx="0">
                  <c:v>Arizona</c:v>
                </c:pt>
              </c:strCache>
            </c:strRef>
          </c:tx>
          <c:spPr>
            <a:gradFill rotWithShape="0">
              <a:gsLst>
                <a:gs pos="0">
                  <a:srgbClr val="FFFF99"/>
                </a:gs>
                <a:gs pos="100000">
                  <a:srgbClr val="FFFF99">
                    <a:gamma/>
                    <a:shade val="46275"/>
                    <a:invGamma/>
                  </a:srgbClr>
                </a:gs>
              </a:gsLst>
              <a:lin ang="5400000" scaled="1"/>
            </a:gradFill>
            <a:ln w="13682">
              <a:solidFill>
                <a:schemeClr val="tx1"/>
              </a:solidFill>
              <a:prstDash val="solid"/>
            </a:ln>
          </c:spPr>
          <c:invertIfNegative val="0"/>
          <c:cat>
            <c:strRef>
              <c:f>Sheet1!$H$1:$AH$1</c:f>
              <c:strCache>
                <c:ptCount val="25"/>
                <c:pt idx="4">
                  <c:v>2000</c:v>
                </c:pt>
                <c:pt idx="9">
                  <c:v>05</c:v>
                </c:pt>
                <c:pt idx="14">
                  <c:v>10</c:v>
                </c:pt>
                <c:pt idx="19">
                  <c:v>15</c:v>
                </c:pt>
                <c:pt idx="24">
                  <c:v>20</c:v>
                </c:pt>
              </c:strCache>
            </c:strRef>
          </c:cat>
          <c:val>
            <c:numRef>
              <c:f>Sheet1!$H$2:$AH$2</c:f>
              <c:numCache>
                <c:formatCode>General</c:formatCode>
                <c:ptCount val="27"/>
                <c:pt idx="0">
                  <c:v>694</c:v>
                </c:pt>
                <c:pt idx="1">
                  <c:v>958</c:v>
                </c:pt>
                <c:pt idx="2">
                  <c:v>1473</c:v>
                </c:pt>
                <c:pt idx="3">
                  <c:v>1815</c:v>
                </c:pt>
                <c:pt idx="4">
                  <c:v>1897</c:v>
                </c:pt>
                <c:pt idx="5">
                  <c:v>2307</c:v>
                </c:pt>
                <c:pt idx="6">
                  <c:v>3118</c:v>
                </c:pt>
                <c:pt idx="7">
                  <c:v>2322</c:v>
                </c:pt>
                <c:pt idx="8">
                  <c:v>3668</c:v>
                </c:pt>
                <c:pt idx="9">
                  <c:v>3772</c:v>
                </c:pt>
                <c:pt idx="10">
                  <c:v>6072</c:v>
                </c:pt>
                <c:pt idx="11">
                  <c:v>4903</c:v>
                </c:pt>
                <c:pt idx="12">
                  <c:v>4563</c:v>
                </c:pt>
                <c:pt idx="13">
                  <c:v>10233</c:v>
                </c:pt>
                <c:pt idx="14">
                  <c:v>11888</c:v>
                </c:pt>
                <c:pt idx="15">
                  <c:v>16436</c:v>
                </c:pt>
                <c:pt idx="16">
                  <c:v>12920</c:v>
                </c:pt>
                <c:pt idx="17">
                  <c:v>5861</c:v>
                </c:pt>
                <c:pt idx="18">
                  <c:v>5597</c:v>
                </c:pt>
                <c:pt idx="19">
                  <c:v>7622</c:v>
                </c:pt>
                <c:pt idx="20">
                  <c:v>6164</c:v>
                </c:pt>
                <c:pt idx="21">
                  <c:v>7189</c:v>
                </c:pt>
                <c:pt idx="22">
                  <c:v>7478</c:v>
                </c:pt>
                <c:pt idx="23">
                  <c:v>10329</c:v>
                </c:pt>
                <c:pt idx="24">
                  <c:v>11174</c:v>
                </c:pt>
                <c:pt idx="25">
                  <c:v>11627</c:v>
                </c:pt>
                <c:pt idx="26">
                  <c:v>10224</c:v>
                </c:pt>
              </c:numCache>
            </c:numRef>
          </c:val>
          <c:extLst>
            <c:ext xmlns:c16="http://schemas.microsoft.com/office/drawing/2014/chart" uri="{C3380CC4-5D6E-409C-BE32-E72D297353CC}">
              <c16:uniqueId val="{00000000-0AE0-4C0A-9361-39075C03B6A4}"/>
            </c:ext>
          </c:extLst>
        </c:ser>
        <c:ser>
          <c:idx val="1"/>
          <c:order val="1"/>
          <c:tx>
            <c:strRef>
              <c:f>Sheet1!$A$3</c:f>
              <c:strCache>
                <c:ptCount val="1"/>
                <c:pt idx="0">
                  <c:v>California</c:v>
                </c:pt>
              </c:strCache>
            </c:strRef>
          </c:tx>
          <c:spPr>
            <a:gradFill rotWithShape="0">
              <a:gsLst>
                <a:gs pos="0">
                  <a:srgbClr val="CC3300"/>
                </a:gs>
                <a:gs pos="100000">
                  <a:srgbClr val="CC3300">
                    <a:gamma/>
                    <a:shade val="46275"/>
                    <a:invGamma/>
                  </a:srgbClr>
                </a:gs>
              </a:gsLst>
              <a:lin ang="5400000" scaled="1"/>
            </a:gradFill>
            <a:ln w="13682">
              <a:solidFill>
                <a:schemeClr val="tx1"/>
              </a:solidFill>
              <a:prstDash val="solid"/>
            </a:ln>
          </c:spPr>
          <c:invertIfNegative val="0"/>
          <c:cat>
            <c:strRef>
              <c:f>Sheet1!$H$1:$AH$1</c:f>
              <c:strCache>
                <c:ptCount val="25"/>
                <c:pt idx="4">
                  <c:v>2000</c:v>
                </c:pt>
                <c:pt idx="9">
                  <c:v>05</c:v>
                </c:pt>
                <c:pt idx="14">
                  <c:v>10</c:v>
                </c:pt>
                <c:pt idx="19">
                  <c:v>15</c:v>
                </c:pt>
                <c:pt idx="24">
                  <c:v>20</c:v>
                </c:pt>
              </c:strCache>
            </c:strRef>
          </c:cat>
          <c:val>
            <c:numRef>
              <c:f>Sheet1!$H$3:$AH$3</c:f>
              <c:numCache>
                <c:formatCode>General</c:formatCode>
                <c:ptCount val="27"/>
                <c:pt idx="0">
                  <c:v>937</c:v>
                </c:pt>
                <c:pt idx="1">
                  <c:v>704</c:v>
                </c:pt>
                <c:pt idx="2">
                  <c:v>719</c:v>
                </c:pt>
                <c:pt idx="3">
                  <c:v>939</c:v>
                </c:pt>
                <c:pt idx="4">
                  <c:v>840</c:v>
                </c:pt>
                <c:pt idx="5">
                  <c:v>1538</c:v>
                </c:pt>
                <c:pt idx="6">
                  <c:v>1727</c:v>
                </c:pt>
                <c:pt idx="7">
                  <c:v>2091</c:v>
                </c:pt>
                <c:pt idx="8">
                  <c:v>2641</c:v>
                </c:pt>
                <c:pt idx="9">
                  <c:v>2885</c:v>
                </c:pt>
                <c:pt idx="10">
                  <c:v>3131</c:v>
                </c:pt>
                <c:pt idx="11">
                  <c:v>2991</c:v>
                </c:pt>
                <c:pt idx="12">
                  <c:v>2597</c:v>
                </c:pt>
                <c:pt idx="13">
                  <c:v>2488</c:v>
                </c:pt>
                <c:pt idx="14">
                  <c:v>4513</c:v>
                </c:pt>
                <c:pt idx="15">
                  <c:v>4152</c:v>
                </c:pt>
                <c:pt idx="16">
                  <c:v>4431</c:v>
                </c:pt>
                <c:pt idx="17">
                  <c:v>3128</c:v>
                </c:pt>
                <c:pt idx="18">
                  <c:v>2222</c:v>
                </c:pt>
                <c:pt idx="19">
                  <c:v>3053</c:v>
                </c:pt>
                <c:pt idx="20">
                  <c:v>3911</c:v>
                </c:pt>
                <c:pt idx="21">
                  <c:v>5358</c:v>
                </c:pt>
                <c:pt idx="22">
                  <c:v>7697</c:v>
                </c:pt>
                <c:pt idx="23">
                  <c:v>8778</c:v>
                </c:pt>
                <c:pt idx="24">
                  <c:v>6327</c:v>
                </c:pt>
                <c:pt idx="25">
                  <c:v>6969</c:v>
                </c:pt>
                <c:pt idx="26">
                  <c:v>7241</c:v>
                </c:pt>
              </c:numCache>
            </c:numRef>
          </c:val>
          <c:extLst>
            <c:ext xmlns:c16="http://schemas.microsoft.com/office/drawing/2014/chart" uri="{C3380CC4-5D6E-409C-BE32-E72D297353CC}">
              <c16:uniqueId val="{00000001-0AE0-4C0A-9361-39075C03B6A4}"/>
            </c:ext>
          </c:extLst>
        </c:ser>
        <c:dLbls>
          <c:showLegendKey val="0"/>
          <c:showVal val="0"/>
          <c:showCatName val="0"/>
          <c:showSerName val="0"/>
          <c:showPercent val="0"/>
          <c:showBubbleSize val="0"/>
        </c:dLbls>
        <c:gapWidth val="100"/>
        <c:gapDepth val="0"/>
        <c:shape val="box"/>
        <c:axId val="390202496"/>
        <c:axId val="390204032"/>
        <c:axId val="0"/>
      </c:bar3DChart>
      <c:dateAx>
        <c:axId val="390202496"/>
        <c:scaling>
          <c:orientation val="minMax"/>
        </c:scaling>
        <c:delete val="0"/>
        <c:axPos val="b"/>
        <c:numFmt formatCode="General" sourceLinked="1"/>
        <c:majorTickMark val="out"/>
        <c:minorTickMark val="none"/>
        <c:tickLblPos val="low"/>
        <c:spPr>
          <a:ln w="3420">
            <a:solidFill>
              <a:schemeClr val="tx1"/>
            </a:solidFill>
            <a:prstDash val="solid"/>
          </a:ln>
        </c:spPr>
        <c:txPr>
          <a:bodyPr rot="0" vert="horz"/>
          <a:lstStyle/>
          <a:p>
            <a:pPr>
              <a:defRPr sz="1939" b="1" i="0" u="none" strike="noStrike" baseline="0">
                <a:solidFill>
                  <a:schemeClr val="tx1"/>
                </a:solidFill>
                <a:latin typeface="Arial"/>
                <a:ea typeface="Arial"/>
                <a:cs typeface="Arial"/>
              </a:defRPr>
            </a:pPr>
            <a:endParaRPr lang="en-US"/>
          </a:p>
        </c:txPr>
        <c:crossAx val="390204032"/>
        <c:crosses val="autoZero"/>
        <c:auto val="0"/>
        <c:lblOffset val="100"/>
        <c:baseTimeUnit val="days"/>
        <c:majorUnit val="1"/>
        <c:minorUnit val="1"/>
      </c:dateAx>
      <c:valAx>
        <c:axId val="390204032"/>
        <c:scaling>
          <c:orientation val="minMax"/>
          <c:max val="20000"/>
          <c:min val="0"/>
        </c:scaling>
        <c:delete val="0"/>
        <c:axPos val="l"/>
        <c:numFmt formatCode="General" sourceLinked="1"/>
        <c:majorTickMark val="out"/>
        <c:minorTickMark val="out"/>
        <c:tickLblPos val="nextTo"/>
        <c:spPr>
          <a:ln w="3420">
            <a:solidFill>
              <a:schemeClr val="tx1"/>
            </a:solidFill>
            <a:prstDash val="solid"/>
          </a:ln>
        </c:spPr>
        <c:txPr>
          <a:bodyPr rot="0" vert="horz"/>
          <a:lstStyle/>
          <a:p>
            <a:pPr>
              <a:defRPr sz="1939" b="1" i="0" u="none" strike="noStrike" baseline="0">
                <a:solidFill>
                  <a:schemeClr val="tx1"/>
                </a:solidFill>
                <a:latin typeface="Arial"/>
                <a:ea typeface="Arial"/>
                <a:cs typeface="Arial"/>
              </a:defRPr>
            </a:pPr>
            <a:endParaRPr lang="en-US"/>
          </a:p>
        </c:txPr>
        <c:crossAx val="390202496"/>
        <c:crosses val="autoZero"/>
        <c:crossBetween val="between"/>
        <c:majorUnit val="4000"/>
        <c:minorUnit val="1000"/>
      </c:valAx>
      <c:spPr>
        <a:noFill/>
        <a:ln w="25377">
          <a:noFill/>
        </a:ln>
      </c:spPr>
    </c:plotArea>
    <c:legend>
      <c:legendPos val="b"/>
      <c:layout>
        <c:manualLayout>
          <c:xMode val="edge"/>
          <c:yMode val="edge"/>
          <c:x val="0.15821024293229261"/>
          <c:y val="9.9969864878001385E-2"/>
          <c:w val="0.37471776540484769"/>
          <c:h val="7.6791763588793083E-2"/>
        </c:manualLayout>
      </c:layout>
      <c:overlay val="0"/>
      <c:spPr>
        <a:solidFill>
          <a:schemeClr val="bg1"/>
        </a:solidFill>
        <a:ln w="3420">
          <a:solidFill>
            <a:schemeClr val="tx1"/>
          </a:solidFill>
          <a:prstDash val="solid"/>
        </a:ln>
      </c:spPr>
      <c:txPr>
        <a:bodyPr/>
        <a:lstStyle/>
        <a:p>
          <a:pPr>
            <a:defRPr sz="1782" b="1" i="0" u="none" strike="noStrike" baseline="0">
              <a:solidFill>
                <a:schemeClr val="tx1"/>
              </a:solidFill>
              <a:latin typeface="Arial"/>
              <a:ea typeface="Arial"/>
              <a:cs typeface="Arial"/>
            </a:defRPr>
          </a:pPr>
          <a:endParaRPr lang="en-US"/>
        </a:p>
      </c:txPr>
    </c:legend>
    <c:plotVisOnly val="1"/>
    <c:dispBlanksAs val="gap"/>
    <c:showDLblsOverMax val="0"/>
  </c:chart>
  <c:spPr>
    <a:noFill/>
    <a:ln>
      <a:noFill/>
    </a:ln>
  </c:spPr>
  <c:txPr>
    <a:bodyPr/>
    <a:lstStyle/>
    <a:p>
      <a:pPr>
        <a:defRPr sz="1939" b="1" i="0" u="none" strike="noStrike" baseline="0">
          <a:solidFill>
            <a:schemeClr val="tx1"/>
          </a:solidFill>
          <a:latin typeface="Arial"/>
          <a:ea typeface="Arial"/>
          <a:cs typeface="Arial"/>
        </a:defRPr>
      </a:pPr>
      <a:endParaRPr lang="en-US"/>
    </a:p>
  </c:txPr>
  <c:externalData r:id="rId2">
    <c:autoUpdate val="0"/>
  </c:externalData>
  <c:userShapes r:id="rId3"/>
</c:chartSpace>
</file>

<file path=ppt/drawings/drawing1.xml><?xml version="1.0" encoding="utf-8"?>
<c:userShapes xmlns:c="http://schemas.openxmlformats.org/drawingml/2006/chart">
  <cdr:relSizeAnchor xmlns:cdr="http://schemas.openxmlformats.org/drawingml/2006/chartDrawing">
    <cdr:from>
      <cdr:x>0.12376</cdr:x>
      <cdr:y>0.87879</cdr:y>
    </cdr:from>
    <cdr:to>
      <cdr:x>0.67985</cdr:x>
      <cdr:y>0.97755</cdr:y>
    </cdr:to>
    <cdr:sp macro="" textlink="">
      <cdr:nvSpPr>
        <cdr:cNvPr id="2" name="TextBox 1"/>
        <cdr:cNvSpPr txBox="1"/>
      </cdr:nvSpPr>
      <cdr:spPr>
        <a:xfrm xmlns:a="http://schemas.openxmlformats.org/drawingml/2006/main">
          <a:off x="1153591" y="5424068"/>
          <a:ext cx="5183408" cy="609566"/>
        </a:xfrm>
        <a:prstGeom xmlns:a="http://schemas.openxmlformats.org/drawingml/2006/main" prst="rect">
          <a:avLst/>
        </a:prstGeom>
        <a:ln xmlns:a="http://schemas.openxmlformats.org/drawingml/2006/main" w="31750">
          <a:solidFill>
            <a:schemeClr val="tx2"/>
          </a:solidFill>
        </a:ln>
      </cdr:spPr>
      <cdr:txBody>
        <a:bodyPr xmlns:a="http://schemas.openxmlformats.org/drawingml/2006/main" vertOverflow="clip" wrap="none" rtlCol="0"/>
        <a:lstStyle xmlns:a="http://schemas.openxmlformats.org/drawingml/2006/main"/>
        <a:p xmlns:a="http://schemas.openxmlformats.org/drawingml/2006/main">
          <a:r>
            <a:rPr lang="en-US" sz="3200" dirty="0">
              <a:solidFill>
                <a:srgbClr val="FFFFFF"/>
              </a:solidFill>
            </a:rPr>
            <a:t>*</a:t>
          </a:r>
          <a:r>
            <a:rPr lang="en-US" sz="2000" dirty="0">
              <a:solidFill>
                <a:srgbClr val="FFFFFF"/>
              </a:solidFill>
            </a:rPr>
            <a:t>Data for 2022 is extrapolated from week 39</a:t>
          </a:r>
          <a:endParaRPr lang="en-US" sz="4000" dirty="0">
            <a:solidFill>
              <a:srgbClr val="FFFFFF"/>
            </a:solidFill>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69004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Rot="1" noChangeAspect="1" noChangeArrowheads="1" noTextEdit="1"/>
          </p:cNvSpPr>
          <p:nvPr>
            <p:ph type="sldImg" idx="2"/>
          </p:nvPr>
        </p:nvSpPr>
        <p:spPr bwMode="auto">
          <a:xfrm>
            <a:off x="1260475" y="722313"/>
            <a:ext cx="4794250" cy="3597275"/>
          </a:xfrm>
          <a:prstGeom prst="rect">
            <a:avLst/>
          </a:prstGeom>
          <a:noFill/>
          <a:ln w="12699">
            <a:solidFill>
              <a:schemeClr val="tx1"/>
            </a:solidFill>
            <a:miter lim="800000"/>
            <a:headEnd/>
            <a:tailEnd/>
          </a:ln>
          <a:effectLst/>
        </p:spPr>
      </p:sp>
      <p:sp>
        <p:nvSpPr>
          <p:cNvPr id="2051" name="Rectangle 3"/>
          <p:cNvSpPr>
            <a:spLocks noGrp="1" noChangeArrowheads="1"/>
          </p:cNvSpPr>
          <p:nvPr>
            <p:ph type="body" sz="quarter" idx="3"/>
          </p:nvPr>
        </p:nvSpPr>
        <p:spPr bwMode="auto">
          <a:xfrm>
            <a:off x="974725" y="4560888"/>
            <a:ext cx="5365750" cy="4319587"/>
          </a:xfrm>
          <a:prstGeom prst="rect">
            <a:avLst/>
          </a:prstGeom>
          <a:noFill/>
          <a:ln w="12699">
            <a:noFill/>
            <a:miter lim="800000"/>
            <a:headEnd/>
            <a:tailEnd/>
          </a:ln>
          <a:effectLst/>
        </p:spPr>
        <p:txBody>
          <a:bodyPr vert="horz" wrap="square" lIns="95655" tIns="46988" rIns="95655" bIns="46988" numCol="1" anchor="t" anchorCtr="0" compatLnSpc="1">
            <a:prstTxWarp prst="textNoShape">
              <a:avLst/>
            </a:prstTxWarp>
          </a:bodyPr>
          <a:lstStyle/>
          <a:p>
            <a:pPr lvl="0"/>
            <a:r>
              <a:rPr lang="en-US"/>
              <a:t>Click to edit Master text styles</a:t>
            </a:r>
          </a:p>
          <a:p>
            <a:pPr lvl="0"/>
            <a:r>
              <a:rPr lang="en-US"/>
              <a:t>Second level</a:t>
            </a:r>
          </a:p>
          <a:p>
            <a:pPr lvl="0"/>
            <a:r>
              <a:rPr lang="en-US"/>
              <a:t>Third level</a:t>
            </a:r>
          </a:p>
          <a:p>
            <a:pPr lvl="0"/>
            <a:r>
              <a:rPr lang="en-US"/>
              <a:t>Fourth level</a:t>
            </a:r>
          </a:p>
          <a:p>
            <a:pPr lvl="0"/>
            <a:r>
              <a:rPr lang="en-US"/>
              <a:t>Fifth level</a:t>
            </a:r>
          </a:p>
        </p:txBody>
      </p:sp>
    </p:spTree>
    <p:extLst>
      <p:ext uri="{BB962C8B-B14F-4D97-AF65-F5344CB8AC3E}">
        <p14:creationId xmlns:p14="http://schemas.microsoft.com/office/powerpoint/2010/main" val="260815998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2"/>
          <p:cNvSpPr>
            <a:spLocks noGrp="1" noRot="1" noChangeAspect="1" noChangeArrowheads="1" noTextEdit="1"/>
          </p:cNvSpPr>
          <p:nvPr>
            <p:ph type="sldImg"/>
          </p:nvPr>
        </p:nvSpPr>
        <p:spPr>
          <a:xfrm>
            <a:off x="1260475" y="722313"/>
            <a:ext cx="4794250" cy="3597275"/>
          </a:xfrm>
          <a:ln/>
        </p:spPr>
      </p:sp>
      <p:sp>
        <p:nvSpPr>
          <p:cNvPr id="2979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4419826" y="9575448"/>
            <a:ext cx="3381248" cy="504063"/>
          </a:xfrm>
          <a:prstGeom prst="rect">
            <a:avLst/>
          </a:prstGeom>
          <a:ln/>
        </p:spPr>
        <p:txBody>
          <a:bodyPr lIns="102180" tIns="51091" rIns="102180" bIns="51091"/>
          <a:lstStyle/>
          <a:p>
            <a:pPr marL="0" marR="0" lvl="0" indent="0" algn="r" defTabSz="914400" rtl="0" eaLnBrk="1" fontAlgn="base" latinLnBrk="0" hangingPunct="1">
              <a:lnSpc>
                <a:spcPct val="100000"/>
              </a:lnSpc>
              <a:spcBef>
                <a:spcPct val="0"/>
              </a:spcBef>
              <a:spcAft>
                <a:spcPct val="0"/>
              </a:spcAft>
              <a:buClrTx/>
              <a:buSzTx/>
              <a:buFontTx/>
              <a:buNone/>
              <a:tabLst/>
              <a:defRPr/>
            </a:pPr>
            <a:fld id="{1135CB00-88BA-460D-A3D3-413050EA2E63}" type="slidenum">
              <a:rPr kumimoji="0" 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170" name="Rectangle 2"/>
          <p:cNvSpPr>
            <a:spLocks noGrp="1" noRot="1" noChangeAspect="1" noChangeArrowheads="1" noTextEdit="1"/>
          </p:cNvSpPr>
          <p:nvPr>
            <p:ph type="sldImg"/>
          </p:nvPr>
        </p:nvSpPr>
        <p:spPr>
          <a:xfrm>
            <a:off x="1257300" y="720725"/>
            <a:ext cx="4800600" cy="3600450"/>
          </a:xfrm>
          <a:ln/>
        </p:spPr>
      </p:sp>
      <p:sp>
        <p:nvSpPr>
          <p:cNvPr id="7171" name="Rectangle 3"/>
          <p:cNvSpPr>
            <a:spLocks noGrp="1" noChangeArrowheads="1"/>
          </p:cNvSpPr>
          <p:nvPr>
            <p:ph type="body" idx="1"/>
          </p:nvPr>
        </p:nvSpPr>
        <p:spPr>
          <a:xfrm>
            <a:off x="1040384" y="4788599"/>
            <a:ext cx="5722112" cy="4536567"/>
          </a:xfrm>
        </p:spPr>
        <p:txBody>
          <a:bodyPr/>
          <a:lstStyle/>
          <a:p>
            <a:endParaRPr lang="en-US"/>
          </a:p>
        </p:txBody>
      </p:sp>
    </p:spTree>
    <p:extLst>
      <p:ext uri="{BB962C8B-B14F-4D97-AF65-F5344CB8AC3E}">
        <p14:creationId xmlns:p14="http://schemas.microsoft.com/office/powerpoint/2010/main" val="16194335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4419826" y="9575448"/>
            <a:ext cx="3381248" cy="504063"/>
          </a:xfrm>
          <a:prstGeom prst="rect">
            <a:avLst/>
          </a:prstGeom>
          <a:ln/>
        </p:spPr>
        <p:txBody>
          <a:bodyPr lIns="102180" tIns="51091" rIns="102180" bIns="51091"/>
          <a:lstStyle/>
          <a:p>
            <a:pPr marL="0" marR="0" lvl="0" indent="0" algn="r" defTabSz="914400" rtl="0" eaLnBrk="1" fontAlgn="base" latinLnBrk="0" hangingPunct="1">
              <a:lnSpc>
                <a:spcPct val="100000"/>
              </a:lnSpc>
              <a:spcBef>
                <a:spcPct val="0"/>
              </a:spcBef>
              <a:spcAft>
                <a:spcPct val="0"/>
              </a:spcAft>
              <a:buClrTx/>
              <a:buSzTx/>
              <a:buFontTx/>
              <a:buNone/>
              <a:tabLst/>
              <a:defRPr/>
            </a:pPr>
            <a:fld id="{519D32B1-5A97-49E9-B6D3-AEB8CB1BE2F5}" type="slidenum">
              <a:rPr kumimoji="0" 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1266" name="Rectangle 2"/>
          <p:cNvSpPr>
            <a:spLocks noGrp="1" noRot="1" noChangeAspect="1" noChangeArrowheads="1" noTextEdit="1"/>
          </p:cNvSpPr>
          <p:nvPr>
            <p:ph type="sldImg"/>
          </p:nvPr>
        </p:nvSpPr>
        <p:spPr>
          <a:xfrm>
            <a:off x="1257300" y="720725"/>
            <a:ext cx="4800600" cy="3600450"/>
          </a:xfrm>
          <a:ln/>
        </p:spPr>
      </p:sp>
      <p:sp>
        <p:nvSpPr>
          <p:cNvPr id="11267" name="Rectangle 3"/>
          <p:cNvSpPr>
            <a:spLocks noGrp="1" noChangeArrowheads="1"/>
          </p:cNvSpPr>
          <p:nvPr>
            <p:ph type="body" idx="1"/>
          </p:nvPr>
        </p:nvSpPr>
        <p:spPr>
          <a:xfrm>
            <a:off x="1040384" y="4788599"/>
            <a:ext cx="5722112" cy="4536567"/>
          </a:xfrm>
        </p:spPr>
        <p:txBody>
          <a:bodyPr/>
          <a:lstStyle/>
          <a:p>
            <a:endParaRPr lang="en-US"/>
          </a:p>
        </p:txBody>
      </p:sp>
    </p:spTree>
    <p:extLst>
      <p:ext uri="{BB962C8B-B14F-4D97-AF65-F5344CB8AC3E}">
        <p14:creationId xmlns:p14="http://schemas.microsoft.com/office/powerpoint/2010/main" val="36883351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p:cNvSpPr>
            <a:spLocks noGrp="1" noRot="1" noChangeAspect="1" noChangeArrowheads="1" noTextEdit="1"/>
          </p:cNvSpPr>
          <p:nvPr>
            <p:ph type="sldImg"/>
          </p:nvPr>
        </p:nvSpPr>
        <p:spPr>
          <a:xfrm>
            <a:off x="1257300" y="720725"/>
            <a:ext cx="4800600" cy="3600450"/>
          </a:xfrm>
          <a:ln/>
        </p:spPr>
      </p:sp>
      <p:sp>
        <p:nvSpPr>
          <p:cNvPr id="22733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5704028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4419826" y="9575448"/>
            <a:ext cx="3381248" cy="504063"/>
          </a:xfrm>
          <a:prstGeom prst="rect">
            <a:avLst/>
          </a:prstGeom>
          <a:ln/>
        </p:spPr>
        <p:txBody>
          <a:bodyPr lIns="102180" tIns="51091" rIns="102180" bIns="51091"/>
          <a:lstStyle/>
          <a:p>
            <a:pPr marL="0" marR="0" lvl="0" indent="0" algn="r" defTabSz="914400" rtl="0" eaLnBrk="1" fontAlgn="base" latinLnBrk="0" hangingPunct="1">
              <a:lnSpc>
                <a:spcPct val="100000"/>
              </a:lnSpc>
              <a:spcBef>
                <a:spcPct val="0"/>
              </a:spcBef>
              <a:spcAft>
                <a:spcPct val="0"/>
              </a:spcAft>
              <a:buClrTx/>
              <a:buSzTx/>
              <a:buFontTx/>
              <a:buNone/>
              <a:tabLst/>
              <a:defRPr/>
            </a:pPr>
            <a:fld id="{21CAE111-A36A-4DD5-B38C-B0462D4AE282}" type="slidenum">
              <a:rPr kumimoji="0" 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218" name="Rectangle 2"/>
          <p:cNvSpPr>
            <a:spLocks noGrp="1" noRot="1" noChangeAspect="1" noChangeArrowheads="1" noTextEdit="1"/>
          </p:cNvSpPr>
          <p:nvPr>
            <p:ph type="sldImg"/>
          </p:nvPr>
        </p:nvSpPr>
        <p:spPr>
          <a:xfrm>
            <a:off x="1257300" y="720725"/>
            <a:ext cx="4800600" cy="3600450"/>
          </a:xfrm>
          <a:ln/>
        </p:spPr>
      </p:sp>
      <p:sp>
        <p:nvSpPr>
          <p:cNvPr id="9219" name="Rectangle 3"/>
          <p:cNvSpPr>
            <a:spLocks noGrp="1" noChangeArrowheads="1"/>
          </p:cNvSpPr>
          <p:nvPr>
            <p:ph type="body" idx="1"/>
          </p:nvPr>
        </p:nvSpPr>
        <p:spPr>
          <a:xfrm>
            <a:off x="1040384" y="4788599"/>
            <a:ext cx="5722112" cy="4536567"/>
          </a:xfrm>
        </p:spPr>
        <p:txBody>
          <a:bodyPr/>
          <a:lstStyle/>
          <a:p>
            <a:endParaRPr lang="en-US"/>
          </a:p>
        </p:txBody>
      </p:sp>
    </p:spTree>
    <p:extLst>
      <p:ext uri="{BB962C8B-B14F-4D97-AF65-F5344CB8AC3E}">
        <p14:creationId xmlns:p14="http://schemas.microsoft.com/office/powerpoint/2010/main" val="27716854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3058" name="Rectangle 2"/>
          <p:cNvSpPr>
            <a:spLocks noGrp="1" noRot="1" noChangeAspect="1" noChangeArrowheads="1" noTextEdit="1"/>
          </p:cNvSpPr>
          <p:nvPr>
            <p:ph type="sldImg"/>
          </p:nvPr>
        </p:nvSpPr>
        <p:spPr>
          <a:xfrm>
            <a:off x="1257300" y="720725"/>
            <a:ext cx="4800600" cy="3600450"/>
          </a:xfrm>
          <a:ln/>
        </p:spPr>
      </p:sp>
      <p:sp>
        <p:nvSpPr>
          <p:cNvPr id="81305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7152511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6" name="Rectangle 2"/>
          <p:cNvSpPr>
            <a:spLocks noGrp="1" noRot="1" noChangeAspect="1" noChangeArrowheads="1" noTextEdit="1"/>
          </p:cNvSpPr>
          <p:nvPr>
            <p:ph type="sldImg"/>
          </p:nvPr>
        </p:nvSpPr>
        <p:spPr>
          <a:xfrm>
            <a:off x="1257300" y="720725"/>
            <a:ext cx="4800600" cy="3600450"/>
          </a:xfrm>
          <a:ln/>
        </p:spPr>
      </p:sp>
      <p:sp>
        <p:nvSpPr>
          <p:cNvPr id="559107" name="Rectangle 3"/>
          <p:cNvSpPr>
            <a:spLocks noGrp="1" noChangeArrowheads="1"/>
          </p:cNvSpPr>
          <p:nvPr>
            <p:ph type="body" idx="1"/>
          </p:nvPr>
        </p:nvSpPr>
        <p:spPr>
          <a:xfrm>
            <a:off x="731838" y="4560888"/>
            <a:ext cx="5851525" cy="4319587"/>
          </a:xfrm>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4143587" y="9119474"/>
            <a:ext cx="3169920" cy="480060"/>
          </a:xfrm>
          <a:prstGeom prst="rect">
            <a:avLst/>
          </a:prstGeom>
          <a:ln/>
        </p:spPr>
        <p:txBody>
          <a:bodyPr lIns="96661" tIns="48331" rIns="96661" bIns="48331"/>
          <a:lstStyle/>
          <a:p>
            <a:fld id="{211B4D61-CC13-4FA4-9906-57798A615F2B}" type="slidenum">
              <a:rPr lang="en-US">
                <a:solidFill>
                  <a:prstClr val="black"/>
                </a:solidFill>
              </a:rPr>
              <a:pPr/>
              <a:t>30</a:t>
            </a:fld>
            <a:endParaRPr lang="en-US">
              <a:solidFill>
                <a:prstClr val="black"/>
              </a:solidFill>
            </a:endParaRPr>
          </a:p>
        </p:txBody>
      </p:sp>
      <p:sp>
        <p:nvSpPr>
          <p:cNvPr id="335874" name="Rectangle 2"/>
          <p:cNvSpPr>
            <a:spLocks noGrp="1" noRot="1" noChangeAspect="1" noChangeArrowheads="1" noTextEdit="1"/>
          </p:cNvSpPr>
          <p:nvPr>
            <p:ph type="sldImg"/>
          </p:nvPr>
        </p:nvSpPr>
        <p:spPr>
          <a:xfrm>
            <a:off x="2387600" y="533400"/>
            <a:ext cx="2540000" cy="1905000"/>
          </a:xfrm>
          <a:ln/>
        </p:spPr>
      </p:sp>
      <p:sp>
        <p:nvSpPr>
          <p:cNvPr id="335875" name="Rectangle 3"/>
          <p:cNvSpPr>
            <a:spLocks noGrp="1" noChangeArrowheads="1"/>
          </p:cNvSpPr>
          <p:nvPr>
            <p:ph type="body" idx="1"/>
          </p:nvPr>
        </p:nvSpPr>
        <p:spPr>
          <a:xfrm>
            <a:off x="731520" y="2667000"/>
            <a:ext cx="5852160" cy="6172439"/>
          </a:xfrm>
        </p:spPr>
        <p:txBody>
          <a:bodyPr/>
          <a:lstStyle/>
          <a:p>
            <a:pPr>
              <a:lnSpc>
                <a:spcPct val="80000"/>
              </a:lnSpc>
            </a:pPr>
            <a:r>
              <a:rPr lang="en-US" sz="1000"/>
              <a:t>	</a:t>
            </a:r>
            <a:r>
              <a:rPr lang="en-US" sz="1100"/>
              <a:t>On the basis of these numerous studies, the recently revised Infectious Diseases Society of America Practice Guidelines state that </a:t>
            </a:r>
            <a:r>
              <a:rPr lang="en-US" sz="1100" b="1"/>
              <a:t>“Azole therapy (fluconazole, itraconazole) has largely supplanted amphotericin B as treatment of progressive coccidioidal infections”</a:t>
            </a:r>
            <a:r>
              <a:rPr lang="en-US" sz="1100"/>
              <a:t> with polyenes largely being reserved for the most fulminant or progressive infections.  The thinking here is that safety and the ability to administer long, even life-long courses of therapy makes azole therapy the preferable first-line treatment.</a:t>
            </a:r>
          </a:p>
          <a:p>
            <a:pPr>
              <a:lnSpc>
                <a:spcPct val="80000"/>
              </a:lnSpc>
            </a:pPr>
            <a:r>
              <a:rPr lang="en-US" sz="1100"/>
              <a:t>	But, in the same IDSA Guidelines there is also the following statement: </a:t>
            </a:r>
            <a:r>
              <a:rPr lang="en-US" sz="1100" b="1"/>
              <a:t>“How best to manage primary respiratory coccidioidal infections is an unsettled issue because of the lack of prospective controlled trails.”</a:t>
            </a:r>
            <a:r>
              <a:rPr lang="en-US" sz="1100"/>
              <a:t>  So how is it that what is now an achievable and potentially useful direction for clinical trials has been left so completely unexplored?</a:t>
            </a:r>
          </a:p>
          <a:p>
            <a:pPr>
              <a:lnSpc>
                <a:spcPct val="80000"/>
              </a:lnSpc>
            </a:pPr>
            <a:r>
              <a:rPr lang="en-US" sz="1100"/>
              <a:t>	For me,  the answer hinges on a reversal in the relationship between therapeutic technology and our </a:t>
            </a:r>
            <a:r>
              <a:rPr lang="en-US" sz="1100" b="1"/>
              <a:t>perception</a:t>
            </a:r>
            <a:r>
              <a:rPr lang="en-US" sz="1100"/>
              <a:t> of the disease we our treating.  Up until this time, treatment was so difficult and toxic that that only the most seriously ill would benefit.  This situation existed for so long, some 30 or 40 years, that it engendered several </a:t>
            </a:r>
            <a:r>
              <a:rPr lang="en-US" sz="1100" b="1"/>
              <a:t>fixed perceptions</a:t>
            </a:r>
            <a:r>
              <a:rPr lang="en-US" sz="1100"/>
              <a:t> that treatment should be reserved for only the most seriously ill.  As a result, even though safer and more convenient drugs have become available, they have not been studied to help patients with the commonest forms of coccioidomycosis.  For the remainder of my presentation this morning, I would like to examine these perceptions in more detail to see if perhaps they might be worth changing.</a:t>
            </a:r>
          </a:p>
        </p:txBody>
      </p:sp>
    </p:spTree>
    <p:extLst>
      <p:ext uri="{BB962C8B-B14F-4D97-AF65-F5344CB8AC3E}">
        <p14:creationId xmlns:p14="http://schemas.microsoft.com/office/powerpoint/2010/main" val="2831223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8354" name="Rectangle 2"/>
          <p:cNvSpPr>
            <a:spLocks noGrp="1" noRot="1" noChangeAspect="1" noChangeArrowheads="1" noTextEdit="1"/>
          </p:cNvSpPr>
          <p:nvPr>
            <p:ph type="sldImg"/>
          </p:nvPr>
        </p:nvSpPr>
        <p:spPr>
          <a:ln/>
        </p:spPr>
      </p:sp>
      <p:sp>
        <p:nvSpPr>
          <p:cNvPr id="86835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1843542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02" name="Rectangle 2"/>
          <p:cNvSpPr>
            <a:spLocks noGrp="1" noRot="1" noChangeAspect="1" noChangeArrowheads="1" noTextEdit="1"/>
          </p:cNvSpPr>
          <p:nvPr>
            <p:ph type="sldImg"/>
          </p:nvPr>
        </p:nvSpPr>
        <p:spPr>
          <a:ln/>
        </p:spPr>
      </p:sp>
      <p:sp>
        <p:nvSpPr>
          <p:cNvPr id="8704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5894916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xfrm>
            <a:off x="4143587" y="9119474"/>
            <a:ext cx="3169920" cy="480060"/>
          </a:xfrm>
          <a:prstGeom prst="rect">
            <a:avLst/>
          </a:prstGeom>
          <a:noFill/>
        </p:spPr>
        <p:txBody>
          <a:bodyPr lIns="96661" tIns="48331" rIns="96661" bIns="48331"/>
          <a:lstStyle/>
          <a:p>
            <a:fld id="{EEE60E1C-673B-43AC-8B5D-1F095B15323E}" type="slidenum">
              <a:rPr lang="en-US" smtClean="0">
                <a:solidFill>
                  <a:srgbClr val="000000"/>
                </a:solidFill>
              </a:rPr>
              <a:pPr/>
              <a:t>50</a:t>
            </a:fld>
            <a:endParaRPr lang="en-US">
              <a:solidFill>
                <a:srgbClr val="000000"/>
              </a:solidFill>
            </a:endParaRPr>
          </a:p>
        </p:txBody>
      </p:sp>
      <p:sp>
        <p:nvSpPr>
          <p:cNvPr id="148483" name="Rectangle 2"/>
          <p:cNvSpPr>
            <a:spLocks noGrp="1" noRot="1" noChangeAspect="1" noChangeArrowheads="1" noTextEdit="1"/>
          </p:cNvSpPr>
          <p:nvPr>
            <p:ph type="sldImg"/>
          </p:nvPr>
        </p:nvSpPr>
        <p:spPr>
          <a:xfrm>
            <a:off x="1258888" y="722313"/>
            <a:ext cx="4797425" cy="3597275"/>
          </a:xfrm>
          <a:ln/>
        </p:spPr>
      </p:sp>
      <p:sp>
        <p:nvSpPr>
          <p:cNvPr id="148484" name="Rectangle 3"/>
          <p:cNvSpPr>
            <a:spLocks noGrp="1" noChangeArrowheads="1"/>
          </p:cNvSpPr>
          <p:nvPr>
            <p:ph type="body" idx="1"/>
          </p:nvPr>
        </p:nvSpPr>
        <p:spPr>
          <a:xfrm>
            <a:off x="975360" y="4560570"/>
            <a:ext cx="5364480" cy="4320540"/>
          </a:xfrm>
          <a:noFill/>
          <a:ln/>
        </p:spPr>
        <p:txBody>
          <a:bodyPr/>
          <a:lstStyle/>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spect="1" noChangeArrowheads="1" noTextEdit="1"/>
          </p:cNvSpPr>
          <p:nvPr>
            <p:ph type="sldImg"/>
          </p:nvPr>
        </p:nvSpPr>
        <p:spPr>
          <a:xfrm>
            <a:off x="1257300" y="720725"/>
            <a:ext cx="4802188" cy="3600450"/>
          </a:xfrm>
          <a:ln/>
        </p:spPr>
      </p:sp>
      <p:sp>
        <p:nvSpPr>
          <p:cNvPr id="1064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19002623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ChangeArrowheads="1" noTextEdit="1"/>
          </p:cNvSpPr>
          <p:nvPr>
            <p:ph type="sldImg"/>
          </p:nvPr>
        </p:nvSpPr>
        <p:spPr bwMode="auto">
          <a:xfrm>
            <a:off x="2387600" y="533400"/>
            <a:ext cx="2540000" cy="1905000"/>
          </a:xfrm>
          <a:noFill/>
          <a:ln>
            <a:solidFill>
              <a:srgbClr val="000000"/>
            </a:solidFill>
            <a:miter lim="800000"/>
            <a:headEnd/>
            <a:tailEnd/>
          </a:ln>
        </p:spPr>
      </p:sp>
      <p:sp>
        <p:nvSpPr>
          <p:cNvPr id="96259" name="Rectangle 3"/>
          <p:cNvSpPr>
            <a:spLocks noGrp="1" noChangeArrowheads="1"/>
          </p:cNvSpPr>
          <p:nvPr>
            <p:ph type="body" idx="1"/>
          </p:nvPr>
        </p:nvSpPr>
        <p:spPr bwMode="auto">
          <a:xfrm>
            <a:off x="731520" y="2667547"/>
            <a:ext cx="5852160" cy="6171263"/>
          </a:xfrm>
          <a:noFill/>
        </p:spPr>
        <p:txBody>
          <a:bodyPr wrap="square" numCol="1" anchor="t" anchorCtr="0" compatLnSpc="1">
            <a:prstTxWarp prst="textNoShape">
              <a:avLst/>
            </a:prstTxWarp>
          </a:bodyPr>
          <a:lstStyle/>
          <a:p>
            <a:pPr eaLnBrk="1" hangingPunct="1">
              <a:spcBef>
                <a:spcPct val="0"/>
              </a:spcBef>
            </a:pPr>
            <a:r>
              <a:rPr lang="en-US" dirty="0"/>
              <a:t>	</a:t>
            </a:r>
          </a:p>
        </p:txBody>
      </p:sp>
    </p:spTree>
    <p:extLst>
      <p:ext uri="{BB962C8B-B14F-4D97-AF65-F5344CB8AC3E}">
        <p14:creationId xmlns:p14="http://schemas.microsoft.com/office/powerpoint/2010/main" val="18765315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954" name="Rectangle 2"/>
          <p:cNvSpPr>
            <a:spLocks noGrp="1" noRot="1" noChangeAspect="1" noChangeArrowheads="1" noTextEdit="1"/>
          </p:cNvSpPr>
          <p:nvPr>
            <p:ph type="sldImg"/>
          </p:nvPr>
        </p:nvSpPr>
        <p:spPr>
          <a:xfrm>
            <a:off x="2387600" y="533400"/>
            <a:ext cx="2540000" cy="1905000"/>
          </a:xfrm>
          <a:ln/>
        </p:spPr>
      </p:sp>
      <p:sp>
        <p:nvSpPr>
          <p:cNvPr id="509955" name="Rectangle 3"/>
          <p:cNvSpPr>
            <a:spLocks noGrp="1" noChangeArrowheads="1"/>
          </p:cNvSpPr>
          <p:nvPr>
            <p:ph type="body" idx="1"/>
          </p:nvPr>
        </p:nvSpPr>
        <p:spPr>
          <a:xfrm>
            <a:off x="731838" y="2667000"/>
            <a:ext cx="5851525" cy="6172200"/>
          </a:xfrm>
        </p:spPr>
        <p:txBody>
          <a:bodyPr/>
          <a:lstStyle/>
          <a:p>
            <a:r>
              <a:rPr lang="en-US"/>
              <a:t>	Clinicians within the endemic region who have taken this approach are likely to be missing a correct diagnosis in a sizable proportion of their patients with community acquired pneumonia.  In a paper just published this summer, patients with a clinical diagnosis of CAP were enrolled in an observational study, and of 55 subject 16 were found to be serologically positive for coccidioidal antibodies.  Even with this relatively small sample, the 95% confidence interval ranged from 16% to 44%.  </a:t>
            </a:r>
          </a:p>
          <a:p>
            <a:r>
              <a:rPr lang="en-US"/>
              <a:t>	Of course, an important correlate to this finding is that tourists who develop a pneumonia in the weeks after leaving an endemic area have this same high likelihood of having Valley Fever.</a:t>
            </a:r>
          </a:p>
        </p:txBody>
      </p:sp>
    </p:spTree>
    <p:extLst>
      <p:ext uri="{BB962C8B-B14F-4D97-AF65-F5344CB8AC3E}">
        <p14:creationId xmlns:p14="http://schemas.microsoft.com/office/powerpoint/2010/main" val="34594097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770478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6D56B1-510D-4D72-BCDB-32E61BA621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9154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Abbreviations:</a:t>
            </a:r>
          </a:p>
          <a:p>
            <a:r>
              <a:rPr lang="en-US" dirty="0"/>
              <a:t>	ICU=intensive care unit</a:t>
            </a:r>
          </a:p>
          <a:p>
            <a:r>
              <a:rPr lang="en-US" dirty="0"/>
              <a:t>	LOS=length of stay</a:t>
            </a:r>
          </a:p>
          <a:p>
            <a:r>
              <a:rPr lang="en-US" dirty="0"/>
              <a:t>	VF= Valley fever</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744A9D-3DE9-43DE-A7AD-AF9910876B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97834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ChangeArrowheads="1" noTextEdit="1"/>
          </p:cNvSpPr>
          <p:nvPr>
            <p:ph type="sldImg"/>
          </p:nvPr>
        </p:nvSpPr>
        <p:spPr>
          <a:xfrm>
            <a:off x="1381125" y="757238"/>
            <a:ext cx="5040313" cy="3779837"/>
          </a:xfrm>
          <a:ln/>
        </p:spPr>
      </p:sp>
      <p:sp>
        <p:nvSpPr>
          <p:cNvPr id="26627" name="Rectangle 3"/>
          <p:cNvSpPr>
            <a:spLocks noGrp="1" noChangeArrowheads="1"/>
          </p:cNvSpPr>
          <p:nvPr>
            <p:ph type="body" idx="1"/>
          </p:nvPr>
        </p:nvSpPr>
        <p:spPr>
          <a:xfrm>
            <a:off x="780628" y="4788933"/>
            <a:ext cx="6241627" cy="453556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24628528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4419826" y="9575448"/>
            <a:ext cx="3381248" cy="504063"/>
          </a:xfrm>
          <a:prstGeom prst="rect">
            <a:avLst/>
          </a:prstGeom>
          <a:ln/>
        </p:spPr>
        <p:txBody>
          <a:bodyPr lIns="102180" tIns="51091" rIns="102180" bIns="51091"/>
          <a:lstStyle/>
          <a:p>
            <a:pPr marL="0" marR="0" lvl="0" indent="0" algn="r" defTabSz="914400" rtl="0" eaLnBrk="1" fontAlgn="base" latinLnBrk="0" hangingPunct="1">
              <a:lnSpc>
                <a:spcPct val="100000"/>
              </a:lnSpc>
              <a:spcBef>
                <a:spcPct val="0"/>
              </a:spcBef>
              <a:spcAft>
                <a:spcPct val="0"/>
              </a:spcAft>
              <a:buClrTx/>
              <a:buSzTx/>
              <a:buFontTx/>
              <a:buNone/>
              <a:tabLst/>
              <a:defRPr/>
            </a:pPr>
            <a:fld id="{CC43DAF7-0ED0-44C0-AD50-5D0336B18581}" type="slidenum">
              <a:rPr kumimoji="0" 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122" name="Rectangle 2"/>
          <p:cNvSpPr>
            <a:spLocks noGrp="1" noRot="1" noChangeAspect="1" noChangeArrowheads="1" noTextEdit="1"/>
          </p:cNvSpPr>
          <p:nvPr>
            <p:ph type="sldImg"/>
          </p:nvPr>
        </p:nvSpPr>
        <p:spPr>
          <a:xfrm>
            <a:off x="1257300" y="720725"/>
            <a:ext cx="4800600" cy="3600450"/>
          </a:xfrm>
          <a:ln/>
        </p:spPr>
      </p:sp>
      <p:sp>
        <p:nvSpPr>
          <p:cNvPr id="5123" name="Rectangle 3"/>
          <p:cNvSpPr>
            <a:spLocks noGrp="1" noChangeArrowheads="1"/>
          </p:cNvSpPr>
          <p:nvPr>
            <p:ph type="body" idx="1"/>
          </p:nvPr>
        </p:nvSpPr>
        <p:spPr>
          <a:xfrm>
            <a:off x="1040384" y="4788599"/>
            <a:ext cx="5722112" cy="4536567"/>
          </a:xfrm>
        </p:spPr>
        <p:txBody>
          <a:bodyPr/>
          <a:lstStyle/>
          <a:p>
            <a:endParaRPr lang="en-US"/>
          </a:p>
        </p:txBody>
      </p:sp>
    </p:spTree>
    <p:extLst>
      <p:ext uri="{BB962C8B-B14F-4D97-AF65-F5344CB8AC3E}">
        <p14:creationId xmlns:p14="http://schemas.microsoft.com/office/powerpoint/2010/main" val="34912247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hart Placeholder 2"/>
          <p:cNvSpPr>
            <a:spLocks noGrp="1"/>
          </p:cNvSpPr>
          <p:nvPr>
            <p:ph type="chart"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Tree>
    <p:extLst>
      <p:ext uri="{BB962C8B-B14F-4D97-AF65-F5344CB8AC3E}">
        <p14:creationId xmlns:p14="http://schemas.microsoft.com/office/powerpoint/2010/main" val="2003421459"/>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1492428"/>
      </p:ext>
    </p:extLst>
  </p:cSld>
  <p:clrMapOvr>
    <a:masterClrMapping/>
  </p:clrMapOvr>
  <p:transition>
    <p:fade thruBlk="1"/>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20176350"/>
      </p:ext>
    </p:extLst>
  </p:cSld>
  <p:clrMapOvr>
    <a:masterClrMapping/>
  </p:clrMapOvr>
  <p:transition>
    <p:fade thruBlk="1"/>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13" descr="BannerHealth_2CP_h"/>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421041" y="6215063"/>
            <a:ext cx="148590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71189346"/>
      </p:ext>
    </p:extLst>
  </p:cSld>
  <p:clrMapOvr>
    <a:masterClrMapping/>
  </p:clrMapOvr>
  <p:transition>
    <p:fade thruBlk="1"/>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69304261"/>
      </p:ext>
    </p:extLst>
  </p:cSld>
  <p:clrMapOvr>
    <a:masterClrMapping/>
  </p:clrMapOvr>
  <p:transition>
    <p:fade thruBlk="1"/>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90600" y="1524000"/>
            <a:ext cx="3543300" cy="45720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524000"/>
            <a:ext cx="3543300" cy="45720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21243622"/>
      </p:ext>
    </p:extLst>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4" name="Picture 13" descr="BannerHealth_2CP_h"/>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421041" y="6215063"/>
            <a:ext cx="148590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6862041"/>
      </p:ext>
    </p:extLst>
  </p:cSld>
  <p:clrMapOvr>
    <a:masterClrMapping/>
  </p:clrMapOvr>
  <p:transition>
    <p:fade thruBlk="1"/>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27198342"/>
      </p:ext>
    </p:extLst>
  </p:cSld>
  <p:clrMapOvr>
    <a:masterClrMapping/>
  </p:clrMapOvr>
  <p:transition>
    <p:fade thruBlk="1"/>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90600" y="1524000"/>
            <a:ext cx="35433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524000"/>
            <a:ext cx="35433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576991"/>
      </p:ext>
    </p:extLst>
  </p:cSld>
  <p:clrMapOvr>
    <a:masterClrMapping/>
  </p:clrMapOvr>
  <p:transition>
    <p:fade thruBlk="1"/>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defTabSz="685800" eaLnBrk="1" fontAlgn="auto" hangingPunct="1">
              <a:spcBef>
                <a:spcPts val="0"/>
              </a:spcBef>
              <a:spcAft>
                <a:spcPts val="0"/>
              </a:spcAft>
              <a:buFontTx/>
              <a:buNone/>
            </a:pPr>
            <a:fld id="{A535B755-0E86-4785-AFE0-1494E7D7A2BF}" type="datetimeFigureOut">
              <a:rPr lang="en-US" b="0" smtClean="0">
                <a:solidFill>
                  <a:prstClr val="black">
                    <a:tint val="75000"/>
                  </a:prstClr>
                </a:solidFill>
                <a:latin typeface="Calibri" panose="020F0502020204030204"/>
              </a:rPr>
              <a:pPr defTabSz="685800" eaLnBrk="1" fontAlgn="auto" hangingPunct="1">
                <a:spcBef>
                  <a:spcPts val="0"/>
                </a:spcBef>
                <a:spcAft>
                  <a:spcPts val="0"/>
                </a:spcAft>
                <a:buFontTx/>
                <a:buNone/>
              </a:pPr>
              <a:t>10/13/22</a:t>
            </a:fld>
            <a:endParaRPr lang="en-US" b="0">
              <a:solidFill>
                <a:prstClr val="black">
                  <a:tint val="75000"/>
                </a:prstClr>
              </a:solidFill>
              <a:latin typeface="Calibri" panose="020F0502020204030204"/>
            </a:endParaRPr>
          </a:p>
        </p:txBody>
      </p:sp>
      <p:sp>
        <p:nvSpPr>
          <p:cNvPr id="5" name="Footer Placeholder 4"/>
          <p:cNvSpPr>
            <a:spLocks noGrp="1"/>
          </p:cNvSpPr>
          <p:nvPr>
            <p:ph type="ftr" sz="quarter" idx="11"/>
          </p:nvPr>
        </p:nvSpPr>
        <p:spPr/>
        <p:txBody>
          <a:bodyPr/>
          <a:lstStyle/>
          <a:p>
            <a:pPr defTabSz="685800" eaLnBrk="1" fontAlgn="auto" hangingPunct="1">
              <a:spcBef>
                <a:spcPts val="0"/>
              </a:spcBef>
              <a:spcAft>
                <a:spcPts val="0"/>
              </a:spcAft>
              <a:buFontTx/>
              <a:buNone/>
            </a:pPr>
            <a:endParaRPr lang="en-US" b="0">
              <a:solidFill>
                <a:prstClr val="black">
                  <a:tint val="75000"/>
                </a:prstClr>
              </a:solidFill>
              <a:latin typeface="Calibri" panose="020F0502020204030204"/>
            </a:endParaRPr>
          </a:p>
        </p:txBody>
      </p:sp>
      <p:sp>
        <p:nvSpPr>
          <p:cNvPr id="6" name="Slide Number Placeholder 5"/>
          <p:cNvSpPr>
            <a:spLocks noGrp="1"/>
          </p:cNvSpPr>
          <p:nvPr>
            <p:ph type="sldNum" sz="quarter" idx="12"/>
          </p:nvPr>
        </p:nvSpPr>
        <p:spPr/>
        <p:txBody>
          <a:bodyPr/>
          <a:lstStyle/>
          <a:p>
            <a:pPr defTabSz="685800" eaLnBrk="1" fontAlgn="auto" hangingPunct="1">
              <a:spcBef>
                <a:spcPts val="0"/>
              </a:spcBef>
              <a:spcAft>
                <a:spcPts val="0"/>
              </a:spcAft>
              <a:buFontTx/>
              <a:buNone/>
            </a:pPr>
            <a:fld id="{7B69CB7D-1EA5-4E0E-8B67-AFB07720DF65}" type="slidenum">
              <a:rPr lang="en-US" b="0" smtClean="0">
                <a:solidFill>
                  <a:prstClr val="black">
                    <a:tint val="75000"/>
                  </a:prstClr>
                </a:solidFill>
                <a:latin typeface="Calibri" panose="020F0502020204030204"/>
              </a:rPr>
              <a:pPr defTabSz="685800" eaLnBrk="1" fontAlgn="auto" hangingPunct="1">
                <a:spcBef>
                  <a:spcPts val="0"/>
                </a:spcBef>
                <a:spcAft>
                  <a:spcPts val="0"/>
                </a:spcAft>
                <a:buFontTx/>
                <a:buNone/>
              </a:pPr>
              <a:t>‹#›</a:t>
            </a:fld>
            <a:endParaRPr lang="en-US" b="0">
              <a:solidFill>
                <a:prstClr val="black">
                  <a:tint val="75000"/>
                </a:prstClr>
              </a:solidFill>
              <a:latin typeface="Calibri" panose="020F0502020204030204"/>
            </a:endParaRPr>
          </a:p>
        </p:txBody>
      </p:sp>
    </p:spTree>
    <p:extLst>
      <p:ext uri="{BB962C8B-B14F-4D97-AF65-F5344CB8AC3E}">
        <p14:creationId xmlns:p14="http://schemas.microsoft.com/office/powerpoint/2010/main" val="6684531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eaLnBrk="1" fontAlgn="auto" hangingPunct="1">
              <a:spcBef>
                <a:spcPts val="0"/>
              </a:spcBef>
              <a:spcAft>
                <a:spcPts val="0"/>
              </a:spcAft>
              <a:buFontTx/>
              <a:buNone/>
            </a:pPr>
            <a:fld id="{A535B755-0E86-4785-AFE0-1494E7D7A2BF}" type="datetimeFigureOut">
              <a:rPr lang="en-US" b="0" smtClean="0">
                <a:solidFill>
                  <a:prstClr val="black">
                    <a:tint val="75000"/>
                  </a:prstClr>
                </a:solidFill>
                <a:latin typeface="Calibri" panose="020F0502020204030204"/>
              </a:rPr>
              <a:pPr defTabSz="685800" eaLnBrk="1" fontAlgn="auto" hangingPunct="1">
                <a:spcBef>
                  <a:spcPts val="0"/>
                </a:spcBef>
                <a:spcAft>
                  <a:spcPts val="0"/>
                </a:spcAft>
                <a:buFontTx/>
                <a:buNone/>
              </a:pPr>
              <a:t>10/13/22</a:t>
            </a:fld>
            <a:endParaRPr lang="en-US" b="0">
              <a:solidFill>
                <a:prstClr val="black">
                  <a:tint val="75000"/>
                </a:prstClr>
              </a:solidFill>
              <a:latin typeface="Calibri" panose="020F0502020204030204"/>
            </a:endParaRPr>
          </a:p>
        </p:txBody>
      </p:sp>
      <p:sp>
        <p:nvSpPr>
          <p:cNvPr id="5" name="Footer Placeholder 4"/>
          <p:cNvSpPr>
            <a:spLocks noGrp="1"/>
          </p:cNvSpPr>
          <p:nvPr>
            <p:ph type="ftr" sz="quarter" idx="11"/>
          </p:nvPr>
        </p:nvSpPr>
        <p:spPr/>
        <p:txBody>
          <a:bodyPr/>
          <a:lstStyle/>
          <a:p>
            <a:pPr defTabSz="685800" eaLnBrk="1" fontAlgn="auto" hangingPunct="1">
              <a:spcBef>
                <a:spcPts val="0"/>
              </a:spcBef>
              <a:spcAft>
                <a:spcPts val="0"/>
              </a:spcAft>
              <a:buFontTx/>
              <a:buNone/>
            </a:pPr>
            <a:endParaRPr lang="en-US" b="0">
              <a:solidFill>
                <a:prstClr val="black">
                  <a:tint val="75000"/>
                </a:prstClr>
              </a:solidFill>
              <a:latin typeface="Calibri" panose="020F0502020204030204"/>
            </a:endParaRPr>
          </a:p>
        </p:txBody>
      </p:sp>
      <p:sp>
        <p:nvSpPr>
          <p:cNvPr id="6" name="Slide Number Placeholder 5"/>
          <p:cNvSpPr>
            <a:spLocks noGrp="1"/>
          </p:cNvSpPr>
          <p:nvPr>
            <p:ph type="sldNum" sz="quarter" idx="12"/>
          </p:nvPr>
        </p:nvSpPr>
        <p:spPr/>
        <p:txBody>
          <a:bodyPr/>
          <a:lstStyle/>
          <a:p>
            <a:pPr defTabSz="685800" eaLnBrk="1" fontAlgn="auto" hangingPunct="1">
              <a:spcBef>
                <a:spcPts val="0"/>
              </a:spcBef>
              <a:spcAft>
                <a:spcPts val="0"/>
              </a:spcAft>
              <a:buFontTx/>
              <a:buNone/>
            </a:pPr>
            <a:fld id="{7B69CB7D-1EA5-4E0E-8B67-AFB07720DF65}" type="slidenum">
              <a:rPr lang="en-US" b="0" smtClean="0">
                <a:solidFill>
                  <a:prstClr val="black">
                    <a:tint val="75000"/>
                  </a:prstClr>
                </a:solidFill>
                <a:latin typeface="Calibri" panose="020F0502020204030204"/>
              </a:rPr>
              <a:pPr defTabSz="685800" eaLnBrk="1" fontAlgn="auto" hangingPunct="1">
                <a:spcBef>
                  <a:spcPts val="0"/>
                </a:spcBef>
                <a:spcAft>
                  <a:spcPts val="0"/>
                </a:spcAft>
                <a:buFontTx/>
                <a:buNone/>
              </a:pPr>
              <a:t>‹#›</a:t>
            </a:fld>
            <a:endParaRPr lang="en-US" b="0">
              <a:solidFill>
                <a:prstClr val="black">
                  <a:tint val="75000"/>
                </a:prstClr>
              </a:solidFill>
              <a:latin typeface="Calibri" panose="020F0502020204030204"/>
            </a:endParaRPr>
          </a:p>
        </p:txBody>
      </p:sp>
    </p:spTree>
    <p:extLst>
      <p:ext uri="{BB962C8B-B14F-4D97-AF65-F5344CB8AC3E}">
        <p14:creationId xmlns:p14="http://schemas.microsoft.com/office/powerpoint/2010/main" val="4938151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w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xml"/><Relationship Id="rId1" Type="http://schemas.openxmlformats.org/officeDocument/2006/relationships/slideLayout" Target="../slideLayouts/slideLayout14.xml"/><Relationship Id="rId5" Type="http://schemas.openxmlformats.org/officeDocument/2006/relationships/image" Target="../media/image4.png"/><Relationship Id="rId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3.xml"/><Relationship Id="rId1" Type="http://schemas.openxmlformats.org/officeDocument/2006/relationships/slideLayout" Target="../slideLayouts/slideLayout15.xml"/><Relationship Id="rId5" Type="http://schemas.openxmlformats.org/officeDocument/2006/relationships/image" Target="../media/image3.png"/><Relationship Id="rId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8.xml"/><Relationship Id="rId7" Type="http://schemas.openxmlformats.org/officeDocument/2006/relationships/image" Target="../media/image3.png"/><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image" Target="../media/image2.jpeg"/><Relationship Id="rId5" Type="http://schemas.openxmlformats.org/officeDocument/2006/relationships/theme" Target="../theme/theme4.xml"/><Relationship Id="rId4" Type="http://schemas.openxmlformats.org/officeDocument/2006/relationships/slideLayout" Target="../slideLayouts/slideLayout19.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2.xml"/><Relationship Id="rId7" Type="http://schemas.openxmlformats.org/officeDocument/2006/relationships/image" Target="../media/image5.png"/><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24.xml"/><Relationship Id="rId1"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D8"/>
            </a:gs>
            <a:gs pos="100000">
              <a:srgbClr val="5F5F5F"/>
            </a:gs>
          </a:gsLst>
          <a:lin ang="5400000" scaled="1"/>
        </a:gradFill>
        <a:effectLst/>
      </p:bgPr>
    </p:bg>
    <p:spTree>
      <p:nvGrpSpPr>
        <p:cNvPr id="1" name=""/>
        <p:cNvGrpSpPr/>
        <p:nvPr/>
      </p:nvGrpSpPr>
      <p:grpSpPr>
        <a:xfrm>
          <a:off x="0" y="0"/>
          <a:ext cx="0" cy="0"/>
          <a:chOff x="0" y="0"/>
          <a:chExt cx="0" cy="0"/>
        </a:xfrm>
      </p:grpSpPr>
      <p:sp>
        <p:nvSpPr>
          <p:cNvPr id="21913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913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914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FontTx/>
              <a:buNone/>
              <a:defRPr sz="1400" b="0"/>
            </a:lvl1pPr>
          </a:lstStyle>
          <a:p>
            <a:endParaRPr lang="en-US"/>
          </a:p>
        </p:txBody>
      </p:sp>
      <p:grpSp>
        <p:nvGrpSpPr>
          <p:cNvPr id="219141" name="Group 5"/>
          <p:cNvGrpSpPr>
            <a:grpSpLocks/>
          </p:cNvGrpSpPr>
          <p:nvPr/>
        </p:nvGrpSpPr>
        <p:grpSpPr bwMode="auto">
          <a:xfrm>
            <a:off x="6705600" y="6172200"/>
            <a:ext cx="2057400" cy="520700"/>
            <a:chOff x="4224" y="3888"/>
            <a:chExt cx="1296" cy="328"/>
          </a:xfrm>
        </p:grpSpPr>
        <p:pic>
          <p:nvPicPr>
            <p:cNvPr id="219142" name="Picture 6"/>
            <p:cNvPicPr>
              <a:picLocks noChangeArrowheads="1"/>
            </p:cNvPicPr>
            <p:nvPr/>
          </p:nvPicPr>
          <p:blipFill>
            <a:blip r:embed="rId15" cstate="print"/>
            <a:srcRect/>
            <a:stretch>
              <a:fillRect/>
            </a:stretch>
          </p:blipFill>
          <p:spPr bwMode="auto">
            <a:xfrm>
              <a:off x="4608" y="3909"/>
              <a:ext cx="282" cy="282"/>
            </a:xfrm>
            <a:prstGeom prst="rect">
              <a:avLst/>
            </a:prstGeom>
            <a:noFill/>
            <a:ln w="12700">
              <a:noFill/>
              <a:miter lim="800000"/>
              <a:headEnd/>
              <a:tailEnd/>
            </a:ln>
            <a:effectLst/>
          </p:spPr>
        </p:pic>
        <p:sp>
          <p:nvSpPr>
            <p:cNvPr id="219143" name="Rectangle 7"/>
            <p:cNvSpPr>
              <a:spLocks noChangeArrowheads="1"/>
            </p:cNvSpPr>
            <p:nvPr/>
          </p:nvSpPr>
          <p:spPr bwMode="auto">
            <a:xfrm>
              <a:off x="4224" y="3888"/>
              <a:ext cx="415" cy="328"/>
            </a:xfrm>
            <a:prstGeom prst="rect">
              <a:avLst/>
            </a:prstGeom>
            <a:noFill/>
            <a:ln w="12699">
              <a:noFill/>
              <a:miter lim="800000"/>
              <a:headEnd/>
              <a:tailEnd/>
            </a:ln>
            <a:effectLst/>
          </p:spPr>
          <p:txBody>
            <a:bodyPr wrap="none" lIns="90488" tIns="44450" rIns="90488" bIns="44450">
              <a:spAutoFit/>
            </a:bodyPr>
            <a:lstStyle/>
            <a:p>
              <a:pPr>
                <a:spcBef>
                  <a:spcPct val="0"/>
                </a:spcBef>
                <a:buFontTx/>
                <a:buNone/>
              </a:pPr>
              <a:r>
                <a:rPr lang="en-US" sz="1400" b="0">
                  <a:solidFill>
                    <a:srgbClr val="CCECFF"/>
                  </a:solidFill>
                </a:rPr>
                <a:t>Valley</a:t>
              </a:r>
            </a:p>
            <a:p>
              <a:pPr>
                <a:spcBef>
                  <a:spcPct val="0"/>
                </a:spcBef>
                <a:buFontTx/>
                <a:buNone/>
              </a:pPr>
              <a:r>
                <a:rPr lang="en-US" sz="1400" b="0">
                  <a:solidFill>
                    <a:srgbClr val="CCECFF"/>
                  </a:solidFill>
                </a:rPr>
                <a:t>Fever</a:t>
              </a:r>
            </a:p>
          </p:txBody>
        </p:sp>
        <p:sp>
          <p:nvSpPr>
            <p:cNvPr id="219144" name="Rectangle 8"/>
            <p:cNvSpPr>
              <a:spLocks noChangeArrowheads="1"/>
            </p:cNvSpPr>
            <p:nvPr/>
          </p:nvSpPr>
          <p:spPr bwMode="auto">
            <a:xfrm>
              <a:off x="4848" y="3888"/>
              <a:ext cx="672" cy="328"/>
            </a:xfrm>
            <a:prstGeom prst="rect">
              <a:avLst/>
            </a:prstGeom>
            <a:noFill/>
            <a:ln w="12699">
              <a:noFill/>
              <a:miter lim="800000"/>
              <a:headEnd/>
              <a:tailEnd/>
            </a:ln>
            <a:effectLst/>
          </p:spPr>
          <p:txBody>
            <a:bodyPr lIns="90488" tIns="44450" rIns="90488" bIns="44450">
              <a:spAutoFit/>
            </a:bodyPr>
            <a:lstStyle/>
            <a:p>
              <a:pPr>
                <a:spcBef>
                  <a:spcPct val="0"/>
                </a:spcBef>
                <a:buFontTx/>
                <a:buNone/>
              </a:pPr>
              <a:r>
                <a:rPr lang="en-US" sz="1400" b="0">
                  <a:solidFill>
                    <a:srgbClr val="CCECFF"/>
                  </a:solidFill>
                </a:rPr>
                <a:t>Center for</a:t>
              </a:r>
            </a:p>
            <a:p>
              <a:pPr>
                <a:spcBef>
                  <a:spcPct val="0"/>
                </a:spcBef>
                <a:buFontTx/>
                <a:buNone/>
              </a:pPr>
              <a:r>
                <a:rPr lang="en-US" sz="1400" b="0">
                  <a:solidFill>
                    <a:srgbClr val="CCECFF"/>
                  </a:solidFill>
                </a:rPr>
                <a:t>Excellence</a:t>
              </a:r>
            </a:p>
          </p:txBody>
        </p:sp>
      </p:grpSp>
    </p:spTree>
  </p:cSld>
  <p:clrMap bg1="dk2" tx1="lt1" bg2="dk1" tx2="lt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981" r:id="rId5"/>
    <p:sldLayoutId id="2147483982" r:id="rId6"/>
    <p:sldLayoutId id="2147483662" r:id="rId7"/>
    <p:sldLayoutId id="2147483983" r:id="rId8"/>
    <p:sldLayoutId id="2147483664" r:id="rId9"/>
    <p:sldLayoutId id="2147483665" r:id="rId10"/>
    <p:sldLayoutId id="2147483666" r:id="rId11"/>
    <p:sldLayoutId id="2147483700" r:id="rId12"/>
    <p:sldLayoutId id="2147483702" r:id="rId13"/>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0B0BC67-74A3-452C-8AF9-F41CD20A622F}"/>
              </a:ext>
            </a:extLst>
          </p:cNvPr>
          <p:cNvSpPr>
            <a:spLocks noGrp="1" noChangeArrowheads="1"/>
          </p:cNvSpPr>
          <p:nvPr>
            <p:ph type="title"/>
          </p:nvPr>
        </p:nvSpPr>
        <p:spPr bwMode="auto">
          <a:xfrm>
            <a:off x="990600" y="457200"/>
            <a:ext cx="7239000" cy="762000"/>
          </a:xfrm>
          <a:prstGeom prst="rect">
            <a:avLst/>
          </a:prstGeom>
          <a:noFill/>
          <a:ln>
            <a:noFill/>
          </a:ln>
          <a:effectLst>
            <a:outerShdw algn="ctr" rotWithShape="0">
              <a:schemeClr val="tx1">
                <a:alpha val="40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4EED60AF-7176-4FAB-91B3-F69A1E6396D4}"/>
              </a:ext>
            </a:extLst>
          </p:cNvPr>
          <p:cNvSpPr>
            <a:spLocks noGrp="1" noChangeArrowheads="1"/>
          </p:cNvSpPr>
          <p:nvPr>
            <p:ph type="body" idx="1"/>
          </p:nvPr>
        </p:nvSpPr>
        <p:spPr bwMode="auto">
          <a:xfrm>
            <a:off x="990600" y="1524000"/>
            <a:ext cx="7239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028" name="Picture 13" descr="BannerHealth_2CP_h">
            <a:extLst>
              <a:ext uri="{FF2B5EF4-FFF2-40B4-BE49-F238E27FC236}">
                <a16:creationId xmlns:a16="http://schemas.microsoft.com/office/drawing/2014/main" id="{2546CF49-51AB-4736-826C-300E3339481A}"/>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421041" y="6215063"/>
            <a:ext cx="148590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1">
            <a:extLst>
              <a:ext uri="{FF2B5EF4-FFF2-40B4-BE49-F238E27FC236}">
                <a16:creationId xmlns:a16="http://schemas.microsoft.com/office/drawing/2014/main" id="{DDE8B3CD-8503-4C6A-BA37-F883B24972A9}"/>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085850" y="6096000"/>
            <a:ext cx="16002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6542802"/>
      </p:ext>
    </p:extLst>
  </p:cSld>
  <p:clrMap bg1="lt1" tx1="dk1" bg2="lt2" tx2="dk2" accent1="accent1" accent2="accent2" accent3="accent3" accent4="accent4" accent5="accent5" accent6="accent6" hlink="hlink" folHlink="folHlink"/>
  <p:sldLayoutIdLst>
    <p:sldLayoutId id="2147483706" r:id="rId1"/>
  </p:sldLayoutIdLst>
  <p:transition>
    <p:fade thruBlk="1"/>
  </p:transition>
  <p:txStyles>
    <p:titleStyle>
      <a:lvl1pPr algn="l" rtl="0" eaLnBrk="0" fontAlgn="base" hangingPunct="0">
        <a:spcBef>
          <a:spcPct val="0"/>
        </a:spcBef>
        <a:spcAft>
          <a:spcPct val="0"/>
        </a:spcAft>
        <a:defRPr sz="4000">
          <a:solidFill>
            <a:schemeClr val="bg1"/>
          </a:solidFill>
          <a:latin typeface="+mj-lt"/>
          <a:ea typeface="+mj-ea"/>
          <a:cs typeface="+mj-cs"/>
        </a:defRPr>
      </a:lvl1pPr>
      <a:lvl2pPr algn="l" rtl="0" eaLnBrk="0" fontAlgn="base" hangingPunct="0">
        <a:spcBef>
          <a:spcPct val="0"/>
        </a:spcBef>
        <a:spcAft>
          <a:spcPct val="0"/>
        </a:spcAft>
        <a:defRPr sz="4000">
          <a:solidFill>
            <a:schemeClr val="bg1"/>
          </a:solidFill>
          <a:latin typeface="Myriad Pro" pitchFamily="-96" charset="0"/>
        </a:defRPr>
      </a:lvl2pPr>
      <a:lvl3pPr algn="l" rtl="0" eaLnBrk="0" fontAlgn="base" hangingPunct="0">
        <a:spcBef>
          <a:spcPct val="0"/>
        </a:spcBef>
        <a:spcAft>
          <a:spcPct val="0"/>
        </a:spcAft>
        <a:defRPr sz="4000">
          <a:solidFill>
            <a:schemeClr val="bg1"/>
          </a:solidFill>
          <a:latin typeface="Myriad Pro" pitchFamily="-96" charset="0"/>
        </a:defRPr>
      </a:lvl3pPr>
      <a:lvl4pPr algn="l" rtl="0" eaLnBrk="0" fontAlgn="base" hangingPunct="0">
        <a:spcBef>
          <a:spcPct val="0"/>
        </a:spcBef>
        <a:spcAft>
          <a:spcPct val="0"/>
        </a:spcAft>
        <a:defRPr sz="4000">
          <a:solidFill>
            <a:schemeClr val="bg1"/>
          </a:solidFill>
          <a:latin typeface="Myriad Pro" pitchFamily="-96" charset="0"/>
        </a:defRPr>
      </a:lvl4pPr>
      <a:lvl5pPr algn="l" rtl="0" eaLnBrk="0" fontAlgn="base" hangingPunct="0">
        <a:spcBef>
          <a:spcPct val="0"/>
        </a:spcBef>
        <a:spcAft>
          <a:spcPct val="0"/>
        </a:spcAft>
        <a:defRPr sz="4000">
          <a:solidFill>
            <a:schemeClr val="bg1"/>
          </a:solidFill>
          <a:latin typeface="Myriad Pro" pitchFamily="-96" charset="0"/>
        </a:defRPr>
      </a:lvl5pPr>
      <a:lvl6pPr marL="457200" algn="l" rtl="0" fontAlgn="base">
        <a:spcBef>
          <a:spcPct val="0"/>
        </a:spcBef>
        <a:spcAft>
          <a:spcPct val="0"/>
        </a:spcAft>
        <a:defRPr sz="4000">
          <a:solidFill>
            <a:schemeClr val="bg1"/>
          </a:solidFill>
          <a:latin typeface="Myriad Pro" pitchFamily="-96" charset="0"/>
        </a:defRPr>
      </a:lvl6pPr>
      <a:lvl7pPr marL="914400" algn="l" rtl="0" fontAlgn="base">
        <a:spcBef>
          <a:spcPct val="0"/>
        </a:spcBef>
        <a:spcAft>
          <a:spcPct val="0"/>
        </a:spcAft>
        <a:defRPr sz="4000">
          <a:solidFill>
            <a:schemeClr val="bg1"/>
          </a:solidFill>
          <a:latin typeface="Myriad Pro" pitchFamily="-96" charset="0"/>
        </a:defRPr>
      </a:lvl7pPr>
      <a:lvl8pPr marL="1371600" algn="l" rtl="0" fontAlgn="base">
        <a:spcBef>
          <a:spcPct val="0"/>
        </a:spcBef>
        <a:spcAft>
          <a:spcPct val="0"/>
        </a:spcAft>
        <a:defRPr sz="4000">
          <a:solidFill>
            <a:schemeClr val="bg1"/>
          </a:solidFill>
          <a:latin typeface="Myriad Pro" pitchFamily="-96" charset="0"/>
        </a:defRPr>
      </a:lvl8pPr>
      <a:lvl9pPr marL="1828800" algn="l" rtl="0" fontAlgn="base">
        <a:spcBef>
          <a:spcPct val="0"/>
        </a:spcBef>
        <a:spcAft>
          <a:spcPct val="0"/>
        </a:spcAft>
        <a:defRPr sz="4000">
          <a:solidFill>
            <a:schemeClr val="bg1"/>
          </a:solidFill>
          <a:latin typeface="Myriad Pro" pitchFamily="-96" charset="0"/>
        </a:defRPr>
      </a:lvl9pPr>
    </p:titleStyle>
    <p:bodyStyle>
      <a:lvl1pPr marL="342900" indent="-342900" algn="l" rtl="0" eaLnBrk="0" fontAlgn="base" hangingPunct="0">
        <a:spcBef>
          <a:spcPct val="20000"/>
        </a:spcBef>
        <a:spcAft>
          <a:spcPct val="0"/>
        </a:spcAft>
        <a:buChar char="•"/>
        <a:defRPr sz="3200">
          <a:solidFill>
            <a:srgbClr val="0C2B6A"/>
          </a:solidFill>
          <a:latin typeface="+mn-lt"/>
          <a:ea typeface="+mn-ea"/>
          <a:cs typeface="+mn-cs"/>
        </a:defRPr>
      </a:lvl1pPr>
      <a:lvl2pPr marL="742950" indent="-285750" algn="l" rtl="0" eaLnBrk="0" fontAlgn="base" hangingPunct="0">
        <a:spcBef>
          <a:spcPct val="20000"/>
        </a:spcBef>
        <a:spcAft>
          <a:spcPct val="0"/>
        </a:spcAft>
        <a:buChar char="–"/>
        <a:defRPr sz="2800">
          <a:solidFill>
            <a:srgbClr val="0C2B6A"/>
          </a:solidFill>
          <a:latin typeface="+mn-lt"/>
        </a:defRPr>
      </a:lvl2pPr>
      <a:lvl3pPr marL="1143000" indent="-228600" algn="l" rtl="0" eaLnBrk="0" fontAlgn="base" hangingPunct="0">
        <a:spcBef>
          <a:spcPct val="20000"/>
        </a:spcBef>
        <a:spcAft>
          <a:spcPct val="0"/>
        </a:spcAft>
        <a:buChar char="•"/>
        <a:defRPr sz="2400">
          <a:solidFill>
            <a:srgbClr val="0C2B6A"/>
          </a:solidFill>
          <a:latin typeface="+mn-lt"/>
        </a:defRPr>
      </a:lvl3pPr>
      <a:lvl4pPr marL="1600200" indent="-228600" algn="l" rtl="0" eaLnBrk="0" fontAlgn="base" hangingPunct="0">
        <a:spcBef>
          <a:spcPct val="20000"/>
        </a:spcBef>
        <a:spcAft>
          <a:spcPct val="0"/>
        </a:spcAft>
        <a:buChar char="–"/>
        <a:defRPr sz="2000">
          <a:solidFill>
            <a:srgbClr val="0C2B6A"/>
          </a:solidFill>
          <a:latin typeface="+mn-lt"/>
        </a:defRPr>
      </a:lvl4pPr>
      <a:lvl5pPr marL="2057400" indent="-228600" algn="l" rtl="0" eaLnBrk="0" fontAlgn="base" hangingPunct="0">
        <a:spcBef>
          <a:spcPct val="20000"/>
        </a:spcBef>
        <a:spcAft>
          <a:spcPct val="0"/>
        </a:spcAft>
        <a:buChar char="»"/>
        <a:defRPr sz="2000">
          <a:solidFill>
            <a:srgbClr val="0C2B6A"/>
          </a:solidFill>
          <a:latin typeface="+mn-lt"/>
        </a:defRPr>
      </a:lvl5pPr>
      <a:lvl6pPr marL="2514600" indent="-228600" algn="l" rtl="0" fontAlgn="base">
        <a:spcBef>
          <a:spcPct val="20000"/>
        </a:spcBef>
        <a:spcAft>
          <a:spcPct val="0"/>
        </a:spcAft>
        <a:buChar char="»"/>
        <a:defRPr sz="2000">
          <a:solidFill>
            <a:srgbClr val="0C2B6A"/>
          </a:solidFill>
          <a:latin typeface="+mn-lt"/>
        </a:defRPr>
      </a:lvl6pPr>
      <a:lvl7pPr marL="2971800" indent="-228600" algn="l" rtl="0" fontAlgn="base">
        <a:spcBef>
          <a:spcPct val="20000"/>
        </a:spcBef>
        <a:spcAft>
          <a:spcPct val="0"/>
        </a:spcAft>
        <a:buChar char="»"/>
        <a:defRPr sz="2000">
          <a:solidFill>
            <a:srgbClr val="0C2B6A"/>
          </a:solidFill>
          <a:latin typeface="+mn-lt"/>
        </a:defRPr>
      </a:lvl7pPr>
      <a:lvl8pPr marL="3429000" indent="-228600" algn="l" rtl="0" fontAlgn="base">
        <a:spcBef>
          <a:spcPct val="20000"/>
        </a:spcBef>
        <a:spcAft>
          <a:spcPct val="0"/>
        </a:spcAft>
        <a:buChar char="»"/>
        <a:defRPr sz="2000">
          <a:solidFill>
            <a:srgbClr val="0C2B6A"/>
          </a:solidFill>
          <a:latin typeface="+mn-lt"/>
        </a:defRPr>
      </a:lvl8pPr>
      <a:lvl9pPr marL="3886200" indent="-228600" algn="l" rtl="0" fontAlgn="base">
        <a:spcBef>
          <a:spcPct val="20000"/>
        </a:spcBef>
        <a:spcAft>
          <a:spcPct val="0"/>
        </a:spcAft>
        <a:buChar char="»"/>
        <a:defRPr sz="2000">
          <a:solidFill>
            <a:srgbClr val="0C2B6A"/>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90600" y="457200"/>
            <a:ext cx="7239000" cy="762000"/>
          </a:xfrm>
          <a:prstGeom prst="rect">
            <a:avLst/>
          </a:prstGeom>
          <a:noFill/>
          <a:ln>
            <a:noFill/>
          </a:ln>
          <a:effectLst>
            <a:outerShdw algn="ctr" rotWithShape="0">
              <a:schemeClr val="tx1">
                <a:alpha val="40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990600" y="1524000"/>
            <a:ext cx="7239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pic>
        <p:nvPicPr>
          <p:cNvPr id="4" name="Picture 1">
            <a:extLst>
              <a:ext uri="{FF2B5EF4-FFF2-40B4-BE49-F238E27FC236}">
                <a16:creationId xmlns:a16="http://schemas.microsoft.com/office/drawing/2014/main" id="{4A7966C5-F4F5-4C68-BFC2-2081CC1B7C51}"/>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85850" y="6096000"/>
            <a:ext cx="16002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3" descr="BannerHealth_2CP_h">
            <a:extLst>
              <a:ext uri="{FF2B5EF4-FFF2-40B4-BE49-F238E27FC236}">
                <a16:creationId xmlns:a16="http://schemas.microsoft.com/office/drawing/2014/main" id="{0F8C3757-78CD-4772-B075-65A658D3AFBC}"/>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421041" y="6215063"/>
            <a:ext cx="148590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4224558"/>
      </p:ext>
    </p:extLst>
  </p:cSld>
  <p:clrMap bg1="lt1" tx1="dk1" bg2="lt2" tx2="dk2" accent1="accent1" accent2="accent2" accent3="accent3" accent4="accent4" accent5="accent5" accent6="accent6" hlink="hlink" folHlink="folHlink"/>
  <p:sldLayoutIdLst>
    <p:sldLayoutId id="2147483711" r:id="rId1"/>
  </p:sldLayoutIdLst>
  <p:transition>
    <p:fade thruBlk="1"/>
  </p:transition>
  <p:txStyles>
    <p:titleStyle>
      <a:lvl1pPr algn="l" rtl="0" eaLnBrk="0" fontAlgn="base" hangingPunct="0">
        <a:spcBef>
          <a:spcPct val="0"/>
        </a:spcBef>
        <a:spcAft>
          <a:spcPct val="0"/>
        </a:spcAft>
        <a:defRPr sz="4000">
          <a:solidFill>
            <a:schemeClr val="bg1"/>
          </a:solidFill>
          <a:latin typeface="+mj-lt"/>
          <a:ea typeface="+mj-ea"/>
          <a:cs typeface="+mj-cs"/>
        </a:defRPr>
      </a:lvl1pPr>
      <a:lvl2pPr algn="l" rtl="0" eaLnBrk="0" fontAlgn="base" hangingPunct="0">
        <a:spcBef>
          <a:spcPct val="0"/>
        </a:spcBef>
        <a:spcAft>
          <a:spcPct val="0"/>
        </a:spcAft>
        <a:defRPr sz="4000">
          <a:solidFill>
            <a:schemeClr val="bg1"/>
          </a:solidFill>
          <a:latin typeface="Myriad Pro" pitchFamily="-96" charset="0"/>
        </a:defRPr>
      </a:lvl2pPr>
      <a:lvl3pPr algn="l" rtl="0" eaLnBrk="0" fontAlgn="base" hangingPunct="0">
        <a:spcBef>
          <a:spcPct val="0"/>
        </a:spcBef>
        <a:spcAft>
          <a:spcPct val="0"/>
        </a:spcAft>
        <a:defRPr sz="4000">
          <a:solidFill>
            <a:schemeClr val="bg1"/>
          </a:solidFill>
          <a:latin typeface="Myriad Pro" pitchFamily="-96" charset="0"/>
        </a:defRPr>
      </a:lvl3pPr>
      <a:lvl4pPr algn="l" rtl="0" eaLnBrk="0" fontAlgn="base" hangingPunct="0">
        <a:spcBef>
          <a:spcPct val="0"/>
        </a:spcBef>
        <a:spcAft>
          <a:spcPct val="0"/>
        </a:spcAft>
        <a:defRPr sz="4000">
          <a:solidFill>
            <a:schemeClr val="bg1"/>
          </a:solidFill>
          <a:latin typeface="Myriad Pro" pitchFamily="-96" charset="0"/>
        </a:defRPr>
      </a:lvl4pPr>
      <a:lvl5pPr algn="l" rtl="0" eaLnBrk="0" fontAlgn="base" hangingPunct="0">
        <a:spcBef>
          <a:spcPct val="0"/>
        </a:spcBef>
        <a:spcAft>
          <a:spcPct val="0"/>
        </a:spcAft>
        <a:defRPr sz="4000">
          <a:solidFill>
            <a:schemeClr val="bg1"/>
          </a:solidFill>
          <a:latin typeface="Myriad Pro" pitchFamily="-96" charset="0"/>
        </a:defRPr>
      </a:lvl5pPr>
      <a:lvl6pPr marL="457200" algn="l" rtl="0" fontAlgn="base">
        <a:spcBef>
          <a:spcPct val="0"/>
        </a:spcBef>
        <a:spcAft>
          <a:spcPct val="0"/>
        </a:spcAft>
        <a:defRPr sz="4000">
          <a:solidFill>
            <a:schemeClr val="bg1"/>
          </a:solidFill>
          <a:latin typeface="Myriad Pro" pitchFamily="-96" charset="0"/>
        </a:defRPr>
      </a:lvl6pPr>
      <a:lvl7pPr marL="914400" algn="l" rtl="0" fontAlgn="base">
        <a:spcBef>
          <a:spcPct val="0"/>
        </a:spcBef>
        <a:spcAft>
          <a:spcPct val="0"/>
        </a:spcAft>
        <a:defRPr sz="4000">
          <a:solidFill>
            <a:schemeClr val="bg1"/>
          </a:solidFill>
          <a:latin typeface="Myriad Pro" pitchFamily="-96" charset="0"/>
        </a:defRPr>
      </a:lvl7pPr>
      <a:lvl8pPr marL="1371600" algn="l" rtl="0" fontAlgn="base">
        <a:spcBef>
          <a:spcPct val="0"/>
        </a:spcBef>
        <a:spcAft>
          <a:spcPct val="0"/>
        </a:spcAft>
        <a:defRPr sz="4000">
          <a:solidFill>
            <a:schemeClr val="bg1"/>
          </a:solidFill>
          <a:latin typeface="Myriad Pro" pitchFamily="-96" charset="0"/>
        </a:defRPr>
      </a:lvl8pPr>
      <a:lvl9pPr marL="1828800" algn="l" rtl="0" fontAlgn="base">
        <a:spcBef>
          <a:spcPct val="0"/>
        </a:spcBef>
        <a:spcAft>
          <a:spcPct val="0"/>
        </a:spcAft>
        <a:defRPr sz="4000">
          <a:solidFill>
            <a:schemeClr val="bg1"/>
          </a:solidFill>
          <a:latin typeface="Myriad Pro" pitchFamily="-96" charset="0"/>
        </a:defRPr>
      </a:lvl9pPr>
    </p:titleStyle>
    <p:bodyStyle>
      <a:lvl1pPr marL="342900" indent="-342900" algn="l" rtl="0" eaLnBrk="0" fontAlgn="base" hangingPunct="0">
        <a:spcBef>
          <a:spcPct val="20000"/>
        </a:spcBef>
        <a:spcAft>
          <a:spcPct val="0"/>
        </a:spcAft>
        <a:buChar char="•"/>
        <a:defRPr sz="3200">
          <a:solidFill>
            <a:srgbClr val="0C2B6A"/>
          </a:solidFill>
          <a:latin typeface="+mn-lt"/>
          <a:ea typeface="+mn-ea"/>
          <a:cs typeface="+mn-cs"/>
        </a:defRPr>
      </a:lvl1pPr>
      <a:lvl2pPr marL="742950" indent="-285750" algn="l" rtl="0" eaLnBrk="0" fontAlgn="base" hangingPunct="0">
        <a:spcBef>
          <a:spcPct val="20000"/>
        </a:spcBef>
        <a:spcAft>
          <a:spcPct val="0"/>
        </a:spcAft>
        <a:buChar char="–"/>
        <a:defRPr sz="2800">
          <a:solidFill>
            <a:srgbClr val="0C2B6A"/>
          </a:solidFill>
          <a:latin typeface="+mn-lt"/>
        </a:defRPr>
      </a:lvl2pPr>
      <a:lvl3pPr marL="1143000" indent="-228600" algn="l" rtl="0" eaLnBrk="0" fontAlgn="base" hangingPunct="0">
        <a:spcBef>
          <a:spcPct val="20000"/>
        </a:spcBef>
        <a:spcAft>
          <a:spcPct val="0"/>
        </a:spcAft>
        <a:buChar char="•"/>
        <a:defRPr sz="2400">
          <a:solidFill>
            <a:srgbClr val="0C2B6A"/>
          </a:solidFill>
          <a:latin typeface="+mn-lt"/>
        </a:defRPr>
      </a:lvl3pPr>
      <a:lvl4pPr marL="1600200" indent="-228600" algn="l" rtl="0" eaLnBrk="0" fontAlgn="base" hangingPunct="0">
        <a:spcBef>
          <a:spcPct val="20000"/>
        </a:spcBef>
        <a:spcAft>
          <a:spcPct val="0"/>
        </a:spcAft>
        <a:buChar char="–"/>
        <a:defRPr sz="2000">
          <a:solidFill>
            <a:srgbClr val="0C2B6A"/>
          </a:solidFill>
          <a:latin typeface="+mn-lt"/>
        </a:defRPr>
      </a:lvl4pPr>
      <a:lvl5pPr marL="2057400" indent="-228600" algn="l" rtl="0" eaLnBrk="0" fontAlgn="base" hangingPunct="0">
        <a:spcBef>
          <a:spcPct val="20000"/>
        </a:spcBef>
        <a:spcAft>
          <a:spcPct val="0"/>
        </a:spcAft>
        <a:buChar char="»"/>
        <a:defRPr sz="2000">
          <a:solidFill>
            <a:srgbClr val="0C2B6A"/>
          </a:solidFill>
          <a:latin typeface="+mn-lt"/>
        </a:defRPr>
      </a:lvl5pPr>
      <a:lvl6pPr marL="2514600" indent="-228600" algn="l" rtl="0" fontAlgn="base">
        <a:spcBef>
          <a:spcPct val="20000"/>
        </a:spcBef>
        <a:spcAft>
          <a:spcPct val="0"/>
        </a:spcAft>
        <a:buChar char="»"/>
        <a:defRPr sz="2000">
          <a:solidFill>
            <a:srgbClr val="0C2B6A"/>
          </a:solidFill>
          <a:latin typeface="+mn-lt"/>
        </a:defRPr>
      </a:lvl6pPr>
      <a:lvl7pPr marL="2971800" indent="-228600" algn="l" rtl="0" fontAlgn="base">
        <a:spcBef>
          <a:spcPct val="20000"/>
        </a:spcBef>
        <a:spcAft>
          <a:spcPct val="0"/>
        </a:spcAft>
        <a:buChar char="»"/>
        <a:defRPr sz="2000">
          <a:solidFill>
            <a:srgbClr val="0C2B6A"/>
          </a:solidFill>
          <a:latin typeface="+mn-lt"/>
        </a:defRPr>
      </a:lvl7pPr>
      <a:lvl8pPr marL="3429000" indent="-228600" algn="l" rtl="0" fontAlgn="base">
        <a:spcBef>
          <a:spcPct val="20000"/>
        </a:spcBef>
        <a:spcAft>
          <a:spcPct val="0"/>
        </a:spcAft>
        <a:buChar char="»"/>
        <a:defRPr sz="2000">
          <a:solidFill>
            <a:srgbClr val="0C2B6A"/>
          </a:solidFill>
          <a:latin typeface="+mn-lt"/>
        </a:defRPr>
      </a:lvl8pPr>
      <a:lvl9pPr marL="3886200" indent="-228600" algn="l" rtl="0" fontAlgn="base">
        <a:spcBef>
          <a:spcPct val="20000"/>
        </a:spcBef>
        <a:spcAft>
          <a:spcPct val="0"/>
        </a:spcAft>
        <a:buChar char="»"/>
        <a:defRPr sz="2000">
          <a:solidFill>
            <a:srgbClr val="0C2B6A"/>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90600" y="457200"/>
            <a:ext cx="7239000" cy="762000"/>
          </a:xfrm>
          <a:prstGeom prst="rect">
            <a:avLst/>
          </a:prstGeom>
          <a:noFill/>
          <a:ln>
            <a:noFill/>
          </a:ln>
          <a:effectLst>
            <a:outerShdw algn="ctr" rotWithShape="0">
              <a:schemeClr val="tx1">
                <a:alpha val="40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990600" y="1524000"/>
            <a:ext cx="72390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pic>
        <p:nvPicPr>
          <p:cNvPr id="1028" name="Picture 13" descr="BannerHealth_2CP_h"/>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6421041" y="6215063"/>
            <a:ext cx="148590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
            <a:extLst>
              <a:ext uri="{FF2B5EF4-FFF2-40B4-BE49-F238E27FC236}">
                <a16:creationId xmlns:a16="http://schemas.microsoft.com/office/drawing/2014/main" id="{362AD3F3-FFD5-4E68-9F18-5AB60F952C10}"/>
              </a:ext>
            </a:extLst>
          </p:cNvPr>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085850" y="6096000"/>
            <a:ext cx="16002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053110"/>
      </p:ext>
    </p:extLst>
  </p:cSld>
  <p:clrMap bg1="lt1" tx1="dk1" bg2="lt2" tx2="dk2" accent1="accent1" accent2="accent2" accent3="accent3" accent4="accent4" accent5="accent5" accent6="accent6" hlink="hlink" folHlink="folHlink"/>
  <p:sldLayoutIdLst>
    <p:sldLayoutId id="2147483989" r:id="rId1"/>
    <p:sldLayoutId id="2147483990" r:id="rId2"/>
    <p:sldLayoutId id="2147483991" r:id="rId3"/>
    <p:sldLayoutId id="2147483992" r:id="rId4"/>
  </p:sldLayoutIdLst>
  <p:transition>
    <p:fade thruBlk="1"/>
  </p:transition>
  <p:txStyles>
    <p:titleStyle>
      <a:lvl1pPr algn="l" rtl="0" eaLnBrk="0" fontAlgn="base" hangingPunct="0">
        <a:spcBef>
          <a:spcPct val="0"/>
        </a:spcBef>
        <a:spcAft>
          <a:spcPct val="0"/>
        </a:spcAft>
        <a:defRPr sz="3000">
          <a:solidFill>
            <a:schemeClr val="bg1"/>
          </a:solidFill>
          <a:latin typeface="+mj-lt"/>
          <a:ea typeface="+mj-ea"/>
          <a:cs typeface="+mj-cs"/>
        </a:defRPr>
      </a:lvl1pPr>
      <a:lvl2pPr algn="l" rtl="0" eaLnBrk="0" fontAlgn="base" hangingPunct="0">
        <a:spcBef>
          <a:spcPct val="0"/>
        </a:spcBef>
        <a:spcAft>
          <a:spcPct val="0"/>
        </a:spcAft>
        <a:defRPr sz="3000">
          <a:solidFill>
            <a:schemeClr val="bg1"/>
          </a:solidFill>
          <a:latin typeface="Myriad Pro" pitchFamily="-96" charset="0"/>
        </a:defRPr>
      </a:lvl2pPr>
      <a:lvl3pPr algn="l" rtl="0" eaLnBrk="0" fontAlgn="base" hangingPunct="0">
        <a:spcBef>
          <a:spcPct val="0"/>
        </a:spcBef>
        <a:spcAft>
          <a:spcPct val="0"/>
        </a:spcAft>
        <a:defRPr sz="3000">
          <a:solidFill>
            <a:schemeClr val="bg1"/>
          </a:solidFill>
          <a:latin typeface="Myriad Pro" pitchFamily="-96" charset="0"/>
        </a:defRPr>
      </a:lvl3pPr>
      <a:lvl4pPr algn="l" rtl="0" eaLnBrk="0" fontAlgn="base" hangingPunct="0">
        <a:spcBef>
          <a:spcPct val="0"/>
        </a:spcBef>
        <a:spcAft>
          <a:spcPct val="0"/>
        </a:spcAft>
        <a:defRPr sz="3000">
          <a:solidFill>
            <a:schemeClr val="bg1"/>
          </a:solidFill>
          <a:latin typeface="Myriad Pro" pitchFamily="-96" charset="0"/>
        </a:defRPr>
      </a:lvl4pPr>
      <a:lvl5pPr algn="l" rtl="0" eaLnBrk="0" fontAlgn="base" hangingPunct="0">
        <a:spcBef>
          <a:spcPct val="0"/>
        </a:spcBef>
        <a:spcAft>
          <a:spcPct val="0"/>
        </a:spcAft>
        <a:defRPr sz="3000">
          <a:solidFill>
            <a:schemeClr val="bg1"/>
          </a:solidFill>
          <a:latin typeface="Myriad Pro" pitchFamily="-96" charset="0"/>
        </a:defRPr>
      </a:lvl5pPr>
      <a:lvl6pPr marL="342900" algn="l" rtl="0" fontAlgn="base">
        <a:spcBef>
          <a:spcPct val="0"/>
        </a:spcBef>
        <a:spcAft>
          <a:spcPct val="0"/>
        </a:spcAft>
        <a:defRPr sz="3000">
          <a:solidFill>
            <a:schemeClr val="bg1"/>
          </a:solidFill>
          <a:latin typeface="Myriad Pro" pitchFamily="-96" charset="0"/>
        </a:defRPr>
      </a:lvl6pPr>
      <a:lvl7pPr marL="685800" algn="l" rtl="0" fontAlgn="base">
        <a:spcBef>
          <a:spcPct val="0"/>
        </a:spcBef>
        <a:spcAft>
          <a:spcPct val="0"/>
        </a:spcAft>
        <a:defRPr sz="3000">
          <a:solidFill>
            <a:schemeClr val="bg1"/>
          </a:solidFill>
          <a:latin typeface="Myriad Pro" pitchFamily="-96" charset="0"/>
        </a:defRPr>
      </a:lvl7pPr>
      <a:lvl8pPr marL="1028700" algn="l" rtl="0" fontAlgn="base">
        <a:spcBef>
          <a:spcPct val="0"/>
        </a:spcBef>
        <a:spcAft>
          <a:spcPct val="0"/>
        </a:spcAft>
        <a:defRPr sz="3000">
          <a:solidFill>
            <a:schemeClr val="bg1"/>
          </a:solidFill>
          <a:latin typeface="Myriad Pro" pitchFamily="-96" charset="0"/>
        </a:defRPr>
      </a:lvl8pPr>
      <a:lvl9pPr marL="1371600" algn="l" rtl="0" fontAlgn="base">
        <a:spcBef>
          <a:spcPct val="0"/>
        </a:spcBef>
        <a:spcAft>
          <a:spcPct val="0"/>
        </a:spcAft>
        <a:defRPr sz="3000">
          <a:solidFill>
            <a:schemeClr val="bg1"/>
          </a:solidFill>
          <a:latin typeface="Myriad Pro" pitchFamily="-96" charset="0"/>
        </a:defRPr>
      </a:lvl9pPr>
    </p:titleStyle>
    <p:bodyStyle>
      <a:lvl1pPr marL="257175" indent="-257175" algn="l" rtl="0" eaLnBrk="0" fontAlgn="base" hangingPunct="0">
        <a:spcBef>
          <a:spcPct val="20000"/>
        </a:spcBef>
        <a:spcAft>
          <a:spcPct val="0"/>
        </a:spcAft>
        <a:buChar char="•"/>
        <a:defRPr sz="2400">
          <a:solidFill>
            <a:srgbClr val="0C2B6A"/>
          </a:solidFill>
          <a:latin typeface="+mn-lt"/>
          <a:ea typeface="+mn-ea"/>
          <a:cs typeface="+mn-cs"/>
        </a:defRPr>
      </a:lvl1pPr>
      <a:lvl2pPr marL="557213" indent="-214313" algn="l" rtl="0" eaLnBrk="0" fontAlgn="base" hangingPunct="0">
        <a:spcBef>
          <a:spcPct val="20000"/>
        </a:spcBef>
        <a:spcAft>
          <a:spcPct val="0"/>
        </a:spcAft>
        <a:buChar char="–"/>
        <a:defRPr sz="2100">
          <a:solidFill>
            <a:srgbClr val="0C2B6A"/>
          </a:solidFill>
          <a:latin typeface="+mn-lt"/>
        </a:defRPr>
      </a:lvl2pPr>
      <a:lvl3pPr marL="857250" indent="-171450" algn="l" rtl="0" eaLnBrk="0" fontAlgn="base" hangingPunct="0">
        <a:spcBef>
          <a:spcPct val="20000"/>
        </a:spcBef>
        <a:spcAft>
          <a:spcPct val="0"/>
        </a:spcAft>
        <a:buChar char="•"/>
        <a:defRPr sz="1800">
          <a:solidFill>
            <a:srgbClr val="0C2B6A"/>
          </a:solidFill>
          <a:latin typeface="+mn-lt"/>
        </a:defRPr>
      </a:lvl3pPr>
      <a:lvl4pPr marL="1200150" indent="-171450" algn="l" rtl="0" eaLnBrk="0" fontAlgn="base" hangingPunct="0">
        <a:spcBef>
          <a:spcPct val="20000"/>
        </a:spcBef>
        <a:spcAft>
          <a:spcPct val="0"/>
        </a:spcAft>
        <a:buChar char="–"/>
        <a:defRPr sz="1500">
          <a:solidFill>
            <a:srgbClr val="0C2B6A"/>
          </a:solidFill>
          <a:latin typeface="+mn-lt"/>
        </a:defRPr>
      </a:lvl4pPr>
      <a:lvl5pPr marL="1543050" indent="-171450" algn="l" rtl="0" eaLnBrk="0" fontAlgn="base" hangingPunct="0">
        <a:spcBef>
          <a:spcPct val="20000"/>
        </a:spcBef>
        <a:spcAft>
          <a:spcPct val="0"/>
        </a:spcAft>
        <a:buChar char="»"/>
        <a:defRPr sz="1500">
          <a:solidFill>
            <a:srgbClr val="0C2B6A"/>
          </a:solidFill>
          <a:latin typeface="+mn-lt"/>
        </a:defRPr>
      </a:lvl5pPr>
      <a:lvl6pPr marL="1885950" indent="-171450" algn="l" rtl="0" fontAlgn="base">
        <a:spcBef>
          <a:spcPct val="20000"/>
        </a:spcBef>
        <a:spcAft>
          <a:spcPct val="0"/>
        </a:spcAft>
        <a:buChar char="»"/>
        <a:defRPr sz="1500">
          <a:solidFill>
            <a:srgbClr val="0C2B6A"/>
          </a:solidFill>
          <a:latin typeface="+mn-lt"/>
        </a:defRPr>
      </a:lvl6pPr>
      <a:lvl7pPr marL="2228850" indent="-171450" algn="l" rtl="0" fontAlgn="base">
        <a:spcBef>
          <a:spcPct val="20000"/>
        </a:spcBef>
        <a:spcAft>
          <a:spcPct val="0"/>
        </a:spcAft>
        <a:buChar char="»"/>
        <a:defRPr sz="1500">
          <a:solidFill>
            <a:srgbClr val="0C2B6A"/>
          </a:solidFill>
          <a:latin typeface="+mn-lt"/>
        </a:defRPr>
      </a:lvl7pPr>
      <a:lvl8pPr marL="2571750" indent="-171450" algn="l" rtl="0" fontAlgn="base">
        <a:spcBef>
          <a:spcPct val="20000"/>
        </a:spcBef>
        <a:spcAft>
          <a:spcPct val="0"/>
        </a:spcAft>
        <a:buChar char="»"/>
        <a:defRPr sz="1500">
          <a:solidFill>
            <a:srgbClr val="0C2B6A"/>
          </a:solidFill>
          <a:latin typeface="+mn-lt"/>
        </a:defRPr>
      </a:lvl8pPr>
      <a:lvl9pPr marL="2914650" indent="-171450" algn="l" rtl="0" fontAlgn="base">
        <a:spcBef>
          <a:spcPct val="20000"/>
        </a:spcBef>
        <a:spcAft>
          <a:spcPct val="0"/>
        </a:spcAft>
        <a:buChar char="»"/>
        <a:defRPr sz="1500">
          <a:solidFill>
            <a:srgbClr val="0C2B6A"/>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90600" y="457200"/>
            <a:ext cx="7239000" cy="762000"/>
          </a:xfrm>
          <a:prstGeom prst="rect">
            <a:avLst/>
          </a:prstGeom>
          <a:noFill/>
          <a:ln>
            <a:noFill/>
          </a:ln>
          <a:effectLst>
            <a:outerShdw algn="ctr" rotWithShape="0">
              <a:schemeClr val="tx1">
                <a:alpha val="40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990600" y="1524000"/>
            <a:ext cx="7239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pic>
        <p:nvPicPr>
          <p:cNvPr id="1028" name="Picture 13" descr="BannerHealth_2CP_h"/>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421041" y="6215063"/>
            <a:ext cx="148590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371600" y="6248400"/>
            <a:ext cx="21336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7849616"/>
      </p:ext>
    </p:extLst>
  </p:cSld>
  <p:clrMap bg1="lt1" tx1="dk1" bg2="lt2" tx2="dk2" accent1="accent1" accent2="accent2" accent3="accent3" accent4="accent4" accent5="accent5" accent6="accent6" hlink="hlink" folHlink="folHlink"/>
  <p:sldLayoutIdLst>
    <p:sldLayoutId id="2147483994" r:id="rId1"/>
    <p:sldLayoutId id="2147483995" r:id="rId2"/>
    <p:sldLayoutId id="2147483996" r:id="rId3"/>
  </p:sldLayoutIdLst>
  <p:transition>
    <p:fade thruBlk="1"/>
  </p:transition>
  <p:txStyles>
    <p:titleStyle>
      <a:lvl1pPr algn="l" rtl="0" eaLnBrk="0" fontAlgn="base" hangingPunct="0">
        <a:spcBef>
          <a:spcPct val="0"/>
        </a:spcBef>
        <a:spcAft>
          <a:spcPct val="0"/>
        </a:spcAft>
        <a:defRPr sz="4000">
          <a:solidFill>
            <a:schemeClr val="bg1"/>
          </a:solidFill>
          <a:latin typeface="+mj-lt"/>
          <a:ea typeface="+mj-ea"/>
          <a:cs typeface="+mj-cs"/>
        </a:defRPr>
      </a:lvl1pPr>
      <a:lvl2pPr algn="l" rtl="0" eaLnBrk="0" fontAlgn="base" hangingPunct="0">
        <a:spcBef>
          <a:spcPct val="0"/>
        </a:spcBef>
        <a:spcAft>
          <a:spcPct val="0"/>
        </a:spcAft>
        <a:defRPr sz="4000">
          <a:solidFill>
            <a:schemeClr val="bg1"/>
          </a:solidFill>
          <a:latin typeface="Myriad Pro" pitchFamily="-96" charset="0"/>
        </a:defRPr>
      </a:lvl2pPr>
      <a:lvl3pPr algn="l" rtl="0" eaLnBrk="0" fontAlgn="base" hangingPunct="0">
        <a:spcBef>
          <a:spcPct val="0"/>
        </a:spcBef>
        <a:spcAft>
          <a:spcPct val="0"/>
        </a:spcAft>
        <a:defRPr sz="4000">
          <a:solidFill>
            <a:schemeClr val="bg1"/>
          </a:solidFill>
          <a:latin typeface="Myriad Pro" pitchFamily="-96" charset="0"/>
        </a:defRPr>
      </a:lvl3pPr>
      <a:lvl4pPr algn="l" rtl="0" eaLnBrk="0" fontAlgn="base" hangingPunct="0">
        <a:spcBef>
          <a:spcPct val="0"/>
        </a:spcBef>
        <a:spcAft>
          <a:spcPct val="0"/>
        </a:spcAft>
        <a:defRPr sz="4000">
          <a:solidFill>
            <a:schemeClr val="bg1"/>
          </a:solidFill>
          <a:latin typeface="Myriad Pro" pitchFamily="-96" charset="0"/>
        </a:defRPr>
      </a:lvl4pPr>
      <a:lvl5pPr algn="l" rtl="0" eaLnBrk="0" fontAlgn="base" hangingPunct="0">
        <a:spcBef>
          <a:spcPct val="0"/>
        </a:spcBef>
        <a:spcAft>
          <a:spcPct val="0"/>
        </a:spcAft>
        <a:defRPr sz="4000">
          <a:solidFill>
            <a:schemeClr val="bg1"/>
          </a:solidFill>
          <a:latin typeface="Myriad Pro" pitchFamily="-96" charset="0"/>
        </a:defRPr>
      </a:lvl5pPr>
      <a:lvl6pPr marL="457200" algn="l" rtl="0" fontAlgn="base">
        <a:spcBef>
          <a:spcPct val="0"/>
        </a:spcBef>
        <a:spcAft>
          <a:spcPct val="0"/>
        </a:spcAft>
        <a:defRPr sz="4000">
          <a:solidFill>
            <a:schemeClr val="bg1"/>
          </a:solidFill>
          <a:latin typeface="Myriad Pro" pitchFamily="-96" charset="0"/>
        </a:defRPr>
      </a:lvl6pPr>
      <a:lvl7pPr marL="914400" algn="l" rtl="0" fontAlgn="base">
        <a:spcBef>
          <a:spcPct val="0"/>
        </a:spcBef>
        <a:spcAft>
          <a:spcPct val="0"/>
        </a:spcAft>
        <a:defRPr sz="4000">
          <a:solidFill>
            <a:schemeClr val="bg1"/>
          </a:solidFill>
          <a:latin typeface="Myriad Pro" pitchFamily="-96" charset="0"/>
        </a:defRPr>
      </a:lvl7pPr>
      <a:lvl8pPr marL="1371600" algn="l" rtl="0" fontAlgn="base">
        <a:spcBef>
          <a:spcPct val="0"/>
        </a:spcBef>
        <a:spcAft>
          <a:spcPct val="0"/>
        </a:spcAft>
        <a:defRPr sz="4000">
          <a:solidFill>
            <a:schemeClr val="bg1"/>
          </a:solidFill>
          <a:latin typeface="Myriad Pro" pitchFamily="-96" charset="0"/>
        </a:defRPr>
      </a:lvl8pPr>
      <a:lvl9pPr marL="1828800" algn="l" rtl="0" fontAlgn="base">
        <a:spcBef>
          <a:spcPct val="0"/>
        </a:spcBef>
        <a:spcAft>
          <a:spcPct val="0"/>
        </a:spcAft>
        <a:defRPr sz="4000">
          <a:solidFill>
            <a:schemeClr val="bg1"/>
          </a:solidFill>
          <a:latin typeface="Myriad Pro" pitchFamily="-96" charset="0"/>
        </a:defRPr>
      </a:lvl9pPr>
    </p:titleStyle>
    <p:bodyStyle>
      <a:lvl1pPr marL="342900" indent="-342900" algn="l" rtl="0" eaLnBrk="0" fontAlgn="base" hangingPunct="0">
        <a:spcBef>
          <a:spcPct val="20000"/>
        </a:spcBef>
        <a:spcAft>
          <a:spcPct val="0"/>
        </a:spcAft>
        <a:buChar char="•"/>
        <a:defRPr sz="3200">
          <a:solidFill>
            <a:srgbClr val="0C2B6A"/>
          </a:solidFill>
          <a:latin typeface="+mn-lt"/>
          <a:ea typeface="+mn-ea"/>
          <a:cs typeface="+mn-cs"/>
        </a:defRPr>
      </a:lvl1pPr>
      <a:lvl2pPr marL="742950" indent="-285750" algn="l" rtl="0" eaLnBrk="0" fontAlgn="base" hangingPunct="0">
        <a:spcBef>
          <a:spcPct val="20000"/>
        </a:spcBef>
        <a:spcAft>
          <a:spcPct val="0"/>
        </a:spcAft>
        <a:buChar char="–"/>
        <a:defRPr sz="2800">
          <a:solidFill>
            <a:srgbClr val="0C2B6A"/>
          </a:solidFill>
          <a:latin typeface="+mn-lt"/>
        </a:defRPr>
      </a:lvl2pPr>
      <a:lvl3pPr marL="1143000" indent="-228600" algn="l" rtl="0" eaLnBrk="0" fontAlgn="base" hangingPunct="0">
        <a:spcBef>
          <a:spcPct val="20000"/>
        </a:spcBef>
        <a:spcAft>
          <a:spcPct val="0"/>
        </a:spcAft>
        <a:buChar char="•"/>
        <a:defRPr sz="2400">
          <a:solidFill>
            <a:srgbClr val="0C2B6A"/>
          </a:solidFill>
          <a:latin typeface="+mn-lt"/>
        </a:defRPr>
      </a:lvl3pPr>
      <a:lvl4pPr marL="1600200" indent="-228600" algn="l" rtl="0" eaLnBrk="0" fontAlgn="base" hangingPunct="0">
        <a:spcBef>
          <a:spcPct val="20000"/>
        </a:spcBef>
        <a:spcAft>
          <a:spcPct val="0"/>
        </a:spcAft>
        <a:buChar char="–"/>
        <a:defRPr sz="2000">
          <a:solidFill>
            <a:srgbClr val="0C2B6A"/>
          </a:solidFill>
          <a:latin typeface="+mn-lt"/>
        </a:defRPr>
      </a:lvl4pPr>
      <a:lvl5pPr marL="2057400" indent="-228600" algn="l" rtl="0" eaLnBrk="0" fontAlgn="base" hangingPunct="0">
        <a:spcBef>
          <a:spcPct val="20000"/>
        </a:spcBef>
        <a:spcAft>
          <a:spcPct val="0"/>
        </a:spcAft>
        <a:buChar char="»"/>
        <a:defRPr sz="2000">
          <a:solidFill>
            <a:srgbClr val="0C2B6A"/>
          </a:solidFill>
          <a:latin typeface="+mn-lt"/>
        </a:defRPr>
      </a:lvl5pPr>
      <a:lvl6pPr marL="2514600" indent="-228600" algn="l" rtl="0" fontAlgn="base">
        <a:spcBef>
          <a:spcPct val="20000"/>
        </a:spcBef>
        <a:spcAft>
          <a:spcPct val="0"/>
        </a:spcAft>
        <a:buChar char="»"/>
        <a:defRPr sz="2000">
          <a:solidFill>
            <a:srgbClr val="0C2B6A"/>
          </a:solidFill>
          <a:latin typeface="+mn-lt"/>
        </a:defRPr>
      </a:lvl6pPr>
      <a:lvl7pPr marL="2971800" indent="-228600" algn="l" rtl="0" fontAlgn="base">
        <a:spcBef>
          <a:spcPct val="20000"/>
        </a:spcBef>
        <a:spcAft>
          <a:spcPct val="0"/>
        </a:spcAft>
        <a:buChar char="»"/>
        <a:defRPr sz="2000">
          <a:solidFill>
            <a:srgbClr val="0C2B6A"/>
          </a:solidFill>
          <a:latin typeface="+mn-lt"/>
        </a:defRPr>
      </a:lvl7pPr>
      <a:lvl8pPr marL="3429000" indent="-228600" algn="l" rtl="0" fontAlgn="base">
        <a:spcBef>
          <a:spcPct val="20000"/>
        </a:spcBef>
        <a:spcAft>
          <a:spcPct val="0"/>
        </a:spcAft>
        <a:buChar char="»"/>
        <a:defRPr sz="2000">
          <a:solidFill>
            <a:srgbClr val="0C2B6A"/>
          </a:solidFill>
          <a:latin typeface="+mn-lt"/>
        </a:defRPr>
      </a:lvl8pPr>
      <a:lvl9pPr marL="3886200" indent="-228600" algn="l" rtl="0" fontAlgn="base">
        <a:spcBef>
          <a:spcPct val="20000"/>
        </a:spcBef>
        <a:spcAft>
          <a:spcPct val="0"/>
        </a:spcAft>
        <a:buChar char="»"/>
        <a:defRPr sz="2000">
          <a:solidFill>
            <a:srgbClr val="0C2B6A"/>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535B755-0E86-4785-AFE0-1494E7D7A2BF}" type="datetimeFigureOut">
              <a:rPr lang="en-US" smtClean="0"/>
              <a:t>10/13/22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B69CB7D-1EA5-4E0E-8B67-AFB07720DF65}" type="slidenum">
              <a:rPr lang="en-US" smtClean="0"/>
              <a:t>‹#›</a:t>
            </a:fld>
            <a:endParaRPr lang="en-US"/>
          </a:p>
        </p:txBody>
      </p:sp>
    </p:spTree>
    <p:extLst>
      <p:ext uri="{BB962C8B-B14F-4D97-AF65-F5344CB8AC3E}">
        <p14:creationId xmlns:p14="http://schemas.microsoft.com/office/powerpoint/2010/main" val="3594115271"/>
      </p:ext>
    </p:extLst>
  </p:cSld>
  <p:clrMap bg1="lt1" tx1="dk1" bg2="lt2" tx2="dk2" accent1="accent1" accent2="accent2" accent3="accent3" accent4="accent4" accent5="accent5" accent6="accent6" hlink="hlink" folHlink="folHlink"/>
  <p:sldLayoutIdLst>
    <p:sldLayoutId id="2147483998" r:id="rId1"/>
    <p:sldLayoutId id="2147483999" r:id="rId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21.xml"/><Relationship Id="rId4" Type="http://schemas.openxmlformats.org/officeDocument/2006/relationships/image" Target="../media/image15.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22.tif"/><Relationship Id="rId2" Type="http://schemas.openxmlformats.org/officeDocument/2006/relationships/image" Target="../media/image21.jpg"/><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35.wmf"/><Relationship Id="rId4" Type="http://schemas.openxmlformats.org/officeDocument/2006/relationships/image" Target="../media/image34.png"/></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381000" y="609600"/>
            <a:ext cx="8382000" cy="3276600"/>
          </a:xfrm>
          <a:noFill/>
          <a:ln/>
        </p:spPr>
        <p:txBody>
          <a:bodyPr lIns="90488" tIns="44450" rIns="90488" bIns="44450"/>
          <a:lstStyle/>
          <a:p>
            <a:pPr>
              <a:lnSpc>
                <a:spcPct val="90000"/>
              </a:lnSpc>
            </a:pPr>
            <a:r>
              <a:rPr lang="en-US" sz="4000" dirty="0"/>
              <a:t>Coccidioidomycosis: Presentation, Diagnosis, and Treatment</a:t>
            </a:r>
            <a:br>
              <a:rPr lang="en-US" sz="3200" dirty="0"/>
            </a:br>
            <a:br>
              <a:rPr lang="en-US" sz="3200" dirty="0"/>
            </a:br>
            <a:r>
              <a:rPr lang="en-US" sz="3200" dirty="0"/>
              <a:t>Indian Country Infectious Diseases ECHO</a:t>
            </a:r>
            <a:br>
              <a:rPr lang="en-US" sz="3200" dirty="0"/>
            </a:br>
            <a:r>
              <a:rPr lang="en-US" sz="3200" dirty="0"/>
              <a:t>October 20, 2022</a:t>
            </a:r>
            <a:endParaRPr lang="en-US" dirty="0"/>
          </a:p>
        </p:txBody>
      </p:sp>
      <p:sp>
        <p:nvSpPr>
          <p:cNvPr id="4099" name="Rectangle 3"/>
          <p:cNvSpPr>
            <a:spLocks noGrp="1" noChangeArrowheads="1"/>
          </p:cNvSpPr>
          <p:nvPr>
            <p:ph type="subTitle" idx="1"/>
          </p:nvPr>
        </p:nvSpPr>
        <p:spPr>
          <a:xfrm>
            <a:off x="647700" y="4419600"/>
            <a:ext cx="7848600" cy="1524000"/>
          </a:xfrm>
          <a:noFill/>
          <a:ln/>
        </p:spPr>
        <p:txBody>
          <a:bodyPr lIns="90488" tIns="44450" rIns="90488" bIns="44450"/>
          <a:lstStyle/>
          <a:p>
            <a:pPr marL="342900" indent="-342900">
              <a:spcBef>
                <a:spcPct val="5000"/>
              </a:spcBef>
            </a:pPr>
            <a:r>
              <a:rPr lang="en-US" sz="2800" dirty="0"/>
              <a:t>John N Galgiani MD</a:t>
            </a:r>
          </a:p>
          <a:p>
            <a:pPr marL="342900" indent="-342900">
              <a:spcBef>
                <a:spcPct val="5000"/>
              </a:spcBef>
            </a:pPr>
            <a:r>
              <a:rPr lang="en-US" sz="2800" dirty="0"/>
              <a:t>Valley Fever Center for Excellence</a:t>
            </a:r>
          </a:p>
          <a:p>
            <a:pPr marL="342900" indent="-342900">
              <a:spcBef>
                <a:spcPct val="5000"/>
              </a:spcBef>
            </a:pPr>
            <a:r>
              <a:rPr lang="en-US" sz="2800" dirty="0"/>
              <a:t>University of Arizona</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D61D23-EE9B-44E4-95E1-0E827D66ABC9}"/>
              </a:ext>
            </a:extLst>
          </p:cNvPr>
          <p:cNvSpPr>
            <a:spLocks noGrp="1"/>
          </p:cNvSpPr>
          <p:nvPr>
            <p:ph type="title"/>
          </p:nvPr>
        </p:nvSpPr>
        <p:spPr/>
        <p:txBody>
          <a:bodyPr/>
          <a:lstStyle/>
          <a:p>
            <a:r>
              <a:rPr lang="en-US" dirty="0"/>
              <a:t>Learning Objectives</a:t>
            </a:r>
          </a:p>
        </p:txBody>
      </p:sp>
      <p:sp>
        <p:nvSpPr>
          <p:cNvPr id="3" name="Content Placeholder 2">
            <a:extLst>
              <a:ext uri="{FF2B5EF4-FFF2-40B4-BE49-F238E27FC236}">
                <a16:creationId xmlns:a16="http://schemas.microsoft.com/office/drawing/2014/main" id="{B78EA4E3-F9AD-4ACA-8643-7167FECCC657}"/>
              </a:ext>
            </a:extLst>
          </p:cNvPr>
          <p:cNvSpPr>
            <a:spLocks noGrp="1"/>
          </p:cNvSpPr>
          <p:nvPr>
            <p:ph idx="1"/>
          </p:nvPr>
        </p:nvSpPr>
        <p:spPr/>
        <p:txBody>
          <a:bodyPr/>
          <a:lstStyle/>
          <a:p>
            <a:pPr marL="514350" indent="-514350">
              <a:buFont typeface="+mj-lt"/>
              <a:buAutoNum type="arabicPeriod"/>
            </a:pPr>
            <a:r>
              <a:rPr lang="en-US" dirty="0"/>
              <a:t>Understand the gap in current primary care practice for the early diagnosis of Valley fever.</a:t>
            </a:r>
          </a:p>
          <a:p>
            <a:pPr marL="514350" indent="-514350">
              <a:buFont typeface="+mj-lt"/>
              <a:buAutoNum type="arabicPeriod"/>
            </a:pPr>
            <a:r>
              <a:rPr lang="en-US" dirty="0"/>
              <a:t>Incorporate into practice rational management strategies to the various symptoms caused by new uncomplicated Valley fever.</a:t>
            </a:r>
          </a:p>
        </p:txBody>
      </p:sp>
    </p:spTree>
    <p:extLst>
      <p:ext uri="{BB962C8B-B14F-4D97-AF65-F5344CB8AC3E}">
        <p14:creationId xmlns:p14="http://schemas.microsoft.com/office/powerpoint/2010/main" val="39853550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6581" y="5780782"/>
            <a:ext cx="5023619" cy="954107"/>
          </a:xfrm>
          <a:prstGeom prst="rect">
            <a:avLst/>
          </a:prstGeom>
          <a:noFill/>
        </p:spPr>
        <p:txBody>
          <a:bodyPr wrap="none" rtlCol="0">
            <a:spAutoFit/>
          </a:bodyPr>
          <a:lstStyle/>
          <a:p>
            <a:pPr algn="ctr">
              <a:buFontTx/>
              <a:buNone/>
            </a:pPr>
            <a:r>
              <a:rPr lang="en-US" sz="2800" dirty="0">
                <a:solidFill>
                  <a:srgbClr val="FFFF00"/>
                </a:solidFill>
              </a:rPr>
              <a:t>This syllabus is available at</a:t>
            </a:r>
          </a:p>
          <a:p>
            <a:pPr algn="ctr">
              <a:spcBef>
                <a:spcPts val="0"/>
              </a:spcBef>
              <a:buFontTx/>
              <a:buNone/>
            </a:pPr>
            <a:r>
              <a:rPr lang="en-US" sz="2800" dirty="0">
                <a:solidFill>
                  <a:srgbClr val="FFFF00"/>
                </a:solidFill>
              </a:rPr>
              <a:t>htpp://vfce.arizona.edu</a:t>
            </a:r>
          </a:p>
        </p:txBody>
      </p:sp>
      <p:sp>
        <p:nvSpPr>
          <p:cNvPr id="2" name="TextBox 1">
            <a:extLst>
              <a:ext uri="{FF2B5EF4-FFF2-40B4-BE49-F238E27FC236}">
                <a16:creationId xmlns:a16="http://schemas.microsoft.com/office/drawing/2014/main" id="{FBF8AFB7-C5F1-43CA-87D2-C2C143112276}"/>
              </a:ext>
            </a:extLst>
          </p:cNvPr>
          <p:cNvSpPr txBox="1"/>
          <p:nvPr/>
        </p:nvSpPr>
        <p:spPr>
          <a:xfrm>
            <a:off x="4800600" y="1083504"/>
            <a:ext cx="3886201" cy="3945696"/>
          </a:xfrm>
          <a:prstGeom prst="rect">
            <a:avLst/>
          </a:prstGeom>
          <a:noFill/>
        </p:spPr>
        <p:txBody>
          <a:bodyPr wrap="square" rtlCol="0">
            <a:spAutoFit/>
          </a:bodyPr>
          <a:lstStyle/>
          <a:p>
            <a:pPr algn="ctr">
              <a:buNone/>
            </a:pPr>
            <a:r>
              <a:rPr lang="en-US" dirty="0"/>
              <a:t>Banner Health</a:t>
            </a:r>
          </a:p>
          <a:p>
            <a:pPr algn="ctr">
              <a:buNone/>
            </a:pPr>
            <a:r>
              <a:rPr lang="en-US" sz="2800" dirty="0"/>
              <a:t>Clinical Consensus</a:t>
            </a:r>
          </a:p>
          <a:p>
            <a:pPr algn="ctr">
              <a:buNone/>
            </a:pPr>
            <a:r>
              <a:rPr lang="en-US" sz="2800" dirty="0"/>
              <a:t>Group</a:t>
            </a:r>
          </a:p>
          <a:p>
            <a:pPr algn="ctr">
              <a:buNone/>
            </a:pPr>
            <a:endParaRPr lang="en-US" sz="2800" dirty="0"/>
          </a:p>
          <a:p>
            <a:pPr algn="ctr">
              <a:buNone/>
            </a:pPr>
            <a:r>
              <a:rPr lang="en-US" sz="2800" dirty="0"/>
              <a:t>“Clinical Practice for Diagnosing and Managing Coccidioidomycosis”</a:t>
            </a:r>
          </a:p>
        </p:txBody>
      </p:sp>
      <p:cxnSp>
        <p:nvCxnSpPr>
          <p:cNvPr id="5" name="Straight Connector 4">
            <a:extLst>
              <a:ext uri="{FF2B5EF4-FFF2-40B4-BE49-F238E27FC236}">
                <a16:creationId xmlns:a16="http://schemas.microsoft.com/office/drawing/2014/main" id="{182535EE-5240-4071-A421-D6C20E52BBDF}"/>
              </a:ext>
            </a:extLst>
          </p:cNvPr>
          <p:cNvCxnSpPr/>
          <p:nvPr/>
        </p:nvCxnSpPr>
        <p:spPr bwMode="auto">
          <a:xfrm>
            <a:off x="5448300" y="2895600"/>
            <a:ext cx="3048000" cy="0"/>
          </a:xfrm>
          <a:prstGeom prst="line">
            <a:avLst/>
          </a:prstGeom>
          <a:noFill/>
          <a:ln w="60325" cap="flat" cmpd="sng" algn="ctr">
            <a:solidFill>
              <a:schemeClr val="tx1"/>
            </a:solidFill>
            <a:prstDash val="solid"/>
            <a:round/>
            <a:headEnd type="diamond" w="med" len="med"/>
            <a:tailEnd type="diamond" w="med" len="med"/>
          </a:ln>
          <a:effectLst/>
        </p:spPr>
      </p:cxnSp>
      <p:pic>
        <p:nvPicPr>
          <p:cNvPr id="7" name="Picture 6">
            <a:extLst>
              <a:ext uri="{FF2B5EF4-FFF2-40B4-BE49-F238E27FC236}">
                <a16:creationId xmlns:a16="http://schemas.microsoft.com/office/drawing/2014/main" id="{8A51DA76-85CC-4858-8A8A-D3AE0B33BE66}"/>
              </a:ext>
            </a:extLst>
          </p:cNvPr>
          <p:cNvPicPr>
            <a:picLocks noChangeAspect="1"/>
          </p:cNvPicPr>
          <p:nvPr/>
        </p:nvPicPr>
        <p:blipFill>
          <a:blip r:embed="rId3"/>
          <a:stretch>
            <a:fillRect/>
          </a:stretch>
        </p:blipFill>
        <p:spPr>
          <a:xfrm>
            <a:off x="457200" y="76200"/>
            <a:ext cx="4152899" cy="5767297"/>
          </a:xfrm>
          <a:prstGeom prst="rect">
            <a:avLst/>
          </a:prstGeom>
        </p:spPr>
      </p:pic>
    </p:spTree>
    <p:extLst>
      <p:ext uri="{BB962C8B-B14F-4D97-AF65-F5344CB8AC3E}">
        <p14:creationId xmlns:p14="http://schemas.microsoft.com/office/powerpoint/2010/main" val="3896746407"/>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3154680" y="1752600"/>
            <a:ext cx="2834640" cy="3824320"/>
          </a:xfrm>
          <a:prstGeom prst="rect">
            <a:avLst/>
          </a:prstGeom>
        </p:spPr>
      </p:pic>
      <p:pic>
        <p:nvPicPr>
          <p:cNvPr id="8" name="Picture 7"/>
          <p:cNvPicPr>
            <a:picLocks noChangeAspect="1"/>
          </p:cNvPicPr>
          <p:nvPr/>
        </p:nvPicPr>
        <p:blipFill>
          <a:blip r:embed="rId3"/>
          <a:stretch>
            <a:fillRect/>
          </a:stretch>
        </p:blipFill>
        <p:spPr>
          <a:xfrm>
            <a:off x="152400" y="1752600"/>
            <a:ext cx="2834640" cy="3019626"/>
          </a:xfrm>
          <a:prstGeom prst="rect">
            <a:avLst/>
          </a:prstGeom>
        </p:spPr>
      </p:pic>
      <p:pic>
        <p:nvPicPr>
          <p:cNvPr id="9" name="Picture 8"/>
          <p:cNvPicPr>
            <a:picLocks noChangeAspect="1"/>
          </p:cNvPicPr>
          <p:nvPr/>
        </p:nvPicPr>
        <p:blipFill>
          <a:blip r:embed="rId4"/>
          <a:stretch>
            <a:fillRect/>
          </a:stretch>
        </p:blipFill>
        <p:spPr>
          <a:xfrm>
            <a:off x="6096000" y="1752600"/>
            <a:ext cx="2834640" cy="4179107"/>
          </a:xfrm>
          <a:prstGeom prst="rect">
            <a:avLst/>
          </a:prstGeom>
        </p:spPr>
      </p:pic>
    </p:spTree>
    <p:extLst>
      <p:ext uri="{BB962C8B-B14F-4D97-AF65-F5344CB8AC3E}">
        <p14:creationId xmlns:p14="http://schemas.microsoft.com/office/powerpoint/2010/main" val="739544995"/>
      </p:ext>
    </p:extLst>
  </p:cSld>
  <p:clrMapOvr>
    <a:masterClrMapping/>
  </p:clrMapOvr>
  <p:transition>
    <p:fade thruBlk="1"/>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914400"/>
            <a:ext cx="7772400" cy="1295400"/>
          </a:xfrm>
        </p:spPr>
        <p:txBody>
          <a:bodyPr/>
          <a:lstStyle/>
          <a:p>
            <a:r>
              <a:rPr lang="en-US" dirty="0"/>
              <a:t>Primary Care of Coccidioidomycosis</a:t>
            </a:r>
          </a:p>
        </p:txBody>
      </p:sp>
      <p:sp>
        <p:nvSpPr>
          <p:cNvPr id="6" name="Rectangle 5"/>
          <p:cNvSpPr/>
          <p:nvPr/>
        </p:nvSpPr>
        <p:spPr>
          <a:xfrm>
            <a:off x="7949565" y="5868670"/>
            <a:ext cx="2286000" cy="1257300"/>
          </a:xfrm>
          <a:prstGeom prst="rect">
            <a:avLst/>
          </a:prstGeom>
          <a:noFill/>
          <a:ln>
            <a:noFill/>
          </a:ln>
        </p:spPr>
      </p:sp>
      <p:sp>
        <p:nvSpPr>
          <p:cNvPr id="11" name="TextBox 10"/>
          <p:cNvSpPr txBox="1"/>
          <p:nvPr/>
        </p:nvSpPr>
        <p:spPr>
          <a:xfrm>
            <a:off x="1397318" y="2667000"/>
            <a:ext cx="6349364" cy="3127010"/>
          </a:xfrm>
          <a:prstGeom prst="rect">
            <a:avLst/>
          </a:prstGeom>
          <a:noFill/>
          <a:ln w="25400">
            <a:solidFill>
              <a:schemeClr val="tx2"/>
            </a:solidFill>
          </a:ln>
        </p:spPr>
        <p:txBody>
          <a:bodyPr wrap="square" lIns="182880" tIns="182880" rIns="182880" bIns="182880" rtlCol="0">
            <a:spAutoFit/>
          </a:bodyPr>
          <a:lstStyle/>
          <a:p>
            <a:pPr>
              <a:buFontTx/>
              <a:buNone/>
              <a:tabLst>
                <a:tab pos="228600" algn="ctr"/>
                <a:tab pos="457200" algn="l"/>
                <a:tab pos="1371600" algn="r"/>
                <a:tab pos="1714500" algn="r"/>
                <a:tab pos="2408238" algn="l"/>
              </a:tabLst>
            </a:pPr>
            <a:r>
              <a:rPr lang="en-US" dirty="0">
                <a:solidFill>
                  <a:srgbClr val="FFFFCC"/>
                </a:solidFill>
              </a:rPr>
              <a:t>	</a:t>
            </a:r>
            <a:r>
              <a:rPr lang="en-US" u="sng" dirty="0">
                <a:solidFill>
                  <a:srgbClr val="FFFF00"/>
                </a:solidFill>
              </a:rPr>
              <a:t>C	</a:t>
            </a:r>
            <a:r>
              <a:rPr lang="en-US" u="sng" dirty="0" err="1">
                <a:solidFill>
                  <a:srgbClr val="FFFFCC"/>
                </a:solidFill>
              </a:rPr>
              <a:t>onsider</a:t>
            </a:r>
            <a:r>
              <a:rPr lang="en-US" dirty="0">
                <a:solidFill>
                  <a:srgbClr val="FFFFCC"/>
                </a:solidFill>
              </a:rPr>
              <a:t>	the diagnosis</a:t>
            </a:r>
          </a:p>
          <a:p>
            <a:pPr>
              <a:buFontTx/>
              <a:buNone/>
              <a:tabLst>
                <a:tab pos="228600" algn="ctr"/>
                <a:tab pos="457200" algn="l"/>
                <a:tab pos="1371600" algn="r"/>
                <a:tab pos="1714500" algn="r"/>
                <a:tab pos="2408238" algn="l"/>
              </a:tabLst>
            </a:pPr>
            <a:r>
              <a:rPr lang="en-US" dirty="0">
                <a:solidFill>
                  <a:srgbClr val="FFFFCC"/>
                </a:solidFill>
              </a:rPr>
              <a:t>	</a:t>
            </a:r>
            <a:r>
              <a:rPr lang="en-US" u="sng" dirty="0">
                <a:solidFill>
                  <a:srgbClr val="FFFF00"/>
                </a:solidFill>
              </a:rPr>
              <a:t>O	</a:t>
            </a:r>
            <a:r>
              <a:rPr lang="en-US" u="sng" dirty="0" err="1">
                <a:solidFill>
                  <a:srgbClr val="FFFFCC"/>
                </a:solidFill>
              </a:rPr>
              <a:t>rder</a:t>
            </a:r>
            <a:r>
              <a:rPr lang="en-US" u="sng" dirty="0">
                <a:solidFill>
                  <a:srgbClr val="FFFFCC"/>
                </a:solidFill>
              </a:rPr>
              <a:t>		 </a:t>
            </a:r>
            <a:r>
              <a:rPr lang="en-US" dirty="0">
                <a:solidFill>
                  <a:srgbClr val="FFFFCC"/>
                </a:solidFill>
              </a:rPr>
              <a:t>	the right tests</a:t>
            </a:r>
          </a:p>
          <a:p>
            <a:pPr>
              <a:buFontTx/>
              <a:buNone/>
              <a:tabLst>
                <a:tab pos="228600" algn="ctr"/>
                <a:tab pos="457200" algn="l"/>
                <a:tab pos="1371600" algn="r"/>
                <a:tab pos="1714500" algn="r"/>
                <a:tab pos="2408238" algn="l"/>
              </a:tabLst>
            </a:pPr>
            <a:r>
              <a:rPr lang="en-US" dirty="0">
                <a:solidFill>
                  <a:srgbClr val="FFFFCC"/>
                </a:solidFill>
              </a:rPr>
              <a:t>	</a:t>
            </a:r>
            <a:r>
              <a:rPr lang="en-US" u="sng" dirty="0">
                <a:solidFill>
                  <a:srgbClr val="FFFF00"/>
                </a:solidFill>
              </a:rPr>
              <a:t>C	</a:t>
            </a:r>
            <a:r>
              <a:rPr lang="en-US" u="sng" dirty="0">
                <a:solidFill>
                  <a:srgbClr val="FFFFCC"/>
                </a:solidFill>
              </a:rPr>
              <a:t>heck	</a:t>
            </a:r>
            <a:r>
              <a:rPr lang="en-US" dirty="0">
                <a:solidFill>
                  <a:srgbClr val="FFFFCC"/>
                </a:solidFill>
              </a:rPr>
              <a:t> 	for risk factors</a:t>
            </a:r>
          </a:p>
          <a:p>
            <a:pPr>
              <a:buFontTx/>
              <a:buNone/>
              <a:tabLst>
                <a:tab pos="228600" algn="ctr"/>
                <a:tab pos="457200" algn="l"/>
                <a:tab pos="1371600" algn="r"/>
                <a:tab pos="1714500" algn="r"/>
                <a:tab pos="2408238" algn="l"/>
              </a:tabLst>
            </a:pPr>
            <a:r>
              <a:rPr lang="en-US" dirty="0">
                <a:solidFill>
                  <a:srgbClr val="FFFFCC"/>
                </a:solidFill>
              </a:rPr>
              <a:t>	</a:t>
            </a:r>
            <a:r>
              <a:rPr lang="en-US" u="sng" dirty="0">
                <a:solidFill>
                  <a:srgbClr val="FFFF00"/>
                </a:solidFill>
              </a:rPr>
              <a:t>C</a:t>
            </a:r>
            <a:r>
              <a:rPr lang="en-US" u="sng" dirty="0">
                <a:solidFill>
                  <a:srgbClr val="FFFFCC"/>
                </a:solidFill>
              </a:rPr>
              <a:t>	heck	</a:t>
            </a:r>
            <a:r>
              <a:rPr lang="en-US" dirty="0">
                <a:solidFill>
                  <a:srgbClr val="FFFFCC"/>
                </a:solidFill>
              </a:rPr>
              <a:t> 	for complications</a:t>
            </a:r>
            <a:r>
              <a:rPr lang="en-US" dirty="0">
                <a:solidFill>
                  <a:srgbClr val="FFFF00"/>
                </a:solidFill>
              </a:rPr>
              <a:t>	</a:t>
            </a:r>
            <a:r>
              <a:rPr lang="en-US" u="sng" dirty="0">
                <a:solidFill>
                  <a:srgbClr val="FFFF00"/>
                </a:solidFill>
              </a:rPr>
              <a:t>I</a:t>
            </a:r>
            <a:r>
              <a:rPr lang="en-US" u="sng" dirty="0">
                <a:solidFill>
                  <a:srgbClr val="FFFFCC"/>
                </a:solidFill>
              </a:rPr>
              <a:t>	</a:t>
            </a:r>
            <a:r>
              <a:rPr lang="en-US" u="sng" dirty="0" err="1">
                <a:solidFill>
                  <a:srgbClr val="FFFFCC"/>
                </a:solidFill>
              </a:rPr>
              <a:t>nitiate</a:t>
            </a:r>
            <a:r>
              <a:rPr lang="en-US" u="sng" dirty="0">
                <a:solidFill>
                  <a:srgbClr val="FFFFCC"/>
                </a:solidFill>
              </a:rPr>
              <a:t>	</a:t>
            </a:r>
            <a:r>
              <a:rPr lang="en-US" dirty="0">
                <a:solidFill>
                  <a:srgbClr val="FFFFCC"/>
                </a:solidFill>
              </a:rPr>
              <a:t>	management</a:t>
            </a:r>
          </a:p>
        </p:txBody>
      </p:sp>
    </p:spTree>
    <p:extLst>
      <p:ext uri="{BB962C8B-B14F-4D97-AF65-F5344CB8AC3E}">
        <p14:creationId xmlns:p14="http://schemas.microsoft.com/office/powerpoint/2010/main" val="1181293728"/>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838200"/>
            <a:ext cx="9144000" cy="553998"/>
          </a:xfrm>
          <a:prstGeom prst="rect">
            <a:avLst/>
          </a:prstGeom>
          <a:noFill/>
        </p:spPr>
        <p:txBody>
          <a:bodyPr wrap="square" rtlCol="0">
            <a:spAutoFit/>
          </a:bodyPr>
          <a:lstStyle/>
          <a:p>
            <a:pPr algn="ctr" defTabSz="685800" eaLnBrk="1" fontAlgn="auto" hangingPunct="1">
              <a:spcBef>
                <a:spcPts val="0"/>
              </a:spcBef>
              <a:spcAft>
                <a:spcPts val="0"/>
              </a:spcAft>
              <a:buNone/>
            </a:pPr>
            <a:r>
              <a:rPr lang="en-US" sz="3000" b="0" dirty="0">
                <a:solidFill>
                  <a:srgbClr val="FFFFFF"/>
                </a:solidFill>
                <a:latin typeface="Arial"/>
              </a:rPr>
              <a:t>All Cocci Diagnoses in Banner Health, 2017-18</a:t>
            </a:r>
          </a:p>
        </p:txBody>
      </p:sp>
      <p:sp>
        <p:nvSpPr>
          <p:cNvPr id="7" name="TextBox 6"/>
          <p:cNvSpPr txBox="1"/>
          <p:nvPr/>
        </p:nvSpPr>
        <p:spPr>
          <a:xfrm>
            <a:off x="185058" y="2952774"/>
            <a:ext cx="3653517" cy="2192908"/>
          </a:xfrm>
          <a:prstGeom prst="rect">
            <a:avLst/>
          </a:prstGeom>
          <a:noFill/>
          <a:ln w="19050">
            <a:noFill/>
          </a:ln>
        </p:spPr>
        <p:txBody>
          <a:bodyPr wrap="square" rtlCol="0">
            <a:spAutoFit/>
          </a:bodyPr>
          <a:lstStyle/>
          <a:p>
            <a:pPr defTabSz="685800" eaLnBrk="1" fontAlgn="auto" hangingPunct="1">
              <a:spcBef>
                <a:spcPts val="0"/>
              </a:spcBef>
              <a:spcAft>
                <a:spcPts val="0"/>
              </a:spcAft>
              <a:buNone/>
            </a:pPr>
            <a:r>
              <a:rPr lang="en-US" sz="1950" b="0" dirty="0">
                <a:solidFill>
                  <a:srgbClr val="000000"/>
                </a:solidFill>
                <a:latin typeface="Arial"/>
              </a:rPr>
              <a:t>68% of new cocci diagnoses were after hospital admission.</a:t>
            </a:r>
          </a:p>
          <a:p>
            <a:pPr defTabSz="685800" eaLnBrk="1" fontAlgn="auto" hangingPunct="1">
              <a:spcBef>
                <a:spcPts val="0"/>
              </a:spcBef>
              <a:spcAft>
                <a:spcPts val="0"/>
              </a:spcAft>
              <a:buNone/>
            </a:pPr>
            <a:endParaRPr lang="en-US" sz="1950" b="0" dirty="0">
              <a:solidFill>
                <a:srgbClr val="000000"/>
              </a:solidFill>
              <a:latin typeface="Arial"/>
            </a:endParaRPr>
          </a:p>
          <a:p>
            <a:pPr defTabSz="685800" eaLnBrk="1" fontAlgn="auto" hangingPunct="1">
              <a:spcBef>
                <a:spcPts val="0"/>
              </a:spcBef>
              <a:spcAft>
                <a:spcPts val="0"/>
              </a:spcAft>
              <a:buNone/>
            </a:pPr>
            <a:r>
              <a:rPr lang="en-US" sz="1950" b="0" dirty="0">
                <a:solidFill>
                  <a:srgbClr val="000000"/>
                </a:solidFill>
                <a:latin typeface="Arial"/>
              </a:rPr>
              <a:t>Only 12% were from 1⁰ care clinics (yellow bar).</a:t>
            </a:r>
          </a:p>
          <a:p>
            <a:pPr defTabSz="685800" eaLnBrk="1" fontAlgn="auto" hangingPunct="1">
              <a:spcBef>
                <a:spcPts val="0"/>
              </a:spcBef>
              <a:spcAft>
                <a:spcPts val="0"/>
              </a:spcAft>
              <a:buNone/>
            </a:pPr>
            <a:endParaRPr lang="en-US" sz="1950" b="0" dirty="0">
              <a:solidFill>
                <a:srgbClr val="000000"/>
              </a:solidFill>
              <a:latin typeface="Arial"/>
            </a:endParaRPr>
          </a:p>
          <a:p>
            <a:pPr defTabSz="685800" eaLnBrk="1" fontAlgn="auto" hangingPunct="1">
              <a:spcBef>
                <a:spcPts val="0"/>
              </a:spcBef>
              <a:spcAft>
                <a:spcPts val="0"/>
              </a:spcAft>
              <a:buNone/>
            </a:pPr>
            <a:r>
              <a:rPr lang="en-US" sz="1950" b="0" dirty="0">
                <a:solidFill>
                  <a:srgbClr val="000000"/>
                </a:solidFill>
                <a:latin typeface="Arial"/>
              </a:rPr>
              <a:t>&lt;1% from urgent care clinics.</a:t>
            </a:r>
          </a:p>
        </p:txBody>
      </p:sp>
      <p:grpSp>
        <p:nvGrpSpPr>
          <p:cNvPr id="5" name="Group 4">
            <a:extLst>
              <a:ext uri="{FF2B5EF4-FFF2-40B4-BE49-F238E27FC236}">
                <a16:creationId xmlns:a16="http://schemas.microsoft.com/office/drawing/2014/main" id="{22A36037-4EAE-4BA4-A5ED-755A2900C055}"/>
              </a:ext>
            </a:extLst>
          </p:cNvPr>
          <p:cNvGrpSpPr/>
          <p:nvPr/>
        </p:nvGrpSpPr>
        <p:grpSpPr>
          <a:xfrm>
            <a:off x="4024501" y="1714990"/>
            <a:ext cx="4934441" cy="4150569"/>
            <a:chOff x="6096199" y="2033155"/>
            <a:chExt cx="4086892" cy="3437660"/>
          </a:xfrm>
          <a:effectLst>
            <a:outerShdw blurRad="63500" sx="102000" sy="102000" algn="ctr" rotWithShape="0">
              <a:prstClr val="black">
                <a:alpha val="40000"/>
              </a:prstClr>
            </a:outerShdw>
          </a:effectLst>
        </p:grpSpPr>
        <p:pic>
          <p:nvPicPr>
            <p:cNvPr id="4" name="Picture 3"/>
            <p:cNvPicPr>
              <a:picLocks noChangeAspect="1"/>
            </p:cNvPicPr>
            <p:nvPr/>
          </p:nvPicPr>
          <p:blipFill>
            <a:blip r:embed="rId3"/>
            <a:stretch>
              <a:fillRect/>
            </a:stretch>
          </p:blipFill>
          <p:spPr>
            <a:xfrm>
              <a:off x="6096199" y="2033155"/>
              <a:ext cx="4086892" cy="3437660"/>
            </a:xfrm>
            <a:prstGeom prst="rect">
              <a:avLst/>
            </a:prstGeom>
          </p:spPr>
        </p:pic>
        <p:sp>
          <p:nvSpPr>
            <p:cNvPr id="2" name="Rectangle 1"/>
            <p:cNvSpPr/>
            <p:nvPr/>
          </p:nvSpPr>
          <p:spPr>
            <a:xfrm>
              <a:off x="7174058" y="4520046"/>
              <a:ext cx="502734" cy="58448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buNone/>
              </a:pPr>
              <a:endParaRPr lang="en-US" sz="1350" b="0">
                <a:solidFill>
                  <a:srgbClr val="FFFFFF"/>
                </a:solidFill>
                <a:latin typeface="Arial"/>
              </a:endParaRPr>
            </a:p>
          </p:txBody>
        </p:sp>
      </p:grpSp>
      <p:sp>
        <p:nvSpPr>
          <p:cNvPr id="8" name="TextBox 7">
            <a:extLst>
              <a:ext uri="{FF2B5EF4-FFF2-40B4-BE49-F238E27FC236}">
                <a16:creationId xmlns:a16="http://schemas.microsoft.com/office/drawing/2014/main" id="{C8D01A35-A615-4FFC-B4FA-819C792D776E}"/>
              </a:ext>
            </a:extLst>
          </p:cNvPr>
          <p:cNvSpPr txBox="1"/>
          <p:nvPr/>
        </p:nvSpPr>
        <p:spPr>
          <a:xfrm>
            <a:off x="185058" y="1660569"/>
            <a:ext cx="2397034" cy="369332"/>
          </a:xfrm>
          <a:prstGeom prst="rect">
            <a:avLst/>
          </a:prstGeom>
          <a:noFill/>
          <a:ln w="22225">
            <a:solidFill>
              <a:srgbClr val="FFFF00"/>
            </a:solidFill>
          </a:ln>
        </p:spPr>
        <p:txBody>
          <a:bodyPr wrap="square" rtlCol="0">
            <a:spAutoFit/>
          </a:bodyPr>
          <a:lstStyle/>
          <a:p>
            <a:pPr>
              <a:buNone/>
            </a:pPr>
            <a:r>
              <a:rPr lang="en-US" sz="1800" i="1" dirty="0">
                <a:solidFill>
                  <a:srgbClr val="002060"/>
                </a:solidFill>
              </a:rPr>
              <a:t>Pu et al.  CID. 2020.</a:t>
            </a:r>
          </a:p>
        </p:txBody>
      </p:sp>
    </p:spTree>
    <p:extLst>
      <p:ext uri="{BB962C8B-B14F-4D97-AF65-F5344CB8AC3E}">
        <p14:creationId xmlns:p14="http://schemas.microsoft.com/office/powerpoint/2010/main" val="15478225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AC683-EEC6-4D20-BD6D-5455235FA241}"/>
              </a:ext>
            </a:extLst>
          </p:cNvPr>
          <p:cNvSpPr>
            <a:spLocks noGrp="1"/>
          </p:cNvSpPr>
          <p:nvPr>
            <p:ph type="title"/>
          </p:nvPr>
        </p:nvSpPr>
        <p:spPr/>
        <p:txBody>
          <a:bodyPr/>
          <a:lstStyle/>
          <a:p>
            <a:pPr algn="ctr"/>
            <a:r>
              <a:rPr lang="en-US" sz="3200" dirty="0">
                <a:latin typeface="+mn-lt"/>
              </a:rPr>
              <a:t>Banner Hospital VF Diagnoses, 2019</a:t>
            </a:r>
          </a:p>
        </p:txBody>
      </p:sp>
      <p:sp>
        <p:nvSpPr>
          <p:cNvPr id="3" name="Content Placeholder 2">
            <a:extLst>
              <a:ext uri="{FF2B5EF4-FFF2-40B4-BE49-F238E27FC236}">
                <a16:creationId xmlns:a16="http://schemas.microsoft.com/office/drawing/2014/main" id="{9142ED56-71FE-4B1D-82F9-A056D174C3A5}"/>
              </a:ext>
            </a:extLst>
          </p:cNvPr>
          <p:cNvSpPr>
            <a:spLocks noGrp="1"/>
          </p:cNvSpPr>
          <p:nvPr>
            <p:ph idx="1"/>
          </p:nvPr>
        </p:nvSpPr>
        <p:spPr>
          <a:xfrm>
            <a:off x="514350" y="1822134"/>
            <a:ext cx="8267700" cy="3248025"/>
          </a:xfrm>
        </p:spPr>
        <p:txBody>
          <a:bodyPr/>
          <a:lstStyle/>
          <a:p>
            <a:pPr marL="731044" indent="-731044">
              <a:buNone/>
            </a:pPr>
            <a:r>
              <a:rPr lang="en-US" sz="3200" b="1" dirty="0"/>
              <a:t>Of 1,491 hospitalized patients, 41% had no ICU or surgeries</a:t>
            </a:r>
          </a:p>
          <a:p>
            <a:pPr marL="1092200">
              <a:tabLst>
                <a:tab pos="6346825" algn="r"/>
              </a:tabLst>
            </a:pPr>
            <a:r>
              <a:rPr lang="en-US" sz="2800" dirty="0"/>
              <a:t>Median LOS:	</a:t>
            </a:r>
            <a:r>
              <a:rPr lang="en-US" sz="2800" b="1" dirty="0"/>
              <a:t>3 days</a:t>
            </a:r>
          </a:p>
          <a:p>
            <a:pPr marL="1092200">
              <a:tabLst>
                <a:tab pos="6346825" algn="r"/>
              </a:tabLst>
            </a:pPr>
            <a:r>
              <a:rPr lang="en-US" sz="2800" dirty="0"/>
              <a:t>Median antibiotic doses:	</a:t>
            </a:r>
            <a:r>
              <a:rPr lang="en-US" sz="2800" b="1" dirty="0"/>
              <a:t>14</a:t>
            </a:r>
          </a:p>
          <a:p>
            <a:pPr marL="1092200">
              <a:tabLst>
                <a:tab pos="6346825" algn="r"/>
              </a:tabLst>
            </a:pPr>
            <a:r>
              <a:rPr lang="en-US" sz="2800" dirty="0"/>
              <a:t>Total hospital cost:	</a:t>
            </a:r>
            <a:r>
              <a:rPr lang="en-US" sz="2800" b="1" dirty="0"/>
              <a:t>$28.4 million</a:t>
            </a:r>
          </a:p>
          <a:p>
            <a:pPr marL="640556" indent="-640556">
              <a:buNone/>
            </a:pPr>
            <a:r>
              <a:rPr lang="en-US" sz="3200" b="1" dirty="0"/>
              <a:t>49% had outpatient visit(s) with VF Symptoms</a:t>
            </a:r>
          </a:p>
          <a:p>
            <a:endParaRPr lang="en-US" sz="2250" dirty="0"/>
          </a:p>
          <a:p>
            <a:pPr lvl="1"/>
            <a:endParaRPr lang="en-US" sz="2250" dirty="0"/>
          </a:p>
        </p:txBody>
      </p:sp>
      <p:sp>
        <p:nvSpPr>
          <p:cNvPr id="6" name="TextBox 5">
            <a:extLst>
              <a:ext uri="{FF2B5EF4-FFF2-40B4-BE49-F238E27FC236}">
                <a16:creationId xmlns:a16="http://schemas.microsoft.com/office/drawing/2014/main" id="{CE09368C-2033-49B7-BD56-14CF071099AD}"/>
              </a:ext>
            </a:extLst>
          </p:cNvPr>
          <p:cNvSpPr txBox="1"/>
          <p:nvPr/>
        </p:nvSpPr>
        <p:spPr>
          <a:xfrm>
            <a:off x="359869" y="5641659"/>
            <a:ext cx="2397034" cy="369332"/>
          </a:xfrm>
          <a:prstGeom prst="rect">
            <a:avLst/>
          </a:prstGeom>
          <a:noFill/>
          <a:ln w="22225">
            <a:solidFill>
              <a:srgbClr val="FFFF00"/>
            </a:solidFill>
          </a:ln>
        </p:spPr>
        <p:txBody>
          <a:bodyPr wrap="square" rtlCol="0">
            <a:spAutoFit/>
          </a:bodyPr>
          <a:lstStyle/>
          <a:p>
            <a:pPr>
              <a:buNone/>
            </a:pPr>
            <a:r>
              <a:rPr lang="en-US" sz="1800" i="1" dirty="0">
                <a:solidFill>
                  <a:srgbClr val="002060"/>
                </a:solidFill>
              </a:rPr>
              <a:t>Pu et al.  CID. 2020.</a:t>
            </a:r>
          </a:p>
        </p:txBody>
      </p:sp>
    </p:spTree>
    <p:extLst>
      <p:ext uri="{BB962C8B-B14F-4D97-AF65-F5344CB8AC3E}">
        <p14:creationId xmlns:p14="http://schemas.microsoft.com/office/powerpoint/2010/main" val="13450058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0F2C9-6181-4CAD-B6A7-4102955A37B5}"/>
              </a:ext>
            </a:extLst>
          </p:cNvPr>
          <p:cNvSpPr txBox="1">
            <a:spLocks/>
          </p:cNvSpPr>
          <p:nvPr/>
        </p:nvSpPr>
        <p:spPr>
          <a:xfrm>
            <a:off x="228600" y="609600"/>
            <a:ext cx="8839200" cy="619125"/>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pPr defTabSz="685800">
              <a:buNone/>
              <a:defRPr/>
            </a:pPr>
            <a:r>
              <a:rPr lang="en-US" sz="3600" b="0" kern="0" dirty="0">
                <a:solidFill>
                  <a:srgbClr val="FFFFFF"/>
                </a:solidFill>
                <a:latin typeface="Myriad Pro"/>
              </a:rPr>
              <a:t>Delay of Valley Fever Diagnosis</a:t>
            </a:r>
          </a:p>
        </p:txBody>
      </p:sp>
      <p:sp>
        <p:nvSpPr>
          <p:cNvPr id="3" name="TextBox 2">
            <a:extLst>
              <a:ext uri="{FF2B5EF4-FFF2-40B4-BE49-F238E27FC236}">
                <a16:creationId xmlns:a16="http://schemas.microsoft.com/office/drawing/2014/main" id="{1644DB8E-C1B1-44CE-9731-4B5D294DAC47}"/>
              </a:ext>
            </a:extLst>
          </p:cNvPr>
          <p:cNvSpPr txBox="1"/>
          <p:nvPr/>
        </p:nvSpPr>
        <p:spPr>
          <a:xfrm>
            <a:off x="6229350" y="3005606"/>
            <a:ext cx="2705100" cy="1477328"/>
          </a:xfrm>
          <a:prstGeom prst="rect">
            <a:avLst/>
          </a:prstGeom>
          <a:noFill/>
          <a:ln w="53975">
            <a:noFill/>
          </a:ln>
        </p:spPr>
        <p:txBody>
          <a:bodyPr wrap="square">
            <a:spAutoFit/>
          </a:bodyPr>
          <a:lstStyle/>
          <a:p>
            <a:pPr algn="ctr" defTabSz="685800" eaLnBrk="1" fontAlgn="auto" hangingPunct="1">
              <a:spcBef>
                <a:spcPts val="0"/>
              </a:spcBef>
              <a:spcAft>
                <a:spcPts val="0"/>
              </a:spcAft>
              <a:buNone/>
              <a:defRPr/>
            </a:pPr>
            <a:r>
              <a:rPr lang="en-US" sz="2400" b="0" dirty="0">
                <a:latin typeface="Arial"/>
              </a:rPr>
              <a:t>BUMC-Tucson</a:t>
            </a:r>
          </a:p>
          <a:p>
            <a:pPr algn="ctr" defTabSz="685800" eaLnBrk="1" fontAlgn="auto" hangingPunct="1">
              <a:spcBef>
                <a:spcPts val="0"/>
              </a:spcBef>
              <a:spcAft>
                <a:spcPts val="0"/>
              </a:spcAft>
              <a:buNone/>
              <a:defRPr/>
            </a:pPr>
            <a:r>
              <a:rPr lang="en-US" sz="2400" b="0" dirty="0">
                <a:latin typeface="Arial"/>
              </a:rPr>
              <a:t>1º Care</a:t>
            </a:r>
          </a:p>
          <a:p>
            <a:pPr algn="ctr" defTabSz="685800" eaLnBrk="1" fontAlgn="auto" hangingPunct="1">
              <a:spcBef>
                <a:spcPts val="0"/>
              </a:spcBef>
              <a:spcAft>
                <a:spcPts val="0"/>
              </a:spcAft>
              <a:buNone/>
              <a:defRPr/>
            </a:pPr>
            <a:r>
              <a:rPr lang="en-US" sz="2100" b="0" dirty="0">
                <a:latin typeface="Arial"/>
              </a:rPr>
              <a:t>43% of Diagnoses</a:t>
            </a:r>
          </a:p>
          <a:p>
            <a:pPr algn="ctr" defTabSz="685800" eaLnBrk="1" fontAlgn="auto" hangingPunct="1">
              <a:spcBef>
                <a:spcPts val="0"/>
              </a:spcBef>
              <a:spcAft>
                <a:spcPts val="0"/>
              </a:spcAft>
              <a:buNone/>
              <a:defRPr/>
            </a:pPr>
            <a:r>
              <a:rPr lang="en-US" sz="2100" b="0" dirty="0">
                <a:latin typeface="Arial"/>
              </a:rPr>
              <a:t>Delayed &gt; 1 month</a:t>
            </a:r>
          </a:p>
        </p:txBody>
      </p:sp>
      <p:pic>
        <p:nvPicPr>
          <p:cNvPr id="5" name="Picture 4">
            <a:extLst>
              <a:ext uri="{FF2B5EF4-FFF2-40B4-BE49-F238E27FC236}">
                <a16:creationId xmlns:a16="http://schemas.microsoft.com/office/drawing/2014/main" id="{59B5EC70-7AB9-4491-8737-597D39E4E434}"/>
              </a:ext>
            </a:extLst>
          </p:cNvPr>
          <p:cNvPicPr>
            <a:picLocks noChangeAspect="1"/>
          </p:cNvPicPr>
          <p:nvPr/>
        </p:nvPicPr>
        <p:blipFill rotWithShape="1">
          <a:blip r:embed="rId2"/>
          <a:srcRect t="11057"/>
          <a:stretch/>
        </p:blipFill>
        <p:spPr>
          <a:xfrm>
            <a:off x="295275" y="1762784"/>
            <a:ext cx="5800725" cy="4023654"/>
          </a:xfrm>
          <a:prstGeom prst="rect">
            <a:avLst/>
          </a:prstGeom>
          <a:effectLst>
            <a:outerShdw blurRad="63500" sx="102000" sy="102000" algn="ctr" rotWithShape="0">
              <a:prstClr val="black">
                <a:alpha val="40000"/>
              </a:prstClr>
            </a:outerShdw>
          </a:effectLst>
        </p:spPr>
      </p:pic>
      <p:sp>
        <p:nvSpPr>
          <p:cNvPr id="6" name="TextBox 5">
            <a:extLst>
              <a:ext uri="{FF2B5EF4-FFF2-40B4-BE49-F238E27FC236}">
                <a16:creationId xmlns:a16="http://schemas.microsoft.com/office/drawing/2014/main" id="{B246C437-5284-4A81-B9EE-86AF4CA7802C}"/>
              </a:ext>
            </a:extLst>
          </p:cNvPr>
          <p:cNvSpPr txBox="1"/>
          <p:nvPr/>
        </p:nvSpPr>
        <p:spPr>
          <a:xfrm>
            <a:off x="6619875" y="4648200"/>
            <a:ext cx="1924050" cy="701731"/>
          </a:xfrm>
          <a:prstGeom prst="rect">
            <a:avLst/>
          </a:prstGeom>
          <a:noFill/>
          <a:ln w="22225">
            <a:solidFill>
              <a:srgbClr val="FFFF00"/>
            </a:solidFill>
          </a:ln>
        </p:spPr>
        <p:txBody>
          <a:bodyPr wrap="square" rtlCol="0">
            <a:spAutoFit/>
          </a:bodyPr>
          <a:lstStyle/>
          <a:p>
            <a:pPr>
              <a:buNone/>
            </a:pPr>
            <a:r>
              <a:rPr lang="en-US" sz="1800" dirty="0">
                <a:solidFill>
                  <a:srgbClr val="002060"/>
                </a:solidFill>
              </a:rPr>
              <a:t>Donovan et al. </a:t>
            </a:r>
          </a:p>
          <a:p>
            <a:pPr>
              <a:buNone/>
            </a:pPr>
            <a:r>
              <a:rPr lang="en-US" sz="1800" dirty="0">
                <a:solidFill>
                  <a:srgbClr val="002060"/>
                </a:solidFill>
              </a:rPr>
              <a:t>EID, 2019</a:t>
            </a:r>
          </a:p>
        </p:txBody>
      </p:sp>
    </p:spTree>
    <p:extLst>
      <p:ext uri="{BB962C8B-B14F-4D97-AF65-F5344CB8AC3E}">
        <p14:creationId xmlns:p14="http://schemas.microsoft.com/office/powerpoint/2010/main" val="2129845717"/>
      </p:ext>
    </p:extLst>
  </p:cSld>
  <p:clrMapOvr>
    <a:masterClrMapping/>
  </p:clrMapOvr>
  <p:transition>
    <p:fade thruBlk="1"/>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0EBAA-B715-46C8-9772-6D8F139303D6}"/>
              </a:ext>
            </a:extLst>
          </p:cNvPr>
          <p:cNvSpPr>
            <a:spLocks noGrp="1"/>
          </p:cNvSpPr>
          <p:nvPr>
            <p:ph type="title"/>
          </p:nvPr>
        </p:nvSpPr>
        <p:spPr>
          <a:xfrm>
            <a:off x="933450" y="388241"/>
            <a:ext cx="7429500" cy="1143000"/>
          </a:xfrm>
        </p:spPr>
        <p:txBody>
          <a:bodyPr/>
          <a:lstStyle/>
          <a:p>
            <a:pPr algn="ctr"/>
            <a:r>
              <a:rPr lang="en-US" sz="3200" dirty="0"/>
              <a:t>Valley Fever case numbers in Banner Urgent Care 2020-2021YTD (22 months)</a:t>
            </a:r>
          </a:p>
        </p:txBody>
      </p:sp>
      <p:sp>
        <p:nvSpPr>
          <p:cNvPr id="3" name="Content Placeholder 2">
            <a:extLst>
              <a:ext uri="{FF2B5EF4-FFF2-40B4-BE49-F238E27FC236}">
                <a16:creationId xmlns:a16="http://schemas.microsoft.com/office/drawing/2014/main" id="{93B0F5D2-E015-4A3B-9847-DA7776D1A6A7}"/>
              </a:ext>
            </a:extLst>
          </p:cNvPr>
          <p:cNvSpPr>
            <a:spLocks noGrp="1"/>
          </p:cNvSpPr>
          <p:nvPr>
            <p:ph idx="1"/>
          </p:nvPr>
        </p:nvSpPr>
        <p:spPr>
          <a:xfrm>
            <a:off x="609600" y="1921981"/>
            <a:ext cx="7924800" cy="2029094"/>
          </a:xfrm>
        </p:spPr>
        <p:txBody>
          <a:bodyPr/>
          <a:lstStyle/>
          <a:p>
            <a:pPr>
              <a:tabLst>
                <a:tab pos="7546975" algn="r"/>
              </a:tabLst>
            </a:pPr>
            <a:r>
              <a:rPr lang="en-US" sz="2400" dirty="0"/>
              <a:t>Patients seen in BUCS:         	</a:t>
            </a:r>
            <a:r>
              <a:rPr lang="en-US" sz="2400" b="1" dirty="0"/>
              <a:t>1,290,201</a:t>
            </a:r>
          </a:p>
          <a:p>
            <a:pPr>
              <a:tabLst>
                <a:tab pos="7546975" algn="r"/>
              </a:tabLst>
            </a:pPr>
            <a:r>
              <a:rPr lang="en-US" sz="2400" dirty="0" err="1"/>
              <a:t>Patiens</a:t>
            </a:r>
            <a:r>
              <a:rPr lang="en-US" sz="2400" dirty="0"/>
              <a:t> with ICD10 for pneumonia (J18.9):   </a:t>
            </a:r>
            <a:r>
              <a:rPr lang="en-US" sz="2400" b="1" dirty="0"/>
              <a:t>	7,031</a:t>
            </a:r>
          </a:p>
          <a:p>
            <a:pPr>
              <a:tabLst>
                <a:tab pos="7546975" algn="r"/>
              </a:tabLst>
            </a:pPr>
            <a:r>
              <a:rPr lang="en-US" sz="2400" dirty="0"/>
              <a:t>Total J18.9 patients tested for VF:               	</a:t>
            </a:r>
            <a:r>
              <a:rPr lang="en-US" sz="2400" b="1" dirty="0"/>
              <a:t>1,513</a:t>
            </a:r>
          </a:p>
          <a:p>
            <a:pPr>
              <a:tabLst>
                <a:tab pos="7546975" algn="r"/>
              </a:tabLst>
            </a:pPr>
            <a:r>
              <a:rPr lang="en-US" sz="2400" dirty="0"/>
              <a:t>Number (%) of tested patients positive:	</a:t>
            </a:r>
            <a:r>
              <a:rPr lang="en-US" sz="2400" b="1" dirty="0"/>
              <a:t>327 (21.6%) </a:t>
            </a:r>
          </a:p>
          <a:p>
            <a:pPr marL="0" indent="0">
              <a:buNone/>
              <a:tabLst>
                <a:tab pos="6602016" algn="r"/>
              </a:tabLst>
            </a:pPr>
            <a:endParaRPr lang="en-US" sz="2100" b="1" dirty="0">
              <a:solidFill>
                <a:srgbClr val="0066CC"/>
              </a:solidFill>
            </a:endParaRPr>
          </a:p>
          <a:p>
            <a:pPr marL="0" indent="0">
              <a:buNone/>
              <a:tabLst>
                <a:tab pos="6602016" algn="r"/>
              </a:tabLst>
            </a:pPr>
            <a:endParaRPr lang="en-US" sz="2100" b="1" dirty="0">
              <a:solidFill>
                <a:srgbClr val="0066CC"/>
              </a:solidFill>
            </a:endParaRPr>
          </a:p>
        </p:txBody>
      </p:sp>
      <p:sp>
        <p:nvSpPr>
          <p:cNvPr id="5" name="TextBox 4">
            <a:extLst>
              <a:ext uri="{FF2B5EF4-FFF2-40B4-BE49-F238E27FC236}">
                <a16:creationId xmlns:a16="http://schemas.microsoft.com/office/drawing/2014/main" id="{E73A4614-E187-451E-B8AC-214DECC00083}"/>
              </a:ext>
            </a:extLst>
          </p:cNvPr>
          <p:cNvSpPr txBox="1"/>
          <p:nvPr/>
        </p:nvSpPr>
        <p:spPr>
          <a:xfrm>
            <a:off x="1562100" y="3846462"/>
            <a:ext cx="7372350" cy="1569660"/>
          </a:xfrm>
          <a:prstGeom prst="rect">
            <a:avLst/>
          </a:prstGeom>
          <a:noFill/>
        </p:spPr>
        <p:txBody>
          <a:bodyPr wrap="square">
            <a:spAutoFit/>
          </a:bodyPr>
          <a:lstStyle/>
          <a:p>
            <a:pPr defTabSz="685800" eaLnBrk="1" fontAlgn="auto" hangingPunct="1">
              <a:spcBef>
                <a:spcPts val="0"/>
              </a:spcBef>
              <a:spcAft>
                <a:spcPts val="0"/>
              </a:spcAft>
              <a:buNone/>
              <a:tabLst>
                <a:tab pos="6602016" algn="r"/>
              </a:tabLst>
            </a:pPr>
            <a:r>
              <a:rPr lang="en-US" sz="2400" i="1" u="sng" dirty="0">
                <a:solidFill>
                  <a:srgbClr val="000099"/>
                </a:solidFill>
                <a:latin typeface="Arial"/>
              </a:rPr>
              <a:t>Projection: </a:t>
            </a:r>
          </a:p>
          <a:p>
            <a:pPr defTabSz="685800" eaLnBrk="1" fontAlgn="auto" hangingPunct="1">
              <a:spcBef>
                <a:spcPts val="0"/>
              </a:spcBef>
              <a:spcAft>
                <a:spcPts val="0"/>
              </a:spcAft>
              <a:buNone/>
              <a:tabLst>
                <a:tab pos="6602016" algn="r"/>
              </a:tabLst>
            </a:pPr>
            <a:r>
              <a:rPr lang="en-US" sz="2400" dirty="0">
                <a:solidFill>
                  <a:srgbClr val="000099"/>
                </a:solidFill>
                <a:latin typeface="Arial"/>
              </a:rPr>
              <a:t>If all J18.9 patients were tested in BUCS for Valley Fever, 1,186 more would have been positive. </a:t>
            </a:r>
          </a:p>
        </p:txBody>
      </p:sp>
      <p:sp>
        <p:nvSpPr>
          <p:cNvPr id="7" name="TextBox 6">
            <a:extLst>
              <a:ext uri="{FF2B5EF4-FFF2-40B4-BE49-F238E27FC236}">
                <a16:creationId xmlns:a16="http://schemas.microsoft.com/office/drawing/2014/main" id="{30FC9519-7CFC-4EFA-B18F-1B8839FA30BB}"/>
              </a:ext>
            </a:extLst>
          </p:cNvPr>
          <p:cNvSpPr txBox="1"/>
          <p:nvPr/>
        </p:nvSpPr>
        <p:spPr>
          <a:xfrm>
            <a:off x="1533525" y="5329535"/>
            <a:ext cx="6619875" cy="461665"/>
          </a:xfrm>
          <a:prstGeom prst="rect">
            <a:avLst/>
          </a:prstGeom>
          <a:noFill/>
        </p:spPr>
        <p:txBody>
          <a:bodyPr wrap="square">
            <a:spAutoFit/>
          </a:bodyPr>
          <a:lstStyle/>
          <a:p>
            <a:pPr defTabSz="685800" eaLnBrk="1" fontAlgn="auto" hangingPunct="1">
              <a:spcBef>
                <a:spcPts val="0"/>
              </a:spcBef>
              <a:spcAft>
                <a:spcPts val="0"/>
              </a:spcAft>
              <a:buNone/>
              <a:tabLst>
                <a:tab pos="6602016" algn="r"/>
              </a:tabLst>
            </a:pPr>
            <a:r>
              <a:rPr lang="en-US" sz="2400" dirty="0">
                <a:solidFill>
                  <a:srgbClr val="000000">
                    <a:lumMod val="85000"/>
                    <a:lumOff val="15000"/>
                  </a:srgbClr>
                </a:solidFill>
                <a:latin typeface="Arial"/>
              </a:rPr>
              <a:t>BUCS misses 3 of 4 Valley Fever diagnoses!</a:t>
            </a:r>
          </a:p>
        </p:txBody>
      </p:sp>
      <p:pic>
        <p:nvPicPr>
          <p:cNvPr id="9" name="Graphic 8" descr="Target Audience with solid fill">
            <a:extLst>
              <a:ext uri="{FF2B5EF4-FFF2-40B4-BE49-F238E27FC236}">
                <a16:creationId xmlns:a16="http://schemas.microsoft.com/office/drawing/2014/main" id="{BFE51D1C-31F4-457D-A014-EC3875F1634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85217" y="3736924"/>
            <a:ext cx="1257821" cy="1257821"/>
          </a:xfrm>
          <a:prstGeom prst="rect">
            <a:avLst/>
          </a:prstGeom>
        </p:spPr>
      </p:pic>
      <p:sp>
        <p:nvSpPr>
          <p:cNvPr id="10" name="TextBox 9">
            <a:extLst>
              <a:ext uri="{FF2B5EF4-FFF2-40B4-BE49-F238E27FC236}">
                <a16:creationId xmlns:a16="http://schemas.microsoft.com/office/drawing/2014/main" id="{F110D36A-1C66-491C-9AE4-D0D632628642}"/>
              </a:ext>
            </a:extLst>
          </p:cNvPr>
          <p:cNvSpPr txBox="1"/>
          <p:nvPr/>
        </p:nvSpPr>
        <p:spPr>
          <a:xfrm>
            <a:off x="3200400" y="5791200"/>
            <a:ext cx="2819400" cy="646331"/>
          </a:xfrm>
          <a:prstGeom prst="rect">
            <a:avLst/>
          </a:prstGeom>
          <a:noFill/>
          <a:ln w="22225">
            <a:solidFill>
              <a:srgbClr val="FFFF00"/>
            </a:solidFill>
          </a:ln>
        </p:spPr>
        <p:txBody>
          <a:bodyPr wrap="square" rtlCol="0">
            <a:spAutoFit/>
          </a:bodyPr>
          <a:lstStyle/>
          <a:p>
            <a:pPr>
              <a:buNone/>
            </a:pPr>
            <a:r>
              <a:rPr lang="en-US" sz="1800" i="1" dirty="0">
                <a:solidFill>
                  <a:srgbClr val="002060"/>
                </a:solidFill>
              </a:rPr>
              <a:t>Pu et al. Banner Data Analytics, unpublished</a:t>
            </a:r>
          </a:p>
        </p:txBody>
      </p:sp>
    </p:spTree>
    <p:extLst>
      <p:ext uri="{BB962C8B-B14F-4D97-AF65-F5344CB8AC3E}">
        <p14:creationId xmlns:p14="http://schemas.microsoft.com/office/powerpoint/2010/main" val="20718343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noChangeArrowheads="1"/>
          </p:cNvSpPr>
          <p:nvPr>
            <p:ph type="title"/>
          </p:nvPr>
        </p:nvSpPr>
        <p:spPr>
          <a:xfrm>
            <a:off x="833438" y="190500"/>
            <a:ext cx="7772400" cy="1143000"/>
          </a:xfrm>
        </p:spPr>
        <p:txBody>
          <a:bodyPr/>
          <a:lstStyle/>
          <a:p>
            <a:pPr algn="ctr"/>
            <a:r>
              <a:rPr lang="en-US" altLang="en-US" sz="4800" b="1" u="sng"/>
              <a:t>C</a:t>
            </a:r>
            <a:r>
              <a:rPr lang="en-US" altLang="en-US"/>
              <a:t>onsider the diagnosis in Arizona</a:t>
            </a:r>
            <a:endParaRPr lang="en-US" altLang="en-US" sz="3200"/>
          </a:p>
        </p:txBody>
      </p:sp>
      <p:sp>
        <p:nvSpPr>
          <p:cNvPr id="3" name="Content Placeholder 2"/>
          <p:cNvSpPr>
            <a:spLocks noGrp="1" noChangeArrowheads="1"/>
          </p:cNvSpPr>
          <p:nvPr>
            <p:ph idx="1"/>
          </p:nvPr>
        </p:nvSpPr>
        <p:spPr>
          <a:xfrm>
            <a:off x="571500" y="1981200"/>
            <a:ext cx="8001000" cy="4114800"/>
          </a:xfrm>
        </p:spPr>
        <p:txBody>
          <a:bodyPr/>
          <a:lstStyle/>
          <a:p>
            <a:r>
              <a:rPr lang="en-US" altLang="en-US"/>
              <a:t>In Arizona, Valley Fever is very common.  It should be in the differential often.</a:t>
            </a:r>
          </a:p>
          <a:p>
            <a:r>
              <a:rPr lang="en-US" altLang="en-US"/>
              <a:t>More frequent between the monsoons and the winter rains.</a:t>
            </a:r>
          </a:p>
          <a:p>
            <a:r>
              <a:rPr lang="en-US" altLang="en-US"/>
              <a:t>Syndromes:</a:t>
            </a:r>
          </a:p>
          <a:p>
            <a:pPr marL="457200" lvl="1" indent="0">
              <a:buNone/>
            </a:pPr>
            <a:r>
              <a:rPr lang="en-US" altLang="en-US" b="1" u="sng"/>
              <a:t>Always</a:t>
            </a:r>
            <a:r>
              <a:rPr lang="en-US" altLang="en-US"/>
              <a:t> in community acquired pneumonia.</a:t>
            </a:r>
          </a:p>
          <a:p>
            <a:pPr marL="457200" lvl="1" indent="0">
              <a:buNone/>
            </a:pPr>
            <a:r>
              <a:rPr lang="en-US" altLang="en-US"/>
              <a:t>Rheumatism.</a:t>
            </a:r>
          </a:p>
          <a:p>
            <a:pPr marL="457200" lvl="1" indent="0">
              <a:buNone/>
            </a:pPr>
            <a:r>
              <a:rPr lang="en-US" altLang="en-US"/>
              <a:t>Rashes.</a:t>
            </a:r>
          </a:p>
        </p:txBody>
      </p:sp>
      <p:grpSp>
        <p:nvGrpSpPr>
          <p:cNvPr id="5" name="Group 4"/>
          <p:cNvGrpSpPr>
            <a:grpSpLocks/>
          </p:cNvGrpSpPr>
          <p:nvPr/>
        </p:nvGrpSpPr>
        <p:grpSpPr bwMode="auto">
          <a:xfrm>
            <a:off x="4800601" y="3703638"/>
            <a:ext cx="4329113" cy="2487612"/>
            <a:chOff x="6324599" y="3703192"/>
            <a:chExt cx="4329633" cy="2488118"/>
          </a:xfrm>
        </p:grpSpPr>
        <p:pic>
          <p:nvPicPr>
            <p:cNvPr id="945154" name="Picture 2">
              <a:extLst>
                <a:ext uri="{FF2B5EF4-FFF2-40B4-BE49-F238E27FC236}">
                  <a16:creationId xmlns:a16="http://schemas.microsoft.com/office/drawing/2014/main" id="{20C79F62-7CDE-4863-8E80-E3D5E66BEC98}"/>
                </a:ext>
              </a:extLst>
            </p:cNvPr>
            <p:cNvPicPr>
              <a:picLocks noChangeAspect="1" noChangeArrowheads="1"/>
            </p:cNvPicPr>
            <p:nvPr/>
          </p:nvPicPr>
          <p:blipFill>
            <a:blip r:embed="rId2"/>
            <a:srcRect/>
            <a:stretch>
              <a:fillRect/>
            </a:stretch>
          </p:blipFill>
          <p:spPr bwMode="auto">
            <a:xfrm>
              <a:off x="6324599" y="3703192"/>
              <a:ext cx="4329633" cy="2469064"/>
            </a:xfrm>
            <a:prstGeom prst="rect">
              <a:avLst/>
            </a:prstGeom>
            <a:solidFill>
              <a:schemeClr val="accent5">
                <a:lumMod val="50000"/>
              </a:schemeClr>
            </a:solidFill>
            <a:ln w="9525">
              <a:solidFill>
                <a:schemeClr val="bg2"/>
              </a:solidFill>
              <a:miter lim="800000"/>
              <a:headEnd/>
              <a:tailEnd/>
            </a:ln>
            <a:effectLst/>
          </p:spPr>
        </p:pic>
        <p:sp>
          <p:nvSpPr>
            <p:cNvPr id="4" name="TextBox 3">
              <a:extLst>
                <a:ext uri="{FF2B5EF4-FFF2-40B4-BE49-F238E27FC236}">
                  <a16:creationId xmlns:a16="http://schemas.microsoft.com/office/drawing/2014/main" id="{B0EB082D-0BD6-4193-B3E6-63A42ADF30CB}"/>
                </a:ext>
              </a:extLst>
            </p:cNvPr>
            <p:cNvSpPr txBox="1"/>
            <p:nvPr/>
          </p:nvSpPr>
          <p:spPr>
            <a:xfrm>
              <a:off x="6858063" y="5791179"/>
              <a:ext cx="3796169" cy="400131"/>
            </a:xfrm>
            <a:prstGeom prst="rect">
              <a:avLst/>
            </a:prstGeom>
            <a:solidFill>
              <a:schemeClr val="accent1">
                <a:lumMod val="75000"/>
              </a:schemeClr>
            </a:solid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Jan             Jun                 Dec  </a:t>
              </a:r>
            </a:p>
          </p:txBody>
        </p:sp>
      </p:grpSp>
    </p:spTree>
    <p:extLst>
      <p:ext uri="{BB962C8B-B14F-4D97-AF65-F5344CB8AC3E}">
        <p14:creationId xmlns:p14="http://schemas.microsoft.com/office/powerpoint/2010/main" val="4192725499"/>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 presetClass="entr" presetSubtype="4"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 calcmode="lin" valueType="num">
                                      <p:cBhvr additive="base">
                                        <p:cTn id="10"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1"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 calcmode="lin" valueType="num">
                                      <p:cBhvr additive="base">
                                        <p:cTn id="16"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 calcmode="lin" valueType="num">
                                      <p:cBhvr additive="base">
                                        <p:cTn id="20"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 calcmode="lin" valueType="num">
                                      <p:cBhvr additive="base">
                                        <p:cTn id="24"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 calcmode="lin" valueType="num">
                                      <p:cBhvr additive="base">
                                        <p:cTn id="2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0" presetID="10" presetClass="exit" presetSubtype="0" fill="hold" nodeType="withEffect">
                                  <p:stCondLst>
                                    <p:cond delay="0"/>
                                  </p:stCondLst>
                                  <p:childTnLst>
                                    <p:animEffect transition="out" filter="fade">
                                      <p:cBhvr>
                                        <p:cTn id="31" dur="500"/>
                                        <p:tgtEl>
                                          <p:spTgt spid="5"/>
                                        </p:tgtEl>
                                      </p:cBhvr>
                                    </p:animEffect>
                                    <p:set>
                                      <p:cBhvr>
                                        <p:cTn id="3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723900" y="82550"/>
            <a:ext cx="10591800" cy="1371600"/>
          </a:xfrm>
          <a:extLst>
            <a:ext uri="{91240B29-F687-4F45-9708-019B960494DF}">
              <a14:hiddenLine xmlns:a14="http://schemas.microsoft.com/office/drawing/2010/main" w="12699">
                <a:solidFill>
                  <a:schemeClr val="tx1"/>
                </a:solidFill>
                <a:miter lim="800000"/>
                <a:headEnd/>
                <a:tailEnd/>
              </a14:hiddenLine>
            </a:ext>
          </a:extLst>
        </p:spPr>
        <p:txBody>
          <a:bodyPr vert="horz" wrap="square" lIns="90488" tIns="44450" rIns="90488" bIns="44450" numCol="1" anchor="ctr" anchorCtr="0" compatLnSpc="1">
            <a:prstTxWarp prst="textNoShape">
              <a:avLst/>
            </a:prstTxWarp>
          </a:bodyPr>
          <a:lstStyle/>
          <a:p>
            <a:pPr algn="ctr"/>
            <a:r>
              <a:rPr lang="en-US" altLang="en-US" b="1" u="sng"/>
              <a:t>O</a:t>
            </a:r>
            <a:r>
              <a:rPr lang="en-US" altLang="en-US"/>
              <a:t>rder the Right Tests:</a:t>
            </a:r>
            <a:br>
              <a:rPr lang="en-US" altLang="en-US"/>
            </a:br>
            <a:r>
              <a:rPr lang="en-US" altLang="en-US"/>
              <a:t>	EIA screen for Coccidioidal Antibodies</a:t>
            </a:r>
          </a:p>
        </p:txBody>
      </p:sp>
      <p:sp>
        <p:nvSpPr>
          <p:cNvPr id="50179" name="Rectangle 3"/>
          <p:cNvSpPr>
            <a:spLocks noGrp="1" noChangeArrowheads="1"/>
          </p:cNvSpPr>
          <p:nvPr>
            <p:ph idx="1"/>
          </p:nvPr>
        </p:nvSpPr>
        <p:spPr>
          <a:xfrm>
            <a:off x="457200" y="1981200"/>
            <a:ext cx="8686800" cy="3048000"/>
          </a:xfrm>
          <a:extLst>
            <a:ext uri="{91240B29-F687-4F45-9708-019B960494DF}">
              <a14:hiddenLine xmlns:a14="http://schemas.microsoft.com/office/drawing/2010/main" w="12699">
                <a:solidFill>
                  <a:schemeClr val="tx1"/>
                </a:solidFill>
                <a:miter lim="800000"/>
                <a:headEnd/>
                <a:tailEnd/>
              </a14:hiddenLine>
            </a:ext>
          </a:extLst>
        </p:spPr>
        <p:txBody>
          <a:bodyPr vert="horz" wrap="square" lIns="90488" tIns="44450" rIns="90488" bIns="44450" numCol="1" anchor="t" anchorCtr="0" compatLnSpc="1">
            <a:prstTxWarp prst="textNoShape">
              <a:avLst/>
            </a:prstTxWarp>
          </a:bodyPr>
          <a:lstStyle/>
          <a:p>
            <a:pPr marL="0" indent="0">
              <a:buNone/>
            </a:pPr>
            <a:r>
              <a:rPr lang="en-US" altLang="en-US" sz="4000" b="1"/>
              <a:t>Enzyme Immunoassay (EIA) test</a:t>
            </a:r>
          </a:p>
          <a:p>
            <a:pPr lvl="1"/>
            <a:r>
              <a:rPr lang="en-US" altLang="en-US" sz="3600" b="1"/>
              <a:t>A positive test </a:t>
            </a:r>
            <a:r>
              <a:rPr lang="en-US" altLang="en-US" sz="3600"/>
              <a:t>is very specific and usually is diagnostic.</a:t>
            </a:r>
          </a:p>
          <a:p>
            <a:pPr lvl="1"/>
            <a:r>
              <a:rPr lang="en-US" altLang="en-US" sz="3600" b="1"/>
              <a:t>A negative test </a:t>
            </a:r>
            <a:r>
              <a:rPr lang="en-US" altLang="en-US" sz="3600"/>
              <a:t>never rules out Valley Fever.  Repeated testing improves diagnostic sensitivity.</a:t>
            </a:r>
            <a:r>
              <a:rPr lang="en-US" altLang="en-US" sz="3600" b="1"/>
              <a:t> </a:t>
            </a:r>
          </a:p>
        </p:txBody>
      </p:sp>
    </p:spTree>
    <p:extLst>
      <p:ext uri="{BB962C8B-B14F-4D97-AF65-F5344CB8AC3E}">
        <p14:creationId xmlns:p14="http://schemas.microsoft.com/office/powerpoint/2010/main" val="132659137"/>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0179">
                                            <p:txEl>
                                              <p:pRg st="2" end="2"/>
                                            </p:txEl>
                                          </p:spTgt>
                                        </p:tgtEl>
                                        <p:attrNameLst>
                                          <p:attrName>style.visibility</p:attrName>
                                        </p:attrNameLst>
                                      </p:cBhvr>
                                      <p:to>
                                        <p:strVal val="visible"/>
                                      </p:to>
                                    </p:set>
                                    <p:anim calcmode="lin" valueType="num">
                                      <p:cBhvr additive="base">
                                        <p:cTn id="7" dur="500" fill="hold"/>
                                        <p:tgtEl>
                                          <p:spTgt spid="50179">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017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9"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C768A-C4CA-40D9-A5AE-240C276A02E1}"/>
              </a:ext>
            </a:extLst>
          </p:cNvPr>
          <p:cNvSpPr>
            <a:spLocks noGrp="1"/>
          </p:cNvSpPr>
          <p:nvPr>
            <p:ph type="title"/>
          </p:nvPr>
        </p:nvSpPr>
        <p:spPr/>
        <p:txBody>
          <a:bodyPr/>
          <a:lstStyle/>
          <a:p>
            <a:r>
              <a:rPr lang="en-US" dirty="0"/>
              <a:t>Disclosures</a:t>
            </a:r>
          </a:p>
        </p:txBody>
      </p:sp>
      <p:sp>
        <p:nvSpPr>
          <p:cNvPr id="3" name="Content Placeholder 2">
            <a:extLst>
              <a:ext uri="{FF2B5EF4-FFF2-40B4-BE49-F238E27FC236}">
                <a16:creationId xmlns:a16="http://schemas.microsoft.com/office/drawing/2014/main" id="{6F5257A3-C94E-4F50-8C1E-1774FF6D22D7}"/>
              </a:ext>
            </a:extLst>
          </p:cNvPr>
          <p:cNvSpPr>
            <a:spLocks noGrp="1"/>
          </p:cNvSpPr>
          <p:nvPr>
            <p:ph idx="1"/>
          </p:nvPr>
        </p:nvSpPr>
        <p:spPr>
          <a:xfrm>
            <a:off x="685800" y="2324100"/>
            <a:ext cx="7772400" cy="1600200"/>
          </a:xfrm>
        </p:spPr>
        <p:txBody>
          <a:bodyPr/>
          <a:lstStyle/>
          <a:p>
            <a:pPr marL="0" indent="0" algn="ctr">
              <a:buNone/>
            </a:pPr>
            <a:r>
              <a:rPr lang="en-US" sz="3600" dirty="0"/>
              <a:t>John Galgiani has no conflicts of interest to disclose.</a:t>
            </a:r>
          </a:p>
        </p:txBody>
      </p:sp>
    </p:spTree>
    <p:extLst>
      <p:ext uri="{BB962C8B-B14F-4D97-AF65-F5344CB8AC3E}">
        <p14:creationId xmlns:p14="http://schemas.microsoft.com/office/powerpoint/2010/main" val="3681463087"/>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838200" y="304800"/>
            <a:ext cx="7162800" cy="914400"/>
          </a:xfrm>
        </p:spPr>
        <p:txBody>
          <a:bodyPr/>
          <a:lstStyle/>
          <a:p>
            <a:pPr algn="ctr"/>
            <a:r>
              <a:rPr lang="en-US" altLang="en-US" sz="4800" dirty="0"/>
              <a:t>Risk Factors</a:t>
            </a:r>
          </a:p>
        </p:txBody>
      </p:sp>
      <p:sp>
        <p:nvSpPr>
          <p:cNvPr id="25603" name="Rectangle 3"/>
          <p:cNvSpPr>
            <a:spLocks noGrp="1" noChangeArrowheads="1"/>
          </p:cNvSpPr>
          <p:nvPr>
            <p:ph sz="half" idx="1"/>
          </p:nvPr>
        </p:nvSpPr>
        <p:spPr>
          <a:xfrm>
            <a:off x="76200" y="1752600"/>
            <a:ext cx="4953000" cy="4114800"/>
          </a:xfrm>
        </p:spPr>
        <p:txBody>
          <a:bodyPr/>
          <a:lstStyle/>
          <a:p>
            <a:pPr marL="0" indent="0">
              <a:lnSpc>
                <a:spcPct val="90000"/>
              </a:lnSpc>
              <a:buNone/>
            </a:pPr>
            <a:r>
              <a:rPr lang="en-US" altLang="en-US" sz="4000" dirty="0"/>
              <a:t>Pulmonary Complications</a:t>
            </a:r>
          </a:p>
          <a:p>
            <a:pPr marL="628650" lvl="1" indent="-171450">
              <a:lnSpc>
                <a:spcPct val="90000"/>
              </a:lnSpc>
            </a:pPr>
            <a:r>
              <a:rPr lang="en-US" altLang="en-US" sz="3200" dirty="0"/>
              <a:t>Diabetes mellitus</a:t>
            </a:r>
          </a:p>
          <a:p>
            <a:pPr marL="628650" lvl="1" indent="-171450">
              <a:lnSpc>
                <a:spcPct val="90000"/>
              </a:lnSpc>
            </a:pPr>
            <a:r>
              <a:rPr lang="en-US" altLang="en-US" sz="3200" dirty="0"/>
              <a:t>Cardio-pulmonary or other co-morbidities (Evidence: “common sense”). </a:t>
            </a:r>
          </a:p>
        </p:txBody>
      </p:sp>
      <p:sp>
        <p:nvSpPr>
          <p:cNvPr id="564228" name="Rectangle 4"/>
          <p:cNvSpPr>
            <a:spLocks noGrp="1" noChangeArrowheads="1"/>
          </p:cNvSpPr>
          <p:nvPr>
            <p:ph sz="half" idx="2"/>
          </p:nvPr>
        </p:nvSpPr>
        <p:spPr>
          <a:xfrm>
            <a:off x="4419600" y="1676400"/>
            <a:ext cx="5257800" cy="4419600"/>
          </a:xfrm>
        </p:spPr>
        <p:txBody>
          <a:bodyPr/>
          <a:lstStyle/>
          <a:p>
            <a:pPr marL="0" indent="0">
              <a:lnSpc>
                <a:spcPct val="90000"/>
              </a:lnSpc>
              <a:buNone/>
            </a:pPr>
            <a:r>
              <a:rPr lang="en-US" altLang="en-US" sz="4000" dirty="0"/>
              <a:t>Disseminated Infection</a:t>
            </a:r>
          </a:p>
          <a:p>
            <a:pPr marL="514350" lvl="1">
              <a:lnSpc>
                <a:spcPct val="90000"/>
              </a:lnSpc>
            </a:pPr>
            <a:r>
              <a:rPr lang="en-US" altLang="en-US" sz="3200" dirty="0"/>
              <a:t>Major and critical</a:t>
            </a:r>
          </a:p>
          <a:p>
            <a:pPr marL="914400" lvl="2">
              <a:lnSpc>
                <a:spcPct val="90000"/>
              </a:lnSpc>
            </a:pPr>
            <a:r>
              <a:rPr lang="en-US" altLang="en-US" sz="2800" dirty="0"/>
              <a:t>Cell </a:t>
            </a:r>
            <a:r>
              <a:rPr lang="en-US" altLang="en-US" sz="2800" dirty="0" err="1"/>
              <a:t>immunodificiency</a:t>
            </a:r>
            <a:endParaRPr lang="en-US" altLang="en-US" sz="2800" dirty="0"/>
          </a:p>
          <a:p>
            <a:pPr marL="914400" lvl="2">
              <a:lnSpc>
                <a:spcPct val="90000"/>
              </a:lnSpc>
            </a:pPr>
            <a:r>
              <a:rPr lang="en-US" altLang="en-US" sz="2800" dirty="0"/>
              <a:t>Pregnancy</a:t>
            </a:r>
          </a:p>
          <a:p>
            <a:pPr marL="514350" lvl="1">
              <a:lnSpc>
                <a:spcPct val="90000"/>
              </a:lnSpc>
            </a:pPr>
            <a:r>
              <a:rPr lang="en-US" altLang="en-US" sz="3200" dirty="0"/>
              <a:t>Minor and small effect</a:t>
            </a:r>
          </a:p>
          <a:p>
            <a:pPr marL="914400" lvl="2">
              <a:lnSpc>
                <a:spcPct val="90000"/>
              </a:lnSpc>
            </a:pPr>
            <a:r>
              <a:rPr lang="en-US" altLang="en-US" sz="2800" dirty="0"/>
              <a:t>Males &gt; Females</a:t>
            </a:r>
          </a:p>
          <a:p>
            <a:pPr marL="914400" lvl="2">
              <a:lnSpc>
                <a:spcPct val="90000"/>
              </a:lnSpc>
            </a:pPr>
            <a:r>
              <a:rPr lang="en-US" altLang="en-US" sz="2800" dirty="0"/>
              <a:t>Racial background</a:t>
            </a:r>
          </a:p>
          <a:p>
            <a:pPr marL="914400" lvl="2">
              <a:lnSpc>
                <a:spcPct val="90000"/>
              </a:lnSpc>
            </a:pPr>
            <a:r>
              <a:rPr lang="en-US" altLang="en-US" sz="2800" dirty="0"/>
              <a:t>Adults &gt; Children</a:t>
            </a:r>
            <a:endParaRPr lang="en-US" altLang="en-US" sz="3200" dirty="0"/>
          </a:p>
        </p:txBody>
      </p:sp>
    </p:spTree>
    <p:extLst>
      <p:ext uri="{BB962C8B-B14F-4D97-AF65-F5344CB8AC3E}">
        <p14:creationId xmlns:p14="http://schemas.microsoft.com/office/powerpoint/2010/main" val="3353912732"/>
      </p:ext>
    </p:extLst>
  </p:cSld>
  <p:clrMapOvr>
    <a:masterClrMapping/>
  </p:clrMapOvr>
  <p:transition spd="med">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64228">
                                            <p:txEl>
                                              <p:pRg st="0" end="0"/>
                                            </p:txEl>
                                          </p:spTgt>
                                        </p:tgtEl>
                                        <p:attrNameLst>
                                          <p:attrName>style.visibility</p:attrName>
                                        </p:attrNameLst>
                                      </p:cBhvr>
                                      <p:to>
                                        <p:strVal val="visible"/>
                                      </p:to>
                                    </p:set>
                                    <p:anim calcmode="lin" valueType="num">
                                      <p:cBhvr additive="base">
                                        <p:cTn id="7" dur="500" fill="hold"/>
                                        <p:tgtEl>
                                          <p:spTgt spid="56422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64228">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64228">
                                            <p:txEl>
                                              <p:pRg st="1" end="1"/>
                                            </p:txEl>
                                          </p:spTgt>
                                        </p:tgtEl>
                                        <p:attrNameLst>
                                          <p:attrName>style.visibility</p:attrName>
                                        </p:attrNameLst>
                                      </p:cBhvr>
                                      <p:to>
                                        <p:strVal val="visible"/>
                                      </p:to>
                                    </p:set>
                                    <p:anim calcmode="lin" valueType="num">
                                      <p:cBhvr additive="base">
                                        <p:cTn id="11" dur="500" fill="hold"/>
                                        <p:tgtEl>
                                          <p:spTgt spid="564228">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64228">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64228">
                                            <p:txEl>
                                              <p:pRg st="2" end="2"/>
                                            </p:txEl>
                                          </p:spTgt>
                                        </p:tgtEl>
                                        <p:attrNameLst>
                                          <p:attrName>style.visibility</p:attrName>
                                        </p:attrNameLst>
                                      </p:cBhvr>
                                      <p:to>
                                        <p:strVal val="visible"/>
                                      </p:to>
                                    </p:set>
                                    <p:anim calcmode="lin" valueType="num">
                                      <p:cBhvr additive="base">
                                        <p:cTn id="15" dur="500" fill="hold"/>
                                        <p:tgtEl>
                                          <p:spTgt spid="564228">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64228">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64228">
                                            <p:txEl>
                                              <p:pRg st="3" end="3"/>
                                            </p:txEl>
                                          </p:spTgt>
                                        </p:tgtEl>
                                        <p:attrNameLst>
                                          <p:attrName>style.visibility</p:attrName>
                                        </p:attrNameLst>
                                      </p:cBhvr>
                                      <p:to>
                                        <p:strVal val="visible"/>
                                      </p:to>
                                    </p:set>
                                    <p:anim calcmode="lin" valueType="num">
                                      <p:cBhvr additive="base">
                                        <p:cTn id="19" dur="500" fill="hold"/>
                                        <p:tgtEl>
                                          <p:spTgt spid="564228">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64228">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564228">
                                            <p:txEl>
                                              <p:pRg st="4" end="4"/>
                                            </p:txEl>
                                          </p:spTgt>
                                        </p:tgtEl>
                                        <p:attrNameLst>
                                          <p:attrName>style.visibility</p:attrName>
                                        </p:attrNameLst>
                                      </p:cBhvr>
                                      <p:to>
                                        <p:strVal val="visible"/>
                                      </p:to>
                                    </p:set>
                                    <p:anim calcmode="lin" valueType="num">
                                      <p:cBhvr additive="base">
                                        <p:cTn id="23" dur="500" fill="hold"/>
                                        <p:tgtEl>
                                          <p:spTgt spid="564228">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64228">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64228">
                                            <p:txEl>
                                              <p:pRg st="5" end="5"/>
                                            </p:txEl>
                                          </p:spTgt>
                                        </p:tgtEl>
                                        <p:attrNameLst>
                                          <p:attrName>style.visibility</p:attrName>
                                        </p:attrNameLst>
                                      </p:cBhvr>
                                      <p:to>
                                        <p:strVal val="visible"/>
                                      </p:to>
                                    </p:set>
                                    <p:anim calcmode="lin" valueType="num">
                                      <p:cBhvr additive="base">
                                        <p:cTn id="27" dur="500" fill="hold"/>
                                        <p:tgtEl>
                                          <p:spTgt spid="564228">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64228">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564228">
                                            <p:txEl>
                                              <p:pRg st="6" end="6"/>
                                            </p:txEl>
                                          </p:spTgt>
                                        </p:tgtEl>
                                        <p:attrNameLst>
                                          <p:attrName>style.visibility</p:attrName>
                                        </p:attrNameLst>
                                      </p:cBhvr>
                                      <p:to>
                                        <p:strVal val="visible"/>
                                      </p:to>
                                    </p:set>
                                    <p:anim calcmode="lin" valueType="num">
                                      <p:cBhvr additive="base">
                                        <p:cTn id="31" dur="500" fill="hold"/>
                                        <p:tgtEl>
                                          <p:spTgt spid="564228">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64228">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564228">
                                            <p:txEl>
                                              <p:pRg st="7" end="7"/>
                                            </p:txEl>
                                          </p:spTgt>
                                        </p:tgtEl>
                                        <p:attrNameLst>
                                          <p:attrName>style.visibility</p:attrName>
                                        </p:attrNameLst>
                                      </p:cBhvr>
                                      <p:to>
                                        <p:strVal val="visible"/>
                                      </p:to>
                                    </p:set>
                                    <p:anim calcmode="lin" valueType="num">
                                      <p:cBhvr additive="base">
                                        <p:cTn id="35" dur="500" fill="hold"/>
                                        <p:tgtEl>
                                          <p:spTgt spid="564228">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564228">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228"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txBox="1">
            <a:spLocks noChangeArrowheads="1"/>
          </p:cNvSpPr>
          <p:nvPr/>
        </p:nvSpPr>
        <p:spPr bwMode="auto">
          <a:xfrm>
            <a:off x="304800" y="228600"/>
            <a:ext cx="861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0C2B6A"/>
                </a:solidFill>
                <a:latin typeface="Arial" panose="020B0604020202020204" pitchFamily="34" charset="0"/>
              </a:defRPr>
            </a:lvl1pPr>
            <a:lvl2pPr marL="742950" indent="-285750">
              <a:spcBef>
                <a:spcPct val="20000"/>
              </a:spcBef>
              <a:buChar char="–"/>
              <a:defRPr sz="2800">
                <a:solidFill>
                  <a:srgbClr val="0C2B6A"/>
                </a:solidFill>
                <a:latin typeface="Arial" panose="020B0604020202020204" pitchFamily="34" charset="0"/>
              </a:defRPr>
            </a:lvl2pPr>
            <a:lvl3pPr marL="1143000" indent="-228600">
              <a:spcBef>
                <a:spcPct val="20000"/>
              </a:spcBef>
              <a:buChar char="•"/>
              <a:defRPr sz="2400">
                <a:solidFill>
                  <a:srgbClr val="0C2B6A"/>
                </a:solidFill>
                <a:latin typeface="Arial" panose="020B0604020202020204" pitchFamily="34" charset="0"/>
              </a:defRPr>
            </a:lvl3pPr>
            <a:lvl4pPr marL="1600200" indent="-228600">
              <a:spcBef>
                <a:spcPct val="20000"/>
              </a:spcBef>
              <a:buChar char="–"/>
              <a:defRPr sz="2000">
                <a:solidFill>
                  <a:srgbClr val="0C2B6A"/>
                </a:solidFill>
                <a:latin typeface="Arial" panose="020B0604020202020204" pitchFamily="34" charset="0"/>
              </a:defRPr>
            </a:lvl4pPr>
            <a:lvl5pPr marL="2057400" indent="-228600">
              <a:spcBef>
                <a:spcPct val="20000"/>
              </a:spcBef>
              <a:buChar char="»"/>
              <a:defRPr sz="2000">
                <a:solidFill>
                  <a:srgbClr val="0C2B6A"/>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C2B6A"/>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C2B6A"/>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C2B6A"/>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C2B6A"/>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5400" b="1" i="0" u="sng" strike="noStrike" kern="1200" cap="none" spc="0" normalizeH="0" baseline="0" noProof="0">
                <a:ln>
                  <a:noFill/>
                </a:ln>
                <a:solidFill>
                  <a:srgbClr val="FFFFFF"/>
                </a:solidFill>
                <a:effectLst/>
                <a:uLnTx/>
                <a:uFillTx/>
                <a:latin typeface="Myriad Pro" panose="020B0503030403020204" pitchFamily="34" charset="0"/>
                <a:ea typeface="+mn-ea"/>
                <a:cs typeface="+mn-cs"/>
              </a:rPr>
              <a:t>C</a:t>
            </a:r>
            <a:r>
              <a:rPr kumimoji="0" lang="en-US" altLang="en-US" sz="4000" b="0" i="0" u="none" strike="noStrike" kern="1200" cap="none" spc="0" normalizeH="0" baseline="0" noProof="0">
                <a:ln>
                  <a:noFill/>
                </a:ln>
                <a:solidFill>
                  <a:srgbClr val="FFFFFF"/>
                </a:solidFill>
                <a:effectLst/>
                <a:uLnTx/>
                <a:uFillTx/>
                <a:latin typeface="Myriad Pro" panose="020B0503030403020204" pitchFamily="34" charset="0"/>
                <a:ea typeface="+mn-ea"/>
                <a:cs typeface="+mn-cs"/>
              </a:rPr>
              <a:t>heck for Complications</a:t>
            </a:r>
          </a:p>
        </p:txBody>
      </p:sp>
      <p:sp>
        <p:nvSpPr>
          <p:cNvPr id="7" name="Content Placeholder 6"/>
          <p:cNvSpPr>
            <a:spLocks noGrp="1" noChangeArrowheads="1"/>
          </p:cNvSpPr>
          <p:nvPr>
            <p:ph idx="1"/>
          </p:nvPr>
        </p:nvSpPr>
        <p:spPr>
          <a:xfrm>
            <a:off x="457200" y="1828800"/>
            <a:ext cx="8229600" cy="4267200"/>
          </a:xfrm>
        </p:spPr>
        <p:txBody>
          <a:bodyPr/>
          <a:lstStyle/>
          <a:p>
            <a:r>
              <a:rPr lang="en-US" altLang="en-US" dirty="0"/>
              <a:t>Most complications are focal</a:t>
            </a:r>
          </a:p>
          <a:p>
            <a:r>
              <a:rPr lang="en-US" altLang="en-US" b="1" dirty="0"/>
              <a:t>A review of systems and physical examination will usually detect or exclude the possibility of complications</a:t>
            </a:r>
            <a:r>
              <a:rPr lang="en-US" altLang="en-US" dirty="0"/>
              <a:t>.</a:t>
            </a:r>
          </a:p>
          <a:p>
            <a:r>
              <a:rPr lang="en-US" altLang="en-US" dirty="0"/>
              <a:t>New focal findings warrant either evaluation or referral for Infectious Diseases or Pulmonary consultation. </a:t>
            </a:r>
          </a:p>
        </p:txBody>
      </p:sp>
    </p:spTree>
    <p:extLst>
      <p:ext uri="{BB962C8B-B14F-4D97-AF65-F5344CB8AC3E}">
        <p14:creationId xmlns:p14="http://schemas.microsoft.com/office/powerpoint/2010/main" val="1159449974"/>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304800" y="435114"/>
            <a:ext cx="83820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Fibro-cavitary Coccidioidomycosis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146" y="2179320"/>
            <a:ext cx="4152216" cy="277368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601" y="2133600"/>
            <a:ext cx="3886199" cy="2792703"/>
          </a:xfrm>
          <a:prstGeom prst="rect">
            <a:avLst/>
          </a:prstGeom>
        </p:spPr>
      </p:pic>
      <p:sp>
        <p:nvSpPr>
          <p:cNvPr id="7" name="Text Box 3"/>
          <p:cNvSpPr txBox="1">
            <a:spLocks noChangeArrowheads="1"/>
          </p:cNvSpPr>
          <p:nvPr/>
        </p:nvSpPr>
        <p:spPr bwMode="auto">
          <a:xfrm>
            <a:off x="790127" y="5181600"/>
            <a:ext cx="200567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Complex</a:t>
            </a:r>
          </a:p>
        </p:txBody>
      </p:sp>
      <p:sp>
        <p:nvSpPr>
          <p:cNvPr id="8" name="Text Box 3"/>
          <p:cNvSpPr txBox="1">
            <a:spLocks noChangeArrowheads="1"/>
          </p:cNvSpPr>
          <p:nvPr/>
        </p:nvSpPr>
        <p:spPr bwMode="auto">
          <a:xfrm>
            <a:off x="5882466" y="5181600"/>
            <a:ext cx="254428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Thin-walled</a:t>
            </a:r>
          </a:p>
        </p:txBody>
      </p:sp>
    </p:spTree>
    <p:extLst>
      <p:ext uri="{BB962C8B-B14F-4D97-AF65-F5344CB8AC3E}">
        <p14:creationId xmlns:p14="http://schemas.microsoft.com/office/powerpoint/2010/main" val="1844412003"/>
      </p:ext>
    </p:extLst>
  </p:cSld>
  <p:clrMapOvr>
    <a:masterClrMapping/>
  </p:clrMapOvr>
  <p:transition>
    <p:fade thruBlk="1"/>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CAN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5463" y="533400"/>
            <a:ext cx="3549650" cy="5410200"/>
          </a:xfrm>
          <a:prstGeom prst="rect">
            <a:avLst/>
          </a:prstGeom>
          <a:noFill/>
          <a:extLst>
            <a:ext uri="{909E8E84-426E-40DD-AFC4-6F175D3DCCD1}">
              <a14:hiddenFill xmlns:a14="http://schemas.microsoft.com/office/drawing/2010/main">
                <a:solidFill>
                  <a:srgbClr val="FFFFFF"/>
                </a:solidFill>
              </a14:hiddenFill>
            </a:ext>
          </a:extLst>
        </p:spPr>
      </p:pic>
      <p:sp>
        <p:nvSpPr>
          <p:cNvPr id="3075" name="Text Box 3"/>
          <p:cNvSpPr txBox="1">
            <a:spLocks noChangeArrowheads="1"/>
          </p:cNvSpPr>
          <p:nvPr/>
        </p:nvSpPr>
        <p:spPr bwMode="auto">
          <a:xfrm>
            <a:off x="106342" y="2589074"/>
            <a:ext cx="4237058"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Widely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Disseminated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Coccidioidomycosis</a:t>
            </a:r>
          </a:p>
        </p:txBody>
      </p:sp>
    </p:spTree>
    <p:extLst>
      <p:ext uri="{BB962C8B-B14F-4D97-AF65-F5344CB8AC3E}">
        <p14:creationId xmlns:p14="http://schemas.microsoft.com/office/powerpoint/2010/main" val="3784193321"/>
      </p:ext>
    </p:extLst>
  </p:cSld>
  <p:clrMapOvr>
    <a:masterClrMapping/>
  </p:clrMapOvr>
  <p:transition>
    <p:fade thruBlk="1"/>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SCAN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1752600"/>
            <a:ext cx="5486400" cy="3632200"/>
          </a:xfrm>
          <a:prstGeom prst="rect">
            <a:avLst/>
          </a:prstGeom>
          <a:noFill/>
          <a:extLst>
            <a:ext uri="{909E8E84-426E-40DD-AFC4-6F175D3DCCD1}">
              <a14:hiddenFill xmlns:a14="http://schemas.microsoft.com/office/drawing/2010/main">
                <a:solidFill>
                  <a:srgbClr val="FFFFFF"/>
                </a:solidFill>
              </a14:hiddenFill>
            </a:ext>
          </a:extLst>
        </p:spPr>
      </p:pic>
      <p:sp>
        <p:nvSpPr>
          <p:cNvPr id="6147" name="Text Box 3"/>
          <p:cNvSpPr txBox="1">
            <a:spLocks noChangeArrowheads="1"/>
          </p:cNvSpPr>
          <p:nvPr/>
        </p:nvSpPr>
        <p:spPr bwMode="auto">
          <a:xfrm>
            <a:off x="8615" y="3117048"/>
            <a:ext cx="3344185"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Disseminated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Coccidioidomycosis</a:t>
            </a:r>
          </a:p>
        </p:txBody>
      </p:sp>
    </p:spTree>
    <p:extLst>
      <p:ext uri="{BB962C8B-B14F-4D97-AF65-F5344CB8AC3E}">
        <p14:creationId xmlns:p14="http://schemas.microsoft.com/office/powerpoint/2010/main" val="2078399032"/>
      </p:ext>
    </p:extLst>
  </p:cSld>
  <p:clrMapOvr>
    <a:masterClrMapping/>
  </p:clrMapOvr>
  <p:transition>
    <p:fade thruBlk="1"/>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SCAN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8710" y="1953014"/>
            <a:ext cx="5306690" cy="3609585"/>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3"/>
          <p:cNvSpPr txBox="1">
            <a:spLocks noChangeArrowheads="1"/>
          </p:cNvSpPr>
          <p:nvPr/>
        </p:nvSpPr>
        <p:spPr bwMode="auto">
          <a:xfrm>
            <a:off x="84815" y="3117048"/>
            <a:ext cx="3344185"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Disseminated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Coccidioidomycosis</a:t>
            </a:r>
          </a:p>
        </p:txBody>
      </p:sp>
    </p:spTree>
    <p:extLst>
      <p:ext uri="{BB962C8B-B14F-4D97-AF65-F5344CB8AC3E}">
        <p14:creationId xmlns:p14="http://schemas.microsoft.com/office/powerpoint/2010/main" val="1884379726"/>
      </p:ext>
    </p:extLst>
  </p:cSld>
  <p:clrMapOvr>
    <a:masterClrMapping/>
  </p:clrMapOvr>
  <p:transition>
    <p:fade thruBlk="1"/>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SCAN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2487" y="2029988"/>
            <a:ext cx="5502913" cy="3761212"/>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3"/>
          <p:cNvSpPr txBox="1">
            <a:spLocks noChangeArrowheads="1"/>
          </p:cNvSpPr>
          <p:nvPr/>
        </p:nvSpPr>
        <p:spPr bwMode="auto">
          <a:xfrm>
            <a:off x="84815" y="3117048"/>
            <a:ext cx="3344185"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Disseminated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Coccidioidomycosis</a:t>
            </a:r>
          </a:p>
        </p:txBody>
      </p:sp>
    </p:spTree>
    <p:extLst>
      <p:ext uri="{BB962C8B-B14F-4D97-AF65-F5344CB8AC3E}">
        <p14:creationId xmlns:p14="http://schemas.microsoft.com/office/powerpoint/2010/main" val="1967772808"/>
      </p:ext>
    </p:extLst>
  </p:cSld>
  <p:clrMapOvr>
    <a:masterClrMapping/>
  </p:clrMapOvr>
  <p:transition>
    <p:fade thruBlk="1"/>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SCAN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8015" y="1905000"/>
            <a:ext cx="5341186" cy="3810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3"/>
          <p:cNvSpPr txBox="1">
            <a:spLocks noChangeArrowheads="1"/>
          </p:cNvSpPr>
          <p:nvPr/>
        </p:nvSpPr>
        <p:spPr bwMode="auto">
          <a:xfrm>
            <a:off x="8615" y="3117048"/>
            <a:ext cx="3344185"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Disseminated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Coccidioidomycosis</a:t>
            </a:r>
          </a:p>
        </p:txBody>
      </p:sp>
    </p:spTree>
    <p:extLst>
      <p:ext uri="{BB962C8B-B14F-4D97-AF65-F5344CB8AC3E}">
        <p14:creationId xmlns:p14="http://schemas.microsoft.com/office/powerpoint/2010/main" val="3569522423"/>
      </p:ext>
    </p:extLst>
  </p:cSld>
  <p:clrMapOvr>
    <a:masterClrMapping/>
  </p:clrMapOvr>
  <p:transition>
    <p:fade thruBlk="1"/>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2034" name="Picture 2" descr="SCAN07"/>
          <p:cNvPicPr>
            <a:picLocks noChangeAspect="1" noChangeArrowheads="1"/>
          </p:cNvPicPr>
          <p:nvPr/>
        </p:nvPicPr>
        <p:blipFill>
          <a:blip r:embed="rId3" cstate="print"/>
          <a:srcRect/>
          <a:stretch>
            <a:fillRect/>
          </a:stretch>
        </p:blipFill>
        <p:spPr bwMode="auto">
          <a:xfrm>
            <a:off x="3657600" y="1841951"/>
            <a:ext cx="5173662" cy="3949249"/>
          </a:xfrm>
          <a:prstGeom prst="rect">
            <a:avLst/>
          </a:prstGeom>
          <a:noFill/>
        </p:spPr>
      </p:pic>
      <p:sp>
        <p:nvSpPr>
          <p:cNvPr id="4" name="Text Box 3"/>
          <p:cNvSpPr txBox="1">
            <a:spLocks noChangeArrowheads="1"/>
          </p:cNvSpPr>
          <p:nvPr/>
        </p:nvSpPr>
        <p:spPr bwMode="auto">
          <a:xfrm>
            <a:off x="84815" y="3117048"/>
            <a:ext cx="3344185"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Disseminated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Coccidioidomycosis</a:t>
            </a:r>
          </a:p>
        </p:txBody>
      </p:sp>
    </p:spTree>
    <p:extLst>
      <p:ext uri="{BB962C8B-B14F-4D97-AF65-F5344CB8AC3E}">
        <p14:creationId xmlns:p14="http://schemas.microsoft.com/office/powerpoint/2010/main" val="23350958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2" name="Rectangle 2"/>
          <p:cNvSpPr>
            <a:spLocks noGrp="1" noChangeArrowheads="1"/>
          </p:cNvSpPr>
          <p:nvPr>
            <p:ph type="title"/>
          </p:nvPr>
        </p:nvSpPr>
        <p:spPr>
          <a:xfrm>
            <a:off x="304800" y="228600"/>
            <a:ext cx="8382000" cy="895350"/>
          </a:xfrm>
          <a:noFill/>
          <a:ln/>
        </p:spPr>
        <p:txBody>
          <a:bodyPr lIns="90488" tIns="44450" rIns="90488" bIns="44450"/>
          <a:lstStyle/>
          <a:p>
            <a:r>
              <a:rPr lang="en-US" sz="4000"/>
              <a:t>Primary Care of Coccidioidomycosis</a:t>
            </a:r>
          </a:p>
        </p:txBody>
      </p:sp>
      <p:sp>
        <p:nvSpPr>
          <p:cNvPr id="558083" name="Rectangle 3"/>
          <p:cNvSpPr>
            <a:spLocks noChangeArrowheads="1"/>
          </p:cNvSpPr>
          <p:nvPr/>
        </p:nvSpPr>
        <p:spPr bwMode="auto">
          <a:xfrm>
            <a:off x="1676400" y="990600"/>
            <a:ext cx="3327400" cy="444500"/>
          </a:xfrm>
          <a:prstGeom prst="rect">
            <a:avLst/>
          </a:prstGeom>
          <a:noFill/>
          <a:ln w="50799">
            <a:solidFill>
              <a:schemeClr val="tx2"/>
            </a:solidFill>
            <a:miter lim="800000"/>
            <a:headEnd/>
            <a:tailEnd/>
          </a:ln>
          <a:effectLst/>
        </p:spPr>
        <p:txBody>
          <a:bodyPr lIns="90488" tIns="44450" rIns="90488" bIns="44450">
            <a:spAutoFit/>
          </a:bodyPr>
          <a:lstStyle/>
          <a:p>
            <a:pPr algn="ctr">
              <a:spcBef>
                <a:spcPct val="0"/>
              </a:spcBef>
              <a:buFontTx/>
              <a:buNone/>
            </a:pPr>
            <a:r>
              <a:rPr lang="en-US" sz="2000">
                <a:solidFill>
                  <a:srgbClr val="FFFFCC"/>
                </a:solidFill>
                <a:cs typeface="Arial" charset="0"/>
              </a:rPr>
              <a:t>Compatible Symptoms</a:t>
            </a:r>
          </a:p>
        </p:txBody>
      </p:sp>
      <p:sp>
        <p:nvSpPr>
          <p:cNvPr id="558084" name="Rectangle 4"/>
          <p:cNvSpPr>
            <a:spLocks noChangeArrowheads="1"/>
          </p:cNvSpPr>
          <p:nvPr/>
        </p:nvSpPr>
        <p:spPr bwMode="auto">
          <a:xfrm>
            <a:off x="2057400" y="1905000"/>
            <a:ext cx="2609850" cy="749300"/>
          </a:xfrm>
          <a:prstGeom prst="rect">
            <a:avLst/>
          </a:prstGeom>
          <a:noFill/>
          <a:ln w="50799">
            <a:solidFill>
              <a:schemeClr val="tx1"/>
            </a:solidFill>
            <a:miter lim="800000"/>
            <a:headEnd/>
            <a:tailEnd/>
          </a:ln>
          <a:effectLst/>
        </p:spPr>
        <p:txBody>
          <a:bodyPr lIns="90488" tIns="44450" rIns="90488" bIns="44450">
            <a:spAutoFit/>
          </a:bodyPr>
          <a:lstStyle/>
          <a:p>
            <a:pPr algn="ctr">
              <a:spcBef>
                <a:spcPct val="0"/>
              </a:spcBef>
              <a:buFontTx/>
              <a:buNone/>
            </a:pPr>
            <a:r>
              <a:rPr lang="en-US" sz="2000" b="0">
                <a:solidFill>
                  <a:srgbClr val="FFFFCC"/>
                </a:solidFill>
                <a:cs typeface="Arial" charset="0"/>
              </a:rPr>
              <a:t>Diagnostic  Studies</a:t>
            </a:r>
          </a:p>
          <a:p>
            <a:pPr algn="ctr">
              <a:spcBef>
                <a:spcPct val="0"/>
              </a:spcBef>
              <a:buFontTx/>
              <a:buNone/>
            </a:pPr>
            <a:r>
              <a:rPr lang="en-US" sz="2000" b="0">
                <a:solidFill>
                  <a:srgbClr val="FFFFCC"/>
                </a:solidFill>
                <a:cs typeface="Arial" charset="0"/>
              </a:rPr>
              <a:t>Serology or Cultures</a:t>
            </a:r>
          </a:p>
        </p:txBody>
      </p:sp>
      <p:sp>
        <p:nvSpPr>
          <p:cNvPr id="558085" name="Line 5"/>
          <p:cNvSpPr>
            <a:spLocks noChangeShapeType="1"/>
          </p:cNvSpPr>
          <p:nvPr/>
        </p:nvSpPr>
        <p:spPr bwMode="auto">
          <a:xfrm>
            <a:off x="3352800" y="1447800"/>
            <a:ext cx="1588" cy="406400"/>
          </a:xfrm>
          <a:prstGeom prst="line">
            <a:avLst/>
          </a:prstGeom>
          <a:noFill/>
          <a:ln w="50799">
            <a:solidFill>
              <a:schemeClr val="tx2"/>
            </a:solidFill>
            <a:round/>
            <a:headEnd/>
            <a:tailEnd type="triangle" w="med" len="med"/>
          </a:ln>
          <a:effectLst/>
        </p:spPr>
        <p:txBody>
          <a:bodyPr wrap="none" anchor="ctr"/>
          <a:lstStyle/>
          <a:p>
            <a:endParaRPr lang="en-US">
              <a:solidFill>
                <a:srgbClr val="FFFFCC"/>
              </a:solidFill>
            </a:endParaRPr>
          </a:p>
        </p:txBody>
      </p:sp>
      <p:grpSp>
        <p:nvGrpSpPr>
          <p:cNvPr id="558086" name="Group 6"/>
          <p:cNvGrpSpPr>
            <a:grpSpLocks/>
          </p:cNvGrpSpPr>
          <p:nvPr/>
        </p:nvGrpSpPr>
        <p:grpSpPr bwMode="auto">
          <a:xfrm>
            <a:off x="1752600" y="4078288"/>
            <a:ext cx="3257550" cy="1166812"/>
            <a:chOff x="1104" y="2569"/>
            <a:chExt cx="2052" cy="735"/>
          </a:xfrm>
        </p:grpSpPr>
        <p:sp>
          <p:nvSpPr>
            <p:cNvPr id="558087" name="Rectangle 7"/>
            <p:cNvSpPr>
              <a:spLocks noChangeArrowheads="1"/>
            </p:cNvSpPr>
            <p:nvPr/>
          </p:nvSpPr>
          <p:spPr bwMode="auto">
            <a:xfrm>
              <a:off x="1104" y="2832"/>
              <a:ext cx="2052" cy="472"/>
            </a:xfrm>
            <a:prstGeom prst="rect">
              <a:avLst/>
            </a:prstGeom>
            <a:noFill/>
            <a:ln w="50799">
              <a:solidFill>
                <a:schemeClr val="tx1"/>
              </a:solidFill>
              <a:miter lim="800000"/>
              <a:headEnd/>
              <a:tailEnd/>
            </a:ln>
            <a:effectLst/>
          </p:spPr>
          <p:txBody>
            <a:bodyPr lIns="90488" tIns="44450" rIns="90488" bIns="44450">
              <a:spAutoFit/>
            </a:bodyPr>
            <a:lstStyle/>
            <a:p>
              <a:pPr algn="ctr">
                <a:spcBef>
                  <a:spcPct val="0"/>
                </a:spcBef>
                <a:buFontTx/>
                <a:buNone/>
              </a:pPr>
              <a:r>
                <a:rPr lang="en-US" sz="2000" b="0">
                  <a:solidFill>
                    <a:srgbClr val="FFFFCC"/>
                  </a:solidFill>
                  <a:cs typeface="Arial" charset="0"/>
                </a:rPr>
                <a:t>Focal Signs or Symptoms?</a:t>
              </a:r>
            </a:p>
          </p:txBody>
        </p:sp>
        <p:sp>
          <p:nvSpPr>
            <p:cNvPr id="558088" name="Rectangle 8"/>
            <p:cNvSpPr>
              <a:spLocks noChangeArrowheads="1"/>
            </p:cNvSpPr>
            <p:nvPr/>
          </p:nvSpPr>
          <p:spPr bwMode="auto">
            <a:xfrm>
              <a:off x="1987" y="2569"/>
              <a:ext cx="239" cy="190"/>
            </a:xfrm>
            <a:prstGeom prst="rect">
              <a:avLst/>
            </a:prstGeom>
            <a:noFill/>
            <a:ln w="12699">
              <a:noFill/>
              <a:miter lim="800000"/>
              <a:headEnd/>
              <a:tailEnd/>
            </a:ln>
            <a:effectLst/>
          </p:spPr>
          <p:txBody>
            <a:bodyPr lIns="90488" tIns="44450" rIns="90488" bIns="44450">
              <a:spAutoFit/>
            </a:bodyPr>
            <a:lstStyle/>
            <a:p>
              <a:pPr algn="ctr">
                <a:spcBef>
                  <a:spcPct val="0"/>
                </a:spcBef>
                <a:buFontTx/>
                <a:buNone/>
              </a:pPr>
              <a:r>
                <a:rPr lang="en-US" sz="1400" b="0">
                  <a:solidFill>
                    <a:srgbClr val="FFFFCC"/>
                  </a:solidFill>
                  <a:cs typeface="Arial" charset="0"/>
                </a:rPr>
                <a:t>N</a:t>
              </a:r>
            </a:p>
          </p:txBody>
        </p:sp>
        <p:sp>
          <p:nvSpPr>
            <p:cNvPr id="558089" name="Oval 9"/>
            <p:cNvSpPr>
              <a:spLocks noChangeArrowheads="1"/>
            </p:cNvSpPr>
            <p:nvPr/>
          </p:nvSpPr>
          <p:spPr bwMode="auto">
            <a:xfrm>
              <a:off x="2040" y="2592"/>
              <a:ext cx="133" cy="144"/>
            </a:xfrm>
            <a:prstGeom prst="ellipse">
              <a:avLst/>
            </a:prstGeom>
            <a:noFill/>
            <a:ln w="25399">
              <a:solidFill>
                <a:schemeClr val="tx2"/>
              </a:solidFill>
              <a:round/>
              <a:headEnd/>
              <a:tailEnd/>
            </a:ln>
            <a:effectLst/>
          </p:spPr>
          <p:txBody>
            <a:bodyPr wrap="none" anchor="ctr"/>
            <a:lstStyle/>
            <a:p>
              <a:endParaRPr lang="en-US">
                <a:solidFill>
                  <a:srgbClr val="FFFFCC"/>
                </a:solidFill>
              </a:endParaRPr>
            </a:p>
          </p:txBody>
        </p:sp>
        <p:sp>
          <p:nvSpPr>
            <p:cNvPr id="558090" name="Line 10"/>
            <p:cNvSpPr>
              <a:spLocks noChangeShapeType="1"/>
            </p:cNvSpPr>
            <p:nvPr/>
          </p:nvSpPr>
          <p:spPr bwMode="auto">
            <a:xfrm>
              <a:off x="2111" y="2736"/>
              <a:ext cx="1" cy="80"/>
            </a:xfrm>
            <a:prstGeom prst="line">
              <a:avLst/>
            </a:prstGeom>
            <a:noFill/>
            <a:ln w="25399">
              <a:solidFill>
                <a:schemeClr val="tx2"/>
              </a:solidFill>
              <a:round/>
              <a:headEnd/>
              <a:tailEnd/>
            </a:ln>
            <a:effectLst/>
          </p:spPr>
          <p:txBody>
            <a:bodyPr wrap="none" anchor="ctr"/>
            <a:lstStyle/>
            <a:p>
              <a:endParaRPr lang="en-US">
                <a:solidFill>
                  <a:srgbClr val="FFFFCC"/>
                </a:solidFill>
              </a:endParaRPr>
            </a:p>
          </p:txBody>
        </p:sp>
      </p:grpSp>
      <p:grpSp>
        <p:nvGrpSpPr>
          <p:cNvPr id="558091" name="Group 11"/>
          <p:cNvGrpSpPr>
            <a:grpSpLocks/>
          </p:cNvGrpSpPr>
          <p:nvPr/>
        </p:nvGrpSpPr>
        <p:grpSpPr bwMode="auto">
          <a:xfrm>
            <a:off x="1981200" y="2667000"/>
            <a:ext cx="2689225" cy="1447800"/>
            <a:chOff x="1248" y="1680"/>
            <a:chExt cx="1694" cy="912"/>
          </a:xfrm>
        </p:grpSpPr>
        <p:sp>
          <p:nvSpPr>
            <p:cNvPr id="558092" name="Rectangle 12"/>
            <p:cNvSpPr>
              <a:spLocks noChangeArrowheads="1"/>
            </p:cNvSpPr>
            <p:nvPr/>
          </p:nvSpPr>
          <p:spPr bwMode="auto">
            <a:xfrm>
              <a:off x="1248" y="2016"/>
              <a:ext cx="1694" cy="472"/>
            </a:xfrm>
            <a:prstGeom prst="rect">
              <a:avLst/>
            </a:prstGeom>
            <a:noFill/>
            <a:ln w="50799">
              <a:solidFill>
                <a:schemeClr val="tx1"/>
              </a:solidFill>
              <a:miter lim="800000"/>
              <a:headEnd/>
              <a:tailEnd/>
            </a:ln>
            <a:effectLst/>
          </p:spPr>
          <p:txBody>
            <a:bodyPr lIns="90488" tIns="44450" rIns="90488" bIns="44450">
              <a:spAutoFit/>
            </a:bodyPr>
            <a:lstStyle/>
            <a:p>
              <a:pPr algn="ctr">
                <a:spcBef>
                  <a:spcPct val="0"/>
                </a:spcBef>
                <a:buFontTx/>
                <a:buNone/>
              </a:pPr>
              <a:r>
                <a:rPr lang="en-US" sz="2000" b="0">
                  <a:solidFill>
                    <a:srgbClr val="FFFFCC"/>
                  </a:solidFill>
                  <a:cs typeface="Arial" charset="0"/>
                </a:rPr>
                <a:t>Risk Factors Present?</a:t>
              </a:r>
            </a:p>
          </p:txBody>
        </p:sp>
        <p:grpSp>
          <p:nvGrpSpPr>
            <p:cNvPr id="558093" name="Group 13"/>
            <p:cNvGrpSpPr>
              <a:grpSpLocks/>
            </p:cNvGrpSpPr>
            <p:nvPr/>
          </p:nvGrpSpPr>
          <p:grpSpPr bwMode="auto">
            <a:xfrm>
              <a:off x="2016" y="1680"/>
              <a:ext cx="239" cy="336"/>
              <a:chOff x="2295" y="2200"/>
              <a:chExt cx="271" cy="336"/>
            </a:xfrm>
          </p:grpSpPr>
          <p:sp>
            <p:nvSpPr>
              <p:cNvPr id="558094" name="Rectangle 14"/>
              <p:cNvSpPr>
                <a:spLocks noChangeArrowheads="1"/>
              </p:cNvSpPr>
              <p:nvPr/>
            </p:nvSpPr>
            <p:spPr bwMode="auto">
              <a:xfrm>
                <a:off x="2295" y="2257"/>
                <a:ext cx="271" cy="229"/>
              </a:xfrm>
              <a:prstGeom prst="rect">
                <a:avLst/>
              </a:prstGeom>
              <a:noFill/>
              <a:ln w="12699">
                <a:noFill/>
                <a:miter lim="800000"/>
                <a:headEnd/>
                <a:tailEnd/>
              </a:ln>
              <a:effectLst/>
            </p:spPr>
            <p:txBody>
              <a:bodyPr lIns="90488" tIns="44450" rIns="90488" bIns="44450">
                <a:spAutoFit/>
              </a:bodyPr>
              <a:lstStyle/>
              <a:p>
                <a:pPr algn="ctr">
                  <a:spcBef>
                    <a:spcPct val="0"/>
                  </a:spcBef>
                  <a:buFontTx/>
                  <a:buNone/>
                </a:pPr>
                <a:r>
                  <a:rPr lang="en-US" sz="1800" b="0">
                    <a:solidFill>
                      <a:srgbClr val="FFFFCC"/>
                    </a:solidFill>
                    <a:cs typeface="Arial" charset="0"/>
                  </a:rPr>
                  <a:t>+</a:t>
                </a:r>
              </a:p>
            </p:txBody>
          </p:sp>
          <p:grpSp>
            <p:nvGrpSpPr>
              <p:cNvPr id="558095" name="Group 15"/>
              <p:cNvGrpSpPr>
                <a:grpSpLocks/>
              </p:cNvGrpSpPr>
              <p:nvPr/>
            </p:nvGrpSpPr>
            <p:grpSpPr bwMode="auto">
              <a:xfrm>
                <a:off x="2355" y="2200"/>
                <a:ext cx="151" cy="336"/>
                <a:chOff x="2355" y="2200"/>
                <a:chExt cx="151" cy="336"/>
              </a:xfrm>
            </p:grpSpPr>
            <p:sp>
              <p:nvSpPr>
                <p:cNvPr id="558096" name="Oval 16"/>
                <p:cNvSpPr>
                  <a:spLocks noChangeArrowheads="1"/>
                </p:cNvSpPr>
                <p:nvPr/>
              </p:nvSpPr>
              <p:spPr bwMode="auto">
                <a:xfrm>
                  <a:off x="2355" y="2312"/>
                  <a:ext cx="151" cy="128"/>
                </a:xfrm>
                <a:prstGeom prst="ellipse">
                  <a:avLst/>
                </a:prstGeom>
                <a:noFill/>
                <a:ln w="25399">
                  <a:solidFill>
                    <a:schemeClr val="tx2"/>
                  </a:solidFill>
                  <a:round/>
                  <a:headEnd/>
                  <a:tailEnd/>
                </a:ln>
                <a:effectLst/>
              </p:spPr>
              <p:txBody>
                <a:bodyPr wrap="none" anchor="ctr"/>
                <a:lstStyle/>
                <a:p>
                  <a:endParaRPr lang="en-US">
                    <a:solidFill>
                      <a:srgbClr val="FFFFCC"/>
                    </a:solidFill>
                  </a:endParaRPr>
                </a:p>
              </p:txBody>
            </p:sp>
            <p:sp>
              <p:nvSpPr>
                <p:cNvPr id="558097" name="Line 17"/>
                <p:cNvSpPr>
                  <a:spLocks noChangeShapeType="1"/>
                </p:cNvSpPr>
                <p:nvPr/>
              </p:nvSpPr>
              <p:spPr bwMode="auto">
                <a:xfrm>
                  <a:off x="2430" y="2456"/>
                  <a:ext cx="0" cy="80"/>
                </a:xfrm>
                <a:prstGeom prst="line">
                  <a:avLst/>
                </a:prstGeom>
                <a:noFill/>
                <a:ln w="25399">
                  <a:solidFill>
                    <a:schemeClr val="tx2"/>
                  </a:solidFill>
                  <a:round/>
                  <a:headEnd/>
                  <a:tailEnd/>
                </a:ln>
                <a:effectLst/>
              </p:spPr>
              <p:txBody>
                <a:bodyPr wrap="none" anchor="ctr"/>
                <a:lstStyle/>
                <a:p>
                  <a:endParaRPr lang="en-US">
                    <a:solidFill>
                      <a:srgbClr val="FFFFCC"/>
                    </a:solidFill>
                  </a:endParaRPr>
                </a:p>
              </p:txBody>
            </p:sp>
            <p:sp>
              <p:nvSpPr>
                <p:cNvPr id="558098" name="Line 18"/>
                <p:cNvSpPr>
                  <a:spLocks noChangeShapeType="1"/>
                </p:cNvSpPr>
                <p:nvPr/>
              </p:nvSpPr>
              <p:spPr bwMode="auto">
                <a:xfrm flipV="1">
                  <a:off x="2430" y="2200"/>
                  <a:ext cx="0" cy="112"/>
                </a:xfrm>
                <a:prstGeom prst="line">
                  <a:avLst/>
                </a:prstGeom>
                <a:noFill/>
                <a:ln w="25399">
                  <a:solidFill>
                    <a:schemeClr val="tx2"/>
                  </a:solidFill>
                  <a:round/>
                  <a:headEnd/>
                  <a:tailEnd/>
                </a:ln>
                <a:effectLst/>
              </p:spPr>
              <p:txBody>
                <a:bodyPr wrap="none" anchor="ctr"/>
                <a:lstStyle/>
                <a:p>
                  <a:endParaRPr lang="en-US">
                    <a:solidFill>
                      <a:srgbClr val="FFFFCC"/>
                    </a:solidFill>
                  </a:endParaRPr>
                </a:p>
              </p:txBody>
            </p:sp>
          </p:grpSp>
        </p:grpSp>
        <p:sp>
          <p:nvSpPr>
            <p:cNvPr id="558099" name="Line 19"/>
            <p:cNvSpPr>
              <a:spLocks noChangeShapeType="1"/>
            </p:cNvSpPr>
            <p:nvPr/>
          </p:nvSpPr>
          <p:spPr bwMode="auto">
            <a:xfrm flipV="1">
              <a:off x="2112" y="2496"/>
              <a:ext cx="0" cy="96"/>
            </a:xfrm>
            <a:prstGeom prst="line">
              <a:avLst/>
            </a:prstGeom>
            <a:noFill/>
            <a:ln w="25399">
              <a:solidFill>
                <a:schemeClr val="tx2"/>
              </a:solidFill>
              <a:round/>
              <a:headEnd/>
              <a:tailEnd/>
            </a:ln>
            <a:effectLst/>
          </p:spPr>
          <p:txBody>
            <a:bodyPr wrap="none" anchor="ctr"/>
            <a:lstStyle/>
            <a:p>
              <a:endParaRPr lang="en-US">
                <a:solidFill>
                  <a:srgbClr val="FFFFCC"/>
                </a:solidFill>
              </a:endParaRPr>
            </a:p>
          </p:txBody>
        </p:sp>
      </p:grpSp>
      <p:grpSp>
        <p:nvGrpSpPr>
          <p:cNvPr id="558100" name="Group 20"/>
          <p:cNvGrpSpPr>
            <a:grpSpLocks/>
          </p:cNvGrpSpPr>
          <p:nvPr/>
        </p:nvGrpSpPr>
        <p:grpSpPr bwMode="auto">
          <a:xfrm>
            <a:off x="4740275" y="3475038"/>
            <a:ext cx="3517900" cy="1054100"/>
            <a:chOff x="2986" y="2189"/>
            <a:chExt cx="2216" cy="664"/>
          </a:xfrm>
        </p:grpSpPr>
        <p:sp>
          <p:nvSpPr>
            <p:cNvPr id="558101" name="Rectangle 21"/>
            <p:cNvSpPr>
              <a:spLocks noChangeArrowheads="1"/>
            </p:cNvSpPr>
            <p:nvPr/>
          </p:nvSpPr>
          <p:spPr bwMode="auto">
            <a:xfrm>
              <a:off x="3702" y="2189"/>
              <a:ext cx="1500" cy="664"/>
            </a:xfrm>
            <a:prstGeom prst="rect">
              <a:avLst/>
            </a:prstGeom>
            <a:noFill/>
            <a:ln w="50799">
              <a:solidFill>
                <a:schemeClr val="tx2"/>
              </a:solidFill>
              <a:miter lim="800000"/>
              <a:headEnd/>
              <a:tailEnd/>
            </a:ln>
            <a:effectLst/>
          </p:spPr>
          <p:txBody>
            <a:bodyPr lIns="90488" tIns="44450" rIns="90488" bIns="44450">
              <a:spAutoFit/>
            </a:bodyPr>
            <a:lstStyle/>
            <a:p>
              <a:pPr algn="ctr">
                <a:spcBef>
                  <a:spcPct val="0"/>
                </a:spcBef>
                <a:buFontTx/>
                <a:buNone/>
              </a:pPr>
              <a:r>
                <a:rPr lang="en-US" sz="2000">
                  <a:solidFill>
                    <a:srgbClr val="FFFFCC"/>
                  </a:solidFill>
                  <a:cs typeface="Arial" charset="0"/>
                </a:rPr>
                <a:t>Specialty Referral and  / or Treatment</a:t>
              </a:r>
            </a:p>
          </p:txBody>
        </p:sp>
        <p:sp>
          <p:nvSpPr>
            <p:cNvPr id="558102" name="Line 22"/>
            <p:cNvSpPr>
              <a:spLocks noChangeShapeType="1"/>
            </p:cNvSpPr>
            <p:nvPr/>
          </p:nvSpPr>
          <p:spPr bwMode="auto">
            <a:xfrm flipV="1">
              <a:off x="3178" y="2580"/>
              <a:ext cx="510" cy="256"/>
            </a:xfrm>
            <a:prstGeom prst="line">
              <a:avLst/>
            </a:prstGeom>
            <a:noFill/>
            <a:ln w="25399">
              <a:solidFill>
                <a:schemeClr val="tx2"/>
              </a:solidFill>
              <a:round/>
              <a:headEnd/>
              <a:tailEnd type="triangle" w="med" len="med"/>
            </a:ln>
            <a:effectLst/>
          </p:spPr>
          <p:txBody>
            <a:bodyPr wrap="none" anchor="ctr"/>
            <a:lstStyle/>
            <a:p>
              <a:endParaRPr lang="en-US">
                <a:solidFill>
                  <a:srgbClr val="FFFFCC"/>
                </a:solidFill>
              </a:endParaRPr>
            </a:p>
          </p:txBody>
        </p:sp>
        <p:sp>
          <p:nvSpPr>
            <p:cNvPr id="558103" name="Line 23"/>
            <p:cNvSpPr>
              <a:spLocks noChangeShapeType="1"/>
            </p:cNvSpPr>
            <p:nvPr/>
          </p:nvSpPr>
          <p:spPr bwMode="auto">
            <a:xfrm>
              <a:off x="2986" y="2212"/>
              <a:ext cx="701" cy="176"/>
            </a:xfrm>
            <a:prstGeom prst="line">
              <a:avLst/>
            </a:prstGeom>
            <a:noFill/>
            <a:ln w="25399">
              <a:solidFill>
                <a:schemeClr val="tx2"/>
              </a:solidFill>
              <a:round/>
              <a:headEnd/>
              <a:tailEnd type="triangle" w="med" len="med"/>
            </a:ln>
            <a:effectLst/>
          </p:spPr>
          <p:txBody>
            <a:bodyPr wrap="none" anchor="ctr"/>
            <a:lstStyle/>
            <a:p>
              <a:endParaRPr lang="en-US">
                <a:solidFill>
                  <a:srgbClr val="FFFFCC"/>
                </a:solidFill>
              </a:endParaRPr>
            </a:p>
          </p:txBody>
        </p:sp>
      </p:grpSp>
      <p:grpSp>
        <p:nvGrpSpPr>
          <p:cNvPr id="558104" name="Group 24"/>
          <p:cNvGrpSpPr>
            <a:grpSpLocks/>
          </p:cNvGrpSpPr>
          <p:nvPr/>
        </p:nvGrpSpPr>
        <p:grpSpPr bwMode="auto">
          <a:xfrm>
            <a:off x="4718050" y="2203451"/>
            <a:ext cx="2254250" cy="517525"/>
            <a:chOff x="2972" y="1388"/>
            <a:chExt cx="1420" cy="326"/>
          </a:xfrm>
        </p:grpSpPr>
        <p:sp>
          <p:nvSpPr>
            <p:cNvPr id="558105" name="Rectangle 25"/>
            <p:cNvSpPr>
              <a:spLocks noChangeArrowheads="1"/>
            </p:cNvSpPr>
            <p:nvPr/>
          </p:nvSpPr>
          <p:spPr bwMode="auto">
            <a:xfrm>
              <a:off x="3722" y="1401"/>
              <a:ext cx="670" cy="231"/>
            </a:xfrm>
            <a:prstGeom prst="rect">
              <a:avLst/>
            </a:prstGeom>
            <a:noFill/>
            <a:ln w="50799">
              <a:solidFill>
                <a:schemeClr val="tx2"/>
              </a:solidFill>
              <a:miter lim="800000"/>
              <a:headEnd/>
              <a:tailEnd/>
            </a:ln>
            <a:effectLst/>
          </p:spPr>
          <p:txBody>
            <a:bodyPr lIns="90488" tIns="44450" rIns="90488" bIns="44450">
              <a:spAutoFit/>
            </a:bodyPr>
            <a:lstStyle/>
            <a:p>
              <a:pPr algn="ctr">
                <a:spcBef>
                  <a:spcPct val="0"/>
                </a:spcBef>
                <a:buFontTx/>
                <a:buNone/>
              </a:pPr>
              <a:r>
                <a:rPr lang="en-US" sz="1800" dirty="0">
                  <a:solidFill>
                    <a:srgbClr val="FFFFCC"/>
                  </a:solidFill>
                  <a:cs typeface="Arial" charset="0"/>
                </a:rPr>
                <a:t>Retest</a:t>
              </a:r>
            </a:p>
          </p:txBody>
        </p:sp>
        <p:sp>
          <p:nvSpPr>
            <p:cNvPr id="558106" name="Rectangle 26"/>
            <p:cNvSpPr>
              <a:spLocks noChangeArrowheads="1"/>
            </p:cNvSpPr>
            <p:nvPr/>
          </p:nvSpPr>
          <p:spPr bwMode="auto">
            <a:xfrm>
              <a:off x="3082" y="1485"/>
              <a:ext cx="129" cy="229"/>
            </a:xfrm>
            <a:prstGeom prst="rect">
              <a:avLst/>
            </a:prstGeom>
            <a:noFill/>
            <a:ln w="12699">
              <a:noFill/>
              <a:miter lim="800000"/>
              <a:headEnd/>
              <a:tailEnd/>
            </a:ln>
            <a:effectLst/>
          </p:spPr>
          <p:txBody>
            <a:bodyPr lIns="90488" tIns="44450" rIns="90488" bIns="44450">
              <a:spAutoFit/>
            </a:bodyPr>
            <a:lstStyle/>
            <a:p>
              <a:pPr algn="ctr">
                <a:spcBef>
                  <a:spcPct val="0"/>
                </a:spcBef>
                <a:buFontTx/>
                <a:buNone/>
              </a:pPr>
              <a:r>
                <a:rPr lang="en-US" sz="1800" b="0">
                  <a:solidFill>
                    <a:srgbClr val="FFFFCC"/>
                  </a:solidFill>
                  <a:cs typeface="Arial" charset="0"/>
                </a:rPr>
                <a:t>-</a:t>
              </a:r>
            </a:p>
          </p:txBody>
        </p:sp>
        <p:sp>
          <p:nvSpPr>
            <p:cNvPr id="558107" name="Oval 27"/>
            <p:cNvSpPr>
              <a:spLocks noChangeArrowheads="1"/>
            </p:cNvSpPr>
            <p:nvPr/>
          </p:nvSpPr>
          <p:spPr bwMode="auto">
            <a:xfrm>
              <a:off x="3082" y="1540"/>
              <a:ext cx="129" cy="123"/>
            </a:xfrm>
            <a:prstGeom prst="ellipse">
              <a:avLst/>
            </a:prstGeom>
            <a:noFill/>
            <a:ln w="25399">
              <a:solidFill>
                <a:schemeClr val="tx2"/>
              </a:solidFill>
              <a:round/>
              <a:headEnd/>
              <a:tailEnd/>
            </a:ln>
            <a:effectLst/>
          </p:spPr>
          <p:txBody>
            <a:bodyPr wrap="none" anchor="ctr"/>
            <a:lstStyle/>
            <a:p>
              <a:endParaRPr lang="en-US">
                <a:solidFill>
                  <a:srgbClr val="FFFFCC"/>
                </a:solidFill>
              </a:endParaRPr>
            </a:p>
          </p:txBody>
        </p:sp>
        <p:sp>
          <p:nvSpPr>
            <p:cNvPr id="558108" name="Line 28"/>
            <p:cNvSpPr>
              <a:spLocks noChangeShapeType="1"/>
            </p:cNvSpPr>
            <p:nvPr/>
          </p:nvSpPr>
          <p:spPr bwMode="auto">
            <a:xfrm>
              <a:off x="3226" y="1601"/>
              <a:ext cx="463" cy="1"/>
            </a:xfrm>
            <a:prstGeom prst="line">
              <a:avLst/>
            </a:prstGeom>
            <a:noFill/>
            <a:ln w="25399">
              <a:solidFill>
                <a:schemeClr val="tx2"/>
              </a:solidFill>
              <a:round/>
              <a:headEnd/>
              <a:tailEnd type="triangle" w="med" len="med"/>
            </a:ln>
            <a:effectLst/>
          </p:spPr>
          <p:txBody>
            <a:bodyPr wrap="none" anchor="ctr"/>
            <a:lstStyle/>
            <a:p>
              <a:endParaRPr lang="en-US">
                <a:solidFill>
                  <a:srgbClr val="FFFFCC"/>
                </a:solidFill>
              </a:endParaRPr>
            </a:p>
          </p:txBody>
        </p:sp>
        <p:sp>
          <p:nvSpPr>
            <p:cNvPr id="558109" name="Line 29"/>
            <p:cNvSpPr>
              <a:spLocks noChangeShapeType="1"/>
            </p:cNvSpPr>
            <p:nvPr/>
          </p:nvSpPr>
          <p:spPr bwMode="auto">
            <a:xfrm flipH="1">
              <a:off x="2972" y="1388"/>
              <a:ext cx="729" cy="1"/>
            </a:xfrm>
            <a:prstGeom prst="line">
              <a:avLst/>
            </a:prstGeom>
            <a:noFill/>
            <a:ln w="25399">
              <a:solidFill>
                <a:schemeClr val="tx2"/>
              </a:solidFill>
              <a:round/>
              <a:headEnd/>
              <a:tailEnd type="triangle" w="med" len="med"/>
            </a:ln>
            <a:effectLst/>
          </p:spPr>
          <p:txBody>
            <a:bodyPr wrap="none" anchor="ctr"/>
            <a:lstStyle/>
            <a:p>
              <a:endParaRPr lang="en-US">
                <a:solidFill>
                  <a:srgbClr val="FFFFCC"/>
                </a:solidFill>
              </a:endParaRPr>
            </a:p>
          </p:txBody>
        </p:sp>
        <p:sp>
          <p:nvSpPr>
            <p:cNvPr id="558110" name="Line 30"/>
            <p:cNvSpPr>
              <a:spLocks noChangeShapeType="1"/>
            </p:cNvSpPr>
            <p:nvPr/>
          </p:nvSpPr>
          <p:spPr bwMode="auto">
            <a:xfrm flipH="1">
              <a:off x="2972" y="1601"/>
              <a:ext cx="109" cy="1"/>
            </a:xfrm>
            <a:prstGeom prst="line">
              <a:avLst/>
            </a:prstGeom>
            <a:noFill/>
            <a:ln w="25399">
              <a:solidFill>
                <a:schemeClr val="tx2"/>
              </a:solidFill>
              <a:round/>
              <a:headEnd/>
              <a:tailEnd/>
            </a:ln>
            <a:effectLst/>
          </p:spPr>
          <p:txBody>
            <a:bodyPr wrap="none" anchor="ctr"/>
            <a:lstStyle/>
            <a:p>
              <a:endParaRPr lang="en-US">
                <a:solidFill>
                  <a:srgbClr val="FFFFCC"/>
                </a:solidFill>
              </a:endParaRPr>
            </a:p>
          </p:txBody>
        </p:sp>
      </p:grpSp>
      <p:grpSp>
        <p:nvGrpSpPr>
          <p:cNvPr id="558111" name="Group 31"/>
          <p:cNvGrpSpPr>
            <a:grpSpLocks/>
          </p:cNvGrpSpPr>
          <p:nvPr/>
        </p:nvGrpSpPr>
        <p:grpSpPr bwMode="auto">
          <a:xfrm>
            <a:off x="763588" y="2330450"/>
            <a:ext cx="3225800" cy="3905250"/>
            <a:chOff x="481" y="1468"/>
            <a:chExt cx="2032" cy="2460"/>
          </a:xfrm>
        </p:grpSpPr>
        <p:sp>
          <p:nvSpPr>
            <p:cNvPr id="558112" name="Rectangle 32"/>
            <p:cNvSpPr>
              <a:spLocks noChangeArrowheads="1"/>
            </p:cNvSpPr>
            <p:nvPr/>
          </p:nvSpPr>
          <p:spPr bwMode="auto">
            <a:xfrm>
              <a:off x="1680" y="3648"/>
              <a:ext cx="833" cy="280"/>
            </a:xfrm>
            <a:prstGeom prst="rect">
              <a:avLst/>
            </a:prstGeom>
            <a:noFill/>
            <a:ln w="50799">
              <a:solidFill>
                <a:schemeClr val="tx2"/>
              </a:solidFill>
              <a:miter lim="800000"/>
              <a:headEnd/>
              <a:tailEnd/>
            </a:ln>
            <a:effectLst/>
          </p:spPr>
          <p:txBody>
            <a:bodyPr lIns="90488" tIns="44450" rIns="90488" bIns="44450">
              <a:spAutoFit/>
            </a:bodyPr>
            <a:lstStyle/>
            <a:p>
              <a:pPr algn="ctr">
                <a:spcBef>
                  <a:spcPct val="0"/>
                </a:spcBef>
                <a:buFontTx/>
                <a:buNone/>
              </a:pPr>
              <a:r>
                <a:rPr lang="en-US" sz="2000">
                  <a:solidFill>
                    <a:srgbClr val="FFFFCC"/>
                  </a:solidFill>
                  <a:cs typeface="Arial" charset="0"/>
                </a:rPr>
                <a:t>Observe</a:t>
              </a:r>
            </a:p>
          </p:txBody>
        </p:sp>
        <p:sp>
          <p:nvSpPr>
            <p:cNvPr id="558113" name="Rectangle 33"/>
            <p:cNvSpPr>
              <a:spLocks noChangeArrowheads="1"/>
            </p:cNvSpPr>
            <p:nvPr/>
          </p:nvSpPr>
          <p:spPr bwMode="auto">
            <a:xfrm>
              <a:off x="2016" y="3360"/>
              <a:ext cx="239" cy="190"/>
            </a:xfrm>
            <a:prstGeom prst="rect">
              <a:avLst/>
            </a:prstGeom>
            <a:noFill/>
            <a:ln w="12699">
              <a:noFill/>
              <a:miter lim="800000"/>
              <a:headEnd/>
              <a:tailEnd/>
            </a:ln>
            <a:effectLst/>
          </p:spPr>
          <p:txBody>
            <a:bodyPr lIns="90488" tIns="44450" rIns="90488" bIns="44450">
              <a:spAutoFit/>
            </a:bodyPr>
            <a:lstStyle/>
            <a:p>
              <a:pPr algn="ctr">
                <a:spcBef>
                  <a:spcPct val="0"/>
                </a:spcBef>
                <a:buFontTx/>
                <a:buNone/>
              </a:pPr>
              <a:r>
                <a:rPr lang="en-US" sz="1400" b="0">
                  <a:solidFill>
                    <a:srgbClr val="FFFFCC"/>
                  </a:solidFill>
                  <a:cs typeface="Arial" charset="0"/>
                </a:rPr>
                <a:t>N</a:t>
              </a:r>
            </a:p>
          </p:txBody>
        </p:sp>
        <p:grpSp>
          <p:nvGrpSpPr>
            <p:cNvPr id="558114" name="Group 34"/>
            <p:cNvGrpSpPr>
              <a:grpSpLocks/>
            </p:cNvGrpSpPr>
            <p:nvPr/>
          </p:nvGrpSpPr>
          <p:grpSpPr bwMode="auto">
            <a:xfrm>
              <a:off x="2069" y="3287"/>
              <a:ext cx="133" cy="336"/>
              <a:chOff x="2355" y="3448"/>
              <a:chExt cx="151" cy="336"/>
            </a:xfrm>
          </p:grpSpPr>
          <p:sp>
            <p:nvSpPr>
              <p:cNvPr id="558115" name="Oval 35"/>
              <p:cNvSpPr>
                <a:spLocks noChangeArrowheads="1"/>
              </p:cNvSpPr>
              <p:nvPr/>
            </p:nvSpPr>
            <p:spPr bwMode="auto">
              <a:xfrm>
                <a:off x="2355" y="3560"/>
                <a:ext cx="151" cy="128"/>
              </a:xfrm>
              <a:prstGeom prst="ellipse">
                <a:avLst/>
              </a:prstGeom>
              <a:noFill/>
              <a:ln w="25399">
                <a:solidFill>
                  <a:schemeClr val="tx2"/>
                </a:solidFill>
                <a:round/>
                <a:headEnd/>
                <a:tailEnd/>
              </a:ln>
              <a:effectLst/>
            </p:spPr>
            <p:txBody>
              <a:bodyPr wrap="none" anchor="ctr"/>
              <a:lstStyle/>
              <a:p>
                <a:endParaRPr lang="en-US">
                  <a:solidFill>
                    <a:srgbClr val="FFFFCC"/>
                  </a:solidFill>
                </a:endParaRPr>
              </a:p>
            </p:txBody>
          </p:sp>
          <p:sp>
            <p:nvSpPr>
              <p:cNvPr id="558116" name="Line 36"/>
              <p:cNvSpPr>
                <a:spLocks noChangeShapeType="1"/>
              </p:cNvSpPr>
              <p:nvPr/>
            </p:nvSpPr>
            <p:spPr bwMode="auto">
              <a:xfrm>
                <a:off x="2430" y="3704"/>
                <a:ext cx="0" cy="80"/>
              </a:xfrm>
              <a:prstGeom prst="line">
                <a:avLst/>
              </a:prstGeom>
              <a:noFill/>
              <a:ln w="25399">
                <a:solidFill>
                  <a:schemeClr val="tx2"/>
                </a:solidFill>
                <a:round/>
                <a:headEnd/>
                <a:tailEnd/>
              </a:ln>
              <a:effectLst/>
            </p:spPr>
            <p:txBody>
              <a:bodyPr wrap="none" anchor="ctr"/>
              <a:lstStyle/>
              <a:p>
                <a:endParaRPr lang="en-US">
                  <a:solidFill>
                    <a:srgbClr val="FFFFCC"/>
                  </a:solidFill>
                </a:endParaRPr>
              </a:p>
            </p:txBody>
          </p:sp>
          <p:sp>
            <p:nvSpPr>
              <p:cNvPr id="558117" name="Line 37"/>
              <p:cNvSpPr>
                <a:spLocks noChangeShapeType="1"/>
              </p:cNvSpPr>
              <p:nvPr/>
            </p:nvSpPr>
            <p:spPr bwMode="auto">
              <a:xfrm flipV="1">
                <a:off x="2430" y="3448"/>
                <a:ext cx="0" cy="112"/>
              </a:xfrm>
              <a:prstGeom prst="line">
                <a:avLst/>
              </a:prstGeom>
              <a:noFill/>
              <a:ln w="25399">
                <a:solidFill>
                  <a:schemeClr val="tx2"/>
                </a:solidFill>
                <a:round/>
                <a:headEnd/>
                <a:tailEnd/>
              </a:ln>
              <a:effectLst/>
            </p:spPr>
            <p:txBody>
              <a:bodyPr wrap="none" anchor="ctr"/>
              <a:lstStyle/>
              <a:p>
                <a:endParaRPr lang="en-US">
                  <a:solidFill>
                    <a:srgbClr val="FFFFCC"/>
                  </a:solidFill>
                </a:endParaRPr>
              </a:p>
            </p:txBody>
          </p:sp>
        </p:grpSp>
        <p:sp>
          <p:nvSpPr>
            <p:cNvPr id="558118" name="Line 38"/>
            <p:cNvSpPr>
              <a:spLocks noChangeShapeType="1"/>
            </p:cNvSpPr>
            <p:nvPr/>
          </p:nvSpPr>
          <p:spPr bwMode="auto">
            <a:xfrm flipH="1">
              <a:off x="720" y="3792"/>
              <a:ext cx="960" cy="0"/>
            </a:xfrm>
            <a:prstGeom prst="line">
              <a:avLst/>
            </a:prstGeom>
            <a:noFill/>
            <a:ln w="50799">
              <a:solidFill>
                <a:schemeClr val="tx2"/>
              </a:solidFill>
              <a:round/>
              <a:headEnd/>
              <a:tailEnd/>
            </a:ln>
            <a:effectLst/>
          </p:spPr>
          <p:txBody>
            <a:bodyPr wrap="none" anchor="ctr"/>
            <a:lstStyle/>
            <a:p>
              <a:endParaRPr lang="en-US">
                <a:solidFill>
                  <a:srgbClr val="FFFFCC"/>
                </a:solidFill>
              </a:endParaRPr>
            </a:p>
          </p:txBody>
        </p:sp>
        <p:sp>
          <p:nvSpPr>
            <p:cNvPr id="558119" name="Line 39"/>
            <p:cNvSpPr>
              <a:spLocks noChangeShapeType="1"/>
            </p:cNvSpPr>
            <p:nvPr/>
          </p:nvSpPr>
          <p:spPr bwMode="auto">
            <a:xfrm flipV="1">
              <a:off x="720" y="1468"/>
              <a:ext cx="3" cy="2324"/>
            </a:xfrm>
            <a:prstGeom prst="line">
              <a:avLst/>
            </a:prstGeom>
            <a:noFill/>
            <a:ln w="50799">
              <a:solidFill>
                <a:schemeClr val="tx2"/>
              </a:solidFill>
              <a:round/>
              <a:headEnd/>
              <a:tailEnd/>
            </a:ln>
            <a:effectLst/>
          </p:spPr>
          <p:txBody>
            <a:bodyPr wrap="none" anchor="ctr"/>
            <a:lstStyle/>
            <a:p>
              <a:endParaRPr lang="en-US">
                <a:solidFill>
                  <a:srgbClr val="FFFFCC"/>
                </a:solidFill>
              </a:endParaRPr>
            </a:p>
          </p:txBody>
        </p:sp>
        <p:sp>
          <p:nvSpPr>
            <p:cNvPr id="558120" name="Line 40"/>
            <p:cNvSpPr>
              <a:spLocks noChangeShapeType="1"/>
            </p:cNvSpPr>
            <p:nvPr/>
          </p:nvSpPr>
          <p:spPr bwMode="auto">
            <a:xfrm>
              <a:off x="737" y="1484"/>
              <a:ext cx="496" cy="1"/>
            </a:xfrm>
            <a:prstGeom prst="line">
              <a:avLst/>
            </a:prstGeom>
            <a:noFill/>
            <a:ln w="50799">
              <a:solidFill>
                <a:schemeClr val="tx2"/>
              </a:solidFill>
              <a:round/>
              <a:headEnd/>
              <a:tailEnd type="triangle" w="med" len="med"/>
            </a:ln>
            <a:effectLst/>
          </p:spPr>
          <p:txBody>
            <a:bodyPr wrap="none" anchor="ctr"/>
            <a:lstStyle/>
            <a:p>
              <a:endParaRPr lang="en-US">
                <a:solidFill>
                  <a:srgbClr val="FFFFCC"/>
                </a:solidFill>
              </a:endParaRPr>
            </a:p>
          </p:txBody>
        </p:sp>
        <p:sp>
          <p:nvSpPr>
            <p:cNvPr id="558121" name="Rectangle 41"/>
            <p:cNvSpPr>
              <a:spLocks noChangeArrowheads="1"/>
            </p:cNvSpPr>
            <p:nvPr/>
          </p:nvSpPr>
          <p:spPr bwMode="auto">
            <a:xfrm rot="16200000">
              <a:off x="-201" y="2278"/>
              <a:ext cx="1594" cy="229"/>
            </a:xfrm>
            <a:prstGeom prst="rect">
              <a:avLst/>
            </a:prstGeom>
            <a:noFill/>
            <a:ln w="12699">
              <a:noFill/>
              <a:miter lim="800000"/>
              <a:headEnd/>
              <a:tailEnd/>
            </a:ln>
            <a:effectLst/>
          </p:spPr>
          <p:txBody>
            <a:bodyPr wrap="none" lIns="90488" tIns="44450" rIns="90488" bIns="44450">
              <a:spAutoFit/>
            </a:bodyPr>
            <a:lstStyle/>
            <a:p>
              <a:pPr algn="ctr">
                <a:spcBef>
                  <a:spcPct val="0"/>
                </a:spcBef>
                <a:buFontTx/>
                <a:buNone/>
              </a:pPr>
              <a:r>
                <a:rPr lang="en-US" sz="1800">
                  <a:solidFill>
                    <a:srgbClr val="FFFFCC"/>
                  </a:solidFill>
                  <a:cs typeface="Arial" charset="0"/>
                </a:rPr>
                <a:t>Repeated evaluations</a:t>
              </a:r>
            </a:p>
          </p:txBody>
        </p:sp>
      </p:grpSp>
      <p:sp>
        <p:nvSpPr>
          <p:cNvPr id="42" name="Rectangle 32"/>
          <p:cNvSpPr>
            <a:spLocks noChangeArrowheads="1"/>
          </p:cNvSpPr>
          <p:nvPr/>
        </p:nvSpPr>
        <p:spPr bwMode="auto">
          <a:xfrm>
            <a:off x="5247480" y="5635625"/>
            <a:ext cx="2524920" cy="397545"/>
          </a:xfrm>
          <a:prstGeom prst="rect">
            <a:avLst/>
          </a:prstGeom>
          <a:noFill/>
          <a:ln w="50799">
            <a:solidFill>
              <a:schemeClr val="tx2"/>
            </a:solidFill>
            <a:miter lim="800000"/>
            <a:headEnd/>
            <a:tailEnd/>
          </a:ln>
          <a:effectLst/>
        </p:spPr>
        <p:txBody>
          <a:bodyPr wrap="square" lIns="90488" tIns="44450" rIns="90488" bIns="44450">
            <a:spAutoFit/>
          </a:bodyPr>
          <a:lstStyle/>
          <a:p>
            <a:pPr algn="ctr">
              <a:spcBef>
                <a:spcPct val="0"/>
              </a:spcBef>
              <a:buFontTx/>
              <a:buNone/>
            </a:pPr>
            <a:r>
              <a:rPr lang="en-US" sz="2000" dirty="0">
                <a:solidFill>
                  <a:srgbClr val="FFFFCC"/>
                </a:solidFill>
                <a:cs typeface="Arial" charset="0"/>
              </a:rPr>
              <a:t>Start Anti-fungal ?</a:t>
            </a:r>
          </a:p>
        </p:txBody>
      </p:sp>
      <p:sp>
        <p:nvSpPr>
          <p:cNvPr id="43" name="Line 22"/>
          <p:cNvSpPr>
            <a:spLocks noChangeShapeType="1"/>
          </p:cNvSpPr>
          <p:nvPr/>
        </p:nvSpPr>
        <p:spPr bwMode="auto">
          <a:xfrm flipV="1">
            <a:off x="3989389" y="5834396"/>
            <a:ext cx="1258091" cy="198772"/>
          </a:xfrm>
          <a:prstGeom prst="line">
            <a:avLst/>
          </a:prstGeom>
          <a:noFill/>
          <a:ln w="25399">
            <a:solidFill>
              <a:schemeClr val="tx2"/>
            </a:solidFill>
            <a:round/>
            <a:headEnd/>
            <a:tailEnd type="triangle" w="med" len="med"/>
          </a:ln>
          <a:effectLst/>
        </p:spPr>
        <p:txBody>
          <a:bodyPr wrap="none" anchor="ctr"/>
          <a:lstStyle/>
          <a:p>
            <a:endParaRPr lang="en-US">
              <a:solidFill>
                <a:srgbClr val="FFFFCC"/>
              </a:solidFill>
            </a:endParaRPr>
          </a:p>
        </p:txBody>
      </p:sp>
      <p:sp>
        <p:nvSpPr>
          <p:cNvPr id="44" name="Line 22"/>
          <p:cNvSpPr>
            <a:spLocks noChangeShapeType="1"/>
          </p:cNvSpPr>
          <p:nvPr/>
        </p:nvSpPr>
        <p:spPr bwMode="auto">
          <a:xfrm flipV="1">
            <a:off x="6440486" y="4529137"/>
            <a:ext cx="531813" cy="1069975"/>
          </a:xfrm>
          <a:prstGeom prst="line">
            <a:avLst/>
          </a:prstGeom>
          <a:noFill/>
          <a:ln w="25399">
            <a:solidFill>
              <a:schemeClr val="tx2"/>
            </a:solidFill>
            <a:round/>
            <a:headEnd type="triangle"/>
            <a:tailEnd type="none" w="med" len="med"/>
          </a:ln>
          <a:effectLst/>
        </p:spPr>
        <p:txBody>
          <a:bodyPr wrap="none" anchor="ctr"/>
          <a:lstStyle/>
          <a:p>
            <a:endParaRPr lang="en-US">
              <a:solidFill>
                <a:srgbClr val="FFFFCC"/>
              </a:solidFill>
            </a:endParaRPr>
          </a:p>
        </p:txBody>
      </p:sp>
    </p:spTree>
    <p:extLst>
      <p:ext uri="{BB962C8B-B14F-4D97-AF65-F5344CB8AC3E}">
        <p14:creationId xmlns:p14="http://schemas.microsoft.com/office/powerpoint/2010/main" val="22566214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8100"/>
                                        </p:tgtEl>
                                        <p:attrNameLst>
                                          <p:attrName>style.visibility</p:attrName>
                                        </p:attrNameLst>
                                      </p:cBhvr>
                                      <p:to>
                                        <p:strVal val="visible"/>
                                      </p:to>
                                    </p:set>
                                    <p:animEffect transition="in" filter="fade">
                                      <p:cBhvr>
                                        <p:cTn id="7" dur="500"/>
                                        <p:tgtEl>
                                          <p:spTgt spid="55810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558111"/>
                                        </p:tgtEl>
                                        <p:attrNameLst>
                                          <p:attrName>style.visibility</p:attrName>
                                        </p:attrNameLst>
                                      </p:cBhvr>
                                      <p:to>
                                        <p:strVal val="visible"/>
                                      </p:to>
                                    </p:set>
                                    <p:anim calcmode="lin" valueType="num">
                                      <p:cBhvr additive="base">
                                        <p:cTn id="12" dur="500" fill="hold"/>
                                        <p:tgtEl>
                                          <p:spTgt spid="558111"/>
                                        </p:tgtEl>
                                        <p:attrNameLst>
                                          <p:attrName>ppt_x</p:attrName>
                                        </p:attrNameLst>
                                      </p:cBhvr>
                                      <p:tavLst>
                                        <p:tav tm="0">
                                          <p:val>
                                            <p:strVal val="0-#ppt_w/2"/>
                                          </p:val>
                                        </p:tav>
                                        <p:tav tm="100000">
                                          <p:val>
                                            <p:strVal val="#ppt_x"/>
                                          </p:val>
                                        </p:tav>
                                      </p:tavLst>
                                    </p:anim>
                                    <p:anim calcmode="lin" valueType="num">
                                      <p:cBhvr additive="base">
                                        <p:cTn id="13" dur="500" fill="hold"/>
                                        <p:tgtEl>
                                          <p:spTgt spid="558111"/>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fade">
                                      <p:cBhvr>
                                        <p:cTn id="18" dur="500"/>
                                        <p:tgtEl>
                                          <p:spTgt spid="4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500"/>
                                        <p:tgtEl>
                                          <p:spTgt spid="4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P spid="44"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noFill/>
          <a:ln/>
          <a:extLst>
            <a:ext uri="{91240B29-F687-4F45-9708-019B960494DF}">
              <a14:hiddenLine xmlns:a14="http://schemas.microsoft.com/office/drawing/2010/main" w="12699">
                <a:solidFill>
                  <a:schemeClr val="tx1"/>
                </a:solidFill>
                <a:miter lim="800000"/>
                <a:headEnd/>
                <a:tailEnd/>
              </a14:hiddenLine>
            </a:ext>
          </a:extLst>
        </p:spPr>
        <p:txBody>
          <a:bodyPr lIns="90488" tIns="44450" rIns="90488" bIns="44450"/>
          <a:lstStyle/>
          <a:p>
            <a:r>
              <a:rPr lang="en-US" dirty="0"/>
              <a:t>What Is Coccidioidomycosis?</a:t>
            </a:r>
          </a:p>
        </p:txBody>
      </p:sp>
      <p:sp>
        <p:nvSpPr>
          <p:cNvPr id="5123" name="Rectangle 3"/>
          <p:cNvSpPr>
            <a:spLocks noGrp="1" noChangeArrowheads="1"/>
          </p:cNvSpPr>
          <p:nvPr>
            <p:ph type="body" sz="half" idx="1"/>
          </p:nvPr>
        </p:nvSpPr>
        <p:spPr>
          <a:xfrm>
            <a:off x="349250" y="1981200"/>
            <a:ext cx="3860800" cy="4114800"/>
          </a:xfrm>
          <a:noFill/>
          <a:ln/>
          <a:extLst>
            <a:ext uri="{91240B29-F687-4F45-9708-019B960494DF}">
              <a14:hiddenLine xmlns:a14="http://schemas.microsoft.com/office/drawing/2010/main" w="12699">
                <a:solidFill>
                  <a:schemeClr val="tx1"/>
                </a:solidFill>
                <a:miter lim="800000"/>
                <a:headEnd/>
                <a:tailEnd/>
              </a14:hiddenLine>
            </a:ext>
          </a:extLst>
        </p:spPr>
        <p:txBody>
          <a:bodyPr lIns="90488" tIns="44450" rIns="90488" bIns="44450"/>
          <a:lstStyle/>
          <a:p>
            <a:pPr defTabSz="781050"/>
            <a:r>
              <a:rPr lang="en-US" dirty="0"/>
              <a:t>Caused by soil fungi</a:t>
            </a:r>
          </a:p>
          <a:p>
            <a:pPr marL="457200" lvl="1" indent="0" defTabSz="781050">
              <a:buFontTx/>
              <a:buChar char=" "/>
            </a:pPr>
            <a:r>
              <a:rPr lang="en-US" i="1" dirty="0"/>
              <a:t>Coccidioides immitis</a:t>
            </a:r>
          </a:p>
          <a:p>
            <a:pPr marL="457200" lvl="1" indent="0" defTabSz="781050">
              <a:buFontTx/>
              <a:buChar char=" "/>
            </a:pPr>
            <a:r>
              <a:rPr lang="en-US" i="1" dirty="0"/>
              <a:t>Coccidioides posadasii</a:t>
            </a:r>
            <a:endParaRPr lang="en-US" dirty="0"/>
          </a:p>
          <a:p>
            <a:pPr defTabSz="781050"/>
            <a:r>
              <a:rPr lang="en-US" dirty="0"/>
              <a:t>Other names:</a:t>
            </a:r>
          </a:p>
          <a:p>
            <a:pPr lvl="1" defTabSz="781050"/>
            <a:r>
              <a:rPr lang="en-US" dirty="0"/>
              <a:t>Cocci</a:t>
            </a:r>
          </a:p>
          <a:p>
            <a:pPr lvl="1" defTabSz="781050"/>
            <a:r>
              <a:rPr lang="en-US" dirty="0"/>
              <a:t>Valley fever</a:t>
            </a:r>
          </a:p>
          <a:p>
            <a:pPr lvl="1" defTabSz="781050"/>
            <a:r>
              <a:rPr lang="en-US" dirty="0"/>
              <a:t>Desert rheumatism</a:t>
            </a:r>
          </a:p>
          <a:p>
            <a:pPr defTabSz="781050"/>
            <a:r>
              <a:rPr lang="en-US" dirty="0"/>
              <a:t>Infection results from inhaling a spore</a:t>
            </a:r>
          </a:p>
        </p:txBody>
      </p:sp>
      <p:sp>
        <p:nvSpPr>
          <p:cNvPr id="5124" name="Rectangle 4"/>
          <p:cNvSpPr>
            <a:spLocks noGrp="1" noChangeArrowheads="1"/>
          </p:cNvSpPr>
          <p:nvPr>
            <p:ph type="body" sz="half" idx="2"/>
          </p:nvPr>
        </p:nvSpPr>
        <p:spPr>
          <a:xfrm>
            <a:off x="4683125" y="1981200"/>
            <a:ext cx="3622675" cy="4114800"/>
          </a:xfrm>
          <a:noFill/>
          <a:ln/>
          <a:extLst>
            <a:ext uri="{91240B29-F687-4F45-9708-019B960494DF}">
              <a14:hiddenLine xmlns:a14="http://schemas.microsoft.com/office/drawing/2010/main" w="12699">
                <a:solidFill>
                  <a:schemeClr val="tx1"/>
                </a:solidFill>
                <a:miter lim="800000"/>
                <a:headEnd/>
                <a:tailEnd/>
              </a14:hiddenLine>
            </a:ext>
          </a:extLst>
        </p:spPr>
        <p:txBody>
          <a:bodyPr lIns="90488" tIns="44450" rIns="90488" bIns="44450"/>
          <a:lstStyle/>
          <a:p>
            <a:r>
              <a:rPr lang="en-US" dirty="0"/>
              <a:t>Severity varies</a:t>
            </a:r>
          </a:p>
          <a:p>
            <a:pPr lvl="1"/>
            <a:r>
              <a:rPr lang="en-US" dirty="0"/>
              <a:t>Mild: 60%</a:t>
            </a:r>
          </a:p>
          <a:p>
            <a:pPr lvl="1"/>
            <a:r>
              <a:rPr lang="en-US" dirty="0"/>
              <a:t>Moderate: 30%</a:t>
            </a:r>
          </a:p>
          <a:p>
            <a:pPr lvl="1"/>
            <a:r>
              <a:rPr lang="en-US" dirty="0"/>
              <a:t>Complicated: 10%</a:t>
            </a:r>
          </a:p>
          <a:p>
            <a:r>
              <a:rPr lang="en-US" dirty="0"/>
              <a:t>After infection, most (all?) persons develop life-long immunity to a second infection</a:t>
            </a:r>
          </a:p>
        </p:txBody>
      </p:sp>
    </p:spTree>
    <p:extLst>
      <p:ext uri="{BB962C8B-B14F-4D97-AF65-F5344CB8AC3E}">
        <p14:creationId xmlns:p14="http://schemas.microsoft.com/office/powerpoint/2010/main" val="66928223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123">
                                            <p:txEl>
                                              <p:pRg st="3" end="3"/>
                                            </p:txEl>
                                          </p:spTgt>
                                        </p:tgtEl>
                                        <p:attrNameLst>
                                          <p:attrName>style.visibility</p:attrName>
                                        </p:attrNameLst>
                                      </p:cBhvr>
                                      <p:to>
                                        <p:strVal val="visible"/>
                                      </p:to>
                                    </p:set>
                                    <p:anim calcmode="lin" valueType="num">
                                      <p:cBhvr additive="base">
                                        <p:cTn id="7" dur="500" fill="hold"/>
                                        <p:tgtEl>
                                          <p:spTgt spid="5123">
                                            <p:txEl>
                                              <p:pRg st="3" end="3"/>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123">
                                            <p:txEl>
                                              <p:pRg st="3" end="3"/>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5123">
                                            <p:txEl>
                                              <p:pRg st="4" end="4"/>
                                            </p:txEl>
                                          </p:spTgt>
                                        </p:tgtEl>
                                        <p:attrNameLst>
                                          <p:attrName>style.visibility</p:attrName>
                                        </p:attrNameLst>
                                      </p:cBhvr>
                                      <p:to>
                                        <p:strVal val="visible"/>
                                      </p:to>
                                    </p:set>
                                    <p:anim calcmode="lin" valueType="num">
                                      <p:cBhvr additive="base">
                                        <p:cTn id="11" dur="500" fill="hold"/>
                                        <p:tgtEl>
                                          <p:spTgt spid="5123">
                                            <p:txEl>
                                              <p:pRg st="4" end="4"/>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5123">
                                            <p:txEl>
                                              <p:pRg st="4" end="4"/>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5123">
                                            <p:txEl>
                                              <p:pRg st="5" end="5"/>
                                            </p:txEl>
                                          </p:spTgt>
                                        </p:tgtEl>
                                        <p:attrNameLst>
                                          <p:attrName>style.visibility</p:attrName>
                                        </p:attrNameLst>
                                      </p:cBhvr>
                                      <p:to>
                                        <p:strVal val="visible"/>
                                      </p:to>
                                    </p:set>
                                    <p:anim calcmode="lin" valueType="num">
                                      <p:cBhvr additive="base">
                                        <p:cTn id="15" dur="500" fill="hold"/>
                                        <p:tgtEl>
                                          <p:spTgt spid="5123">
                                            <p:txEl>
                                              <p:pRg st="5" end="5"/>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5123">
                                            <p:txEl>
                                              <p:pRg st="5" end="5"/>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5123">
                                            <p:txEl>
                                              <p:pRg st="6" end="6"/>
                                            </p:txEl>
                                          </p:spTgt>
                                        </p:tgtEl>
                                        <p:attrNameLst>
                                          <p:attrName>style.visibility</p:attrName>
                                        </p:attrNameLst>
                                      </p:cBhvr>
                                      <p:to>
                                        <p:strVal val="visible"/>
                                      </p:to>
                                    </p:set>
                                    <p:anim calcmode="lin" valueType="num">
                                      <p:cBhvr additive="base">
                                        <p:cTn id="19" dur="500" fill="hold"/>
                                        <p:tgtEl>
                                          <p:spTgt spid="5123">
                                            <p:txEl>
                                              <p:pRg st="6" end="6"/>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12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123">
                                            <p:txEl>
                                              <p:pRg st="7" end="7"/>
                                            </p:txEl>
                                          </p:spTgt>
                                        </p:tgtEl>
                                        <p:attrNameLst>
                                          <p:attrName>style.visibility</p:attrName>
                                        </p:attrNameLst>
                                      </p:cBhvr>
                                      <p:to>
                                        <p:strVal val="visible"/>
                                      </p:to>
                                    </p:set>
                                    <p:anim calcmode="lin" valueType="num">
                                      <p:cBhvr additive="base">
                                        <p:cTn id="25" dur="500" fill="hold"/>
                                        <p:tgtEl>
                                          <p:spTgt spid="5123">
                                            <p:txEl>
                                              <p:pRg st="7" end="7"/>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123">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5124">
                                            <p:txEl>
                                              <p:pRg st="0" end="0"/>
                                            </p:txEl>
                                          </p:spTgt>
                                        </p:tgtEl>
                                        <p:attrNameLst>
                                          <p:attrName>style.visibility</p:attrName>
                                        </p:attrNameLst>
                                      </p:cBhvr>
                                      <p:to>
                                        <p:strVal val="visible"/>
                                      </p:to>
                                    </p:set>
                                    <p:anim calcmode="lin" valueType="num">
                                      <p:cBhvr additive="base">
                                        <p:cTn id="31" dur="500" fill="hold"/>
                                        <p:tgtEl>
                                          <p:spTgt spid="5124">
                                            <p:txEl>
                                              <p:pRg st="0" end="0"/>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5124">
                                            <p:txEl>
                                              <p:pRg st="0" end="0"/>
                                            </p:txEl>
                                          </p:spTgt>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0"/>
                                  </p:stCondLst>
                                  <p:childTnLst>
                                    <p:set>
                                      <p:cBhvr>
                                        <p:cTn id="34" dur="1" fill="hold">
                                          <p:stCondLst>
                                            <p:cond delay="0"/>
                                          </p:stCondLst>
                                        </p:cTn>
                                        <p:tgtEl>
                                          <p:spTgt spid="5124">
                                            <p:txEl>
                                              <p:pRg st="1" end="1"/>
                                            </p:txEl>
                                          </p:spTgt>
                                        </p:tgtEl>
                                        <p:attrNameLst>
                                          <p:attrName>style.visibility</p:attrName>
                                        </p:attrNameLst>
                                      </p:cBhvr>
                                      <p:to>
                                        <p:strVal val="visible"/>
                                      </p:to>
                                    </p:set>
                                    <p:anim calcmode="lin" valueType="num">
                                      <p:cBhvr additive="base">
                                        <p:cTn id="35" dur="500" fill="hold"/>
                                        <p:tgtEl>
                                          <p:spTgt spid="5124">
                                            <p:txEl>
                                              <p:pRg st="1" end="1"/>
                                            </p:txEl>
                                          </p:spTgt>
                                        </p:tgtEl>
                                        <p:attrNameLst>
                                          <p:attrName>ppt_x</p:attrName>
                                        </p:attrNameLst>
                                      </p:cBhvr>
                                      <p:tavLst>
                                        <p:tav tm="0">
                                          <p:val>
                                            <p:strVal val="1+#ppt_w/2"/>
                                          </p:val>
                                        </p:tav>
                                        <p:tav tm="100000">
                                          <p:val>
                                            <p:strVal val="#ppt_x"/>
                                          </p:val>
                                        </p:tav>
                                      </p:tavLst>
                                    </p:anim>
                                    <p:anim calcmode="lin" valueType="num">
                                      <p:cBhvr additive="base">
                                        <p:cTn id="36" dur="500" fill="hold"/>
                                        <p:tgtEl>
                                          <p:spTgt spid="5124">
                                            <p:txEl>
                                              <p:pRg st="1" end="1"/>
                                            </p:txEl>
                                          </p:spTgt>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5124">
                                            <p:txEl>
                                              <p:pRg st="2" end="2"/>
                                            </p:txEl>
                                          </p:spTgt>
                                        </p:tgtEl>
                                        <p:attrNameLst>
                                          <p:attrName>style.visibility</p:attrName>
                                        </p:attrNameLst>
                                      </p:cBhvr>
                                      <p:to>
                                        <p:strVal val="visible"/>
                                      </p:to>
                                    </p:set>
                                    <p:anim calcmode="lin" valueType="num">
                                      <p:cBhvr additive="base">
                                        <p:cTn id="39" dur="500" fill="hold"/>
                                        <p:tgtEl>
                                          <p:spTgt spid="5124">
                                            <p:txEl>
                                              <p:pRg st="2" end="2"/>
                                            </p:txEl>
                                          </p:spTgt>
                                        </p:tgtEl>
                                        <p:attrNameLst>
                                          <p:attrName>ppt_x</p:attrName>
                                        </p:attrNameLst>
                                      </p:cBhvr>
                                      <p:tavLst>
                                        <p:tav tm="0">
                                          <p:val>
                                            <p:strVal val="1+#ppt_w/2"/>
                                          </p:val>
                                        </p:tav>
                                        <p:tav tm="100000">
                                          <p:val>
                                            <p:strVal val="#ppt_x"/>
                                          </p:val>
                                        </p:tav>
                                      </p:tavLst>
                                    </p:anim>
                                    <p:anim calcmode="lin" valueType="num">
                                      <p:cBhvr additive="base">
                                        <p:cTn id="40" dur="500" fill="hold"/>
                                        <p:tgtEl>
                                          <p:spTgt spid="5124">
                                            <p:txEl>
                                              <p:pRg st="2" end="2"/>
                                            </p:txEl>
                                          </p:spTgt>
                                        </p:tgtEl>
                                        <p:attrNameLst>
                                          <p:attrName>ppt_y</p:attrName>
                                        </p:attrNameLst>
                                      </p:cBhvr>
                                      <p:tavLst>
                                        <p:tav tm="0">
                                          <p:val>
                                            <p:strVal val="#ppt_y"/>
                                          </p:val>
                                        </p:tav>
                                        <p:tav tm="100000">
                                          <p:val>
                                            <p:strVal val="#ppt_y"/>
                                          </p:val>
                                        </p:tav>
                                      </p:tavLst>
                                    </p:anim>
                                  </p:childTnLst>
                                </p:cTn>
                              </p:par>
                              <p:par>
                                <p:cTn id="41" presetID="2" presetClass="entr" presetSubtype="2" fill="hold" grpId="0" nodeType="withEffect">
                                  <p:stCondLst>
                                    <p:cond delay="0"/>
                                  </p:stCondLst>
                                  <p:childTnLst>
                                    <p:set>
                                      <p:cBhvr>
                                        <p:cTn id="42" dur="1" fill="hold">
                                          <p:stCondLst>
                                            <p:cond delay="0"/>
                                          </p:stCondLst>
                                        </p:cTn>
                                        <p:tgtEl>
                                          <p:spTgt spid="5124">
                                            <p:txEl>
                                              <p:pRg st="3" end="3"/>
                                            </p:txEl>
                                          </p:spTgt>
                                        </p:tgtEl>
                                        <p:attrNameLst>
                                          <p:attrName>style.visibility</p:attrName>
                                        </p:attrNameLst>
                                      </p:cBhvr>
                                      <p:to>
                                        <p:strVal val="visible"/>
                                      </p:to>
                                    </p:set>
                                    <p:anim calcmode="lin" valueType="num">
                                      <p:cBhvr additive="base">
                                        <p:cTn id="43" dur="500" fill="hold"/>
                                        <p:tgtEl>
                                          <p:spTgt spid="5124">
                                            <p:txEl>
                                              <p:pRg st="3" end="3"/>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512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5124">
                                            <p:txEl>
                                              <p:pRg st="4" end="4"/>
                                            </p:txEl>
                                          </p:spTgt>
                                        </p:tgtEl>
                                        <p:attrNameLst>
                                          <p:attrName>style.visibility</p:attrName>
                                        </p:attrNameLst>
                                      </p:cBhvr>
                                      <p:to>
                                        <p:strVal val="visible"/>
                                      </p:to>
                                    </p:set>
                                    <p:anim calcmode="lin" valueType="num">
                                      <p:cBhvr additive="base">
                                        <p:cTn id="49" dur="500" fill="hold"/>
                                        <p:tgtEl>
                                          <p:spTgt spid="5124">
                                            <p:txEl>
                                              <p:pRg st="4" end="4"/>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5124">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uiExpand="1" build="p" autoUpdateAnimBg="0"/>
      <p:bldP spid="5124" grpId="0" uiExpand="1" build="p" bldLvl="2"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2"/>
          <p:cNvSpPr>
            <a:spLocks noGrp="1" noChangeArrowheads="1"/>
          </p:cNvSpPr>
          <p:nvPr>
            <p:ph type="title"/>
          </p:nvPr>
        </p:nvSpPr>
        <p:spPr/>
        <p:txBody>
          <a:bodyPr/>
          <a:lstStyle/>
          <a:p>
            <a:r>
              <a:rPr lang="en-US" sz="4000" dirty="0"/>
              <a:t>2016 IDSA Guidelines</a:t>
            </a:r>
            <a:br>
              <a:rPr lang="en-US" sz="4000" dirty="0"/>
            </a:br>
            <a:r>
              <a:rPr lang="en-US" sz="4000" dirty="0"/>
              <a:t>Treatment of Coccidioidomycosis</a:t>
            </a:r>
          </a:p>
        </p:txBody>
      </p:sp>
      <p:sp>
        <p:nvSpPr>
          <p:cNvPr id="334851" name="Rectangle 3"/>
          <p:cNvSpPr>
            <a:spLocks noGrp="1" noChangeArrowheads="1"/>
          </p:cNvSpPr>
          <p:nvPr>
            <p:ph idx="1"/>
          </p:nvPr>
        </p:nvSpPr>
        <p:spPr>
          <a:xfrm>
            <a:off x="687977" y="2514600"/>
            <a:ext cx="7772400" cy="2743200"/>
          </a:xfrm>
        </p:spPr>
        <p:txBody>
          <a:bodyPr/>
          <a:lstStyle/>
          <a:p>
            <a:pPr marL="0" indent="0">
              <a:buNone/>
            </a:pPr>
            <a:r>
              <a:rPr lang="en-US" dirty="0"/>
              <a:t>“It should be emphasized that no randomized trials exist to assess whether antifungal treatment either shortens the illness of early uncomplicated coccidioidal infections or prevents later complications.”</a:t>
            </a:r>
          </a:p>
        </p:txBody>
      </p:sp>
      <p:sp>
        <p:nvSpPr>
          <p:cNvPr id="4" name="Date Placeholder 3"/>
          <p:cNvSpPr>
            <a:spLocks noGrp="1"/>
          </p:cNvSpPr>
          <p:nvPr>
            <p:ph type="dt" sz="half" idx="10"/>
          </p:nvPr>
        </p:nvSpPr>
        <p:spPr>
          <a:xfrm>
            <a:off x="685800" y="6248400"/>
            <a:ext cx="2057400" cy="457200"/>
          </a:xfrm>
        </p:spPr>
        <p:txBody>
          <a:bodyPr/>
          <a:lstStyle/>
          <a:p>
            <a:r>
              <a:rPr lang="en-US" dirty="0">
                <a:solidFill>
                  <a:srgbClr val="FFFFCC"/>
                </a:solidFill>
              </a:rPr>
              <a:t>www.vfce.arizona.edu</a:t>
            </a:r>
          </a:p>
        </p:txBody>
      </p:sp>
    </p:spTree>
    <p:extLst>
      <p:ext uri="{BB962C8B-B14F-4D97-AF65-F5344CB8AC3E}">
        <p14:creationId xmlns:p14="http://schemas.microsoft.com/office/powerpoint/2010/main" val="13635501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7331" name="Rectangle 3"/>
          <p:cNvSpPr>
            <a:spLocks noGrp="1" noChangeArrowheads="1"/>
          </p:cNvSpPr>
          <p:nvPr>
            <p:ph type="title"/>
          </p:nvPr>
        </p:nvSpPr>
        <p:spPr>
          <a:ln/>
        </p:spPr>
        <p:txBody>
          <a:bodyPr rIns="0"/>
          <a:lstStyle/>
          <a:p>
            <a:r>
              <a:rPr lang="en-US" sz="4100"/>
              <a:t>Median days to ≥50% decline in total clinical score</a:t>
            </a:r>
          </a:p>
        </p:txBody>
      </p:sp>
      <p:grpSp>
        <p:nvGrpSpPr>
          <p:cNvPr id="2" name="Group 6"/>
          <p:cNvGrpSpPr>
            <a:grpSpLocks/>
          </p:cNvGrpSpPr>
          <p:nvPr/>
        </p:nvGrpSpPr>
        <p:grpSpPr bwMode="auto">
          <a:xfrm>
            <a:off x="1447800" y="1828800"/>
            <a:ext cx="6172200" cy="4321175"/>
            <a:chOff x="912" y="1238"/>
            <a:chExt cx="3888" cy="2722"/>
          </a:xfrm>
        </p:grpSpPr>
        <p:sp>
          <p:nvSpPr>
            <p:cNvPr id="867330" name="Rectangle 2"/>
            <p:cNvSpPr>
              <a:spLocks/>
            </p:cNvSpPr>
            <p:nvPr/>
          </p:nvSpPr>
          <p:spPr bwMode="auto">
            <a:xfrm>
              <a:off x="912" y="1238"/>
              <a:ext cx="3888" cy="2722"/>
            </a:xfrm>
            <a:prstGeom prst="rect">
              <a:avLst/>
            </a:prstGeom>
            <a:solidFill>
              <a:schemeClr val="accent1"/>
            </a:solidFill>
            <a:ln w="25400">
              <a:noFill/>
              <a:miter lim="800000"/>
              <a:headEnd/>
              <a:tailEnd/>
            </a:ln>
          </p:spPr>
          <p:txBody>
            <a:bodyPr lIns="0" tIns="0" rIns="0" bIns="0"/>
            <a:lstStyle/>
            <a:p>
              <a:pPr eaLnBrk="1" fontAlgn="auto" hangingPunct="1">
                <a:spcBef>
                  <a:spcPts val="0"/>
                </a:spcBef>
                <a:spcAft>
                  <a:spcPts val="0"/>
                </a:spcAft>
                <a:buFontTx/>
                <a:buNone/>
              </a:pPr>
              <a:endParaRPr lang="en-US" sz="1800" b="0">
                <a:solidFill>
                  <a:srgbClr val="FFFFCC"/>
                </a:solidFill>
                <a:latin typeface="Arial"/>
              </a:endParaRPr>
            </a:p>
          </p:txBody>
        </p:sp>
        <p:pic>
          <p:nvPicPr>
            <p:cNvPr id="867332" name="Picture 4"/>
            <p:cNvPicPr>
              <a:picLocks noChangeAspect="1" noChangeArrowheads="1"/>
            </p:cNvPicPr>
            <p:nvPr/>
          </p:nvPicPr>
          <p:blipFill>
            <a:blip r:embed="rId3" cstate="print"/>
            <a:srcRect/>
            <a:stretch>
              <a:fillRect/>
            </a:stretch>
          </p:blipFill>
          <p:spPr bwMode="auto">
            <a:xfrm>
              <a:off x="1008" y="1324"/>
              <a:ext cx="3696" cy="2554"/>
            </a:xfrm>
            <a:prstGeom prst="rect">
              <a:avLst/>
            </a:prstGeom>
            <a:solidFill>
              <a:srgbClr val="FFFFFF"/>
            </a:solidFill>
            <a:ln w="12700">
              <a:noFill/>
              <a:miter lim="800000"/>
              <a:headEnd/>
              <a:tailEnd/>
            </a:ln>
          </p:spPr>
        </p:pic>
        <p:sp>
          <p:nvSpPr>
            <p:cNvPr id="867333" name="Rectangle 5"/>
            <p:cNvSpPr>
              <a:spLocks/>
            </p:cNvSpPr>
            <p:nvPr/>
          </p:nvSpPr>
          <p:spPr bwMode="auto">
            <a:xfrm>
              <a:off x="2643" y="1380"/>
              <a:ext cx="916" cy="278"/>
            </a:xfrm>
            <a:prstGeom prst="rect">
              <a:avLst/>
            </a:prstGeom>
            <a:noFill/>
            <a:ln w="12700">
              <a:noFill/>
              <a:miter lim="800000"/>
              <a:headEnd/>
              <a:tailEnd/>
            </a:ln>
          </p:spPr>
          <p:txBody>
            <a:bodyPr wrap="none" lIns="0" tIns="0" rIns="0" bIns="0" anchor="ctr">
              <a:spAutoFit/>
            </a:bodyPr>
            <a:lstStyle/>
            <a:p>
              <a:pPr algn="ctr" defTabSz="822325" eaLnBrk="1" fontAlgn="auto" hangingPunct="1">
                <a:spcBef>
                  <a:spcPct val="0"/>
                </a:spcBef>
                <a:spcAft>
                  <a:spcPts val="0"/>
                </a:spcAft>
                <a:buFontTx/>
                <a:buNone/>
              </a:pPr>
              <a:r>
                <a:rPr lang="en-US" sz="2900" b="0">
                  <a:solidFill>
                    <a:srgbClr val="000000"/>
                  </a:solidFill>
                  <a:latin typeface="Gill Sans" pitchFamily="34" charset="0"/>
                  <a:sym typeface="Gill Sans" pitchFamily="34" charset="0"/>
                </a:rPr>
                <a:t>P = 0.899</a:t>
              </a:r>
            </a:p>
          </p:txBody>
        </p:sp>
      </p:grpSp>
      <p:sp>
        <p:nvSpPr>
          <p:cNvPr id="867335" name="Text Box 7"/>
          <p:cNvSpPr txBox="1">
            <a:spLocks noChangeArrowheads="1"/>
          </p:cNvSpPr>
          <p:nvPr/>
        </p:nvSpPr>
        <p:spPr bwMode="auto">
          <a:xfrm>
            <a:off x="519113" y="6189663"/>
            <a:ext cx="2505075" cy="376237"/>
          </a:xfrm>
          <a:prstGeom prst="rect">
            <a:avLst/>
          </a:prstGeom>
          <a:noFill/>
          <a:ln w="12700">
            <a:solidFill>
              <a:schemeClr val="tx2"/>
            </a:solidFill>
            <a:miter lim="800000"/>
            <a:headEnd/>
            <a:tailEnd/>
          </a:ln>
          <a:effectLst/>
        </p:spPr>
        <p:txBody>
          <a:bodyPr wrap="none" lIns="90488" tIns="44450" rIns="90488" bIns="44450">
            <a:spAutoFit/>
          </a:bodyPr>
          <a:lstStyle/>
          <a:p>
            <a:pPr marL="342900" indent="-342900" eaLnBrk="1" fontAlgn="auto" hangingPunct="1">
              <a:spcBef>
                <a:spcPts val="0"/>
              </a:spcBef>
              <a:spcAft>
                <a:spcPts val="0"/>
              </a:spcAft>
              <a:buFontTx/>
              <a:buNone/>
            </a:pPr>
            <a:r>
              <a:rPr lang="en-US" sz="1800" b="0">
                <a:solidFill>
                  <a:srgbClr val="FFFF00"/>
                </a:solidFill>
                <a:latin typeface="Arial"/>
              </a:rPr>
              <a:t>Ampel et al. CID 2009</a:t>
            </a:r>
          </a:p>
        </p:txBody>
      </p:sp>
    </p:spTree>
    <p:extLst>
      <p:ext uri="{BB962C8B-B14F-4D97-AF65-F5344CB8AC3E}">
        <p14:creationId xmlns:p14="http://schemas.microsoft.com/office/powerpoint/2010/main" val="2065012519"/>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9378" name="Rectangle 2"/>
          <p:cNvSpPr>
            <a:spLocks noGrp="1" noChangeArrowheads="1"/>
          </p:cNvSpPr>
          <p:nvPr>
            <p:ph type="title"/>
          </p:nvPr>
        </p:nvSpPr>
        <p:spPr>
          <a:xfrm>
            <a:off x="890588" y="381000"/>
            <a:ext cx="7361237" cy="1176338"/>
          </a:xfrm>
          <a:ln/>
        </p:spPr>
        <p:txBody>
          <a:bodyPr rIns="0"/>
          <a:lstStyle/>
          <a:p>
            <a:r>
              <a:rPr lang="en-US" sz="4000"/>
              <a:t>Outcome of Subjects</a:t>
            </a:r>
            <a:br>
              <a:rPr lang="en-US" sz="4000"/>
            </a:br>
            <a:r>
              <a:rPr lang="en-US" sz="2800"/>
              <a:t>(&gt; 1 month follow-up)</a:t>
            </a:r>
          </a:p>
        </p:txBody>
      </p:sp>
      <p:sp>
        <p:nvSpPr>
          <p:cNvPr id="869379" name="Rectangle 3"/>
          <p:cNvSpPr>
            <a:spLocks noGrp="1" noChangeArrowheads="1"/>
          </p:cNvSpPr>
          <p:nvPr>
            <p:ph idx="1"/>
          </p:nvPr>
        </p:nvSpPr>
        <p:spPr>
          <a:xfrm>
            <a:off x="679450" y="1752600"/>
            <a:ext cx="7783513" cy="4022725"/>
          </a:xfrm>
          <a:ln/>
        </p:spPr>
        <p:txBody>
          <a:bodyPr rIns="45720" anchor="ctr"/>
          <a:lstStyle/>
          <a:p>
            <a:pPr marL="649288" indent="-395288">
              <a:lnSpc>
                <a:spcPct val="80000"/>
              </a:lnSpc>
            </a:pPr>
            <a:r>
              <a:rPr lang="en-US" sz="2800" dirty="0"/>
              <a:t>50 not treated</a:t>
            </a:r>
          </a:p>
          <a:p>
            <a:pPr marL="903288" lvl="1" indent="-357188">
              <a:lnSpc>
                <a:spcPct val="80000"/>
              </a:lnSpc>
            </a:pPr>
            <a:r>
              <a:rPr lang="en-US" sz="2400" dirty="0"/>
              <a:t>Median follow-up: 3.1 years</a:t>
            </a:r>
          </a:p>
          <a:p>
            <a:pPr marL="903288" lvl="1" indent="-357188">
              <a:lnSpc>
                <a:spcPct val="80000"/>
              </a:lnSpc>
            </a:pPr>
            <a:r>
              <a:rPr lang="en-US" sz="2400" dirty="0"/>
              <a:t>All without complications</a:t>
            </a:r>
          </a:p>
          <a:p>
            <a:pPr marL="649288" indent="-395288">
              <a:lnSpc>
                <a:spcPct val="80000"/>
              </a:lnSpc>
            </a:pPr>
            <a:r>
              <a:rPr lang="en-US" sz="2800" dirty="0"/>
              <a:t>51 treated</a:t>
            </a:r>
          </a:p>
          <a:p>
            <a:pPr marL="903288" lvl="1" indent="-357188">
              <a:lnSpc>
                <a:spcPct val="80000"/>
              </a:lnSpc>
            </a:pPr>
            <a:r>
              <a:rPr lang="en-US" sz="2400" dirty="0"/>
              <a:t>Median follow-up: 2.9 years</a:t>
            </a:r>
          </a:p>
          <a:p>
            <a:pPr marL="903288" lvl="1" indent="-357188">
              <a:lnSpc>
                <a:spcPct val="80000"/>
              </a:lnSpc>
            </a:pPr>
            <a:r>
              <a:rPr lang="en-US" sz="2400" dirty="0"/>
              <a:t>38 off-therapy and without complications</a:t>
            </a:r>
          </a:p>
          <a:p>
            <a:pPr marL="903288" lvl="1" indent="-357188">
              <a:lnSpc>
                <a:spcPct val="80000"/>
              </a:lnSpc>
            </a:pPr>
            <a:r>
              <a:rPr lang="en-US" sz="2400" dirty="0"/>
              <a:t>  5 remained on treatment</a:t>
            </a:r>
          </a:p>
          <a:p>
            <a:pPr marL="903288" lvl="1" indent="-357188">
              <a:lnSpc>
                <a:spcPct val="80000"/>
              </a:lnSpc>
            </a:pPr>
            <a:r>
              <a:rPr lang="en-US" sz="2400" dirty="0"/>
              <a:t>  8 had relapses</a:t>
            </a:r>
          </a:p>
          <a:p>
            <a:pPr marL="1217613" lvl="2" indent="-328613">
              <a:lnSpc>
                <a:spcPct val="80000"/>
              </a:lnSpc>
            </a:pPr>
            <a:r>
              <a:rPr lang="en-US" sz="2000" dirty="0"/>
              <a:t>5 with pulmonary disease</a:t>
            </a:r>
          </a:p>
          <a:p>
            <a:pPr marL="1217613" lvl="2" indent="-328613">
              <a:lnSpc>
                <a:spcPct val="80000"/>
              </a:lnSpc>
            </a:pPr>
            <a:r>
              <a:rPr lang="en-US" sz="2000" dirty="0"/>
              <a:t>3 with extrapulmonary dissemination</a:t>
            </a:r>
          </a:p>
          <a:p>
            <a:pPr marL="1217613" lvl="2" indent="-328613">
              <a:lnSpc>
                <a:spcPct val="80000"/>
              </a:lnSpc>
            </a:pPr>
            <a:r>
              <a:rPr lang="en-US" sz="2000" dirty="0"/>
              <a:t>Relapses occurred up to 2 years after stopping treatment</a:t>
            </a:r>
          </a:p>
        </p:txBody>
      </p:sp>
      <p:sp>
        <p:nvSpPr>
          <p:cNvPr id="869380" name="Text Box 4"/>
          <p:cNvSpPr txBox="1">
            <a:spLocks noChangeArrowheads="1"/>
          </p:cNvSpPr>
          <p:nvPr/>
        </p:nvSpPr>
        <p:spPr bwMode="auto">
          <a:xfrm>
            <a:off x="519113" y="6189663"/>
            <a:ext cx="2505075" cy="376237"/>
          </a:xfrm>
          <a:prstGeom prst="rect">
            <a:avLst/>
          </a:prstGeom>
          <a:noFill/>
          <a:ln w="12700">
            <a:solidFill>
              <a:schemeClr val="tx2"/>
            </a:solidFill>
            <a:miter lim="800000"/>
            <a:headEnd/>
            <a:tailEnd/>
          </a:ln>
          <a:effectLst/>
        </p:spPr>
        <p:txBody>
          <a:bodyPr wrap="none" lIns="90488" tIns="44450" rIns="90488" bIns="44450">
            <a:spAutoFit/>
          </a:bodyPr>
          <a:lstStyle/>
          <a:p>
            <a:pPr marL="342900" indent="-342900" eaLnBrk="1" fontAlgn="auto" hangingPunct="1">
              <a:spcBef>
                <a:spcPts val="0"/>
              </a:spcBef>
              <a:spcAft>
                <a:spcPts val="0"/>
              </a:spcAft>
              <a:buFontTx/>
              <a:buNone/>
            </a:pPr>
            <a:r>
              <a:rPr lang="en-US" sz="1800" b="0" dirty="0">
                <a:solidFill>
                  <a:srgbClr val="FFFF00"/>
                </a:solidFill>
                <a:latin typeface="Arial"/>
              </a:rPr>
              <a:t>Ampel et al. CID 2009</a:t>
            </a:r>
          </a:p>
        </p:txBody>
      </p:sp>
      <p:sp>
        <p:nvSpPr>
          <p:cNvPr id="2" name="Oval 1"/>
          <p:cNvSpPr/>
          <p:nvPr/>
        </p:nvSpPr>
        <p:spPr bwMode="auto">
          <a:xfrm>
            <a:off x="1600200" y="5105400"/>
            <a:ext cx="7162800" cy="854075"/>
          </a:xfrm>
          <a:prstGeom prst="ellipse">
            <a:avLst/>
          </a:prstGeom>
          <a:noFill/>
          <a:ln w="41275" cap="flat" cmpd="sng" algn="ctr">
            <a:solidFill>
              <a:schemeClr val="tx2"/>
            </a:solidFill>
            <a:prstDash val="solid"/>
            <a:round/>
            <a:headEnd type="none" w="med" len="med"/>
            <a:tailEnd type="triangle" w="med" len="med"/>
          </a:ln>
          <a:effectLst/>
        </p:spPr>
        <p:txBody>
          <a:bodyPr vert="horz" wrap="square" lIns="90488" tIns="44450" rIns="90488" bIns="44450" numCol="1" rtlCol="0" anchor="t" anchorCtr="0" compatLnSpc="1">
            <a:prstTxWarp prst="textNoShape">
              <a:avLst/>
            </a:prstTxWarp>
          </a:bodyPr>
          <a:lstStyle/>
          <a:p>
            <a:pPr marL="342900" marR="0" indent="-342900" algn="l" defTabSz="914400" rtl="0" eaLnBrk="0" fontAlgn="base" latinLnBrk="0" hangingPunct="0">
              <a:lnSpc>
                <a:spcPct val="100000"/>
              </a:lnSpc>
              <a:spcBef>
                <a:spcPct val="20000"/>
              </a:spcBef>
              <a:spcAft>
                <a:spcPct val="0"/>
              </a:spcAft>
              <a:buClrTx/>
              <a:buSzTx/>
              <a:buFontTx/>
              <a:buChar char="•"/>
              <a:tabLst/>
            </a:pPr>
            <a:endParaRPr kumimoji="0" lang="en-US" sz="32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3445313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1B95335-96C0-478C-AB3B-D44A543E4AF4}"/>
              </a:ext>
            </a:extLst>
          </p:cNvPr>
          <p:cNvPicPr>
            <a:picLocks noChangeAspect="1"/>
          </p:cNvPicPr>
          <p:nvPr/>
        </p:nvPicPr>
        <p:blipFill>
          <a:blip r:embed="rId2"/>
          <a:stretch>
            <a:fillRect/>
          </a:stretch>
        </p:blipFill>
        <p:spPr>
          <a:xfrm>
            <a:off x="609600" y="3581400"/>
            <a:ext cx="8077200" cy="2545275"/>
          </a:xfrm>
          <a:prstGeom prst="rect">
            <a:avLst/>
          </a:prstGeom>
        </p:spPr>
      </p:pic>
      <p:sp>
        <p:nvSpPr>
          <p:cNvPr id="6" name="Content Placeholder 7">
            <a:extLst>
              <a:ext uri="{FF2B5EF4-FFF2-40B4-BE49-F238E27FC236}">
                <a16:creationId xmlns:a16="http://schemas.microsoft.com/office/drawing/2014/main" id="{0762CCAF-E259-4C5A-8F78-5094B03663DC}"/>
              </a:ext>
            </a:extLst>
          </p:cNvPr>
          <p:cNvSpPr txBox="1">
            <a:spLocks/>
          </p:cNvSpPr>
          <p:nvPr/>
        </p:nvSpPr>
        <p:spPr>
          <a:xfrm>
            <a:off x="685800" y="457200"/>
            <a:ext cx="7772400" cy="3147954"/>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r>
              <a:rPr lang="en-US" kern="0" dirty="0"/>
              <a:t>The Problem</a:t>
            </a:r>
            <a:r>
              <a:rPr lang="en-US" b="0" kern="0" dirty="0"/>
              <a:t>: </a:t>
            </a:r>
            <a:r>
              <a:rPr lang="en-US" b="0" i="1" kern="0" dirty="0"/>
              <a:t>Coccidioides</a:t>
            </a:r>
            <a:r>
              <a:rPr lang="en-US" b="0" kern="0" dirty="0"/>
              <a:t> infection produces many signs and symptoms.</a:t>
            </a:r>
          </a:p>
          <a:p>
            <a:pPr lvl="1"/>
            <a:r>
              <a:rPr lang="en-US" b="0" kern="0" dirty="0"/>
              <a:t>Some are the result of fungal proliferation.</a:t>
            </a:r>
          </a:p>
          <a:p>
            <a:pPr lvl="1"/>
            <a:r>
              <a:rPr lang="en-US" b="0" kern="0" dirty="0"/>
              <a:t>Some are the result of immune responses.</a:t>
            </a:r>
          </a:p>
          <a:p>
            <a:pPr lvl="1"/>
            <a:r>
              <a:rPr lang="en-US" kern="0" dirty="0">
                <a:solidFill>
                  <a:schemeClr val="tx2"/>
                </a:solidFill>
              </a:rPr>
              <a:t>Hypothesis</a:t>
            </a:r>
            <a:r>
              <a:rPr lang="en-US" b="0" kern="0" dirty="0">
                <a:solidFill>
                  <a:srgbClr val="FFFF00"/>
                </a:solidFill>
              </a:rPr>
              <a:t>: Rational management depends upon recognizing which is which.</a:t>
            </a:r>
          </a:p>
        </p:txBody>
      </p:sp>
      <p:sp>
        <p:nvSpPr>
          <p:cNvPr id="2" name="Text Box 4">
            <a:extLst>
              <a:ext uri="{FF2B5EF4-FFF2-40B4-BE49-F238E27FC236}">
                <a16:creationId xmlns:a16="http://schemas.microsoft.com/office/drawing/2014/main" id="{BD5E4329-5B73-2C0E-7099-7F1E1DE9412F}"/>
              </a:ext>
            </a:extLst>
          </p:cNvPr>
          <p:cNvSpPr txBox="1">
            <a:spLocks noChangeArrowheads="1"/>
          </p:cNvSpPr>
          <p:nvPr/>
        </p:nvSpPr>
        <p:spPr bwMode="auto">
          <a:xfrm>
            <a:off x="609600" y="6217416"/>
            <a:ext cx="1452322" cy="366767"/>
          </a:xfrm>
          <a:prstGeom prst="rect">
            <a:avLst/>
          </a:prstGeom>
          <a:noFill/>
          <a:ln w="12700">
            <a:solidFill>
              <a:schemeClr val="tx2"/>
            </a:solidFill>
            <a:miter lim="800000"/>
            <a:headEnd/>
            <a:tailEnd/>
          </a:ln>
          <a:effectLst/>
        </p:spPr>
        <p:txBody>
          <a:bodyPr wrap="none" lIns="90488" tIns="44450" rIns="90488" bIns="44450">
            <a:spAutoFit/>
          </a:bodyPr>
          <a:lstStyle/>
          <a:p>
            <a:pPr marL="342900" indent="-342900" eaLnBrk="1" fontAlgn="auto" hangingPunct="1">
              <a:spcBef>
                <a:spcPts val="0"/>
              </a:spcBef>
              <a:spcAft>
                <a:spcPts val="0"/>
              </a:spcAft>
              <a:buFontTx/>
              <a:buNone/>
            </a:pPr>
            <a:r>
              <a:rPr lang="en-US" sz="1800" b="0" dirty="0">
                <a:solidFill>
                  <a:srgbClr val="FFFF00"/>
                </a:solidFill>
                <a:latin typeface="Arial"/>
              </a:rPr>
              <a:t>May 1, 2020</a:t>
            </a:r>
          </a:p>
        </p:txBody>
      </p:sp>
    </p:spTree>
    <p:extLst>
      <p:ext uri="{BB962C8B-B14F-4D97-AF65-F5344CB8AC3E}">
        <p14:creationId xmlns:p14="http://schemas.microsoft.com/office/powerpoint/2010/main" val="23824334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A66B84-4720-412D-B2FA-FE0D78A9CD80}"/>
              </a:ext>
            </a:extLst>
          </p:cNvPr>
          <p:cNvSpPr>
            <a:spLocks noGrp="1"/>
          </p:cNvSpPr>
          <p:nvPr>
            <p:ph type="title"/>
          </p:nvPr>
        </p:nvSpPr>
        <p:spPr/>
        <p:txBody>
          <a:bodyPr/>
          <a:lstStyle/>
          <a:p>
            <a:r>
              <a:rPr lang="en-US" sz="4000" dirty="0"/>
              <a:t>When Do Antifungals Benefit Cocci Patients?</a:t>
            </a:r>
          </a:p>
        </p:txBody>
      </p:sp>
      <p:sp>
        <p:nvSpPr>
          <p:cNvPr id="8" name="Content Placeholder 7">
            <a:extLst>
              <a:ext uri="{FF2B5EF4-FFF2-40B4-BE49-F238E27FC236}">
                <a16:creationId xmlns:a16="http://schemas.microsoft.com/office/drawing/2014/main" id="{FCF59CC3-A754-490B-A1D2-E56F0AB07175}"/>
              </a:ext>
            </a:extLst>
          </p:cNvPr>
          <p:cNvSpPr>
            <a:spLocks noGrp="1"/>
          </p:cNvSpPr>
          <p:nvPr>
            <p:ph idx="1"/>
          </p:nvPr>
        </p:nvSpPr>
        <p:spPr>
          <a:xfrm>
            <a:off x="685800" y="1752600"/>
            <a:ext cx="7772400" cy="4114800"/>
          </a:xfrm>
        </p:spPr>
        <p:txBody>
          <a:bodyPr/>
          <a:lstStyle/>
          <a:p>
            <a:r>
              <a:rPr lang="en-US" dirty="0"/>
              <a:t>When spherules rupture, they stimulate acute inflammation (PMNs, Eosinophils)</a:t>
            </a:r>
          </a:p>
          <a:p>
            <a:pPr marL="0" indent="0">
              <a:buNone/>
            </a:pPr>
            <a:endParaRPr lang="en-US" dirty="0"/>
          </a:p>
        </p:txBody>
      </p:sp>
    </p:spTree>
    <p:extLst>
      <p:ext uri="{BB962C8B-B14F-4D97-AF65-F5344CB8AC3E}">
        <p14:creationId xmlns:p14="http://schemas.microsoft.com/office/powerpoint/2010/main" val="360002103"/>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D5D5B-9E99-4888-ACC1-8F694D454C17}"/>
              </a:ext>
            </a:extLst>
          </p:cNvPr>
          <p:cNvSpPr>
            <a:spLocks noGrp="1"/>
          </p:cNvSpPr>
          <p:nvPr>
            <p:ph type="title"/>
          </p:nvPr>
        </p:nvSpPr>
        <p:spPr/>
        <p:txBody>
          <a:bodyPr/>
          <a:lstStyle/>
          <a:p>
            <a:r>
              <a:rPr lang="en-US" sz="4000" dirty="0"/>
              <a:t>Acute Inflammation for Spherule Proliferation</a:t>
            </a:r>
          </a:p>
        </p:txBody>
      </p:sp>
      <p:pic>
        <p:nvPicPr>
          <p:cNvPr id="5" name="Content Placeholder 4">
            <a:extLst>
              <a:ext uri="{FF2B5EF4-FFF2-40B4-BE49-F238E27FC236}">
                <a16:creationId xmlns:a16="http://schemas.microsoft.com/office/drawing/2014/main" id="{46293708-EDC0-4526-8310-A51296F4DDE5}"/>
              </a:ext>
            </a:extLst>
          </p:cNvPr>
          <p:cNvPicPr>
            <a:picLocks noGrp="1" noChangeAspect="1"/>
          </p:cNvPicPr>
          <p:nvPr>
            <p:ph idx="1"/>
          </p:nvPr>
        </p:nvPicPr>
        <p:blipFill>
          <a:blip r:embed="rId2"/>
          <a:stretch>
            <a:fillRect/>
          </a:stretch>
        </p:blipFill>
        <p:spPr>
          <a:xfrm>
            <a:off x="914400" y="1918854"/>
            <a:ext cx="7543800" cy="4114800"/>
          </a:xfrm>
        </p:spPr>
      </p:pic>
    </p:spTree>
    <p:extLst>
      <p:ext uri="{BB962C8B-B14F-4D97-AF65-F5344CB8AC3E}">
        <p14:creationId xmlns:p14="http://schemas.microsoft.com/office/powerpoint/2010/main" val="4243075935"/>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A66B84-4720-412D-B2FA-FE0D78A9CD80}"/>
              </a:ext>
            </a:extLst>
          </p:cNvPr>
          <p:cNvSpPr>
            <a:spLocks noGrp="1"/>
          </p:cNvSpPr>
          <p:nvPr>
            <p:ph type="title"/>
          </p:nvPr>
        </p:nvSpPr>
        <p:spPr/>
        <p:txBody>
          <a:bodyPr/>
          <a:lstStyle/>
          <a:p>
            <a:r>
              <a:rPr lang="en-US" sz="4000" dirty="0"/>
              <a:t>When Do Antifungals Benefit Cocci Patients?</a:t>
            </a:r>
          </a:p>
        </p:txBody>
      </p:sp>
      <p:sp>
        <p:nvSpPr>
          <p:cNvPr id="8" name="Content Placeholder 7">
            <a:extLst>
              <a:ext uri="{FF2B5EF4-FFF2-40B4-BE49-F238E27FC236}">
                <a16:creationId xmlns:a16="http://schemas.microsoft.com/office/drawing/2014/main" id="{FCF59CC3-A754-490B-A1D2-E56F0AB07175}"/>
              </a:ext>
            </a:extLst>
          </p:cNvPr>
          <p:cNvSpPr>
            <a:spLocks noGrp="1"/>
          </p:cNvSpPr>
          <p:nvPr>
            <p:ph idx="1"/>
          </p:nvPr>
        </p:nvSpPr>
        <p:spPr>
          <a:xfrm>
            <a:off x="685800" y="1752600"/>
            <a:ext cx="7772400" cy="4114800"/>
          </a:xfrm>
        </p:spPr>
        <p:txBody>
          <a:bodyPr/>
          <a:lstStyle/>
          <a:p>
            <a:r>
              <a:rPr lang="en-US" dirty="0">
                <a:solidFill>
                  <a:schemeClr val="bg1">
                    <a:lumMod val="60000"/>
                    <a:lumOff val="40000"/>
                  </a:schemeClr>
                </a:solidFill>
              </a:rPr>
              <a:t>When spherules rupture, they stimulate acute inflammation (PMNs, Eosinophils)</a:t>
            </a:r>
          </a:p>
          <a:p>
            <a:r>
              <a:rPr lang="en-US" dirty="0"/>
              <a:t>The acute inflammation causes:</a:t>
            </a:r>
          </a:p>
          <a:p>
            <a:pPr lvl="1"/>
            <a:r>
              <a:rPr lang="en-US" dirty="0"/>
              <a:t>Tissue destruction/necrosis.</a:t>
            </a:r>
          </a:p>
          <a:p>
            <a:pPr lvl="1"/>
            <a:r>
              <a:rPr lang="en-US" dirty="0"/>
              <a:t>Necrosis leads to </a:t>
            </a:r>
            <a:r>
              <a:rPr lang="en-US" b="1" dirty="0"/>
              <a:t>SIGNS</a:t>
            </a:r>
            <a:r>
              <a:rPr lang="en-US" dirty="0"/>
              <a:t> (not just symptoms) evident on exam or imaging.</a:t>
            </a:r>
          </a:p>
          <a:p>
            <a:r>
              <a:rPr lang="en-US" b="1" u="sng" dirty="0">
                <a:solidFill>
                  <a:srgbClr val="FFFF00"/>
                </a:solidFill>
              </a:rPr>
              <a:t>Key Point</a:t>
            </a:r>
            <a:r>
              <a:rPr lang="en-US" dirty="0">
                <a:solidFill>
                  <a:srgbClr val="FFFF00"/>
                </a:solidFill>
              </a:rPr>
              <a:t>: If a cocci infection is causing  tissue destruction, the fungus is growing, and antifungals help.</a:t>
            </a:r>
          </a:p>
          <a:p>
            <a:endParaRPr lang="en-US" dirty="0"/>
          </a:p>
        </p:txBody>
      </p:sp>
    </p:spTree>
    <p:extLst>
      <p:ext uri="{BB962C8B-B14F-4D97-AF65-F5344CB8AC3E}">
        <p14:creationId xmlns:p14="http://schemas.microsoft.com/office/powerpoint/2010/main" val="2520186463"/>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A66B84-4720-412D-B2FA-FE0D78A9CD80}"/>
              </a:ext>
            </a:extLst>
          </p:cNvPr>
          <p:cNvSpPr>
            <a:spLocks noGrp="1"/>
          </p:cNvSpPr>
          <p:nvPr>
            <p:ph type="title"/>
          </p:nvPr>
        </p:nvSpPr>
        <p:spPr/>
        <p:txBody>
          <a:bodyPr/>
          <a:lstStyle/>
          <a:p>
            <a:r>
              <a:rPr lang="en-US" sz="4000" dirty="0"/>
              <a:t>When Do Antifungals </a:t>
            </a:r>
            <a:r>
              <a:rPr lang="en-US" sz="4000" b="1" u="sng" dirty="0"/>
              <a:t>Not</a:t>
            </a:r>
            <a:r>
              <a:rPr lang="en-US" sz="4000" dirty="0"/>
              <a:t> Benefit Cocci Patients?</a:t>
            </a:r>
          </a:p>
        </p:txBody>
      </p:sp>
      <p:sp>
        <p:nvSpPr>
          <p:cNvPr id="8" name="Content Placeholder 7">
            <a:extLst>
              <a:ext uri="{FF2B5EF4-FFF2-40B4-BE49-F238E27FC236}">
                <a16:creationId xmlns:a16="http://schemas.microsoft.com/office/drawing/2014/main" id="{FCF59CC3-A754-490B-A1D2-E56F0AB07175}"/>
              </a:ext>
            </a:extLst>
          </p:cNvPr>
          <p:cNvSpPr>
            <a:spLocks noGrp="1"/>
          </p:cNvSpPr>
          <p:nvPr>
            <p:ph idx="1"/>
          </p:nvPr>
        </p:nvSpPr>
        <p:spPr>
          <a:xfrm>
            <a:off x="457200" y="1981200"/>
            <a:ext cx="8153400" cy="4114800"/>
          </a:xfrm>
        </p:spPr>
        <p:txBody>
          <a:bodyPr/>
          <a:lstStyle/>
          <a:p>
            <a:r>
              <a:rPr lang="en-US" dirty="0"/>
              <a:t>Since spherule rupture stimulates acute inflammation, </a:t>
            </a:r>
            <a:r>
              <a:rPr lang="en-US" b="1" dirty="0"/>
              <a:t>absence of signs of inflammation is strong evidence that spherules are not proliferating.</a:t>
            </a:r>
          </a:p>
          <a:p>
            <a:r>
              <a:rPr lang="en-US" dirty="0"/>
              <a:t>Antifungals only inhibit fungal proliferation.</a:t>
            </a:r>
          </a:p>
          <a:p>
            <a:r>
              <a:rPr lang="en-US" b="1" u="sng" dirty="0">
                <a:solidFill>
                  <a:srgbClr val="FFFF00"/>
                </a:solidFill>
              </a:rPr>
              <a:t>Key Point</a:t>
            </a:r>
            <a:r>
              <a:rPr lang="en-US" dirty="0">
                <a:solidFill>
                  <a:srgbClr val="FFFF00"/>
                </a:solidFill>
              </a:rPr>
              <a:t>: If there are no signs of tissue destruction, fungal growth is absent and antifungals will not help.</a:t>
            </a:r>
          </a:p>
          <a:p>
            <a:endParaRPr lang="en-US" dirty="0"/>
          </a:p>
        </p:txBody>
      </p:sp>
    </p:spTree>
    <p:extLst>
      <p:ext uri="{BB962C8B-B14F-4D97-AF65-F5344CB8AC3E}">
        <p14:creationId xmlns:p14="http://schemas.microsoft.com/office/powerpoint/2010/main" val="41078328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fade">
                                      <p:cBhvr>
                                        <p:cTn id="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2CAC4-1E99-48C3-93ED-E548ED441B64}"/>
              </a:ext>
            </a:extLst>
          </p:cNvPr>
          <p:cNvSpPr>
            <a:spLocks noGrp="1"/>
          </p:cNvSpPr>
          <p:nvPr>
            <p:ph type="title"/>
          </p:nvPr>
        </p:nvSpPr>
        <p:spPr/>
        <p:txBody>
          <a:bodyPr/>
          <a:lstStyle/>
          <a:p>
            <a:r>
              <a:rPr lang="en-US" sz="4000" dirty="0"/>
              <a:t>Cocci Problems Not Helped by Antifungals</a:t>
            </a:r>
          </a:p>
        </p:txBody>
      </p:sp>
      <p:sp>
        <p:nvSpPr>
          <p:cNvPr id="3" name="Content Placeholder 2">
            <a:extLst>
              <a:ext uri="{FF2B5EF4-FFF2-40B4-BE49-F238E27FC236}">
                <a16:creationId xmlns:a16="http://schemas.microsoft.com/office/drawing/2014/main" id="{DB0B7691-2190-4D19-80F7-2D3693ECE782}"/>
              </a:ext>
            </a:extLst>
          </p:cNvPr>
          <p:cNvSpPr>
            <a:spLocks noGrp="1"/>
          </p:cNvSpPr>
          <p:nvPr>
            <p:ph sz="half" idx="1"/>
          </p:nvPr>
        </p:nvSpPr>
        <p:spPr>
          <a:xfrm>
            <a:off x="228600" y="1981200"/>
            <a:ext cx="4572000" cy="4114800"/>
          </a:xfrm>
        </p:spPr>
        <p:txBody>
          <a:bodyPr/>
          <a:lstStyle/>
          <a:p>
            <a:pPr marL="0" indent="0">
              <a:buNone/>
            </a:pPr>
            <a:r>
              <a:rPr lang="en-US" dirty="0"/>
              <a:t>“Desert Rheumatism”</a:t>
            </a:r>
          </a:p>
          <a:p>
            <a:pPr marL="293688" lvl="1">
              <a:spcAft>
                <a:spcPts val="600"/>
              </a:spcAft>
            </a:pPr>
            <a:r>
              <a:rPr lang="en-US" b="1" u="sng" dirty="0"/>
              <a:t>Symmetrical</a:t>
            </a:r>
            <a:r>
              <a:rPr lang="en-US" dirty="0"/>
              <a:t> arthralgias, especially ankles and knees, sometimes very painful</a:t>
            </a:r>
          </a:p>
          <a:p>
            <a:pPr marL="293688" lvl="1">
              <a:spcAft>
                <a:spcPts val="600"/>
              </a:spcAft>
            </a:pPr>
            <a:r>
              <a:rPr lang="en-US" dirty="0"/>
              <a:t>Joint effusions are absent.</a:t>
            </a:r>
          </a:p>
          <a:p>
            <a:pPr marL="293688" lvl="1">
              <a:spcAft>
                <a:spcPts val="600"/>
              </a:spcAft>
            </a:pPr>
            <a:r>
              <a:rPr lang="en-US" i="1" dirty="0"/>
              <a:t>E. nodosum</a:t>
            </a:r>
            <a:r>
              <a:rPr lang="en-US" dirty="0"/>
              <a:t>, </a:t>
            </a:r>
            <a:r>
              <a:rPr lang="en-US" i="1" dirty="0"/>
              <a:t>E. multiforme</a:t>
            </a:r>
            <a:endParaRPr lang="en-US" dirty="0"/>
          </a:p>
          <a:p>
            <a:pPr marL="293688" lvl="1">
              <a:spcAft>
                <a:spcPts val="600"/>
              </a:spcAft>
            </a:pPr>
            <a:r>
              <a:rPr lang="en-US" dirty="0"/>
              <a:t>Resolve without damage.</a:t>
            </a:r>
          </a:p>
          <a:p>
            <a:pPr marL="293688" lvl="1">
              <a:spcAft>
                <a:spcPts val="600"/>
              </a:spcAft>
            </a:pPr>
            <a:r>
              <a:rPr lang="en-US" dirty="0"/>
              <a:t>Approach: Reassurance; NSAIDS</a:t>
            </a:r>
          </a:p>
        </p:txBody>
      </p:sp>
      <p:sp>
        <p:nvSpPr>
          <p:cNvPr id="4" name="Content Placeholder 3">
            <a:extLst>
              <a:ext uri="{FF2B5EF4-FFF2-40B4-BE49-F238E27FC236}">
                <a16:creationId xmlns:a16="http://schemas.microsoft.com/office/drawing/2014/main" id="{1BEBFB6D-C17D-4505-8286-749D88E0CF65}"/>
              </a:ext>
            </a:extLst>
          </p:cNvPr>
          <p:cNvSpPr>
            <a:spLocks noGrp="1"/>
          </p:cNvSpPr>
          <p:nvPr>
            <p:ph sz="half" idx="2"/>
          </p:nvPr>
        </p:nvSpPr>
        <p:spPr>
          <a:xfrm>
            <a:off x="4953000" y="1981200"/>
            <a:ext cx="3810000" cy="4114800"/>
          </a:xfrm>
        </p:spPr>
        <p:txBody>
          <a:bodyPr/>
          <a:lstStyle/>
          <a:p>
            <a:r>
              <a:rPr lang="en-US" dirty="0"/>
              <a:t>Headache</a:t>
            </a:r>
          </a:p>
          <a:p>
            <a:pPr lvl="1"/>
            <a:r>
              <a:rPr lang="en-US" dirty="0"/>
              <a:t>Very common.</a:t>
            </a:r>
          </a:p>
          <a:p>
            <a:pPr lvl="1"/>
            <a:r>
              <a:rPr lang="en-US" dirty="0"/>
              <a:t>In some, exclude meningitis with LP.</a:t>
            </a:r>
          </a:p>
          <a:p>
            <a:pPr lvl="1"/>
            <a:r>
              <a:rPr lang="en-US" dirty="0"/>
              <a:t>Fluconazole may cause sinusitis and cause headache.</a:t>
            </a:r>
          </a:p>
          <a:p>
            <a:r>
              <a:rPr lang="en-US" dirty="0"/>
              <a:t>Fatigue (exertion intolerance).</a:t>
            </a:r>
          </a:p>
        </p:txBody>
      </p:sp>
    </p:spTree>
    <p:extLst>
      <p:ext uri="{BB962C8B-B14F-4D97-AF65-F5344CB8AC3E}">
        <p14:creationId xmlns:p14="http://schemas.microsoft.com/office/powerpoint/2010/main" val="29787909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fade">
                                      <p:cBhvr>
                                        <p:cTn id="10" dur="500"/>
                                        <p:tgtEl>
                                          <p:spTgt spid="3">
                                            <p:txEl>
                                              <p:pRg st="5" end="5"/>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500"/>
                                        <p:tgtEl>
                                          <p:spTgt spid="4">
                                            <p:txEl>
                                              <p:pRg st="0" end="0"/>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animEffect transition="in" filter="fade">
                                      <p:cBhvr>
                                        <p:cTn id="18" dur="500"/>
                                        <p:tgtEl>
                                          <p:spTgt spid="4">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fade">
                                      <p:cBhvr>
                                        <p:cTn id="21" dur="500"/>
                                        <p:tgtEl>
                                          <p:spTgt spid="4">
                                            <p:txEl>
                                              <p:pRg st="1" end="1"/>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500"/>
                                        <p:tgtEl>
                                          <p:spTgt spid="4">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Effect transition="in" filter="fade">
                                      <p:cBhvr>
                                        <p:cTn id="29"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sz="4000" dirty="0"/>
              <a:t>Fatigue: Often the Last Symptom</a:t>
            </a:r>
            <a:br>
              <a:rPr lang="en-US" sz="4000" dirty="0"/>
            </a:br>
            <a:r>
              <a:rPr lang="en-US" sz="4000" dirty="0"/>
              <a:t>Typical Case</a:t>
            </a:r>
          </a:p>
        </p:txBody>
      </p:sp>
      <p:sp>
        <p:nvSpPr>
          <p:cNvPr id="43011" name="Rectangle 3"/>
          <p:cNvSpPr>
            <a:spLocks noGrp="1" noChangeArrowheads="1"/>
          </p:cNvSpPr>
          <p:nvPr>
            <p:ph idx="1"/>
          </p:nvPr>
        </p:nvSpPr>
        <p:spPr/>
        <p:txBody>
          <a:bodyPr/>
          <a:lstStyle/>
          <a:p>
            <a:pPr>
              <a:lnSpc>
                <a:spcPct val="90000"/>
              </a:lnSpc>
            </a:pPr>
            <a:r>
              <a:rPr lang="en-US" sz="2800" dirty="0"/>
              <a:t>Primary coccidioidal pneumonia diagnosed serologically in an otherwise healthy </a:t>
            </a:r>
            <a:r>
              <a:rPr lang="en-US" sz="2800"/>
              <a:t>active person.</a:t>
            </a:r>
            <a:endParaRPr lang="en-US" sz="2800" dirty="0"/>
          </a:p>
          <a:p>
            <a:pPr>
              <a:lnSpc>
                <a:spcPct val="90000"/>
              </a:lnSpc>
            </a:pPr>
            <a:r>
              <a:rPr lang="en-US" sz="2800" dirty="0"/>
              <a:t>Over several weeks, weight returns to normal, fever resolves and pulmonary symptoms gone. ESR becomes normal. CF low or neg.</a:t>
            </a:r>
          </a:p>
          <a:p>
            <a:pPr>
              <a:lnSpc>
                <a:spcPct val="90000"/>
              </a:lnSpc>
            </a:pPr>
            <a:r>
              <a:rPr lang="en-US" sz="2800" dirty="0"/>
              <a:t>However, patient complains of profound inability to carry out normal activities.</a:t>
            </a:r>
          </a:p>
          <a:p>
            <a:pPr>
              <a:lnSpc>
                <a:spcPct val="90000"/>
              </a:lnSpc>
            </a:pPr>
            <a:r>
              <a:rPr lang="en-US" sz="2800" dirty="0"/>
              <a:t>How should this be managed?</a:t>
            </a:r>
          </a:p>
        </p:txBody>
      </p:sp>
    </p:spTree>
    <p:extLst>
      <p:ext uri="{BB962C8B-B14F-4D97-AF65-F5344CB8AC3E}">
        <p14:creationId xmlns:p14="http://schemas.microsoft.com/office/powerpoint/2010/main" val="3356300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011">
                                            <p:txEl>
                                              <p:pRg st="1" end="1"/>
                                            </p:txEl>
                                          </p:spTgt>
                                        </p:tgtEl>
                                        <p:attrNameLst>
                                          <p:attrName>style.visibility</p:attrName>
                                        </p:attrNameLst>
                                      </p:cBhvr>
                                      <p:to>
                                        <p:strVal val="visible"/>
                                      </p:to>
                                    </p:set>
                                    <p:animEffect transition="in" filter="fade">
                                      <p:cBhvr>
                                        <p:cTn id="7" dur="500"/>
                                        <p:tgtEl>
                                          <p:spTgt spid="4301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3011">
                                            <p:txEl>
                                              <p:pRg st="2" end="2"/>
                                            </p:txEl>
                                          </p:spTgt>
                                        </p:tgtEl>
                                        <p:attrNameLst>
                                          <p:attrName>style.visibility</p:attrName>
                                        </p:attrNameLst>
                                      </p:cBhvr>
                                      <p:to>
                                        <p:strVal val="visible"/>
                                      </p:to>
                                    </p:set>
                                    <p:animEffect transition="in" filter="fade">
                                      <p:cBhvr>
                                        <p:cTn id="12" dur="500"/>
                                        <p:tgtEl>
                                          <p:spTgt spid="4301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3011">
                                            <p:txEl>
                                              <p:pRg st="3" end="3"/>
                                            </p:txEl>
                                          </p:spTgt>
                                        </p:tgtEl>
                                        <p:attrNameLst>
                                          <p:attrName>style.visibility</p:attrName>
                                        </p:attrNameLst>
                                      </p:cBhvr>
                                      <p:to>
                                        <p:strVal val="visible"/>
                                      </p:to>
                                    </p:set>
                                    <p:animEffect transition="in" filter="fade">
                                      <p:cBhvr>
                                        <p:cTn id="17" dur="500"/>
                                        <p:tgtEl>
                                          <p:spTgt spid="430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4" descr="DSCN0007"/>
          <p:cNvPicPr>
            <a:picLocks noChangeAspect="1" noChangeArrowheads="1"/>
          </p:cNvPicPr>
          <p:nvPr/>
        </p:nvPicPr>
        <p:blipFill>
          <a:blip r:embed="rId3">
            <a:extLst>
              <a:ext uri="{28A0092B-C50C-407E-A947-70E740481C1C}">
                <a14:useLocalDpi xmlns:a14="http://schemas.microsoft.com/office/drawing/2010/main" val="0"/>
              </a:ext>
            </a:extLst>
          </a:blip>
          <a:srcRect b="9026"/>
          <a:stretch>
            <a:fillRect/>
          </a:stretch>
        </p:blipFill>
        <p:spPr bwMode="auto">
          <a:xfrm>
            <a:off x="495300" y="304800"/>
            <a:ext cx="81534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descr="scan33a"/>
          <p:cNvPicPr>
            <a:picLocks noChangeAspect="1" noChangeArrowheads="1"/>
          </p:cNvPicPr>
          <p:nvPr/>
        </p:nvPicPr>
        <p:blipFill>
          <a:blip r:embed="rId4">
            <a:extLst>
              <a:ext uri="{28A0092B-C50C-407E-A947-70E740481C1C}">
                <a14:useLocalDpi xmlns:a14="http://schemas.microsoft.com/office/drawing/2010/main" val="0"/>
              </a:ext>
            </a:extLst>
          </a:blip>
          <a:srcRect l="41525"/>
          <a:stretch>
            <a:fillRect/>
          </a:stretch>
        </p:blipFill>
        <p:spPr bwMode="auto">
          <a:xfrm>
            <a:off x="914400" y="4419600"/>
            <a:ext cx="1752600"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SCAN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2200" y="1219200"/>
            <a:ext cx="2057400" cy="185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IAI cover illust spherule.tif"/>
          <p:cNvPicPr>
            <a:picLocks noChangeAspect="1"/>
          </p:cNvPicPr>
          <p:nvPr/>
        </p:nvPicPr>
        <p:blipFill>
          <a:blip r:embed="rId6">
            <a:extLst>
              <a:ext uri="{28A0092B-C50C-407E-A947-70E740481C1C}">
                <a14:useLocalDpi xmlns:a14="http://schemas.microsoft.com/office/drawing/2010/main" val="0"/>
              </a:ext>
            </a:extLst>
          </a:blip>
          <a:srcRect l="19354" b="19354"/>
          <a:stretch>
            <a:fillRect/>
          </a:stretch>
        </p:blipFill>
        <p:spPr bwMode="auto">
          <a:xfrm>
            <a:off x="4473575" y="1943100"/>
            <a:ext cx="4594225"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urved Down Arrow 11"/>
          <p:cNvSpPr>
            <a:spLocks noChangeArrowheads="1"/>
          </p:cNvSpPr>
          <p:nvPr/>
        </p:nvSpPr>
        <p:spPr bwMode="auto">
          <a:xfrm rot="-4531075">
            <a:off x="161925" y="3187700"/>
            <a:ext cx="3068638" cy="1055688"/>
          </a:xfrm>
          <a:prstGeom prst="curvedDownArrow">
            <a:avLst>
              <a:gd name="adj1" fmla="val 25030"/>
              <a:gd name="adj2" fmla="val 50034"/>
              <a:gd name="adj3" fmla="val 25000"/>
            </a:avLst>
          </a:prstGeom>
          <a:solidFill>
            <a:srgbClr val="993300">
              <a:alpha val="85097"/>
            </a:srgbClr>
          </a:solidFill>
          <a:ln w="38100" algn="ctr">
            <a:solidFill>
              <a:schemeClr val="tx2"/>
            </a:solidFill>
            <a:round/>
            <a:headEnd/>
            <a:tailEnd type="triangle" w="med" len="med"/>
          </a:ln>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CC"/>
              </a:solidFill>
              <a:effectLst/>
              <a:uLnTx/>
              <a:uFillTx/>
              <a:latin typeface="Arial" charset="0"/>
              <a:ea typeface="+mn-ea"/>
              <a:cs typeface="Arial" charset="0"/>
            </a:endParaRPr>
          </a:p>
        </p:txBody>
      </p:sp>
      <p:sp>
        <p:nvSpPr>
          <p:cNvPr id="14" name="Curved Right Arrow 13"/>
          <p:cNvSpPr>
            <a:spLocks noChangeArrowheads="1"/>
          </p:cNvSpPr>
          <p:nvPr/>
        </p:nvSpPr>
        <p:spPr bwMode="auto">
          <a:xfrm rot="-3157518">
            <a:off x="2982119" y="2734469"/>
            <a:ext cx="1493837" cy="3451225"/>
          </a:xfrm>
          <a:prstGeom prst="curvedRightArrow">
            <a:avLst>
              <a:gd name="adj1" fmla="val 24986"/>
              <a:gd name="adj2" fmla="val 49993"/>
              <a:gd name="adj3" fmla="val 25000"/>
            </a:avLst>
          </a:prstGeom>
          <a:solidFill>
            <a:srgbClr val="993300">
              <a:alpha val="85097"/>
            </a:srgbClr>
          </a:solidFill>
          <a:ln w="38100" algn="ctr">
            <a:solidFill>
              <a:schemeClr val="tx2"/>
            </a:solidFill>
            <a:round/>
            <a:headEnd/>
            <a:tailEnd type="triangle" w="med" len="med"/>
          </a:ln>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CC"/>
              </a:solidFill>
              <a:effectLst/>
              <a:uLnTx/>
              <a:uFillTx/>
              <a:latin typeface="Arial" charset="0"/>
              <a:ea typeface="+mn-ea"/>
              <a:cs typeface="Arial" charset="0"/>
            </a:endParaRPr>
          </a:p>
        </p:txBody>
      </p:sp>
    </p:spTree>
    <p:extLst>
      <p:ext uri="{BB962C8B-B14F-4D97-AF65-F5344CB8AC3E}">
        <p14:creationId xmlns:p14="http://schemas.microsoft.com/office/powerpoint/2010/main" val="68851648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 presetClass="entr" presetSubtype="1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heckerboard(across)">
                                      <p:cBhvr>
                                        <p:cTn id="12" dur="500"/>
                                        <p:tgtEl>
                                          <p:spTgt spid="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3"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par>
                                <p:cTn id="20" presetID="9"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dissolv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a:t>Potential Causes of Fatigue</a:t>
            </a:r>
          </a:p>
        </p:txBody>
      </p:sp>
      <p:sp>
        <p:nvSpPr>
          <p:cNvPr id="44035" name="Rectangle 3"/>
          <p:cNvSpPr>
            <a:spLocks noGrp="1" noChangeArrowheads="1"/>
          </p:cNvSpPr>
          <p:nvPr>
            <p:ph idx="1"/>
          </p:nvPr>
        </p:nvSpPr>
        <p:spPr>
          <a:xfrm>
            <a:off x="685800" y="1828800"/>
            <a:ext cx="7772400" cy="4114800"/>
          </a:xfrm>
        </p:spPr>
        <p:txBody>
          <a:bodyPr/>
          <a:lstStyle/>
          <a:p>
            <a:pPr>
              <a:lnSpc>
                <a:spcPct val="90000"/>
              </a:lnSpc>
            </a:pPr>
            <a:r>
              <a:rPr lang="en-US" dirty="0"/>
              <a:t>In some, striking deficit in O</a:t>
            </a:r>
            <a:r>
              <a:rPr lang="en-US" baseline="-25000" dirty="0"/>
              <a:t>2</a:t>
            </a:r>
            <a:r>
              <a:rPr lang="en-US" dirty="0"/>
              <a:t> utilization (VO</a:t>
            </a:r>
            <a:r>
              <a:rPr lang="en-US" baseline="-25000" dirty="0"/>
              <a:t>2</a:t>
            </a:r>
            <a:r>
              <a:rPr lang="en-US" dirty="0"/>
              <a:t> peak &lt;10% of predicted)</a:t>
            </a:r>
            <a:r>
              <a:rPr lang="en-US" dirty="0">
                <a:solidFill>
                  <a:schemeClr val="tx2"/>
                </a:solidFill>
              </a:rPr>
              <a:t>*</a:t>
            </a:r>
          </a:p>
          <a:p>
            <a:pPr>
              <a:lnSpc>
                <a:spcPct val="90000"/>
              </a:lnSpc>
            </a:pPr>
            <a:r>
              <a:rPr lang="en-US" dirty="0"/>
              <a:t>Physical deconditioning because of decreased activity.</a:t>
            </a:r>
          </a:p>
          <a:p>
            <a:pPr>
              <a:lnSpc>
                <a:spcPct val="90000"/>
              </a:lnSpc>
            </a:pPr>
            <a:r>
              <a:rPr lang="en-US" dirty="0"/>
              <a:t>Lack of experience by the patient with </a:t>
            </a:r>
            <a:r>
              <a:rPr lang="en-US" dirty="0" err="1"/>
              <a:t>subacute</a:t>
            </a:r>
            <a:r>
              <a:rPr lang="en-US" dirty="0"/>
              <a:t> or chronic disability.</a:t>
            </a:r>
          </a:p>
          <a:p>
            <a:pPr>
              <a:lnSpc>
                <a:spcPct val="90000"/>
              </a:lnSpc>
            </a:pPr>
            <a:r>
              <a:rPr lang="en-US" dirty="0"/>
              <a:t>Patient with excessive expectations of own performance.</a:t>
            </a:r>
          </a:p>
        </p:txBody>
      </p:sp>
      <p:sp>
        <p:nvSpPr>
          <p:cNvPr id="4" name="Text Box 4"/>
          <p:cNvSpPr txBox="1">
            <a:spLocks noChangeArrowheads="1"/>
          </p:cNvSpPr>
          <p:nvPr/>
        </p:nvSpPr>
        <p:spPr bwMode="auto">
          <a:xfrm>
            <a:off x="577850" y="6165473"/>
            <a:ext cx="5591787" cy="400110"/>
          </a:xfrm>
          <a:prstGeom prst="rect">
            <a:avLst/>
          </a:prstGeom>
          <a:noFill/>
          <a:ln w="38100">
            <a:noFill/>
            <a:miter lim="800000"/>
            <a:headEnd/>
            <a:tailEnd/>
          </a:ln>
          <a:effectLst/>
        </p:spPr>
        <p:txBody>
          <a:bodyPr wrap="none">
            <a:spAutoFit/>
          </a:bodyPr>
          <a:lstStyle/>
          <a:p>
            <a:pPr>
              <a:spcBef>
                <a:spcPct val="0"/>
              </a:spcBef>
              <a:buFontTx/>
              <a:buNone/>
            </a:pPr>
            <a:r>
              <a:rPr lang="en-US" sz="2000" b="0" dirty="0">
                <a:solidFill>
                  <a:srgbClr val="FFFF00"/>
                </a:solidFill>
                <a:cs typeface="Arial" charset="0"/>
              </a:rPr>
              <a:t>*Ganley, Open Forum Infectious Diseases 2017</a:t>
            </a:r>
          </a:p>
        </p:txBody>
      </p:sp>
    </p:spTree>
    <p:extLst>
      <p:ext uri="{BB962C8B-B14F-4D97-AF65-F5344CB8AC3E}">
        <p14:creationId xmlns:p14="http://schemas.microsoft.com/office/powerpoint/2010/main" val="1782038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44035">
                                            <p:txEl>
                                              <p:pRg st="0" end="0"/>
                                            </p:txEl>
                                          </p:spTgt>
                                        </p:tgtEl>
                                        <p:attrNameLst>
                                          <p:attrName>style.visibility</p:attrName>
                                        </p:attrNameLst>
                                      </p:cBhvr>
                                      <p:to>
                                        <p:strVal val="visible"/>
                                      </p:to>
                                    </p:set>
                                    <p:animEffect transition="in" filter="blinds(horizontal)">
                                      <p:cBhvr>
                                        <p:cTn id="7" dur="500"/>
                                        <p:tgtEl>
                                          <p:spTgt spid="4403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4035">
                                            <p:txEl>
                                              <p:pRg st="1" end="1"/>
                                            </p:txEl>
                                          </p:spTgt>
                                        </p:tgtEl>
                                        <p:attrNameLst>
                                          <p:attrName>style.visibility</p:attrName>
                                        </p:attrNameLst>
                                      </p:cBhvr>
                                      <p:to>
                                        <p:strVal val="visible"/>
                                      </p:to>
                                    </p:set>
                                    <p:animEffect transition="in" filter="blinds(horizontal)">
                                      <p:cBhvr>
                                        <p:cTn id="12" dur="500"/>
                                        <p:tgtEl>
                                          <p:spTgt spid="4403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4035">
                                            <p:txEl>
                                              <p:pRg st="2" end="2"/>
                                            </p:txEl>
                                          </p:spTgt>
                                        </p:tgtEl>
                                        <p:attrNameLst>
                                          <p:attrName>style.visibility</p:attrName>
                                        </p:attrNameLst>
                                      </p:cBhvr>
                                      <p:to>
                                        <p:strVal val="visible"/>
                                      </p:to>
                                    </p:set>
                                    <p:animEffect transition="in" filter="blinds(horizontal)">
                                      <p:cBhvr>
                                        <p:cTn id="17" dur="500"/>
                                        <p:tgtEl>
                                          <p:spTgt spid="4403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4035">
                                            <p:txEl>
                                              <p:pRg st="3" end="3"/>
                                            </p:txEl>
                                          </p:spTgt>
                                        </p:tgtEl>
                                        <p:attrNameLst>
                                          <p:attrName>style.visibility</p:attrName>
                                        </p:attrNameLst>
                                      </p:cBhvr>
                                      <p:to>
                                        <p:strVal val="visible"/>
                                      </p:to>
                                    </p:set>
                                    <p:animEffect transition="in" filter="blinds(horizontal)">
                                      <p:cBhvr>
                                        <p:cTn id="22" dur="500"/>
                                        <p:tgtEl>
                                          <p:spTgt spid="4403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5"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n-US" sz="4000" dirty="0"/>
              <a:t>Fatigue Management Strategies Instead of Antifungals</a:t>
            </a:r>
          </a:p>
        </p:txBody>
      </p:sp>
      <p:sp>
        <p:nvSpPr>
          <p:cNvPr id="45059" name="Rectangle 3"/>
          <p:cNvSpPr>
            <a:spLocks noGrp="1" noChangeArrowheads="1"/>
          </p:cNvSpPr>
          <p:nvPr>
            <p:ph idx="1"/>
          </p:nvPr>
        </p:nvSpPr>
        <p:spPr/>
        <p:txBody>
          <a:bodyPr/>
          <a:lstStyle/>
          <a:p>
            <a:pPr>
              <a:lnSpc>
                <a:spcPct val="80000"/>
              </a:lnSpc>
            </a:pPr>
            <a:r>
              <a:rPr lang="en-US" sz="2800" b="1" dirty="0"/>
              <a:t>Exclude objective evidence of tissue destruction or focal lesions.</a:t>
            </a:r>
          </a:p>
          <a:p>
            <a:pPr>
              <a:lnSpc>
                <a:spcPct val="80000"/>
              </a:lnSpc>
            </a:pPr>
            <a:r>
              <a:rPr lang="en-US" sz="2800" b="1" dirty="0"/>
              <a:t>Patient Education</a:t>
            </a:r>
          </a:p>
          <a:p>
            <a:pPr lvl="1">
              <a:lnSpc>
                <a:spcPct val="80000"/>
              </a:lnSpc>
              <a:buFontTx/>
              <a:buNone/>
            </a:pPr>
            <a:r>
              <a:rPr lang="en-US" sz="2400" dirty="0"/>
              <a:t>Prolonged fatigue common and resolves</a:t>
            </a:r>
          </a:p>
          <a:p>
            <a:pPr lvl="1">
              <a:lnSpc>
                <a:spcPct val="80000"/>
              </a:lnSpc>
              <a:buFontTx/>
              <a:buNone/>
            </a:pPr>
            <a:r>
              <a:rPr lang="en-US" sz="2400" dirty="0"/>
              <a:t>No evidence of permanent damage</a:t>
            </a:r>
          </a:p>
          <a:p>
            <a:pPr lvl="1">
              <a:lnSpc>
                <a:spcPct val="80000"/>
              </a:lnSpc>
              <a:buFontTx/>
              <a:buNone/>
            </a:pPr>
            <a:r>
              <a:rPr lang="en-US" sz="2400" dirty="0" err="1"/>
              <a:t>Deconditioning</a:t>
            </a:r>
            <a:r>
              <a:rPr lang="en-US" sz="2400" dirty="0"/>
              <a:t> and unrealistic expectations</a:t>
            </a:r>
          </a:p>
          <a:p>
            <a:pPr>
              <a:lnSpc>
                <a:spcPct val="80000"/>
              </a:lnSpc>
            </a:pPr>
            <a:r>
              <a:rPr lang="en-US" sz="2800" b="1" dirty="0"/>
              <a:t>Patient Actions</a:t>
            </a:r>
          </a:p>
          <a:p>
            <a:pPr lvl="1">
              <a:lnSpc>
                <a:spcPct val="80000"/>
              </a:lnSpc>
              <a:buFontTx/>
              <a:buNone/>
            </a:pPr>
            <a:r>
              <a:rPr lang="en-US" sz="2400" dirty="0"/>
              <a:t>Keep a journal</a:t>
            </a:r>
          </a:p>
          <a:p>
            <a:pPr lvl="1">
              <a:lnSpc>
                <a:spcPct val="80000"/>
              </a:lnSpc>
              <a:buFontTx/>
              <a:buNone/>
            </a:pPr>
            <a:r>
              <a:rPr lang="en-US" sz="2400" dirty="0"/>
              <a:t>Refer patient to Physical Therapist for reconditioning</a:t>
            </a:r>
          </a:p>
        </p:txBody>
      </p:sp>
    </p:spTree>
    <p:extLst>
      <p:ext uri="{BB962C8B-B14F-4D97-AF65-F5344CB8AC3E}">
        <p14:creationId xmlns:p14="http://schemas.microsoft.com/office/powerpoint/2010/main" val="151039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5059">
                                            <p:txEl>
                                              <p:pRg st="0" end="0"/>
                                            </p:txEl>
                                          </p:spTgt>
                                        </p:tgtEl>
                                        <p:attrNameLst>
                                          <p:attrName>style.visibility</p:attrName>
                                        </p:attrNameLst>
                                      </p:cBhvr>
                                      <p:to>
                                        <p:strVal val="visible"/>
                                      </p:to>
                                    </p:set>
                                    <p:animEffect transition="in" filter="checkerboard(across)">
                                      <p:cBhvr>
                                        <p:cTn id="7" dur="500"/>
                                        <p:tgtEl>
                                          <p:spTgt spid="4505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5059">
                                            <p:txEl>
                                              <p:pRg st="1" end="1"/>
                                            </p:txEl>
                                          </p:spTgt>
                                        </p:tgtEl>
                                        <p:attrNameLst>
                                          <p:attrName>style.visibility</p:attrName>
                                        </p:attrNameLst>
                                      </p:cBhvr>
                                      <p:to>
                                        <p:strVal val="visible"/>
                                      </p:to>
                                    </p:set>
                                    <p:animEffect transition="in" filter="checkerboard(across)">
                                      <p:cBhvr>
                                        <p:cTn id="12" dur="500"/>
                                        <p:tgtEl>
                                          <p:spTgt spid="45059">
                                            <p:txEl>
                                              <p:pRg st="1" end="1"/>
                                            </p:txEl>
                                          </p:spTgt>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45059">
                                            <p:txEl>
                                              <p:pRg st="2" end="2"/>
                                            </p:txEl>
                                          </p:spTgt>
                                        </p:tgtEl>
                                        <p:attrNameLst>
                                          <p:attrName>style.visibility</p:attrName>
                                        </p:attrNameLst>
                                      </p:cBhvr>
                                      <p:to>
                                        <p:strVal val="visible"/>
                                      </p:to>
                                    </p:set>
                                    <p:animEffect transition="in" filter="checkerboard(across)">
                                      <p:cBhvr>
                                        <p:cTn id="15" dur="500"/>
                                        <p:tgtEl>
                                          <p:spTgt spid="45059">
                                            <p:txEl>
                                              <p:pRg st="2" end="2"/>
                                            </p:txEl>
                                          </p:spTgt>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45059">
                                            <p:txEl>
                                              <p:pRg st="3" end="3"/>
                                            </p:txEl>
                                          </p:spTgt>
                                        </p:tgtEl>
                                        <p:attrNameLst>
                                          <p:attrName>style.visibility</p:attrName>
                                        </p:attrNameLst>
                                      </p:cBhvr>
                                      <p:to>
                                        <p:strVal val="visible"/>
                                      </p:to>
                                    </p:set>
                                    <p:animEffect transition="in" filter="checkerboard(across)">
                                      <p:cBhvr>
                                        <p:cTn id="18" dur="500"/>
                                        <p:tgtEl>
                                          <p:spTgt spid="45059">
                                            <p:txEl>
                                              <p:pRg st="3" end="3"/>
                                            </p:txEl>
                                          </p:spTgt>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45059">
                                            <p:txEl>
                                              <p:pRg st="4" end="4"/>
                                            </p:txEl>
                                          </p:spTgt>
                                        </p:tgtEl>
                                        <p:attrNameLst>
                                          <p:attrName>style.visibility</p:attrName>
                                        </p:attrNameLst>
                                      </p:cBhvr>
                                      <p:to>
                                        <p:strVal val="visible"/>
                                      </p:to>
                                    </p:set>
                                    <p:animEffect transition="in" filter="checkerboard(across)">
                                      <p:cBhvr>
                                        <p:cTn id="21" dur="500"/>
                                        <p:tgtEl>
                                          <p:spTgt spid="45059">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grpId="0" nodeType="clickEffect">
                                  <p:stCondLst>
                                    <p:cond delay="0"/>
                                  </p:stCondLst>
                                  <p:childTnLst>
                                    <p:set>
                                      <p:cBhvr>
                                        <p:cTn id="25" dur="1" fill="hold">
                                          <p:stCondLst>
                                            <p:cond delay="0"/>
                                          </p:stCondLst>
                                        </p:cTn>
                                        <p:tgtEl>
                                          <p:spTgt spid="45059">
                                            <p:txEl>
                                              <p:pRg st="5" end="5"/>
                                            </p:txEl>
                                          </p:spTgt>
                                        </p:tgtEl>
                                        <p:attrNameLst>
                                          <p:attrName>style.visibility</p:attrName>
                                        </p:attrNameLst>
                                      </p:cBhvr>
                                      <p:to>
                                        <p:strVal val="visible"/>
                                      </p:to>
                                    </p:set>
                                    <p:animEffect transition="in" filter="checkerboard(across)">
                                      <p:cBhvr>
                                        <p:cTn id="26" dur="500"/>
                                        <p:tgtEl>
                                          <p:spTgt spid="45059">
                                            <p:txEl>
                                              <p:pRg st="5" end="5"/>
                                            </p:txEl>
                                          </p:spTgt>
                                        </p:tgtEl>
                                      </p:cBhvr>
                                    </p:animEffect>
                                  </p:childTnLst>
                                </p:cTn>
                              </p:par>
                              <p:par>
                                <p:cTn id="27" presetID="5" presetClass="entr" presetSubtype="10" fill="hold" grpId="0" nodeType="withEffect">
                                  <p:stCondLst>
                                    <p:cond delay="0"/>
                                  </p:stCondLst>
                                  <p:childTnLst>
                                    <p:set>
                                      <p:cBhvr>
                                        <p:cTn id="28" dur="1" fill="hold">
                                          <p:stCondLst>
                                            <p:cond delay="0"/>
                                          </p:stCondLst>
                                        </p:cTn>
                                        <p:tgtEl>
                                          <p:spTgt spid="45059">
                                            <p:txEl>
                                              <p:pRg st="6" end="6"/>
                                            </p:txEl>
                                          </p:spTgt>
                                        </p:tgtEl>
                                        <p:attrNameLst>
                                          <p:attrName>style.visibility</p:attrName>
                                        </p:attrNameLst>
                                      </p:cBhvr>
                                      <p:to>
                                        <p:strVal val="visible"/>
                                      </p:to>
                                    </p:set>
                                    <p:animEffect transition="in" filter="checkerboard(across)">
                                      <p:cBhvr>
                                        <p:cTn id="29" dur="500"/>
                                        <p:tgtEl>
                                          <p:spTgt spid="45059">
                                            <p:txEl>
                                              <p:pRg st="6" end="6"/>
                                            </p:txEl>
                                          </p:spTgt>
                                        </p:tgtEl>
                                      </p:cBhvr>
                                    </p:animEffect>
                                  </p:childTnLst>
                                </p:cTn>
                              </p:par>
                              <p:par>
                                <p:cTn id="30" presetID="5" presetClass="entr" presetSubtype="10" fill="hold" grpId="0" nodeType="withEffect">
                                  <p:stCondLst>
                                    <p:cond delay="0"/>
                                  </p:stCondLst>
                                  <p:childTnLst>
                                    <p:set>
                                      <p:cBhvr>
                                        <p:cTn id="31" dur="1" fill="hold">
                                          <p:stCondLst>
                                            <p:cond delay="0"/>
                                          </p:stCondLst>
                                        </p:cTn>
                                        <p:tgtEl>
                                          <p:spTgt spid="45059">
                                            <p:txEl>
                                              <p:pRg st="7" end="7"/>
                                            </p:txEl>
                                          </p:spTgt>
                                        </p:tgtEl>
                                        <p:attrNameLst>
                                          <p:attrName>style.visibility</p:attrName>
                                        </p:attrNameLst>
                                      </p:cBhvr>
                                      <p:to>
                                        <p:strVal val="visible"/>
                                      </p:to>
                                    </p:set>
                                    <p:animEffect transition="in" filter="checkerboard(across)">
                                      <p:cBhvr>
                                        <p:cTn id="32" dur="500"/>
                                        <p:tgtEl>
                                          <p:spTgt spid="4505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9"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E5B8408-1EDB-4840-9FF1-892DDA88CD1D}"/>
              </a:ext>
            </a:extLst>
          </p:cNvPr>
          <p:cNvSpPr>
            <a:spLocks noGrp="1"/>
          </p:cNvSpPr>
          <p:nvPr>
            <p:ph type="title"/>
          </p:nvPr>
        </p:nvSpPr>
        <p:spPr/>
        <p:txBody>
          <a:bodyPr/>
          <a:lstStyle/>
          <a:p>
            <a:r>
              <a:rPr lang="en-US" sz="4000" dirty="0"/>
              <a:t>Unexpected Increase in CF Antibody Titer</a:t>
            </a:r>
          </a:p>
        </p:txBody>
      </p:sp>
      <p:sp>
        <p:nvSpPr>
          <p:cNvPr id="6" name="Content Placeholder 5">
            <a:extLst>
              <a:ext uri="{FF2B5EF4-FFF2-40B4-BE49-F238E27FC236}">
                <a16:creationId xmlns:a16="http://schemas.microsoft.com/office/drawing/2014/main" id="{75AE04E5-07F6-4F32-B35D-8FFA4E0A0BB7}"/>
              </a:ext>
            </a:extLst>
          </p:cNvPr>
          <p:cNvSpPr>
            <a:spLocks noGrp="1"/>
          </p:cNvSpPr>
          <p:nvPr>
            <p:ph idx="1"/>
          </p:nvPr>
        </p:nvSpPr>
        <p:spPr/>
        <p:txBody>
          <a:bodyPr/>
          <a:lstStyle/>
          <a:p>
            <a:r>
              <a:rPr lang="en-US" dirty="0"/>
              <a:t>Textbook Teaching: Increasing CF titers “means” cocci is getting worse.</a:t>
            </a:r>
          </a:p>
          <a:p>
            <a:r>
              <a:rPr lang="en-US" dirty="0"/>
              <a:t>What is the supporting evidence?</a:t>
            </a:r>
          </a:p>
          <a:p>
            <a:pPr lvl="1"/>
            <a:r>
              <a:rPr lang="en-US" dirty="0"/>
              <a:t>From 1940s; never re-validated.</a:t>
            </a:r>
          </a:p>
          <a:p>
            <a:pPr lvl="1"/>
            <a:r>
              <a:rPr lang="en-US" dirty="0"/>
              <a:t>From one research laboratory.</a:t>
            </a:r>
          </a:p>
          <a:p>
            <a:pPr lvl="1"/>
            <a:r>
              <a:rPr lang="en-US" dirty="0"/>
              <a:t>Before antifungal therapy.</a:t>
            </a:r>
          </a:p>
          <a:p>
            <a:r>
              <a:rPr lang="en-US" dirty="0"/>
              <a:t>Today, results from many labs; effect of treatment unstudied.</a:t>
            </a:r>
          </a:p>
        </p:txBody>
      </p:sp>
    </p:spTree>
    <p:extLst>
      <p:ext uri="{BB962C8B-B14F-4D97-AF65-F5344CB8AC3E}">
        <p14:creationId xmlns:p14="http://schemas.microsoft.com/office/powerpoint/2010/main" val="31353871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2" end="2"/>
                                            </p:txEl>
                                          </p:spTgt>
                                        </p:tgtEl>
                                        <p:attrNameLst>
                                          <p:attrName>style.visibility</p:attrName>
                                        </p:attrNameLst>
                                      </p:cBhvr>
                                      <p:to>
                                        <p:strVal val="visible"/>
                                      </p:to>
                                    </p:set>
                                    <p:animEffect transition="in" filter="fade">
                                      <p:cBhvr>
                                        <p:cTn id="10" dur="500"/>
                                        <p:tgtEl>
                                          <p:spTgt spid="6">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animEffect transition="in" filter="fade">
                                      <p:cBhvr>
                                        <p:cTn id="13" dur="500"/>
                                        <p:tgtEl>
                                          <p:spTgt spid="6">
                                            <p:txEl>
                                              <p:pRg st="3" end="3"/>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xEl>
                                              <p:pRg st="4" end="4"/>
                                            </p:txEl>
                                          </p:spTgt>
                                        </p:tgtEl>
                                        <p:attrNameLst>
                                          <p:attrName>style.visibility</p:attrName>
                                        </p:attrNameLst>
                                      </p:cBhvr>
                                      <p:to>
                                        <p:strVal val="visible"/>
                                      </p:to>
                                    </p:set>
                                    <p:animEffect transition="in" filter="fade">
                                      <p:cBhvr>
                                        <p:cTn id="16" dur="500"/>
                                        <p:tgtEl>
                                          <p:spTgt spid="6">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animEffect transition="in" filter="fade">
                                      <p:cBhvr>
                                        <p:cTn id="21"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17EAE-B7D2-4EAE-876B-E033314CA921}"/>
              </a:ext>
            </a:extLst>
          </p:cNvPr>
          <p:cNvSpPr>
            <a:spLocks noGrp="1"/>
          </p:cNvSpPr>
          <p:nvPr>
            <p:ph type="title"/>
          </p:nvPr>
        </p:nvSpPr>
        <p:spPr>
          <a:xfrm>
            <a:off x="419100" y="533400"/>
            <a:ext cx="8305800" cy="1143000"/>
          </a:xfrm>
        </p:spPr>
        <p:txBody>
          <a:bodyPr/>
          <a:lstStyle/>
          <a:p>
            <a:r>
              <a:rPr lang="en-US" sz="4000" dirty="0"/>
              <a:t>Serology in Cocci Pts treated before IgG (CF) Abs was detectable</a:t>
            </a:r>
          </a:p>
        </p:txBody>
      </p:sp>
      <p:graphicFrame>
        <p:nvGraphicFramePr>
          <p:cNvPr id="4" name="Table 4">
            <a:extLst>
              <a:ext uri="{FF2B5EF4-FFF2-40B4-BE49-F238E27FC236}">
                <a16:creationId xmlns:a16="http://schemas.microsoft.com/office/drawing/2014/main" id="{81602292-4464-4358-9FA3-EC162A67D907}"/>
              </a:ext>
            </a:extLst>
          </p:cNvPr>
          <p:cNvGraphicFramePr>
            <a:graphicFrameLocks noGrp="1"/>
          </p:cNvGraphicFramePr>
          <p:nvPr>
            <p:ph idx="1"/>
            <p:extLst>
              <p:ext uri="{D42A27DB-BD31-4B8C-83A1-F6EECF244321}">
                <p14:modId xmlns:p14="http://schemas.microsoft.com/office/powerpoint/2010/main" val="1007990266"/>
              </p:ext>
            </p:extLst>
          </p:nvPr>
        </p:nvGraphicFramePr>
        <p:xfrm>
          <a:off x="1219200" y="1905000"/>
          <a:ext cx="7010400" cy="2560320"/>
        </p:xfrm>
        <a:graphic>
          <a:graphicData uri="http://schemas.openxmlformats.org/drawingml/2006/table">
            <a:tbl>
              <a:tblPr firstRow="1" bandRow="1">
                <a:tableStyleId>{5C22544A-7EE6-4342-B048-85BDC9FD1C3A}</a:tableStyleId>
              </a:tblPr>
              <a:tblGrid>
                <a:gridCol w="2971800">
                  <a:extLst>
                    <a:ext uri="{9D8B030D-6E8A-4147-A177-3AD203B41FA5}">
                      <a16:colId xmlns:a16="http://schemas.microsoft.com/office/drawing/2014/main" val="3012680851"/>
                    </a:ext>
                  </a:extLst>
                </a:gridCol>
                <a:gridCol w="1981200">
                  <a:extLst>
                    <a:ext uri="{9D8B030D-6E8A-4147-A177-3AD203B41FA5}">
                      <a16:colId xmlns:a16="http://schemas.microsoft.com/office/drawing/2014/main" val="1356192742"/>
                    </a:ext>
                  </a:extLst>
                </a:gridCol>
                <a:gridCol w="2057400">
                  <a:extLst>
                    <a:ext uri="{9D8B030D-6E8A-4147-A177-3AD203B41FA5}">
                      <a16:colId xmlns:a16="http://schemas.microsoft.com/office/drawing/2014/main" val="1878137295"/>
                    </a:ext>
                  </a:extLst>
                </a:gridCol>
              </a:tblGrid>
              <a:tr h="370840">
                <a:tc>
                  <a:txBody>
                    <a:bodyPr/>
                    <a:lstStyle/>
                    <a:p>
                      <a:endParaRPr lang="en-US" sz="24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2">
                  <a:txBody>
                    <a:bodyPr/>
                    <a:lstStyle/>
                    <a:p>
                      <a:pPr algn="ctr"/>
                      <a:r>
                        <a:rPr lang="en-US" sz="2400" dirty="0"/>
                        <a:t>Time fluconazole Treatment Initiated</a:t>
                      </a:r>
                    </a:p>
                  </a:txBody>
                  <a:tcPr>
                    <a:lnL w="12700" cap="flat" cmpd="sng" algn="ctr">
                      <a:solidFill>
                        <a:schemeClr val="tx1"/>
                      </a:solidFill>
                      <a:prstDash val="solid"/>
                      <a:round/>
                      <a:headEnd type="none" w="med" len="med"/>
                      <a:tailEnd type="none" w="med" len="med"/>
                    </a:lnL>
                    <a:solidFill>
                      <a:schemeClr val="accent1"/>
                    </a:solidFill>
                  </a:tcPr>
                </a:tc>
                <a:tc hMerge="1">
                  <a:txBody>
                    <a:bodyPr/>
                    <a:lstStyle/>
                    <a:p>
                      <a:endParaRPr lang="en-US" dirty="0"/>
                    </a:p>
                  </a:txBody>
                  <a:tcPr/>
                </a:tc>
                <a:extLst>
                  <a:ext uri="{0D108BD9-81ED-4DB2-BD59-A6C34878D82A}">
                    <a16:rowId xmlns:a16="http://schemas.microsoft.com/office/drawing/2014/main" val="3589866834"/>
                  </a:ext>
                </a:extLst>
              </a:tr>
              <a:tr h="370840">
                <a:tc>
                  <a:txBody>
                    <a:bodyPr/>
                    <a:lstStyle/>
                    <a:p>
                      <a:endParaRPr lang="en-US" sz="24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dirty="0"/>
                        <a:t>Early</a:t>
                      </a:r>
                      <a:r>
                        <a:rPr lang="en-US" sz="1600" dirty="0"/>
                        <a:t> </a:t>
                      </a:r>
                      <a:r>
                        <a:rPr lang="en-US" sz="2000" dirty="0"/>
                        <a:t>(&lt;14 d)</a:t>
                      </a:r>
                    </a:p>
                  </a:txBody>
                  <a:tcPr>
                    <a:lnL w="12700" cap="flat" cmpd="sng" algn="ctr">
                      <a:solidFill>
                        <a:schemeClr val="tx1"/>
                      </a:solidFill>
                      <a:prstDash val="solid"/>
                      <a:round/>
                      <a:headEnd type="none" w="med" len="med"/>
                      <a:tailEnd type="none" w="med" len="med"/>
                    </a:lnL>
                    <a:solidFill>
                      <a:schemeClr val="accent1"/>
                    </a:solidFill>
                  </a:tcPr>
                </a:tc>
                <a:tc>
                  <a:txBody>
                    <a:bodyPr/>
                    <a:lstStyle/>
                    <a:p>
                      <a:pPr algn="ctr"/>
                      <a:r>
                        <a:rPr lang="en-US" sz="2400" dirty="0"/>
                        <a:t>Late</a:t>
                      </a:r>
                      <a:r>
                        <a:rPr lang="en-US" sz="2000" dirty="0"/>
                        <a:t> (&gt;14 d)</a:t>
                      </a:r>
                    </a:p>
                  </a:txBody>
                  <a:tcPr>
                    <a:solidFill>
                      <a:schemeClr val="accent1"/>
                    </a:solidFill>
                  </a:tcPr>
                </a:tc>
                <a:extLst>
                  <a:ext uri="{0D108BD9-81ED-4DB2-BD59-A6C34878D82A}">
                    <a16:rowId xmlns:a16="http://schemas.microsoft.com/office/drawing/2014/main" val="2878625918"/>
                  </a:ext>
                </a:extLst>
              </a:tr>
              <a:tr h="370840">
                <a:tc>
                  <a:txBody>
                    <a:bodyPr/>
                    <a:lstStyle/>
                    <a:p>
                      <a:pPr algn="r"/>
                      <a:r>
                        <a:rPr lang="en-US" sz="2400" dirty="0"/>
                        <a:t>Number of subjects</a:t>
                      </a:r>
                    </a:p>
                  </a:txBody>
                  <a:tcPr>
                    <a:lnT w="12700" cap="flat" cmpd="sng" algn="ctr">
                      <a:solidFill>
                        <a:schemeClr val="tx1"/>
                      </a:solidFill>
                      <a:prstDash val="solid"/>
                      <a:round/>
                      <a:headEnd type="none" w="med" len="med"/>
                      <a:tailEnd type="none" w="med" len="med"/>
                    </a:lnT>
                  </a:tcPr>
                </a:tc>
                <a:tc>
                  <a:txBody>
                    <a:bodyPr/>
                    <a:lstStyle/>
                    <a:p>
                      <a:pPr algn="ctr"/>
                      <a:r>
                        <a:rPr lang="en-US" sz="2400" dirty="0"/>
                        <a:t>15</a:t>
                      </a:r>
                    </a:p>
                  </a:txBody>
                  <a:tcPr/>
                </a:tc>
                <a:tc>
                  <a:txBody>
                    <a:bodyPr/>
                    <a:lstStyle/>
                    <a:p>
                      <a:pPr algn="ctr"/>
                      <a:r>
                        <a:rPr lang="en-US" sz="2400" dirty="0"/>
                        <a:t>66</a:t>
                      </a:r>
                    </a:p>
                  </a:txBody>
                  <a:tcPr/>
                </a:tc>
                <a:extLst>
                  <a:ext uri="{0D108BD9-81ED-4DB2-BD59-A6C34878D82A}">
                    <a16:rowId xmlns:a16="http://schemas.microsoft.com/office/drawing/2014/main" val="3789127427"/>
                  </a:ext>
                </a:extLst>
              </a:tr>
              <a:tr h="370840">
                <a:tc>
                  <a:txBody>
                    <a:bodyPr/>
                    <a:lstStyle/>
                    <a:p>
                      <a:pPr algn="r"/>
                      <a:r>
                        <a:rPr lang="en-US" sz="2400" dirty="0"/>
                        <a:t>% that developed IgG Antibodies </a:t>
                      </a:r>
                    </a:p>
                  </a:txBody>
                  <a:tcPr/>
                </a:tc>
                <a:tc>
                  <a:txBody>
                    <a:bodyPr/>
                    <a:lstStyle/>
                    <a:p>
                      <a:pPr algn="ctr"/>
                      <a:r>
                        <a:rPr lang="en-US" sz="2400" dirty="0"/>
                        <a:t>0%</a:t>
                      </a:r>
                    </a:p>
                  </a:txBody>
                  <a:tcPr anchor="ctr"/>
                </a:tc>
                <a:tc>
                  <a:txBody>
                    <a:bodyPr/>
                    <a:lstStyle/>
                    <a:p>
                      <a:pPr algn="ctr"/>
                      <a:r>
                        <a:rPr lang="en-US" sz="2400" dirty="0"/>
                        <a:t>97%</a:t>
                      </a:r>
                    </a:p>
                  </a:txBody>
                  <a:tcPr anchor="ctr"/>
                </a:tc>
                <a:extLst>
                  <a:ext uri="{0D108BD9-81ED-4DB2-BD59-A6C34878D82A}">
                    <a16:rowId xmlns:a16="http://schemas.microsoft.com/office/drawing/2014/main" val="1215132673"/>
                  </a:ext>
                </a:extLst>
              </a:tr>
            </a:tbl>
          </a:graphicData>
        </a:graphic>
      </p:graphicFrame>
      <p:pic>
        <p:nvPicPr>
          <p:cNvPr id="6" name="Picture 5">
            <a:extLst>
              <a:ext uri="{FF2B5EF4-FFF2-40B4-BE49-F238E27FC236}">
                <a16:creationId xmlns:a16="http://schemas.microsoft.com/office/drawing/2014/main" id="{635139C1-C8E0-4BF5-8041-4AF286D5602C}"/>
              </a:ext>
            </a:extLst>
          </p:cNvPr>
          <p:cNvPicPr>
            <a:picLocks noChangeAspect="1"/>
          </p:cNvPicPr>
          <p:nvPr/>
        </p:nvPicPr>
        <p:blipFill>
          <a:blip r:embed="rId2"/>
          <a:stretch>
            <a:fillRect/>
          </a:stretch>
        </p:blipFill>
        <p:spPr>
          <a:xfrm>
            <a:off x="1142000" y="4895672"/>
            <a:ext cx="7163800" cy="1276528"/>
          </a:xfrm>
          <a:prstGeom prst="rect">
            <a:avLst/>
          </a:prstGeom>
        </p:spPr>
      </p:pic>
      <p:sp>
        <p:nvSpPr>
          <p:cNvPr id="7" name="Text Box 4">
            <a:extLst>
              <a:ext uri="{FF2B5EF4-FFF2-40B4-BE49-F238E27FC236}">
                <a16:creationId xmlns:a16="http://schemas.microsoft.com/office/drawing/2014/main" id="{7D2500B7-48FA-4273-A52A-69D3A6FA430C}"/>
              </a:ext>
            </a:extLst>
          </p:cNvPr>
          <p:cNvSpPr txBox="1">
            <a:spLocks noChangeArrowheads="1"/>
          </p:cNvSpPr>
          <p:nvPr/>
        </p:nvSpPr>
        <p:spPr bwMode="auto">
          <a:xfrm>
            <a:off x="577850" y="6165473"/>
            <a:ext cx="4607543" cy="400110"/>
          </a:xfrm>
          <a:prstGeom prst="rect">
            <a:avLst/>
          </a:prstGeom>
          <a:noFill/>
          <a:ln w="38100">
            <a:noFill/>
            <a:miter lim="800000"/>
            <a:headEnd/>
            <a:tailEnd/>
          </a:ln>
          <a:effectLst/>
        </p:spPr>
        <p:txBody>
          <a:bodyPr wrap="none">
            <a:spAutoFit/>
          </a:bodyPr>
          <a:lstStyle/>
          <a:p>
            <a:pPr>
              <a:spcBef>
                <a:spcPct val="0"/>
              </a:spcBef>
              <a:buFontTx/>
              <a:buNone/>
            </a:pPr>
            <a:r>
              <a:rPr lang="en-US" sz="2000" b="0" dirty="0">
                <a:solidFill>
                  <a:srgbClr val="FFFF00"/>
                </a:solidFill>
                <a:cs typeface="Arial" charset="0"/>
              </a:rPr>
              <a:t>*Thompson, et al.  Clin Infect Dis, 2011</a:t>
            </a:r>
          </a:p>
        </p:txBody>
      </p:sp>
      <p:sp>
        <p:nvSpPr>
          <p:cNvPr id="8" name="Text Box 4">
            <a:extLst>
              <a:ext uri="{FF2B5EF4-FFF2-40B4-BE49-F238E27FC236}">
                <a16:creationId xmlns:a16="http://schemas.microsoft.com/office/drawing/2014/main" id="{9F896214-D53F-4143-8DBE-E9D1CF1E6D4A}"/>
              </a:ext>
            </a:extLst>
          </p:cNvPr>
          <p:cNvSpPr txBox="1">
            <a:spLocks noChangeArrowheads="1"/>
          </p:cNvSpPr>
          <p:nvPr/>
        </p:nvSpPr>
        <p:spPr bwMode="auto">
          <a:xfrm>
            <a:off x="381000" y="4572000"/>
            <a:ext cx="8005718" cy="400110"/>
          </a:xfrm>
          <a:prstGeom prst="rect">
            <a:avLst/>
          </a:prstGeom>
          <a:noFill/>
          <a:ln w="38100">
            <a:noFill/>
            <a:miter lim="800000"/>
            <a:headEnd/>
            <a:tailEnd/>
          </a:ln>
          <a:effectLst/>
        </p:spPr>
        <p:txBody>
          <a:bodyPr wrap="none">
            <a:spAutoFit/>
          </a:bodyPr>
          <a:lstStyle/>
          <a:p>
            <a:pPr>
              <a:spcBef>
                <a:spcPct val="0"/>
              </a:spcBef>
              <a:buFontTx/>
              <a:buNone/>
            </a:pPr>
            <a:r>
              <a:rPr lang="en-US" sz="2000" b="0" dirty="0">
                <a:solidFill>
                  <a:srgbClr val="FFFF00"/>
                </a:solidFill>
                <a:cs typeface="Arial" charset="0"/>
              </a:rPr>
              <a:t>Expression of the CF antigen (</a:t>
            </a:r>
            <a:r>
              <a:rPr lang="en-US" sz="2000" b="0" i="1" dirty="0">
                <a:solidFill>
                  <a:srgbClr val="FFFF00"/>
                </a:solidFill>
                <a:cs typeface="Arial" charset="0"/>
              </a:rPr>
              <a:t>Cts1</a:t>
            </a:r>
            <a:r>
              <a:rPr lang="en-US" sz="2000" b="0" dirty="0">
                <a:solidFill>
                  <a:srgbClr val="FFFF00"/>
                </a:solidFill>
                <a:cs typeface="Arial" charset="0"/>
              </a:rPr>
              <a:t>) is blocked i</a:t>
            </a:r>
            <a:r>
              <a:rPr lang="en-US" sz="2000" b="0" i="1" dirty="0">
                <a:solidFill>
                  <a:srgbClr val="FFFF00"/>
                </a:solidFill>
                <a:cs typeface="Arial" charset="0"/>
              </a:rPr>
              <a:t>n vitro</a:t>
            </a:r>
            <a:r>
              <a:rPr lang="en-US" sz="2000" b="0" dirty="0">
                <a:solidFill>
                  <a:srgbClr val="FFFF00"/>
                </a:solidFill>
                <a:cs typeface="Arial" charset="0"/>
              </a:rPr>
              <a:t> by fluconazole</a:t>
            </a:r>
          </a:p>
        </p:txBody>
      </p:sp>
    </p:spTree>
    <p:extLst>
      <p:ext uri="{BB962C8B-B14F-4D97-AF65-F5344CB8AC3E}">
        <p14:creationId xmlns:p14="http://schemas.microsoft.com/office/powerpoint/2010/main" val="3545779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737352"/>
            <a:ext cx="6858000" cy="858837"/>
          </a:xfrm>
        </p:spPr>
        <p:txBody>
          <a:bodyPr/>
          <a:lstStyle/>
          <a:p>
            <a:r>
              <a:rPr lang="en-US" dirty="0"/>
              <a:t>Case Presentation</a:t>
            </a:r>
          </a:p>
        </p:txBody>
      </p:sp>
      <p:sp>
        <p:nvSpPr>
          <p:cNvPr id="3" name="Subtitle 2"/>
          <p:cNvSpPr>
            <a:spLocks noGrp="1"/>
          </p:cNvSpPr>
          <p:nvPr>
            <p:ph type="subTitle" idx="1"/>
          </p:nvPr>
        </p:nvSpPr>
        <p:spPr>
          <a:xfrm>
            <a:off x="1163053" y="1773238"/>
            <a:ext cx="6858000" cy="1655762"/>
          </a:xfrm>
        </p:spPr>
        <p:txBody>
          <a:bodyPr>
            <a:normAutofit/>
          </a:bodyPr>
          <a:lstStyle/>
          <a:p>
            <a:r>
              <a:rPr lang="en-US" sz="2400" dirty="0"/>
              <a:t>Jonathan Vilasier Iralu, MD, FACP, FIDSA</a:t>
            </a:r>
          </a:p>
          <a:p>
            <a:r>
              <a:rPr lang="en-US" sz="2400" dirty="0"/>
              <a:t>Indian Health Service Chief Clinical Consultant </a:t>
            </a:r>
          </a:p>
          <a:p>
            <a:r>
              <a:rPr lang="en-US" sz="2400" dirty="0"/>
              <a:t>for Infectious Diseases</a:t>
            </a:r>
          </a:p>
        </p:txBody>
      </p:sp>
    </p:spTree>
    <p:extLst>
      <p:ext uri="{BB962C8B-B14F-4D97-AF65-F5344CB8AC3E}">
        <p14:creationId xmlns:p14="http://schemas.microsoft.com/office/powerpoint/2010/main" val="26978429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533400"/>
            <a:ext cx="7886700" cy="3581400"/>
          </a:xfrm>
        </p:spPr>
        <p:txBody>
          <a:bodyPr/>
          <a:lstStyle/>
          <a:p>
            <a:r>
              <a:rPr lang="en-US" sz="2800" dirty="0"/>
              <a:t>The patient is a 60 year old iron worker who was stationed east of Phoenix, AZ at a job site.  He had heavy exposure to dust and dirt. </a:t>
            </a:r>
          </a:p>
          <a:p>
            <a:r>
              <a:rPr lang="en-US" sz="2800" dirty="0"/>
              <a:t> July 4</a:t>
            </a:r>
            <a:r>
              <a:rPr lang="en-US" sz="2800" baseline="30000" dirty="0"/>
              <a:t>th</a:t>
            </a:r>
            <a:r>
              <a:rPr lang="en-US" sz="2800" dirty="0"/>
              <a:t>, he developed cough and body aches.  At Urgent Care, received a diagnosis of cough.</a:t>
            </a:r>
          </a:p>
          <a:p>
            <a:r>
              <a:rPr lang="en-US" sz="2800" dirty="0"/>
              <a:t>One week later,  returned  to urgent care, a CXR was normal and was prescribed azithromycin and prednisone for sinusitis/bronchitis.</a:t>
            </a:r>
          </a:p>
          <a:p>
            <a:pPr marL="0" indent="0">
              <a:buNone/>
            </a:pPr>
            <a:endParaRPr lang="en-US" dirty="0"/>
          </a:p>
        </p:txBody>
      </p:sp>
    </p:spTree>
    <p:extLst>
      <p:ext uri="{BB962C8B-B14F-4D97-AF65-F5344CB8AC3E}">
        <p14:creationId xmlns:p14="http://schemas.microsoft.com/office/powerpoint/2010/main" val="462391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066800"/>
            <a:ext cx="7886700" cy="3886200"/>
          </a:xfrm>
        </p:spPr>
        <p:txBody>
          <a:bodyPr>
            <a:noAutofit/>
          </a:bodyPr>
          <a:lstStyle/>
          <a:p>
            <a:r>
              <a:rPr lang="en-US" sz="2800" dirty="0"/>
              <a:t>In early August, he went to the ED with cough, dyspnea and 14 </a:t>
            </a:r>
            <a:r>
              <a:rPr lang="en-US" sz="2800" dirty="0" err="1"/>
              <a:t>lb</a:t>
            </a:r>
            <a:r>
              <a:rPr lang="en-US" sz="2800" dirty="0"/>
              <a:t> weight loss.  His glucose was 353 and WBC was 15K.  A CXR showed diffuse interstitial nodular infiltrates and a mass like lesion in the R </a:t>
            </a:r>
            <a:r>
              <a:rPr lang="en-US" sz="2800" dirty="0" err="1"/>
              <a:t>costrophrenic</a:t>
            </a:r>
            <a:r>
              <a:rPr lang="en-US" sz="2800" dirty="0"/>
              <a:t> sulcus.</a:t>
            </a:r>
          </a:p>
          <a:p>
            <a:r>
              <a:rPr lang="en-US" sz="2800" dirty="0"/>
              <a:t>He was admitted and the next day his CBC showed 28% eosinophils.  BAL also showed 28% eosinophils.  The patient as placed on fluconazole, Vancomycin and Piperacillin-</a:t>
            </a:r>
            <a:r>
              <a:rPr lang="en-US" sz="2800" dirty="0" err="1"/>
              <a:t>Tazobactam</a:t>
            </a:r>
            <a:endParaRPr lang="en-US" sz="2800" dirty="0"/>
          </a:p>
        </p:txBody>
      </p:sp>
    </p:spTree>
    <p:extLst>
      <p:ext uri="{BB962C8B-B14F-4D97-AF65-F5344CB8AC3E}">
        <p14:creationId xmlns:p14="http://schemas.microsoft.com/office/powerpoint/2010/main" val="24366317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762000"/>
            <a:ext cx="7886700" cy="4351338"/>
          </a:xfrm>
        </p:spPr>
        <p:txBody>
          <a:bodyPr>
            <a:normAutofit lnSpcReduction="10000"/>
          </a:bodyPr>
          <a:lstStyle/>
          <a:p>
            <a:r>
              <a:rPr lang="en-US" sz="2800" dirty="0"/>
              <a:t>AFB smears and NAATs were negative for Mycobacterium tuberculosis.  A pulmonologist was consulted by phone and prednisone therapy was recommended.</a:t>
            </a:r>
          </a:p>
          <a:p>
            <a:r>
              <a:rPr lang="en-US" sz="2800" dirty="0"/>
              <a:t>A cocci antibody panel came back positive:</a:t>
            </a:r>
          </a:p>
          <a:p>
            <a:pPr lvl="1"/>
            <a:r>
              <a:rPr lang="en-US" sz="2800" dirty="0"/>
              <a:t>IgM   4.7</a:t>
            </a:r>
          </a:p>
          <a:p>
            <a:pPr lvl="1"/>
            <a:r>
              <a:rPr lang="en-US" sz="2800" dirty="0"/>
              <a:t>IgG    7.6</a:t>
            </a:r>
          </a:p>
          <a:p>
            <a:pPr lvl="1"/>
            <a:r>
              <a:rPr lang="en-US" sz="2800" dirty="0"/>
              <a:t>ID       detected</a:t>
            </a:r>
          </a:p>
          <a:p>
            <a:pPr lvl="1"/>
            <a:r>
              <a:rPr lang="en-US" sz="2800" dirty="0"/>
              <a:t>CF       1:16</a:t>
            </a:r>
          </a:p>
          <a:p>
            <a:pPr lvl="1"/>
            <a:endParaRPr lang="en-US" dirty="0"/>
          </a:p>
          <a:p>
            <a:pPr marL="342900" lvl="1" indent="0" algn="ctr">
              <a:buNone/>
            </a:pPr>
            <a:r>
              <a:rPr lang="en-US" sz="2400" b="1" i="1" dirty="0"/>
              <a:t>What should be done now?</a:t>
            </a:r>
          </a:p>
          <a:p>
            <a:pPr marL="342900" lvl="1" indent="0" algn="ctr">
              <a:buNone/>
            </a:pPr>
            <a:endParaRPr lang="en-US" dirty="0"/>
          </a:p>
        </p:txBody>
      </p:sp>
    </p:spTree>
    <p:extLst>
      <p:ext uri="{BB962C8B-B14F-4D97-AF65-F5344CB8AC3E}">
        <p14:creationId xmlns:p14="http://schemas.microsoft.com/office/powerpoint/2010/main" val="10439741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685800"/>
            <a:ext cx="7886700" cy="4351338"/>
          </a:xfrm>
        </p:spPr>
        <p:txBody>
          <a:bodyPr/>
          <a:lstStyle/>
          <a:p>
            <a:r>
              <a:rPr lang="en-US" sz="2800" dirty="0"/>
              <a:t>The patient was treated with 1 year of fluconazole therapy.  He became asymptomatic and his CXR became normal</a:t>
            </a:r>
          </a:p>
          <a:p>
            <a:r>
              <a:rPr lang="en-US" sz="2800" dirty="0"/>
              <a:t>Two years later his titer was checked.  It rose from a nadir of &lt;1:2 to 1:128.  The patient was completely asymptomatic and had a normal physical exam.  A CXR was also completely normal.</a:t>
            </a:r>
          </a:p>
          <a:p>
            <a:endParaRPr lang="en-US" dirty="0"/>
          </a:p>
          <a:p>
            <a:endParaRPr lang="en-US" dirty="0"/>
          </a:p>
          <a:p>
            <a:pPr marL="0" indent="0" algn="ctr">
              <a:buNone/>
            </a:pPr>
            <a:r>
              <a:rPr lang="en-US" sz="3000" b="1" i="1" dirty="0"/>
              <a:t>Now what should be done?</a:t>
            </a:r>
          </a:p>
          <a:p>
            <a:pPr algn="ctr"/>
            <a:endParaRPr lang="en-US" dirty="0"/>
          </a:p>
        </p:txBody>
      </p:sp>
    </p:spTree>
    <p:extLst>
      <p:ext uri="{BB962C8B-B14F-4D97-AF65-F5344CB8AC3E}">
        <p14:creationId xmlns:p14="http://schemas.microsoft.com/office/powerpoint/2010/main" val="22766172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A11AD-EF36-4EB9-888B-8F2F4A4C93E7}"/>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AD50D912-26F2-47C7-A151-29E865C3E819}"/>
              </a:ext>
            </a:extLst>
          </p:cNvPr>
          <p:cNvSpPr>
            <a:spLocks noGrp="1"/>
          </p:cNvSpPr>
          <p:nvPr>
            <p:ph idx="1"/>
          </p:nvPr>
        </p:nvSpPr>
        <p:spPr/>
        <p:txBody>
          <a:bodyPr/>
          <a:lstStyle/>
          <a:p>
            <a:r>
              <a:rPr lang="en-US" dirty="0"/>
              <a:t>Early diagnosis is essential to optimal management of coccidioidomycosis.</a:t>
            </a:r>
          </a:p>
          <a:p>
            <a:r>
              <a:rPr lang="en-US" dirty="0"/>
              <a:t>The value of antifungals is to reduce tissue damage and nothing else. </a:t>
            </a:r>
          </a:p>
          <a:p>
            <a:r>
              <a:rPr lang="en-US" dirty="0"/>
              <a:t>Many symptoms produced by cocci are not helped by antifungal therapy and other treatment strategies are more useful.</a:t>
            </a:r>
          </a:p>
          <a:p>
            <a:endParaRPr lang="en-US" dirty="0"/>
          </a:p>
        </p:txBody>
      </p:sp>
    </p:spTree>
    <p:extLst>
      <p:ext uri="{BB962C8B-B14F-4D97-AF65-F5344CB8AC3E}">
        <p14:creationId xmlns:p14="http://schemas.microsoft.com/office/powerpoint/2010/main" val="1597978988"/>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a:xfrm>
            <a:off x="685800" y="323850"/>
            <a:ext cx="7924800" cy="742950"/>
          </a:xfrm>
        </p:spPr>
        <p:txBody>
          <a:bodyPr/>
          <a:lstStyle/>
          <a:p>
            <a:pPr eaLnBrk="1" hangingPunct="1"/>
            <a:r>
              <a:rPr lang="en-US" dirty="0"/>
              <a:t>Reported U.S. Valley Fever </a:t>
            </a:r>
          </a:p>
        </p:txBody>
      </p:sp>
      <p:graphicFrame>
        <p:nvGraphicFramePr>
          <p:cNvPr id="7" name="Object 3"/>
          <p:cNvGraphicFramePr>
            <a:graphicFrameLocks noChangeAspect="1"/>
          </p:cNvGraphicFramePr>
          <p:nvPr>
            <p:extLst>
              <p:ext uri="{D42A27DB-BD31-4B8C-83A1-F6EECF244321}">
                <p14:modId xmlns:p14="http://schemas.microsoft.com/office/powerpoint/2010/main" val="1595161039"/>
              </p:ext>
            </p:extLst>
          </p:nvPr>
        </p:nvGraphicFramePr>
        <p:xfrm>
          <a:off x="-88599" y="653716"/>
          <a:ext cx="9321198" cy="6172200"/>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8364416" y="2323171"/>
            <a:ext cx="457200" cy="58477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CC"/>
                </a:solidFill>
                <a:effectLst/>
                <a:uLnTx/>
                <a:uFillTx/>
                <a:latin typeface="Arial" charset="0"/>
                <a:ea typeface="+mn-ea"/>
                <a:cs typeface="+mn-cs"/>
              </a:rPr>
              <a:t>*</a:t>
            </a:r>
          </a:p>
        </p:txBody>
      </p:sp>
    </p:spTree>
    <p:extLst>
      <p:ext uri="{BB962C8B-B14F-4D97-AF65-F5344CB8AC3E}">
        <p14:creationId xmlns:p14="http://schemas.microsoft.com/office/powerpoint/2010/main" val="2455963"/>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4994" name="Rectangle 2"/>
          <p:cNvSpPr>
            <a:spLocks noGrp="1" noChangeArrowheads="1"/>
          </p:cNvSpPr>
          <p:nvPr>
            <p:ph type="ctrTitle"/>
          </p:nvPr>
        </p:nvSpPr>
        <p:spPr>
          <a:xfrm>
            <a:off x="342900" y="2895600"/>
            <a:ext cx="8458200" cy="914400"/>
          </a:xfrm>
          <a:noFill/>
        </p:spPr>
        <p:txBody>
          <a:bodyPr lIns="90488" tIns="44450" rIns="90488" bIns="44450"/>
          <a:lstStyle/>
          <a:p>
            <a:r>
              <a:rPr lang="en-US" sz="4000"/>
              <a:t>Valley Fever Center for Excellence</a:t>
            </a:r>
          </a:p>
        </p:txBody>
      </p:sp>
      <p:sp>
        <p:nvSpPr>
          <p:cNvPr id="84995" name="Text Box 5"/>
          <p:cNvSpPr txBox="1">
            <a:spLocks noChangeArrowheads="1"/>
          </p:cNvSpPr>
          <p:nvPr/>
        </p:nvSpPr>
        <p:spPr bwMode="auto">
          <a:xfrm>
            <a:off x="2747963" y="1905000"/>
            <a:ext cx="3991478" cy="920765"/>
          </a:xfrm>
          <a:prstGeom prst="rect">
            <a:avLst/>
          </a:prstGeom>
          <a:noFill/>
          <a:ln w="12700">
            <a:noFill/>
            <a:miter lim="800000"/>
            <a:headEnd/>
            <a:tailEnd/>
          </a:ln>
        </p:spPr>
        <p:txBody>
          <a:bodyPr wrap="none" lIns="90488" tIns="44450" rIns="90488" bIns="44450">
            <a:spAutoFit/>
          </a:bodyPr>
          <a:lstStyle/>
          <a:p>
            <a:pPr>
              <a:buFontTx/>
              <a:buNone/>
            </a:pPr>
            <a:r>
              <a:rPr lang="en-US" sz="5400" dirty="0">
                <a:solidFill>
                  <a:srgbClr val="FFFFCC"/>
                </a:solidFill>
              </a:rPr>
              <a:t>Questions?</a:t>
            </a:r>
          </a:p>
        </p:txBody>
      </p:sp>
      <p:pic>
        <p:nvPicPr>
          <p:cNvPr id="84996" name="Picture 7" descr="BIO5_logo_hr"/>
          <p:cNvPicPr>
            <a:picLocks noChangeAspect="1" noChangeArrowheads="1"/>
          </p:cNvPicPr>
          <p:nvPr/>
        </p:nvPicPr>
        <p:blipFill>
          <a:blip r:embed="rId3" cstate="print"/>
          <a:srcRect/>
          <a:stretch>
            <a:fillRect/>
          </a:stretch>
        </p:blipFill>
        <p:spPr bwMode="auto">
          <a:xfrm>
            <a:off x="5943600" y="5181600"/>
            <a:ext cx="2655888" cy="933450"/>
          </a:xfrm>
          <a:prstGeom prst="rect">
            <a:avLst/>
          </a:prstGeom>
          <a:noFill/>
          <a:ln w="9525">
            <a:noFill/>
            <a:miter lim="800000"/>
            <a:headEnd/>
            <a:tailEnd/>
          </a:ln>
        </p:spPr>
      </p:pic>
      <p:pic>
        <p:nvPicPr>
          <p:cNvPr id="84997" name="Picture 8" descr="COM_OUTLINE-pms-white-text"/>
          <p:cNvPicPr>
            <a:picLocks noChangeAspect="1" noChangeArrowheads="1"/>
          </p:cNvPicPr>
          <p:nvPr/>
        </p:nvPicPr>
        <p:blipFill>
          <a:blip r:embed="rId4" cstate="print"/>
          <a:srcRect/>
          <a:stretch>
            <a:fillRect/>
          </a:stretch>
        </p:blipFill>
        <p:spPr bwMode="auto">
          <a:xfrm>
            <a:off x="685800" y="5105400"/>
            <a:ext cx="2743200" cy="1046162"/>
          </a:xfrm>
          <a:prstGeom prst="rect">
            <a:avLst/>
          </a:prstGeom>
          <a:noFill/>
          <a:ln w="9525">
            <a:noFill/>
            <a:miter lim="800000"/>
            <a:headEnd/>
            <a:tailEnd/>
          </a:ln>
        </p:spPr>
      </p:pic>
      <p:pic>
        <p:nvPicPr>
          <p:cNvPr id="84998" name="Picture 6"/>
          <p:cNvPicPr>
            <a:picLocks noChangeAspect="1" noChangeArrowheads="1"/>
          </p:cNvPicPr>
          <p:nvPr/>
        </p:nvPicPr>
        <p:blipFill>
          <a:blip r:embed="rId5" cstate="print"/>
          <a:srcRect/>
          <a:stretch>
            <a:fillRect/>
          </a:stretch>
        </p:blipFill>
        <p:spPr bwMode="auto">
          <a:xfrm>
            <a:off x="3886200" y="4343400"/>
            <a:ext cx="1371600" cy="1376363"/>
          </a:xfrm>
          <a:prstGeom prst="rect">
            <a:avLst/>
          </a:prstGeom>
          <a:noFill/>
          <a:ln w="12700">
            <a:noFill/>
            <a:miter lim="800000"/>
            <a:headEnd/>
            <a:tailEnd/>
          </a:ln>
        </p:spPr>
      </p:pic>
    </p:spTree>
    <p:extLst>
      <p:ext uri="{BB962C8B-B14F-4D97-AF65-F5344CB8AC3E}">
        <p14:creationId xmlns:p14="http://schemas.microsoft.com/office/powerpoint/2010/main" val="4196028076"/>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0D338-7A99-942D-89C5-D388AAA52BAA}"/>
              </a:ext>
            </a:extLst>
          </p:cNvPr>
          <p:cNvSpPr>
            <a:spLocks noGrp="1"/>
          </p:cNvSpPr>
          <p:nvPr>
            <p:ph type="title"/>
          </p:nvPr>
        </p:nvSpPr>
        <p:spPr/>
        <p:txBody>
          <a:bodyPr/>
          <a:lstStyle/>
          <a:p>
            <a:r>
              <a:rPr lang="en-US" dirty="0"/>
              <a:t>Impact of Valley Fever</a:t>
            </a:r>
            <a:br>
              <a:rPr lang="en-US" dirty="0"/>
            </a:br>
            <a:r>
              <a:rPr lang="en-US" dirty="0"/>
              <a:t>by Geography</a:t>
            </a:r>
          </a:p>
        </p:txBody>
      </p:sp>
      <p:sp>
        <p:nvSpPr>
          <p:cNvPr id="3" name="TextBox 1">
            <a:extLst>
              <a:ext uri="{FF2B5EF4-FFF2-40B4-BE49-F238E27FC236}">
                <a16:creationId xmlns:a16="http://schemas.microsoft.com/office/drawing/2014/main" id="{0B75DCBA-E2BF-95F7-E347-14ADA9FD5D02}"/>
              </a:ext>
            </a:extLst>
          </p:cNvPr>
          <p:cNvSpPr txBox="1"/>
          <p:nvPr/>
        </p:nvSpPr>
        <p:spPr>
          <a:xfrm>
            <a:off x="735767" y="5105401"/>
            <a:ext cx="5183425" cy="609600"/>
          </a:xfrm>
          <a:prstGeom prst="rect">
            <a:avLst/>
          </a:prstGeom>
          <a:ln w="31750">
            <a:solidFill>
              <a:schemeClr val="tx2"/>
            </a:solidFill>
          </a:ln>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buNone/>
            </a:pPr>
            <a:r>
              <a:rPr lang="en-US" sz="2400" dirty="0">
                <a:solidFill>
                  <a:srgbClr val="FFFFFF"/>
                </a:solidFill>
              </a:rPr>
              <a:t>*  McCotter et al. 2019 OFID</a:t>
            </a:r>
          </a:p>
        </p:txBody>
      </p:sp>
      <p:pic>
        <p:nvPicPr>
          <p:cNvPr id="5" name="Picture 4">
            <a:extLst>
              <a:ext uri="{FF2B5EF4-FFF2-40B4-BE49-F238E27FC236}">
                <a16:creationId xmlns:a16="http://schemas.microsoft.com/office/drawing/2014/main" id="{B9D00F6A-FC35-19B5-4A42-87B58049C891}"/>
              </a:ext>
            </a:extLst>
          </p:cNvPr>
          <p:cNvPicPr>
            <a:picLocks noChangeAspect="1"/>
          </p:cNvPicPr>
          <p:nvPr/>
        </p:nvPicPr>
        <p:blipFill rotWithShape="1">
          <a:blip r:embed="rId2"/>
          <a:srcRect r="49025" b="16066"/>
          <a:stretch/>
        </p:blipFill>
        <p:spPr>
          <a:xfrm>
            <a:off x="664125" y="2081667"/>
            <a:ext cx="3984075" cy="2261733"/>
          </a:xfrm>
          <a:prstGeom prst="rect">
            <a:avLst/>
          </a:prstGeom>
        </p:spPr>
      </p:pic>
    </p:spTree>
    <p:extLst>
      <p:ext uri="{BB962C8B-B14F-4D97-AF65-F5344CB8AC3E}">
        <p14:creationId xmlns:p14="http://schemas.microsoft.com/office/powerpoint/2010/main" val="2233483370"/>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0D338-7A99-942D-89C5-D388AAA52BAA}"/>
              </a:ext>
            </a:extLst>
          </p:cNvPr>
          <p:cNvSpPr>
            <a:spLocks noGrp="1"/>
          </p:cNvSpPr>
          <p:nvPr>
            <p:ph type="title"/>
          </p:nvPr>
        </p:nvSpPr>
        <p:spPr/>
        <p:txBody>
          <a:bodyPr/>
          <a:lstStyle/>
          <a:p>
            <a:r>
              <a:rPr lang="en-US" dirty="0"/>
              <a:t>Impact of Valley Fever</a:t>
            </a:r>
            <a:br>
              <a:rPr lang="en-US" dirty="0"/>
            </a:br>
            <a:r>
              <a:rPr lang="en-US" dirty="0"/>
              <a:t>on Native Americans</a:t>
            </a:r>
          </a:p>
        </p:txBody>
      </p:sp>
      <p:graphicFrame>
        <p:nvGraphicFramePr>
          <p:cNvPr id="4" name="Table 3">
            <a:extLst>
              <a:ext uri="{FF2B5EF4-FFF2-40B4-BE49-F238E27FC236}">
                <a16:creationId xmlns:a16="http://schemas.microsoft.com/office/drawing/2014/main" id="{54CEEAB3-FA54-4799-5C9D-9BB5ED1EA011}"/>
              </a:ext>
            </a:extLst>
          </p:cNvPr>
          <p:cNvGraphicFramePr>
            <a:graphicFrameLocks noGrp="1"/>
          </p:cNvGraphicFramePr>
          <p:nvPr>
            <p:extLst>
              <p:ext uri="{D42A27DB-BD31-4B8C-83A1-F6EECF244321}">
                <p14:modId xmlns:p14="http://schemas.microsoft.com/office/powerpoint/2010/main" val="3024965784"/>
              </p:ext>
            </p:extLst>
          </p:nvPr>
        </p:nvGraphicFramePr>
        <p:xfrm>
          <a:off x="762000" y="2095500"/>
          <a:ext cx="7772400" cy="2667000"/>
        </p:xfrm>
        <a:graphic>
          <a:graphicData uri="http://schemas.openxmlformats.org/drawingml/2006/table">
            <a:tbl>
              <a:tblPr firstRow="1" firstCol="1" bandRow="1">
                <a:tableStyleId>{5C22544A-7EE6-4342-B048-85BDC9FD1C3A}</a:tableStyleId>
              </a:tblPr>
              <a:tblGrid>
                <a:gridCol w="1945259">
                  <a:extLst>
                    <a:ext uri="{9D8B030D-6E8A-4147-A177-3AD203B41FA5}">
                      <a16:colId xmlns:a16="http://schemas.microsoft.com/office/drawing/2014/main" val="2955004629"/>
                    </a:ext>
                  </a:extLst>
                </a:gridCol>
                <a:gridCol w="2093341">
                  <a:extLst>
                    <a:ext uri="{9D8B030D-6E8A-4147-A177-3AD203B41FA5}">
                      <a16:colId xmlns:a16="http://schemas.microsoft.com/office/drawing/2014/main" val="1064178049"/>
                    </a:ext>
                  </a:extLst>
                </a:gridCol>
                <a:gridCol w="1207770">
                  <a:extLst>
                    <a:ext uri="{9D8B030D-6E8A-4147-A177-3AD203B41FA5}">
                      <a16:colId xmlns:a16="http://schemas.microsoft.com/office/drawing/2014/main" val="1031909875"/>
                    </a:ext>
                  </a:extLst>
                </a:gridCol>
                <a:gridCol w="1360170">
                  <a:extLst>
                    <a:ext uri="{9D8B030D-6E8A-4147-A177-3AD203B41FA5}">
                      <a16:colId xmlns:a16="http://schemas.microsoft.com/office/drawing/2014/main" val="1202617723"/>
                    </a:ext>
                  </a:extLst>
                </a:gridCol>
                <a:gridCol w="1165860">
                  <a:extLst>
                    <a:ext uri="{9D8B030D-6E8A-4147-A177-3AD203B41FA5}">
                      <a16:colId xmlns:a16="http://schemas.microsoft.com/office/drawing/2014/main" val="2737093634"/>
                    </a:ext>
                  </a:extLst>
                </a:gridCol>
              </a:tblGrid>
              <a:tr h="346589">
                <a:tc rowSpan="2">
                  <a:txBody>
                    <a:bodyPr/>
                    <a:lstStyle/>
                    <a:p>
                      <a:pPr marL="0" marR="0" algn="ctr">
                        <a:lnSpc>
                          <a:spcPct val="107000"/>
                        </a:lnSpc>
                        <a:spcBef>
                          <a:spcPts val="0"/>
                        </a:spcBef>
                        <a:spcAft>
                          <a:spcPts val="0"/>
                        </a:spcAft>
                      </a:pPr>
                      <a:r>
                        <a:rPr lang="en-US" sz="2000" dirty="0">
                          <a:effectLst/>
                        </a:rPr>
                        <a:t>Race</a:t>
                      </a:r>
                      <a:endParaRPr lang="en-US"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rowSpan="2">
                  <a:txBody>
                    <a:bodyPr/>
                    <a:lstStyle/>
                    <a:p>
                      <a:pPr marL="0" marR="0">
                        <a:lnSpc>
                          <a:spcPct val="107000"/>
                        </a:lnSpc>
                        <a:spcBef>
                          <a:spcPts val="0"/>
                        </a:spcBef>
                        <a:spcAft>
                          <a:spcPts val="0"/>
                        </a:spcAft>
                      </a:pPr>
                      <a:r>
                        <a:rPr lang="en-US" sz="2000" dirty="0">
                          <a:effectLst/>
                        </a:rPr>
                        <a:t>Hospitalization</a:t>
                      </a:r>
                    </a:p>
                    <a:p>
                      <a:pPr marL="0" marR="0">
                        <a:lnSpc>
                          <a:spcPct val="107000"/>
                        </a:lnSpc>
                        <a:spcBef>
                          <a:spcPts val="0"/>
                        </a:spcBef>
                        <a:spcAft>
                          <a:spcPts val="0"/>
                        </a:spcAft>
                      </a:pPr>
                      <a:r>
                        <a:rPr lang="en-US" sz="2000" dirty="0">
                          <a:effectLst/>
                        </a:rPr>
                        <a:t>Rate/100,000*</a:t>
                      </a:r>
                      <a:endParaRPr lang="en-US"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gridSpan="3">
                  <a:txBody>
                    <a:bodyPr/>
                    <a:lstStyle/>
                    <a:p>
                      <a:pPr marL="0" marR="0" algn="ctr">
                        <a:lnSpc>
                          <a:spcPct val="107000"/>
                        </a:lnSpc>
                        <a:spcBef>
                          <a:spcPts val="0"/>
                        </a:spcBef>
                        <a:spcAft>
                          <a:spcPts val="0"/>
                        </a:spcAft>
                      </a:pPr>
                      <a:r>
                        <a:rPr lang="en-US" sz="2000" dirty="0">
                          <a:effectLst/>
                        </a:rPr>
                        <a:t>Relative Risk Cocci Death**</a:t>
                      </a:r>
                      <a:endParaRPr lang="en-US"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76758708"/>
                  </a:ext>
                </a:extLst>
              </a:tr>
              <a:tr h="491611">
                <a:tc vMerge="1">
                  <a:txBody>
                    <a:bodyPr/>
                    <a:lstStyle/>
                    <a:p>
                      <a:endParaRPr lang="en-US"/>
                    </a:p>
                  </a:txBody>
                  <a:tcPr/>
                </a:tc>
                <a:tc vMerge="1">
                  <a:txBody>
                    <a:bodyPr/>
                    <a:lstStyle/>
                    <a:p>
                      <a:endParaRPr lang="en-US"/>
                    </a:p>
                  </a:txBody>
                  <a:tcPr/>
                </a:tc>
                <a:tc>
                  <a:txBody>
                    <a:bodyPr/>
                    <a:lstStyle/>
                    <a:p>
                      <a:pPr marL="0" marR="0" algn="ctr">
                        <a:lnSpc>
                          <a:spcPct val="107000"/>
                        </a:lnSpc>
                        <a:spcBef>
                          <a:spcPts val="0"/>
                        </a:spcBef>
                        <a:spcAft>
                          <a:spcPts val="0"/>
                        </a:spcAft>
                      </a:pPr>
                      <a:r>
                        <a:rPr lang="en-US" sz="2000" dirty="0">
                          <a:effectLst/>
                        </a:rPr>
                        <a:t>US</a:t>
                      </a:r>
                      <a:endParaRPr lang="en-US"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000" dirty="0">
                          <a:effectLst/>
                        </a:rPr>
                        <a:t>AZ</a:t>
                      </a:r>
                      <a:endParaRPr lang="en-US"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000" dirty="0">
                          <a:effectLst/>
                        </a:rPr>
                        <a:t>CA</a:t>
                      </a:r>
                      <a:endParaRPr lang="en-US"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900940826"/>
                  </a:ext>
                </a:extLst>
              </a:tr>
              <a:tr h="346589">
                <a:tc>
                  <a:txBody>
                    <a:bodyPr/>
                    <a:lstStyle/>
                    <a:p>
                      <a:pPr marL="0" marR="0" algn="r">
                        <a:lnSpc>
                          <a:spcPct val="107000"/>
                        </a:lnSpc>
                        <a:spcBef>
                          <a:spcPts val="0"/>
                        </a:spcBef>
                        <a:spcAft>
                          <a:spcPts val="0"/>
                        </a:spcAft>
                      </a:pPr>
                      <a:r>
                        <a:rPr lang="en-US" sz="2000">
                          <a:effectLst/>
                        </a:rPr>
                        <a:t>White</a:t>
                      </a:r>
                      <a:endParaRPr lang="en-US"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000">
                          <a:effectLst/>
                        </a:rPr>
                        <a:t>13.4</a:t>
                      </a:r>
                      <a:endParaRPr lang="en-US"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dirty="0">
                          <a:effectLst/>
                        </a:rPr>
                        <a:t>Ref</a:t>
                      </a:r>
                      <a:endParaRPr lang="en-US"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dirty="0">
                          <a:effectLst/>
                        </a:rPr>
                        <a:t>Ref</a:t>
                      </a:r>
                      <a:endParaRPr lang="en-US"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a:effectLst/>
                        </a:rPr>
                        <a:t>Ref</a:t>
                      </a:r>
                      <a:endParaRPr lang="en-US"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76270754"/>
                  </a:ext>
                </a:extLst>
              </a:tr>
              <a:tr h="346589">
                <a:tc>
                  <a:txBody>
                    <a:bodyPr/>
                    <a:lstStyle/>
                    <a:p>
                      <a:pPr marL="0" marR="0" algn="r">
                        <a:lnSpc>
                          <a:spcPct val="107000"/>
                        </a:lnSpc>
                        <a:spcBef>
                          <a:spcPts val="0"/>
                        </a:spcBef>
                        <a:spcAft>
                          <a:spcPts val="0"/>
                        </a:spcAft>
                      </a:pPr>
                      <a:r>
                        <a:rPr lang="en-US" sz="2000">
                          <a:effectLst/>
                        </a:rPr>
                        <a:t>Black</a:t>
                      </a:r>
                      <a:endParaRPr lang="en-US"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000">
                          <a:effectLst/>
                        </a:rPr>
                        <a:t>16.4</a:t>
                      </a:r>
                      <a:endParaRPr lang="en-US"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a:effectLst/>
                        </a:rPr>
                        <a:t>1.38</a:t>
                      </a:r>
                      <a:endParaRPr lang="en-US"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dirty="0">
                          <a:effectLst/>
                        </a:rPr>
                        <a:t>3.42</a:t>
                      </a:r>
                      <a:endParaRPr lang="en-US"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dirty="0">
                          <a:effectLst/>
                        </a:rPr>
                        <a:t>3.50</a:t>
                      </a:r>
                      <a:endParaRPr lang="en-US"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80691506"/>
                  </a:ext>
                </a:extLst>
              </a:tr>
              <a:tr h="346589">
                <a:tc>
                  <a:txBody>
                    <a:bodyPr/>
                    <a:lstStyle/>
                    <a:p>
                      <a:pPr marL="0" marR="0" algn="r">
                        <a:lnSpc>
                          <a:spcPct val="107000"/>
                        </a:lnSpc>
                        <a:spcBef>
                          <a:spcPts val="0"/>
                        </a:spcBef>
                        <a:spcAft>
                          <a:spcPts val="0"/>
                        </a:spcAft>
                      </a:pPr>
                      <a:r>
                        <a:rPr lang="en-US" sz="2000">
                          <a:effectLst/>
                        </a:rPr>
                        <a:t>Hispanic</a:t>
                      </a:r>
                      <a:endParaRPr lang="en-US"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000" b="1" dirty="0">
                          <a:effectLst/>
                        </a:rPr>
                        <a:t>36.3</a:t>
                      </a:r>
                      <a:endParaRPr lang="en-US" sz="2000" b="1"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b="1" dirty="0">
                          <a:effectLst/>
                        </a:rPr>
                        <a:t>6.74</a:t>
                      </a:r>
                      <a:endParaRPr lang="en-US" sz="2000" b="1"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a:effectLst/>
                        </a:rPr>
                        <a:t>2.10</a:t>
                      </a:r>
                      <a:endParaRPr lang="en-US"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dirty="0">
                          <a:effectLst/>
                        </a:rPr>
                        <a:t>5.21</a:t>
                      </a:r>
                      <a:endParaRPr lang="en-US"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27132707"/>
                  </a:ext>
                </a:extLst>
              </a:tr>
              <a:tr h="346589">
                <a:tc>
                  <a:txBody>
                    <a:bodyPr/>
                    <a:lstStyle/>
                    <a:p>
                      <a:pPr marL="0" marR="0" algn="r">
                        <a:lnSpc>
                          <a:spcPct val="107000"/>
                        </a:lnSpc>
                        <a:spcBef>
                          <a:spcPts val="0"/>
                        </a:spcBef>
                        <a:spcAft>
                          <a:spcPts val="0"/>
                        </a:spcAft>
                      </a:pPr>
                      <a:r>
                        <a:rPr lang="en-US" sz="2000">
                          <a:effectLst/>
                        </a:rPr>
                        <a:t>Asian/Pacific</a:t>
                      </a:r>
                      <a:endParaRPr lang="en-US"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000">
                          <a:effectLst/>
                        </a:rPr>
                        <a:t>15.6</a:t>
                      </a:r>
                      <a:endParaRPr lang="en-US"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b="1" dirty="0">
                          <a:effectLst/>
                        </a:rPr>
                        <a:t>5.48</a:t>
                      </a:r>
                      <a:endParaRPr lang="en-US" sz="2000" b="1"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a:effectLst/>
                        </a:rPr>
                        <a:t>5.51</a:t>
                      </a:r>
                      <a:endParaRPr lang="en-US"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dirty="0">
                          <a:effectLst/>
                        </a:rPr>
                        <a:t>2.70</a:t>
                      </a:r>
                      <a:endParaRPr lang="en-US"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49443765"/>
                  </a:ext>
                </a:extLst>
              </a:tr>
              <a:tr h="442444">
                <a:tc>
                  <a:txBody>
                    <a:bodyPr/>
                    <a:lstStyle/>
                    <a:p>
                      <a:pPr marL="0" marR="0" algn="r">
                        <a:lnSpc>
                          <a:spcPct val="107000"/>
                        </a:lnSpc>
                        <a:spcBef>
                          <a:spcPts val="0"/>
                        </a:spcBef>
                        <a:spcAft>
                          <a:spcPts val="0"/>
                        </a:spcAft>
                      </a:pPr>
                      <a:r>
                        <a:rPr lang="en-US" sz="2000">
                          <a:effectLst/>
                        </a:rPr>
                        <a:t>Indian/Alaskan</a:t>
                      </a:r>
                      <a:endParaRPr lang="en-US"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000" b="1" dirty="0">
                          <a:effectLst/>
                        </a:rPr>
                        <a:t>58.0</a:t>
                      </a:r>
                      <a:endParaRPr lang="en-US" sz="2000" b="1"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b="1" dirty="0">
                          <a:effectLst/>
                        </a:rPr>
                        <a:t>6.15</a:t>
                      </a:r>
                      <a:endParaRPr lang="en-US" sz="2000" b="1"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a:effectLst/>
                        </a:rPr>
                        <a:t>2.18</a:t>
                      </a:r>
                      <a:endParaRPr lang="en-US"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dirty="0">
                          <a:effectLst/>
                        </a:rPr>
                        <a:t>3.01</a:t>
                      </a:r>
                      <a:endParaRPr lang="en-US"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84554672"/>
                  </a:ext>
                </a:extLst>
              </a:tr>
            </a:tbl>
          </a:graphicData>
        </a:graphic>
      </p:graphicFrame>
      <p:sp>
        <p:nvSpPr>
          <p:cNvPr id="3" name="TextBox 1">
            <a:extLst>
              <a:ext uri="{FF2B5EF4-FFF2-40B4-BE49-F238E27FC236}">
                <a16:creationId xmlns:a16="http://schemas.microsoft.com/office/drawing/2014/main" id="{0B75DCBA-E2BF-95F7-E347-14ADA9FD5D02}"/>
              </a:ext>
            </a:extLst>
          </p:cNvPr>
          <p:cNvSpPr txBox="1"/>
          <p:nvPr/>
        </p:nvSpPr>
        <p:spPr>
          <a:xfrm>
            <a:off x="735767" y="5105400"/>
            <a:ext cx="5183425" cy="1000559"/>
          </a:xfrm>
          <a:prstGeom prst="rect">
            <a:avLst/>
          </a:prstGeom>
          <a:ln w="31750">
            <a:solidFill>
              <a:schemeClr val="tx2"/>
            </a:solidFill>
          </a:ln>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buNone/>
            </a:pPr>
            <a:r>
              <a:rPr lang="en-US" sz="2400" dirty="0">
                <a:solidFill>
                  <a:srgbClr val="FFFFFF"/>
                </a:solidFill>
              </a:rPr>
              <a:t>*  McCotter et al. 2019 OFID</a:t>
            </a:r>
          </a:p>
          <a:p>
            <a:pPr>
              <a:buNone/>
            </a:pPr>
            <a:r>
              <a:rPr lang="en-US" sz="2400" dirty="0">
                <a:solidFill>
                  <a:srgbClr val="FFFFFF"/>
                </a:solidFill>
              </a:rPr>
              <a:t>** Noble et al. 2016 EID.</a:t>
            </a:r>
          </a:p>
        </p:txBody>
      </p:sp>
    </p:spTree>
    <p:extLst>
      <p:ext uri="{BB962C8B-B14F-4D97-AF65-F5344CB8AC3E}">
        <p14:creationId xmlns:p14="http://schemas.microsoft.com/office/powerpoint/2010/main" val="3090873540"/>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40656" y="1327949"/>
            <a:ext cx="6262688" cy="4844251"/>
          </a:xfrm>
          <a:prstGeom prst="rect">
            <a:avLst/>
          </a:prstGeom>
        </p:spPr>
      </p:pic>
      <p:sp>
        <p:nvSpPr>
          <p:cNvPr id="5" name="Rectangle 2"/>
          <p:cNvSpPr txBox="1">
            <a:spLocks noChangeArrowheads="1"/>
          </p:cNvSpPr>
          <p:nvPr/>
        </p:nvSpPr>
        <p:spPr>
          <a:xfrm>
            <a:off x="228600" y="457200"/>
            <a:ext cx="87630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0" cap="none" spc="0" normalizeH="0" baseline="0" noProof="0" dirty="0">
                <a:ln>
                  <a:noFill/>
                </a:ln>
                <a:solidFill>
                  <a:srgbClr val="FFFF00"/>
                </a:solidFill>
                <a:effectLst/>
                <a:uLnTx/>
                <a:uFillTx/>
                <a:latin typeface="Arial"/>
                <a:ea typeface="+mj-ea"/>
                <a:cs typeface="+mj-cs"/>
              </a:rPr>
              <a:t>Travel for Non-Endemic Valley Fever</a:t>
            </a:r>
          </a:p>
        </p:txBody>
      </p:sp>
      <p:sp>
        <p:nvSpPr>
          <p:cNvPr id="6" name="Text Box 9"/>
          <p:cNvSpPr txBox="1">
            <a:spLocks noChangeArrowheads="1"/>
          </p:cNvSpPr>
          <p:nvPr/>
        </p:nvSpPr>
        <p:spPr bwMode="auto">
          <a:xfrm>
            <a:off x="152400" y="6270625"/>
            <a:ext cx="2948243" cy="400110"/>
          </a:xfrm>
          <a:prstGeom prst="rect">
            <a:avLst/>
          </a:prstGeom>
          <a:noFill/>
          <a:ln w="38100">
            <a:solidFill>
              <a:schemeClr val="tx2"/>
            </a:solid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Arial" pitchFamily="34" charset="0"/>
                <a:ea typeface="+mn-ea"/>
                <a:cs typeface="Arial" pitchFamily="34" charset="0"/>
              </a:rPr>
              <a:t>Benedict et al. EID 2018</a:t>
            </a:r>
          </a:p>
        </p:txBody>
      </p:sp>
    </p:spTree>
    <p:extLst>
      <p:ext uri="{BB962C8B-B14F-4D97-AF65-F5344CB8AC3E}">
        <p14:creationId xmlns:p14="http://schemas.microsoft.com/office/powerpoint/2010/main" val="2449420666"/>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30" name="Rectangle 2"/>
          <p:cNvSpPr>
            <a:spLocks noGrp="1" noChangeArrowheads="1"/>
          </p:cNvSpPr>
          <p:nvPr>
            <p:ph type="ctrTitle"/>
          </p:nvPr>
        </p:nvSpPr>
        <p:spPr>
          <a:xfrm>
            <a:off x="838200" y="282575"/>
            <a:ext cx="7772400" cy="1470025"/>
          </a:xfrm>
        </p:spPr>
        <p:txBody>
          <a:bodyPr/>
          <a:lstStyle/>
          <a:p>
            <a:r>
              <a:rPr lang="en-US" sz="4000"/>
              <a:t>Coccidioidomycosis</a:t>
            </a:r>
            <a:br>
              <a:rPr lang="en-US" sz="4000"/>
            </a:br>
            <a:r>
              <a:rPr lang="en-US" sz="4000"/>
              <a:t>as</a:t>
            </a:r>
            <a:br>
              <a:rPr lang="en-US" sz="4000"/>
            </a:br>
            <a:r>
              <a:rPr lang="en-US" sz="4000"/>
              <a:t>Community-Acquired Pneumonia</a:t>
            </a:r>
          </a:p>
        </p:txBody>
      </p:sp>
      <p:sp>
        <p:nvSpPr>
          <p:cNvPr id="508931" name="Text Box 3"/>
          <p:cNvSpPr txBox="1">
            <a:spLocks noChangeArrowheads="1"/>
          </p:cNvSpPr>
          <p:nvPr/>
        </p:nvSpPr>
        <p:spPr bwMode="auto">
          <a:xfrm>
            <a:off x="838200" y="2133600"/>
            <a:ext cx="7772400" cy="4031873"/>
          </a:xfrm>
          <a:prstGeom prst="rect">
            <a:avLst/>
          </a:prstGeom>
          <a:noFill/>
          <a:ln w="38100">
            <a:noFill/>
            <a:miter lim="800000"/>
            <a:headEnd/>
            <a:tailEnd/>
          </a:ln>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tab pos="3771900" algn="ctr"/>
              </a:tabLst>
              <a:defRPr/>
            </a:pPr>
            <a:r>
              <a:rPr kumimoji="0" lang="en-US" sz="3600" b="1" i="0" u="none" strike="noStrike" kern="1200" cap="none" spc="0" normalizeH="0" baseline="0" noProof="0" dirty="0">
                <a:ln>
                  <a:noFill/>
                </a:ln>
                <a:solidFill>
                  <a:srgbClr val="FFFFCC"/>
                </a:solidFill>
                <a:effectLst/>
                <a:uLnTx/>
                <a:uFillTx/>
                <a:latin typeface="Arial" charset="0"/>
                <a:ea typeface="+mn-ea"/>
                <a:cs typeface="Arial" charset="0"/>
              </a:rPr>
              <a:t>In Southern Arizona</a:t>
            </a:r>
          </a:p>
          <a:p>
            <a:pPr marL="0" marR="0" lvl="0" indent="0" algn="ctr" defTabSz="914400" rtl="0" eaLnBrk="0" fontAlgn="base" latinLnBrk="0" hangingPunct="0">
              <a:lnSpc>
                <a:spcPct val="100000"/>
              </a:lnSpc>
              <a:spcBef>
                <a:spcPct val="0"/>
              </a:spcBef>
              <a:spcAft>
                <a:spcPct val="0"/>
              </a:spcAft>
              <a:buClrTx/>
              <a:buSzTx/>
              <a:buFontTx/>
              <a:buNone/>
              <a:tabLst>
                <a:tab pos="3771900" algn="ctr"/>
              </a:tabLst>
              <a:defRPr/>
            </a:pPr>
            <a:r>
              <a:rPr kumimoji="0" lang="en-US" sz="3600" b="1" i="0" u="none" strike="noStrike" kern="1200" cap="none" spc="0" normalizeH="0" baseline="0" noProof="0" dirty="0">
                <a:ln>
                  <a:noFill/>
                </a:ln>
                <a:solidFill>
                  <a:srgbClr val="FFFFCC"/>
                </a:solidFill>
                <a:effectLst/>
                <a:uLnTx/>
                <a:uFillTx/>
                <a:latin typeface="Arial" charset="0"/>
                <a:ea typeface="+mn-ea"/>
                <a:cs typeface="Arial" charset="0"/>
              </a:rPr>
              <a:t>29% (CI: 16% - 44%) of all CAP</a:t>
            </a:r>
          </a:p>
          <a:p>
            <a:pPr marL="0" marR="0" lvl="0" indent="0" algn="ctr" defTabSz="914400" rtl="0" eaLnBrk="0" fontAlgn="base" latinLnBrk="0" hangingPunct="0">
              <a:lnSpc>
                <a:spcPct val="100000"/>
              </a:lnSpc>
              <a:spcBef>
                <a:spcPct val="0"/>
              </a:spcBef>
              <a:spcAft>
                <a:spcPct val="0"/>
              </a:spcAft>
              <a:buClrTx/>
              <a:buSzTx/>
              <a:buFontTx/>
              <a:buNone/>
              <a:tabLst>
                <a:tab pos="3771900" algn="ctr"/>
              </a:tabLst>
              <a:defRPr/>
            </a:pPr>
            <a:r>
              <a:rPr kumimoji="0" lang="en-US" sz="3600" b="1" i="0" u="none" strike="noStrike" kern="1200" cap="none" spc="0" normalizeH="0" baseline="0" noProof="0" dirty="0">
                <a:ln>
                  <a:noFill/>
                </a:ln>
                <a:solidFill>
                  <a:srgbClr val="FFFFCC"/>
                </a:solidFill>
                <a:effectLst/>
                <a:uLnTx/>
                <a:uFillTx/>
                <a:latin typeface="Arial" charset="0"/>
                <a:ea typeface="+mn-ea"/>
                <a:cs typeface="Arial" charset="0"/>
              </a:rPr>
              <a:t>is Valley Fever</a:t>
            </a:r>
          </a:p>
          <a:p>
            <a:pPr marL="457200" marR="0" lvl="1" indent="0" algn="ctr" defTabSz="914400" rtl="0" eaLnBrk="0" fontAlgn="base" latinLnBrk="0" hangingPunct="0">
              <a:lnSpc>
                <a:spcPct val="100000"/>
              </a:lnSpc>
              <a:spcBef>
                <a:spcPct val="0"/>
              </a:spcBef>
              <a:spcAft>
                <a:spcPct val="0"/>
              </a:spcAft>
              <a:buClrTx/>
              <a:buSzTx/>
              <a:buFontTx/>
              <a:buNone/>
              <a:tabLst>
                <a:tab pos="3771900" algn="ctr"/>
              </a:tabLst>
              <a:defRPr/>
            </a:pPr>
            <a:endParaRPr kumimoji="0" lang="en-US" sz="3600" b="1" i="0" u="none" strike="noStrike" kern="1200" cap="none" spc="0" normalizeH="0" baseline="0" noProof="0" dirty="0">
              <a:ln>
                <a:noFill/>
              </a:ln>
              <a:solidFill>
                <a:srgbClr val="FFFFCC"/>
              </a:solidFill>
              <a:effectLst/>
              <a:uLnTx/>
              <a:uFillTx/>
              <a:latin typeface="Arial" charset="0"/>
              <a:ea typeface="+mn-ea"/>
              <a:cs typeface="Arial" charset="0"/>
            </a:endParaRPr>
          </a:p>
          <a:p>
            <a:pPr marL="457200" marR="0" lvl="1" indent="0" algn="ctr" defTabSz="914400" rtl="0" eaLnBrk="0" fontAlgn="base" latinLnBrk="0" hangingPunct="0">
              <a:lnSpc>
                <a:spcPct val="100000"/>
              </a:lnSpc>
              <a:spcBef>
                <a:spcPct val="0"/>
              </a:spcBef>
              <a:spcAft>
                <a:spcPct val="0"/>
              </a:spcAft>
              <a:buClrTx/>
              <a:buSzTx/>
              <a:buFontTx/>
              <a:buNone/>
              <a:tabLst>
                <a:tab pos="3771900" algn="ctr"/>
              </a:tabLst>
              <a:defRPr/>
            </a:pPr>
            <a:r>
              <a:rPr kumimoji="0" lang="en-US" sz="2800" b="1" i="0" u="none" strike="noStrike" kern="1200" cap="none" spc="0" normalizeH="0" baseline="0" noProof="0" dirty="0">
                <a:ln>
                  <a:noFill/>
                </a:ln>
                <a:solidFill>
                  <a:srgbClr val="FFFFCC"/>
                </a:solidFill>
                <a:effectLst/>
                <a:uLnTx/>
                <a:uFillTx/>
                <a:latin typeface="Arial" charset="0"/>
                <a:ea typeface="+mn-ea"/>
                <a:cs typeface="Arial" charset="0"/>
              </a:rPr>
              <a:t>	</a:t>
            </a:r>
            <a:r>
              <a:rPr kumimoji="0" lang="en-US" sz="2800" b="0" i="0" u="none" strike="noStrike" kern="1200" cap="none" spc="0" normalizeH="0" baseline="0" noProof="0" dirty="0">
                <a:ln>
                  <a:noFill/>
                </a:ln>
                <a:solidFill>
                  <a:srgbClr val="FFFFCC"/>
                </a:solidFill>
                <a:effectLst/>
                <a:uLnTx/>
                <a:uFillTx/>
                <a:latin typeface="Arial" charset="0"/>
                <a:ea typeface="+mn-ea"/>
                <a:cs typeface="Arial" charset="0"/>
              </a:rPr>
              <a:t>Tourists to Arizona: average risk is &lt;1:15,000</a:t>
            </a:r>
          </a:p>
          <a:p>
            <a:pPr marL="457200" marR="0" lvl="1" indent="0" algn="ctr" defTabSz="914400" rtl="0" eaLnBrk="0" fontAlgn="base" latinLnBrk="0" hangingPunct="0">
              <a:lnSpc>
                <a:spcPct val="100000"/>
              </a:lnSpc>
              <a:spcBef>
                <a:spcPct val="0"/>
              </a:spcBef>
              <a:spcAft>
                <a:spcPct val="0"/>
              </a:spcAft>
              <a:buClrTx/>
              <a:buSzTx/>
              <a:buFontTx/>
              <a:buNone/>
              <a:tabLst>
                <a:tab pos="3771900" algn="ctr"/>
              </a:tabLst>
              <a:defRPr/>
            </a:pPr>
            <a:r>
              <a:rPr kumimoji="0" lang="en-US" sz="2800" b="0" i="0" u="none" strike="noStrike" kern="1200" cap="none" spc="0" normalizeH="0" baseline="0" noProof="0" dirty="0">
                <a:ln>
                  <a:noFill/>
                </a:ln>
                <a:solidFill>
                  <a:srgbClr val="FFFFCC"/>
                </a:solidFill>
                <a:effectLst/>
                <a:uLnTx/>
                <a:uFillTx/>
                <a:latin typeface="Arial" charset="0"/>
                <a:ea typeface="+mn-ea"/>
                <a:cs typeface="Arial" charset="0"/>
              </a:rPr>
              <a:t>But</a:t>
            </a:r>
          </a:p>
          <a:p>
            <a:pPr marL="457200" marR="0" lvl="1" indent="0" algn="ctr" defTabSz="914400" rtl="0" eaLnBrk="0" fontAlgn="base" latinLnBrk="0" hangingPunct="0">
              <a:lnSpc>
                <a:spcPct val="100000"/>
              </a:lnSpc>
              <a:spcBef>
                <a:spcPct val="0"/>
              </a:spcBef>
              <a:spcAft>
                <a:spcPct val="0"/>
              </a:spcAft>
              <a:buClrTx/>
              <a:buSzTx/>
              <a:buFontTx/>
              <a:buNone/>
              <a:tabLst>
                <a:tab pos="3771900" algn="ctr"/>
              </a:tabLst>
              <a:defRPr/>
            </a:pPr>
            <a:r>
              <a:rPr kumimoji="0" lang="en-US" sz="2800" b="0" i="0" u="none" strike="noStrike" kern="1200" cap="none" spc="0" normalizeH="0" baseline="0" noProof="0" dirty="0">
                <a:ln>
                  <a:noFill/>
                </a:ln>
                <a:solidFill>
                  <a:srgbClr val="FFFFCC"/>
                </a:solidFill>
                <a:effectLst/>
                <a:uLnTx/>
                <a:uFillTx/>
                <a:latin typeface="Arial" charset="0"/>
                <a:ea typeface="+mn-ea"/>
                <a:cs typeface="Arial" charset="0"/>
              </a:rPr>
              <a:t>CAP weeks after trip to Arizona,</a:t>
            </a:r>
          </a:p>
          <a:p>
            <a:pPr marL="457200" marR="0" lvl="1" indent="0" algn="ctr" defTabSz="914400" rtl="0" eaLnBrk="0" fontAlgn="base" latinLnBrk="0" hangingPunct="0">
              <a:lnSpc>
                <a:spcPct val="100000"/>
              </a:lnSpc>
              <a:spcBef>
                <a:spcPct val="0"/>
              </a:spcBef>
              <a:spcAft>
                <a:spcPct val="0"/>
              </a:spcAft>
              <a:buClrTx/>
              <a:buSzTx/>
              <a:buFontTx/>
              <a:buNone/>
              <a:tabLst>
                <a:tab pos="3771900" algn="ctr"/>
              </a:tabLst>
              <a:defRPr/>
            </a:pPr>
            <a:r>
              <a:rPr kumimoji="0" lang="en-US" sz="2800" b="0" i="0" u="none" strike="noStrike" kern="1200" cap="none" spc="0" normalizeH="0" baseline="0" noProof="0" dirty="0">
                <a:ln>
                  <a:noFill/>
                </a:ln>
                <a:solidFill>
                  <a:srgbClr val="FFFFCC"/>
                </a:solidFill>
                <a:effectLst/>
                <a:uLnTx/>
                <a:uFillTx/>
                <a:latin typeface="Arial" charset="0"/>
                <a:ea typeface="+mn-ea"/>
                <a:cs typeface="Arial" charset="0"/>
              </a:rPr>
              <a:t>Risk same as if you live in Arizona</a:t>
            </a:r>
            <a:endParaRPr kumimoji="0" lang="en-US" sz="3200" b="1" i="0" u="none" strike="noStrike" kern="1200" cap="none" spc="0" normalizeH="0" baseline="0" noProof="0" dirty="0">
              <a:ln>
                <a:noFill/>
              </a:ln>
              <a:solidFill>
                <a:srgbClr val="FFFF66"/>
              </a:solidFill>
              <a:effectLst/>
              <a:uLnTx/>
              <a:uFillTx/>
              <a:latin typeface="Arial" charset="0"/>
              <a:ea typeface="+mn-ea"/>
              <a:cs typeface="Arial" charset="0"/>
            </a:endParaRPr>
          </a:p>
        </p:txBody>
      </p:sp>
      <p:sp>
        <p:nvSpPr>
          <p:cNvPr id="508932" name="Text Box 4"/>
          <p:cNvSpPr txBox="1">
            <a:spLocks noChangeArrowheads="1"/>
          </p:cNvSpPr>
          <p:nvPr/>
        </p:nvSpPr>
        <p:spPr bwMode="auto">
          <a:xfrm>
            <a:off x="577850" y="6165473"/>
            <a:ext cx="4146550" cy="396875"/>
          </a:xfrm>
          <a:prstGeom prst="rect">
            <a:avLst/>
          </a:prstGeom>
          <a:noFill/>
          <a:ln w="38100">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00"/>
                </a:solidFill>
                <a:effectLst/>
                <a:uLnTx/>
                <a:uFillTx/>
                <a:latin typeface="Arial" charset="0"/>
                <a:ea typeface="+mn-ea"/>
                <a:cs typeface="Arial" charset="0"/>
              </a:rPr>
              <a:t>Valdivia et al, Emerg. Inf. Dis, 2006</a:t>
            </a:r>
          </a:p>
        </p:txBody>
      </p:sp>
    </p:spTree>
    <p:extLst>
      <p:ext uri="{BB962C8B-B14F-4D97-AF65-F5344CB8AC3E}">
        <p14:creationId xmlns:p14="http://schemas.microsoft.com/office/powerpoint/2010/main" val="1889063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8931">
                                            <p:txEl>
                                              <p:pRg st="4" end="4"/>
                                            </p:txEl>
                                          </p:spTgt>
                                        </p:tgtEl>
                                        <p:attrNameLst>
                                          <p:attrName>style.visibility</p:attrName>
                                        </p:attrNameLst>
                                      </p:cBhvr>
                                      <p:to>
                                        <p:strVal val="visible"/>
                                      </p:to>
                                    </p:set>
                                    <p:animEffect transition="in" filter="fade">
                                      <p:cBhvr>
                                        <p:cTn id="7" dur="500"/>
                                        <p:tgtEl>
                                          <p:spTgt spid="508931">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08931">
                                            <p:txEl>
                                              <p:pRg st="5" end="5"/>
                                            </p:txEl>
                                          </p:spTgt>
                                        </p:tgtEl>
                                        <p:attrNameLst>
                                          <p:attrName>style.visibility</p:attrName>
                                        </p:attrNameLst>
                                      </p:cBhvr>
                                      <p:to>
                                        <p:strVal val="visible"/>
                                      </p:to>
                                    </p:set>
                                    <p:animEffect transition="in" filter="fade">
                                      <p:cBhvr>
                                        <p:cTn id="12" dur="500"/>
                                        <p:tgtEl>
                                          <p:spTgt spid="508931">
                                            <p:txEl>
                                              <p:pRg st="5" end="5"/>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08931">
                                            <p:txEl>
                                              <p:pRg st="6" end="6"/>
                                            </p:txEl>
                                          </p:spTgt>
                                        </p:tgtEl>
                                        <p:attrNameLst>
                                          <p:attrName>style.visibility</p:attrName>
                                        </p:attrNameLst>
                                      </p:cBhvr>
                                      <p:to>
                                        <p:strVal val="visible"/>
                                      </p:to>
                                    </p:set>
                                    <p:animEffect transition="in" filter="fade">
                                      <p:cBhvr>
                                        <p:cTn id="15" dur="500"/>
                                        <p:tgtEl>
                                          <p:spTgt spid="508931">
                                            <p:txEl>
                                              <p:pRg st="6" end="6"/>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508931">
                                            <p:txEl>
                                              <p:pRg st="7" end="7"/>
                                            </p:txEl>
                                          </p:spTgt>
                                        </p:tgtEl>
                                        <p:attrNameLst>
                                          <p:attrName>style.visibility</p:attrName>
                                        </p:attrNameLst>
                                      </p:cBhvr>
                                      <p:to>
                                        <p:strVal val="visible"/>
                                      </p:to>
                                    </p:set>
                                    <p:animEffect transition="in" filter="fade">
                                      <p:cBhvr>
                                        <p:cTn id="18" dur="500"/>
                                        <p:tgtEl>
                                          <p:spTgt spid="50893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Respiratory tract infections in Arizona">
  <a:themeElements>
    <a:clrScheme name="">
      <a:dk1>
        <a:srgbClr val="292929"/>
      </a:dk1>
      <a:lt1>
        <a:srgbClr val="FFFFCC"/>
      </a:lt1>
      <a:dk2>
        <a:srgbClr val="0000FF"/>
      </a:dk2>
      <a:lt2>
        <a:srgbClr val="FFFF00"/>
      </a:lt2>
      <a:accent1>
        <a:srgbClr val="CC3300"/>
      </a:accent1>
      <a:accent2>
        <a:srgbClr val="00FFFF"/>
      </a:accent2>
      <a:accent3>
        <a:srgbClr val="AAAAFF"/>
      </a:accent3>
      <a:accent4>
        <a:srgbClr val="DADAAE"/>
      </a:accent4>
      <a:accent5>
        <a:srgbClr val="E2ADAA"/>
      </a:accent5>
      <a:accent6>
        <a:srgbClr val="00E7E7"/>
      </a:accent6>
      <a:hlink>
        <a:srgbClr val="FF0000"/>
      </a:hlink>
      <a:folHlink>
        <a:srgbClr val="969696"/>
      </a:folHlink>
    </a:clrScheme>
    <a:fontScheme name="Respiratory tract infections in Arizon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triangle" w="med" len="med"/>
        </a:ln>
        <a:effectLst/>
      </a:spPr>
      <a:bodyPr vert="horz" wrap="square" lIns="90488" tIns="44450" rIns="90488" bIns="44450" numCol="1" anchor="t" anchorCtr="0" compatLnSpc="1">
        <a:prstTxWarp prst="textNoShape">
          <a:avLst/>
        </a:prstTxWarp>
      </a:bodyPr>
      <a:lstStyle>
        <a:defPPr marL="342900" marR="0" indent="-342900" algn="l" defTabSz="914400" rtl="0" eaLnBrk="0" fontAlgn="base" latinLnBrk="0" hangingPunct="0">
          <a:lnSpc>
            <a:spcPct val="100000"/>
          </a:lnSpc>
          <a:spcBef>
            <a:spcPct val="20000"/>
          </a:spcBef>
          <a:spcAft>
            <a:spcPct val="0"/>
          </a:spcAft>
          <a:buClrTx/>
          <a:buSzTx/>
          <a:buFontTx/>
          <a:buChar char="•"/>
          <a:tabLst/>
          <a:defRPr kumimoji="0" lang="en-US" sz="32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triangle" w="med" len="med"/>
        </a:ln>
        <a:effectLst/>
      </a:spPr>
      <a:bodyPr vert="horz" wrap="square" lIns="90488" tIns="44450" rIns="90488" bIns="44450" numCol="1" anchor="t" anchorCtr="0" compatLnSpc="1">
        <a:prstTxWarp prst="textNoShape">
          <a:avLst/>
        </a:prstTxWarp>
      </a:bodyPr>
      <a:lstStyle>
        <a:defPPr marL="342900" marR="0" indent="-342900" algn="l" defTabSz="914400" rtl="0" eaLnBrk="0" fontAlgn="base" latinLnBrk="0" hangingPunct="0">
          <a:lnSpc>
            <a:spcPct val="100000"/>
          </a:lnSpc>
          <a:spcBef>
            <a:spcPct val="20000"/>
          </a:spcBef>
          <a:spcAft>
            <a:spcPct val="0"/>
          </a:spcAft>
          <a:buClrTx/>
          <a:buSzTx/>
          <a:buFontTx/>
          <a:buChar char="•"/>
          <a:tabLst/>
          <a:defRPr kumimoji="0" lang="en-US" sz="3200" b="1" i="0" u="none" strike="noStrike" cap="none" normalizeH="0" baseline="0" smtClean="0">
            <a:ln>
              <a:noFill/>
            </a:ln>
            <a:solidFill>
              <a:schemeClr val="tx1"/>
            </a:solidFill>
            <a:effectLst/>
            <a:latin typeface="Arial" charset="0"/>
          </a:defRPr>
        </a:defPPr>
      </a:lstStyle>
    </a:lnDef>
  </a:objectDefaults>
  <a:extraClrSchemeLst>
    <a:extraClrScheme>
      <a:clrScheme name="Respiratory tract infections in Arizon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Respiratory tract infections in Arizon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Respiratory tract infections in Arizon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Respiratory tract infections in Arizon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Respiratory tract infections in Arizon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Respiratory tract infections in Arizon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Respiratory tract infections in Arizon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Myriad Pro"/>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Myriad Pro"/>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Myriad Pro"/>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Myriad Pro"/>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
    <a:dk1>
      <a:srgbClr val="292929"/>
    </a:dk1>
    <a:lt1>
      <a:srgbClr val="FFFFCC"/>
    </a:lt1>
    <a:dk2>
      <a:srgbClr val="0000FF"/>
    </a:dk2>
    <a:lt2>
      <a:srgbClr val="FFFF00"/>
    </a:lt2>
    <a:accent1>
      <a:srgbClr val="CC3300"/>
    </a:accent1>
    <a:accent2>
      <a:srgbClr val="00FFFF"/>
    </a:accent2>
    <a:accent3>
      <a:srgbClr val="AAAAFF"/>
    </a:accent3>
    <a:accent4>
      <a:srgbClr val="DADAAE"/>
    </a:accent4>
    <a:accent5>
      <a:srgbClr val="E2ADAA"/>
    </a:accent5>
    <a:accent6>
      <a:srgbClr val="00E7E7"/>
    </a:accent6>
    <a:hlink>
      <a:srgbClr val="FF0000"/>
    </a:hlink>
    <a:folHlink>
      <a:srgbClr val="969696"/>
    </a:folHlink>
  </a:clrScheme>
  <a:fontScheme name="NIH Vaccine Research Semina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C:\WINDOWS\Desktop\Aug 8 homework\Respiratory tract infections in Arizona.ppt</Template>
  <TotalTime>12028</TotalTime>
  <Pages>28</Pages>
  <Words>2242</Words>
  <Application>Microsoft Macintosh PowerPoint</Application>
  <PresentationFormat>On-screen Show (4:3)</PresentationFormat>
  <Paragraphs>310</Paragraphs>
  <Slides>50</Slides>
  <Notes>19</Notes>
  <HiddenSlides>1</HiddenSlides>
  <MMClips>0</MMClips>
  <ScaleCrop>false</ScaleCrop>
  <HeadingPairs>
    <vt:vector size="8" baseType="variant">
      <vt:variant>
        <vt:lpstr>Fonts Used</vt:lpstr>
      </vt:variant>
      <vt:variant>
        <vt:i4>5</vt:i4>
      </vt:variant>
      <vt:variant>
        <vt:lpstr>Theme</vt:lpstr>
      </vt:variant>
      <vt:variant>
        <vt:i4>6</vt:i4>
      </vt:variant>
      <vt:variant>
        <vt:lpstr>Slide Titles</vt:lpstr>
      </vt:variant>
      <vt:variant>
        <vt:i4>50</vt:i4>
      </vt:variant>
      <vt:variant>
        <vt:lpstr>Custom Shows</vt:lpstr>
      </vt:variant>
      <vt:variant>
        <vt:i4>1</vt:i4>
      </vt:variant>
    </vt:vector>
  </HeadingPairs>
  <TitlesOfParts>
    <vt:vector size="62" baseType="lpstr">
      <vt:lpstr>Arial</vt:lpstr>
      <vt:lpstr>Calibri</vt:lpstr>
      <vt:lpstr>Calibri Light</vt:lpstr>
      <vt:lpstr>Gill Sans</vt:lpstr>
      <vt:lpstr>Myriad Pro</vt:lpstr>
      <vt:lpstr>Respiratory tract infections in Arizona</vt:lpstr>
      <vt:lpstr>Default Design</vt:lpstr>
      <vt:lpstr>1_Default Design</vt:lpstr>
      <vt:lpstr>2_Default Design</vt:lpstr>
      <vt:lpstr>3_Default Design</vt:lpstr>
      <vt:lpstr>Office Theme</vt:lpstr>
      <vt:lpstr>Coccidioidomycosis: Presentation, Diagnosis, and Treatment  Indian Country Infectious Diseases ECHO October 20, 2022</vt:lpstr>
      <vt:lpstr>Disclosures</vt:lpstr>
      <vt:lpstr>What Is Coccidioidomycosis?</vt:lpstr>
      <vt:lpstr>PowerPoint Presentation</vt:lpstr>
      <vt:lpstr>Reported U.S. Valley Fever </vt:lpstr>
      <vt:lpstr>Impact of Valley Fever by Geography</vt:lpstr>
      <vt:lpstr>Impact of Valley Fever on Native Americans</vt:lpstr>
      <vt:lpstr>PowerPoint Presentation</vt:lpstr>
      <vt:lpstr>Coccidioidomycosis as Community-Acquired Pneumonia</vt:lpstr>
      <vt:lpstr>Learning Objectives</vt:lpstr>
      <vt:lpstr>PowerPoint Presentation</vt:lpstr>
      <vt:lpstr>PowerPoint Presentation</vt:lpstr>
      <vt:lpstr>Primary Care of Coccidioidomycosis</vt:lpstr>
      <vt:lpstr>PowerPoint Presentation</vt:lpstr>
      <vt:lpstr>Banner Hospital VF Diagnoses, 2019</vt:lpstr>
      <vt:lpstr>PowerPoint Presentation</vt:lpstr>
      <vt:lpstr>Valley Fever case numbers in Banner Urgent Care 2020-2021YTD (22 months)</vt:lpstr>
      <vt:lpstr>Consider the diagnosis in Arizona</vt:lpstr>
      <vt:lpstr>Order the Right Tests:  EIA screen for Coccidioidal Antibodies</vt:lpstr>
      <vt:lpstr>Risk Factors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Primary Care of Coccidioidomycosis</vt:lpstr>
      <vt:lpstr>2016 IDSA Guidelines Treatment of Coccidioidomycosis</vt:lpstr>
      <vt:lpstr>Median days to ≥50% decline in total clinical score</vt:lpstr>
      <vt:lpstr>Outcome of Subjects (&gt; 1 month follow-up)</vt:lpstr>
      <vt:lpstr>PowerPoint Presentation</vt:lpstr>
      <vt:lpstr>When Do Antifungals Benefit Cocci Patients?</vt:lpstr>
      <vt:lpstr>Acute Inflammation for Spherule Proliferation</vt:lpstr>
      <vt:lpstr>When Do Antifungals Benefit Cocci Patients?</vt:lpstr>
      <vt:lpstr>When Do Antifungals Not Benefit Cocci Patients?</vt:lpstr>
      <vt:lpstr>Cocci Problems Not Helped by Antifungals</vt:lpstr>
      <vt:lpstr>Fatigue: Often the Last Symptom Typical Case</vt:lpstr>
      <vt:lpstr>Potential Causes of Fatigue</vt:lpstr>
      <vt:lpstr>Fatigue Management Strategies Instead of Antifungals</vt:lpstr>
      <vt:lpstr>Unexpected Increase in CF Antibody Titer</vt:lpstr>
      <vt:lpstr>Serology in Cocci Pts treated before IgG (CF) Abs was detectable</vt:lpstr>
      <vt:lpstr>Case Presentation</vt:lpstr>
      <vt:lpstr>PowerPoint Presentation</vt:lpstr>
      <vt:lpstr>PowerPoint Presentation</vt:lpstr>
      <vt:lpstr>PowerPoint Presentation</vt:lpstr>
      <vt:lpstr>PowerPoint Presentation</vt:lpstr>
      <vt:lpstr>Summary</vt:lpstr>
      <vt:lpstr>Valley Fever Center for Excellence</vt:lpstr>
      <vt:lpstr>Core Competency Program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ASU Student Health Service Presentation</dc:title>
  <dc:subject>Valley Fever and its complications</dc:subject>
  <dc:creator>John N Galgiani</dc:creator>
  <cp:lastModifiedBy>Nicholas Cushman</cp:lastModifiedBy>
  <cp:revision>390</cp:revision>
  <cp:lastPrinted>1998-08-13T19:31:52Z</cp:lastPrinted>
  <dcterms:created xsi:type="dcterms:W3CDTF">1997-09-18T16:53:46Z</dcterms:created>
  <dcterms:modified xsi:type="dcterms:W3CDTF">2022-10-13T19:52:04Z</dcterms:modified>
</cp:coreProperties>
</file>