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82" r:id="rId18"/>
    <p:sldId id="283" r:id="rId19"/>
    <p:sldId id="272" r:id="rId20"/>
    <p:sldId id="273" r:id="rId21"/>
    <p:sldId id="274" r:id="rId22"/>
    <p:sldId id="275" r:id="rId23"/>
    <p:sldId id="276" r:id="rId24"/>
    <p:sldId id="277" r:id="rId25"/>
    <p:sldId id="279" r:id="rId26"/>
    <p:sldId id="280" r:id="rId27"/>
    <p:sldId id="281" r:id="rId28"/>
    <p:sldId id="278" r:id="rId29"/>
    <p:sldId id="285" r:id="rId30"/>
    <p:sldId id="284" r:id="rId31"/>
    <p:sldId id="28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9/9/2022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9/9/2022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9/9/2022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9/9/2022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9/9/2022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9/9/2022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9/9/2022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9/9/2022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9/9/2022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9/9/2022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9/9/2022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9/9/2022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9/9/2022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9/9/2022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9/9/2022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9/9/2022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9/9/2022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9/9/2022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Pre-Exposure Prophylaxis (</a:t>
            </a:r>
            <a:r>
              <a:rPr lang="en-US" dirty="0" err="1" smtClean="0"/>
              <a:t>PrEP</a:t>
            </a:r>
            <a:r>
              <a:rPr lang="en-US" dirty="0" smtClean="0"/>
              <a:t>) </a:t>
            </a:r>
            <a:r>
              <a:rPr lang="en-US" dirty="0" smtClean="0"/>
              <a:t/>
            </a:r>
            <a:br>
              <a:rPr lang="en-US" dirty="0" smtClean="0"/>
            </a:br>
            <a:r>
              <a:rPr lang="en-US" dirty="0" smtClean="0"/>
              <a:t>for </a:t>
            </a:r>
            <a:r>
              <a:rPr lang="en-US" dirty="0" smtClean="0"/>
              <a:t>Prevention of </a:t>
            </a:r>
            <a:r>
              <a:rPr lang="en-US" dirty="0" smtClean="0"/>
              <a:t>HIV 101</a:t>
            </a:r>
            <a:endParaRPr lang="en-US" dirty="0"/>
          </a:p>
        </p:txBody>
      </p:sp>
      <p:sp>
        <p:nvSpPr>
          <p:cNvPr id="3" name="Subtitle 2"/>
          <p:cNvSpPr>
            <a:spLocks noGrp="1"/>
          </p:cNvSpPr>
          <p:nvPr>
            <p:ph type="subTitle" idx="1"/>
          </p:nvPr>
        </p:nvSpPr>
        <p:spPr/>
        <p:txBody>
          <a:bodyPr>
            <a:normAutofit lnSpcReduction="10000"/>
          </a:bodyPr>
          <a:lstStyle/>
          <a:p>
            <a:pPr algn="ctr"/>
            <a:r>
              <a:rPr lang="en-US" dirty="0" smtClean="0"/>
              <a:t>Alithea Gabrellas, MD</a:t>
            </a:r>
          </a:p>
          <a:p>
            <a:pPr algn="ctr"/>
            <a:r>
              <a:rPr lang="en-US" dirty="0" smtClean="0"/>
              <a:t>Infectious Diseases Physician</a:t>
            </a:r>
          </a:p>
          <a:p>
            <a:pPr algn="ctr"/>
            <a:r>
              <a:rPr lang="en-US" dirty="0" smtClean="0"/>
              <a:t>Gallup Indian Medical Center</a:t>
            </a:r>
            <a:endParaRPr lang="en-US" dirty="0"/>
          </a:p>
        </p:txBody>
      </p:sp>
    </p:spTree>
    <p:extLst>
      <p:ext uri="{BB962C8B-B14F-4D97-AF65-F5344CB8AC3E}">
        <p14:creationId xmlns:p14="http://schemas.microsoft.com/office/powerpoint/2010/main" val="275197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Renal Function </a:t>
            </a:r>
            <a:endParaRPr lang="en-US" dirty="0"/>
          </a:p>
        </p:txBody>
      </p:sp>
      <p:sp>
        <p:nvSpPr>
          <p:cNvPr id="3" name="Content Placeholder 2"/>
          <p:cNvSpPr>
            <a:spLocks noGrp="1"/>
          </p:cNvSpPr>
          <p:nvPr>
            <p:ph idx="1"/>
          </p:nvPr>
        </p:nvSpPr>
        <p:spPr/>
        <p:txBody>
          <a:bodyPr>
            <a:normAutofit lnSpcReduction="10000"/>
          </a:bodyPr>
          <a:lstStyle/>
          <a:p>
            <a:r>
              <a:rPr lang="en-US" dirty="0"/>
              <a:t>In addition to confirming that any patient starting </a:t>
            </a:r>
            <a:r>
              <a:rPr lang="en-US" dirty="0" err="1"/>
              <a:t>PrEP</a:t>
            </a:r>
            <a:r>
              <a:rPr lang="en-US" dirty="0"/>
              <a:t> medication is not infected with HIV, a clinician must assess renal function because decreased renal function is a potential safety issue for the use of F/TDF or F/TAF as </a:t>
            </a:r>
            <a:r>
              <a:rPr lang="en-US" dirty="0" err="1" smtClean="0"/>
              <a:t>PrEP</a:t>
            </a:r>
            <a:endParaRPr lang="en-US" dirty="0" smtClean="0"/>
          </a:p>
          <a:p>
            <a:r>
              <a:rPr lang="en-US" dirty="0"/>
              <a:t>F</a:t>
            </a:r>
            <a:r>
              <a:rPr lang="en-US" dirty="0" smtClean="0"/>
              <a:t>or </a:t>
            </a:r>
            <a:r>
              <a:rPr lang="en-US" dirty="0"/>
              <a:t>all persons considered for </a:t>
            </a:r>
            <a:r>
              <a:rPr lang="en-US" dirty="0" err="1"/>
              <a:t>PrEP</a:t>
            </a:r>
            <a:r>
              <a:rPr lang="en-US" dirty="0"/>
              <a:t> with either F/TDF or F/TAF, a serum creatinine test should be done, and an </a:t>
            </a:r>
            <a:r>
              <a:rPr lang="en-US" dirty="0" err="1"/>
              <a:t>eCrCL</a:t>
            </a:r>
            <a:r>
              <a:rPr lang="en-US" dirty="0"/>
              <a:t> should be calculated by using the Cockcroft-Gault </a:t>
            </a:r>
            <a:r>
              <a:rPr lang="en-US" dirty="0" smtClean="0"/>
              <a:t>formula.</a:t>
            </a:r>
          </a:p>
          <a:p>
            <a:r>
              <a:rPr lang="en-US" dirty="0" smtClean="0"/>
              <a:t>Any </a:t>
            </a:r>
            <a:r>
              <a:rPr lang="en-US" dirty="0"/>
              <a:t>person with an </a:t>
            </a:r>
            <a:r>
              <a:rPr lang="en-US" dirty="0" err="1"/>
              <a:t>eCrCl</a:t>
            </a:r>
            <a:r>
              <a:rPr lang="en-US" dirty="0"/>
              <a:t> of ≥60 ml/min can safely be prescribed </a:t>
            </a:r>
            <a:r>
              <a:rPr lang="en-US" dirty="0" err="1"/>
              <a:t>PrEP</a:t>
            </a:r>
            <a:r>
              <a:rPr lang="en-US" dirty="0"/>
              <a:t> with F/TDF. </a:t>
            </a:r>
            <a:r>
              <a:rPr lang="en-US" dirty="0" err="1"/>
              <a:t>PrEP</a:t>
            </a:r>
            <a:r>
              <a:rPr lang="en-US" dirty="0"/>
              <a:t> with F/TAF can be safely prescribed for persons with </a:t>
            </a:r>
            <a:r>
              <a:rPr lang="en-US" dirty="0" err="1"/>
              <a:t>eCrCl</a:t>
            </a:r>
            <a:r>
              <a:rPr lang="en-US" dirty="0"/>
              <a:t> </a:t>
            </a:r>
            <a:r>
              <a:rPr lang="en-US" dirty="0" smtClean="0"/>
              <a:t>&gt;30</a:t>
            </a:r>
            <a:endParaRPr lang="en-US" dirty="0"/>
          </a:p>
        </p:txBody>
      </p:sp>
    </p:spTree>
    <p:extLst>
      <p:ext uri="{BB962C8B-B14F-4D97-AF65-F5344CB8AC3E}">
        <p14:creationId xmlns:p14="http://schemas.microsoft.com/office/powerpoint/2010/main" val="15587153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Testing for Infection with Hepatitis B Virus (HBV)</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a:t>Tenofovir</a:t>
            </a:r>
            <a:r>
              <a:rPr lang="en-US" dirty="0"/>
              <a:t> and </a:t>
            </a:r>
            <a:r>
              <a:rPr lang="en-US" dirty="0" err="1"/>
              <a:t>emtricitabine</a:t>
            </a:r>
            <a:r>
              <a:rPr lang="en-US" dirty="0"/>
              <a:t> are also used to treat chronic HBV infection. </a:t>
            </a:r>
            <a:r>
              <a:rPr lang="en-US" dirty="0" smtClean="0"/>
              <a:t>When </a:t>
            </a:r>
            <a:r>
              <a:rPr lang="en-US" dirty="0"/>
              <a:t>these drugs are discontinued, patients with HBV infection may experience clinically significant hepatitis flares. </a:t>
            </a:r>
            <a:endParaRPr lang="en-US" dirty="0" smtClean="0"/>
          </a:p>
          <a:p>
            <a:r>
              <a:rPr lang="en-US" dirty="0"/>
              <a:t>P</a:t>
            </a:r>
            <a:r>
              <a:rPr lang="en-US" dirty="0" smtClean="0"/>
              <a:t>rior </a:t>
            </a:r>
            <a:r>
              <a:rPr lang="en-US" dirty="0"/>
              <a:t>to prescribing </a:t>
            </a:r>
            <a:r>
              <a:rPr lang="en-US" dirty="0" err="1"/>
              <a:t>PrEP</a:t>
            </a:r>
            <a:r>
              <a:rPr lang="en-US" dirty="0"/>
              <a:t>, patients should be screened for HBV </a:t>
            </a:r>
            <a:r>
              <a:rPr lang="en-US" dirty="0" smtClean="0"/>
              <a:t>so </a:t>
            </a:r>
            <a:r>
              <a:rPr lang="en-US" dirty="0"/>
              <a:t>that in the event they have HBV infection, they can be informed of the danger of stopping </a:t>
            </a:r>
            <a:r>
              <a:rPr lang="en-US" dirty="0" err="1"/>
              <a:t>PrEP</a:t>
            </a:r>
            <a:r>
              <a:rPr lang="en-US" dirty="0"/>
              <a:t> medication without appropriate monitoring for potential hepatitis flares. However, </a:t>
            </a:r>
            <a:r>
              <a:rPr lang="en-US" dirty="0" err="1"/>
              <a:t>PrEP</a:t>
            </a:r>
            <a:r>
              <a:rPr lang="en-US" dirty="0"/>
              <a:t> initiation should not be withheld while waiting for HBV test results. </a:t>
            </a:r>
            <a:endParaRPr lang="en-US" dirty="0" smtClean="0"/>
          </a:p>
          <a:p>
            <a:r>
              <a:rPr lang="en-US" dirty="0" smtClean="0"/>
              <a:t>Patients </a:t>
            </a:r>
            <a:r>
              <a:rPr lang="en-US" dirty="0"/>
              <a:t>who are not immune and do not have HBV infection should be vaccinated. Providers prescribing F/TDF or F/TAF as </a:t>
            </a:r>
            <a:r>
              <a:rPr lang="en-US" dirty="0" err="1"/>
              <a:t>PrEP</a:t>
            </a:r>
            <a:r>
              <a:rPr lang="en-US" dirty="0"/>
              <a:t> for patients who have HBV infection (either known or first diagnosed as part of a </a:t>
            </a:r>
            <a:r>
              <a:rPr lang="en-US" dirty="0" err="1"/>
              <a:t>PrEP</a:t>
            </a:r>
            <a:r>
              <a:rPr lang="en-US" dirty="0"/>
              <a:t> evaluation) should do so in consultation with a provider expert in HBV treatment.</a:t>
            </a:r>
          </a:p>
        </p:txBody>
      </p:sp>
    </p:spTree>
    <p:extLst>
      <p:ext uri="{BB962C8B-B14F-4D97-AF65-F5344CB8AC3E}">
        <p14:creationId xmlns:p14="http://schemas.microsoft.com/office/powerpoint/2010/main" val="22960938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Lipid Profile </a:t>
            </a:r>
            <a:endParaRPr lang="en-US" dirty="0"/>
          </a:p>
        </p:txBody>
      </p:sp>
      <p:sp>
        <p:nvSpPr>
          <p:cNvPr id="3" name="Content Placeholder 2"/>
          <p:cNvSpPr>
            <a:spLocks noGrp="1"/>
          </p:cNvSpPr>
          <p:nvPr>
            <p:ph idx="1"/>
          </p:nvPr>
        </p:nvSpPr>
        <p:spPr/>
        <p:txBody>
          <a:bodyPr/>
          <a:lstStyle/>
          <a:p>
            <a:r>
              <a:rPr lang="en-US" dirty="0"/>
              <a:t>In the DISCOVER clinical trial comparing F/TDF and F/TAF for </a:t>
            </a:r>
            <a:r>
              <a:rPr lang="en-US" dirty="0" err="1"/>
              <a:t>PrEP</a:t>
            </a:r>
            <a:r>
              <a:rPr lang="en-US" dirty="0"/>
              <a:t> in MSM and transgender women, higher rates of triglyceride elevation and of weight gain were seen among men taking F/TAF than among men taking </a:t>
            </a:r>
            <a:r>
              <a:rPr lang="en-US" dirty="0" smtClean="0"/>
              <a:t>F/TDF</a:t>
            </a:r>
          </a:p>
          <a:p>
            <a:r>
              <a:rPr lang="en-US" dirty="0"/>
              <a:t>This may indicate a longer-term safety risk when prescribing F/TAF </a:t>
            </a:r>
            <a:r>
              <a:rPr lang="en-US" dirty="0" err="1"/>
              <a:t>PrEP</a:t>
            </a:r>
            <a:r>
              <a:rPr lang="en-US" dirty="0"/>
              <a:t> for men with pre-existing cardiovascular health risk factors (e.g., obesity, age, lipid profiles</a:t>
            </a:r>
            <a:r>
              <a:rPr lang="en-US" dirty="0" smtClean="0"/>
              <a:t>)</a:t>
            </a:r>
          </a:p>
          <a:p>
            <a:r>
              <a:rPr lang="en-US" dirty="0" smtClean="0"/>
              <a:t>Persons </a:t>
            </a:r>
            <a:r>
              <a:rPr lang="en-US" dirty="0"/>
              <a:t>prescribed F/TAF for </a:t>
            </a:r>
            <a:r>
              <a:rPr lang="en-US" dirty="0" err="1"/>
              <a:t>PrEP</a:t>
            </a:r>
            <a:r>
              <a:rPr lang="en-US" dirty="0"/>
              <a:t> should have monitoring of triglyceride and cholesterol levels every 12 months</a:t>
            </a:r>
          </a:p>
        </p:txBody>
      </p:sp>
    </p:spTree>
    <p:extLst>
      <p:ext uri="{BB962C8B-B14F-4D97-AF65-F5344CB8AC3E}">
        <p14:creationId xmlns:p14="http://schemas.microsoft.com/office/powerpoint/2010/main" val="18622375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Testing Not Indicated for Oral </a:t>
            </a:r>
            <a:r>
              <a:rPr lang="en-US" dirty="0" err="1" smtClean="0"/>
              <a:t>PrEP</a:t>
            </a:r>
            <a:endParaRPr lang="en-US" dirty="0"/>
          </a:p>
        </p:txBody>
      </p:sp>
      <p:sp>
        <p:nvSpPr>
          <p:cNvPr id="3" name="Content Placeholder 2"/>
          <p:cNvSpPr>
            <a:spLocks noGrp="1"/>
          </p:cNvSpPr>
          <p:nvPr>
            <p:ph idx="1"/>
          </p:nvPr>
        </p:nvSpPr>
        <p:spPr/>
        <p:txBody>
          <a:bodyPr/>
          <a:lstStyle/>
          <a:p>
            <a:r>
              <a:rPr lang="en-US" dirty="0"/>
              <a:t>In clinical trials for </a:t>
            </a:r>
            <a:r>
              <a:rPr lang="en-US" dirty="0" err="1"/>
              <a:t>PrEP</a:t>
            </a:r>
            <a:r>
              <a:rPr lang="en-US" dirty="0"/>
              <a:t> with F/TDF or F/TAF, additional testing was done to evaluate </a:t>
            </a:r>
            <a:r>
              <a:rPr lang="en-US" dirty="0" smtClean="0"/>
              <a:t>safety </a:t>
            </a:r>
            <a:endParaRPr lang="en-US" dirty="0" smtClean="0"/>
          </a:p>
          <a:p>
            <a:r>
              <a:rPr lang="en-US" dirty="0" smtClean="0"/>
              <a:t>Findings </a:t>
            </a:r>
            <a:r>
              <a:rPr lang="en-US" dirty="0"/>
              <a:t>in those trials indicated that DEXA scans to monitor bone mineral </a:t>
            </a:r>
            <a:r>
              <a:rPr lang="en-US" dirty="0" smtClean="0"/>
              <a:t>density, </a:t>
            </a:r>
            <a:r>
              <a:rPr lang="en-US" dirty="0"/>
              <a:t>liver function tests, hematologic assays, and urinalysis are not indicated for the routine care of all persons prescribed daily oral </a:t>
            </a:r>
            <a:r>
              <a:rPr lang="en-US" dirty="0" err="1"/>
              <a:t>PrEP</a:t>
            </a:r>
            <a:endParaRPr lang="en-US" dirty="0"/>
          </a:p>
        </p:txBody>
      </p:sp>
    </p:spTree>
    <p:extLst>
      <p:ext uri="{BB962C8B-B14F-4D97-AF65-F5344CB8AC3E}">
        <p14:creationId xmlns:p14="http://schemas.microsoft.com/office/powerpoint/2010/main" val="18896639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Prescribing Oral </a:t>
            </a:r>
            <a:r>
              <a:rPr lang="en-US" dirty="0" err="1" smtClean="0"/>
              <a:t>PrEP</a:t>
            </a:r>
            <a:r>
              <a:rPr lang="en-US" dirty="0" smtClean="0"/>
              <a:t> </a:t>
            </a:r>
            <a:endParaRPr lang="en-US" dirty="0"/>
          </a:p>
        </p:txBody>
      </p:sp>
      <p:sp>
        <p:nvSpPr>
          <p:cNvPr id="3" name="Content Placeholder 2"/>
          <p:cNvSpPr>
            <a:spLocks noGrp="1"/>
          </p:cNvSpPr>
          <p:nvPr>
            <p:ph idx="1"/>
          </p:nvPr>
        </p:nvSpPr>
        <p:spPr/>
        <p:txBody>
          <a:bodyPr/>
          <a:lstStyle/>
          <a:p>
            <a:r>
              <a:rPr lang="en-US" dirty="0"/>
              <a:t>The fixed-dose combination of F/TDF in a single daily </a:t>
            </a:r>
            <a:r>
              <a:rPr lang="en-US" dirty="0" smtClean="0"/>
              <a:t>dose </a:t>
            </a:r>
            <a:r>
              <a:rPr lang="en-US" dirty="0"/>
              <a:t>is approved by FDA for </a:t>
            </a:r>
            <a:r>
              <a:rPr lang="en-US" dirty="0" err="1"/>
              <a:t>PrEP</a:t>
            </a:r>
            <a:r>
              <a:rPr lang="en-US" dirty="0"/>
              <a:t> in healthy adults and adolescents at risk of acquiring </a:t>
            </a:r>
            <a:r>
              <a:rPr lang="en-US" dirty="0" smtClean="0"/>
              <a:t>HIV</a:t>
            </a:r>
          </a:p>
          <a:p>
            <a:r>
              <a:rPr lang="en-US" dirty="0" smtClean="0"/>
              <a:t>F/TDF </a:t>
            </a:r>
            <a:r>
              <a:rPr lang="en-US" dirty="0"/>
              <a:t>continues to be most commonly prescribed for </a:t>
            </a:r>
            <a:r>
              <a:rPr lang="en-US" dirty="0" err="1"/>
              <a:t>PrEP</a:t>
            </a:r>
            <a:r>
              <a:rPr lang="en-US" dirty="0"/>
              <a:t> (including PWID) who meet criteria for </a:t>
            </a:r>
            <a:r>
              <a:rPr lang="en-US" dirty="0" err="1"/>
              <a:t>PrEP</a:t>
            </a:r>
            <a:r>
              <a:rPr lang="en-US" dirty="0"/>
              <a:t> </a:t>
            </a:r>
            <a:r>
              <a:rPr lang="en-US" dirty="0" smtClean="0"/>
              <a:t>use</a:t>
            </a:r>
            <a:endParaRPr lang="en-US" dirty="0" smtClean="0"/>
          </a:p>
          <a:p>
            <a:r>
              <a:rPr lang="en-US" dirty="0" smtClean="0"/>
              <a:t>F/TDF </a:t>
            </a:r>
            <a:r>
              <a:rPr lang="en-US" dirty="0"/>
              <a:t>is available as a generic medication that is equivalent to the brand name medication</a:t>
            </a:r>
          </a:p>
        </p:txBody>
      </p:sp>
    </p:spTree>
    <p:extLst>
      <p:ext uri="{BB962C8B-B14F-4D97-AF65-F5344CB8AC3E}">
        <p14:creationId xmlns:p14="http://schemas.microsoft.com/office/powerpoint/2010/main" val="3529662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Prescribing Oral </a:t>
            </a:r>
            <a:r>
              <a:rPr lang="en-US" dirty="0" err="1" smtClean="0"/>
              <a:t>PrEP</a:t>
            </a:r>
            <a:r>
              <a:rPr lang="en-US" dirty="0" smtClean="0"/>
              <a:t> </a:t>
            </a:r>
            <a:endParaRPr lang="en-US" dirty="0"/>
          </a:p>
        </p:txBody>
      </p:sp>
      <p:sp>
        <p:nvSpPr>
          <p:cNvPr id="3" name="Content Placeholder 2"/>
          <p:cNvSpPr>
            <a:spLocks noGrp="1"/>
          </p:cNvSpPr>
          <p:nvPr>
            <p:ph idx="1"/>
          </p:nvPr>
        </p:nvSpPr>
        <p:spPr/>
        <p:txBody>
          <a:bodyPr/>
          <a:lstStyle/>
          <a:p>
            <a:r>
              <a:rPr lang="en-US" dirty="0"/>
              <a:t>F/TAF </a:t>
            </a:r>
            <a:r>
              <a:rPr lang="en-US" dirty="0" smtClean="0"/>
              <a:t>is approved </a:t>
            </a:r>
            <a:r>
              <a:rPr lang="en-US" dirty="0"/>
              <a:t>for daily </a:t>
            </a:r>
            <a:r>
              <a:rPr lang="en-US" dirty="0" err="1"/>
              <a:t>PrEP</a:t>
            </a:r>
            <a:r>
              <a:rPr lang="en-US" dirty="0"/>
              <a:t> use by men and transgender women at sexual </a:t>
            </a:r>
            <a:r>
              <a:rPr lang="en-US" dirty="0" smtClean="0"/>
              <a:t>risk</a:t>
            </a:r>
            <a:endParaRPr lang="en-US" dirty="0" smtClean="0"/>
          </a:p>
          <a:p>
            <a:r>
              <a:rPr lang="en-US" dirty="0" smtClean="0"/>
              <a:t>F/TAF </a:t>
            </a:r>
            <a:r>
              <a:rPr lang="en-US" dirty="0"/>
              <a:t>is not approved for </a:t>
            </a:r>
            <a:r>
              <a:rPr lang="en-US" dirty="0" err="1"/>
              <a:t>PrEP</a:t>
            </a:r>
            <a:r>
              <a:rPr lang="en-US" dirty="0"/>
              <a:t> use by women at risk through receptive vaginal sex for whom F/TDF should be prescribed </a:t>
            </a:r>
            <a:r>
              <a:rPr lang="en-US" dirty="0" smtClean="0"/>
              <a:t>instead </a:t>
            </a:r>
            <a:endParaRPr lang="en-US" dirty="0" smtClean="0"/>
          </a:p>
          <a:p>
            <a:r>
              <a:rPr lang="en-US" dirty="0" smtClean="0"/>
              <a:t>F/TAF </a:t>
            </a:r>
            <a:r>
              <a:rPr lang="en-US" dirty="0"/>
              <a:t>and F/TDF have equivalent high efficacy and safety as </a:t>
            </a:r>
            <a:r>
              <a:rPr lang="en-US" dirty="0" err="1"/>
              <a:t>PrEP</a:t>
            </a:r>
            <a:r>
              <a:rPr lang="en-US" dirty="0"/>
              <a:t> for men at sexual </a:t>
            </a:r>
            <a:r>
              <a:rPr lang="en-US" dirty="0" smtClean="0"/>
              <a:t>risk</a:t>
            </a:r>
            <a:endParaRPr lang="en-US" dirty="0" smtClean="0"/>
          </a:p>
          <a:p>
            <a:r>
              <a:rPr lang="en-US" dirty="0" smtClean="0"/>
              <a:t>Generic </a:t>
            </a:r>
            <a:r>
              <a:rPr lang="en-US" dirty="0"/>
              <a:t>F/TAF is not </a:t>
            </a:r>
            <a:r>
              <a:rPr lang="en-US" dirty="0" smtClean="0"/>
              <a:t>available</a:t>
            </a:r>
            <a:endParaRPr lang="en-US" dirty="0"/>
          </a:p>
        </p:txBody>
      </p:sp>
    </p:spTree>
    <p:extLst>
      <p:ext uri="{BB962C8B-B14F-4D97-AF65-F5344CB8AC3E}">
        <p14:creationId xmlns:p14="http://schemas.microsoft.com/office/powerpoint/2010/main" val="1008463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Managing Side Effects of Oral </a:t>
            </a:r>
            <a:r>
              <a:rPr lang="en-US" dirty="0" err="1" smtClean="0"/>
              <a:t>PrEP</a:t>
            </a:r>
            <a:endParaRPr lang="en-US" dirty="0"/>
          </a:p>
        </p:txBody>
      </p:sp>
      <p:sp>
        <p:nvSpPr>
          <p:cNvPr id="3" name="Content Placeholder 2"/>
          <p:cNvSpPr>
            <a:spLocks noGrp="1"/>
          </p:cNvSpPr>
          <p:nvPr>
            <p:ph idx="1"/>
          </p:nvPr>
        </p:nvSpPr>
        <p:spPr/>
        <p:txBody>
          <a:bodyPr>
            <a:normAutofit lnSpcReduction="10000"/>
          </a:bodyPr>
          <a:lstStyle/>
          <a:p>
            <a:r>
              <a:rPr lang="en-US" dirty="0"/>
              <a:t>Patients taking </a:t>
            </a:r>
            <a:r>
              <a:rPr lang="en-US" dirty="0" err="1"/>
              <a:t>PrEP</a:t>
            </a:r>
            <a:r>
              <a:rPr lang="en-US" dirty="0"/>
              <a:t> should be informed of potential side effects. Some (&lt;10%) of patients prescribed F/TDF or F/TAF experience a “start-up syndrome” that usually resolves within the first month of taking </a:t>
            </a:r>
            <a:r>
              <a:rPr lang="en-US" dirty="0" err="1"/>
              <a:t>PrEP</a:t>
            </a:r>
            <a:r>
              <a:rPr lang="en-US" dirty="0"/>
              <a:t> medication. </a:t>
            </a:r>
            <a:r>
              <a:rPr lang="en-US" dirty="0" smtClean="0"/>
              <a:t>This </a:t>
            </a:r>
            <a:r>
              <a:rPr lang="en-US" dirty="0"/>
              <a:t>may include headache, nausea, or abdominal discomfort. </a:t>
            </a:r>
            <a:r>
              <a:rPr lang="en-US" dirty="0" smtClean="0"/>
              <a:t>OTC medications can help. </a:t>
            </a:r>
          </a:p>
          <a:p>
            <a:r>
              <a:rPr lang="en-US" dirty="0" smtClean="0"/>
              <a:t>Patients </a:t>
            </a:r>
            <a:r>
              <a:rPr lang="en-US" dirty="0"/>
              <a:t>should also be counseled about signs or symptoms that indicate a need for urgent evaluation when they occur between scheduled follow-up visits (e.g., those suggesting possible acute renal injury or acute HIV infection</a:t>
            </a:r>
            <a:r>
              <a:rPr lang="en-US" dirty="0" smtClean="0"/>
              <a:t>) </a:t>
            </a:r>
            <a:endParaRPr lang="en-US" dirty="0" smtClean="0"/>
          </a:p>
          <a:p>
            <a:r>
              <a:rPr lang="en-US" dirty="0" smtClean="0"/>
              <a:t>Weight </a:t>
            </a:r>
            <a:r>
              <a:rPr lang="en-US" dirty="0"/>
              <a:t>gain is a reported side effect of F/TAF for </a:t>
            </a:r>
            <a:r>
              <a:rPr lang="en-US" dirty="0" err="1" smtClean="0"/>
              <a:t>PrEP</a:t>
            </a:r>
            <a:endParaRPr lang="en-US" dirty="0" smtClean="0"/>
          </a:p>
        </p:txBody>
      </p:sp>
    </p:spTree>
    <p:extLst>
      <p:ext uri="{BB962C8B-B14F-4D97-AF65-F5344CB8AC3E}">
        <p14:creationId xmlns:p14="http://schemas.microsoft.com/office/powerpoint/2010/main" val="1734852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Follow-up </a:t>
            </a:r>
            <a:r>
              <a:rPr lang="en-US" dirty="0" err="1" smtClean="0"/>
              <a:t>PrEP</a:t>
            </a:r>
            <a:r>
              <a:rPr lang="en-US" dirty="0" smtClean="0"/>
              <a:t> Care Visits for Oral </a:t>
            </a:r>
            <a:r>
              <a:rPr lang="en-US" dirty="0" err="1" smtClean="0"/>
              <a:t>PrEP</a:t>
            </a:r>
            <a:endParaRPr lang="en-US" dirty="0"/>
          </a:p>
        </p:txBody>
      </p:sp>
      <p:sp>
        <p:nvSpPr>
          <p:cNvPr id="3" name="Content Placeholder 2"/>
          <p:cNvSpPr>
            <a:spLocks noGrp="1"/>
          </p:cNvSpPr>
          <p:nvPr>
            <p:ph idx="1"/>
          </p:nvPr>
        </p:nvSpPr>
        <p:spPr/>
        <p:txBody>
          <a:bodyPr/>
          <a:lstStyle/>
          <a:p>
            <a:r>
              <a:rPr lang="en-US" dirty="0"/>
              <a:t>All patients receiving oral </a:t>
            </a:r>
            <a:r>
              <a:rPr lang="en-US" dirty="0" err="1"/>
              <a:t>PrEP</a:t>
            </a:r>
            <a:r>
              <a:rPr lang="en-US" dirty="0"/>
              <a:t> should be seen in </a:t>
            </a:r>
            <a:r>
              <a:rPr lang="en-US" dirty="0" smtClean="0"/>
              <a:t>follow-up at least </a:t>
            </a:r>
            <a:r>
              <a:rPr lang="en-US" dirty="0"/>
              <a:t>every 3 months to: </a:t>
            </a:r>
          </a:p>
          <a:p>
            <a:pPr lvl="1"/>
            <a:r>
              <a:rPr lang="en-US" dirty="0" smtClean="0"/>
              <a:t>Repeat </a:t>
            </a:r>
            <a:r>
              <a:rPr lang="en-US" dirty="0"/>
              <a:t>HIV testing and assess for signs or symptoms of acute infection to document that patients are still HIV </a:t>
            </a:r>
            <a:r>
              <a:rPr lang="en-US" dirty="0" smtClean="0"/>
              <a:t>negative</a:t>
            </a:r>
          </a:p>
          <a:p>
            <a:pPr lvl="1"/>
            <a:r>
              <a:rPr lang="en-US" dirty="0"/>
              <a:t>Provide a prescription or refill authorization of daily </a:t>
            </a:r>
            <a:r>
              <a:rPr lang="en-US" dirty="0" err="1"/>
              <a:t>PrEP</a:t>
            </a:r>
            <a:r>
              <a:rPr lang="en-US" dirty="0"/>
              <a:t> medication for no more than 90 days (until the next HIV test</a:t>
            </a:r>
            <a:r>
              <a:rPr lang="en-US" dirty="0" smtClean="0"/>
              <a:t>)</a:t>
            </a:r>
          </a:p>
          <a:p>
            <a:pPr lvl="1"/>
            <a:r>
              <a:rPr lang="en-US" dirty="0"/>
              <a:t>Assess and provide support for medication adherence and risk-reduction </a:t>
            </a:r>
            <a:r>
              <a:rPr lang="en-US" dirty="0" smtClean="0"/>
              <a:t>behaviors</a:t>
            </a:r>
          </a:p>
          <a:p>
            <a:pPr lvl="1"/>
            <a:r>
              <a:rPr lang="en-US" dirty="0" smtClean="0"/>
              <a:t>Conduct STI and other recommended testing </a:t>
            </a:r>
            <a:endParaRPr lang="en-US" dirty="0"/>
          </a:p>
        </p:txBody>
      </p:sp>
    </p:spTree>
    <p:extLst>
      <p:ext uri="{BB962C8B-B14F-4D97-AF65-F5344CB8AC3E}">
        <p14:creationId xmlns:p14="http://schemas.microsoft.com/office/powerpoint/2010/main" val="31966505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615858" y="1327759"/>
            <a:ext cx="8805797" cy="4822519"/>
          </a:xfrm>
          <a:prstGeom prst="rect">
            <a:avLst/>
          </a:prstGeom>
        </p:spPr>
      </p:pic>
    </p:spTree>
    <p:extLst>
      <p:ext uri="{BB962C8B-B14F-4D97-AF65-F5344CB8AC3E}">
        <p14:creationId xmlns:p14="http://schemas.microsoft.com/office/powerpoint/2010/main" val="34337522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Non-Daily Oral </a:t>
            </a:r>
            <a:r>
              <a:rPr lang="en-US" dirty="0" err="1" smtClean="0"/>
              <a:t>PrEP</a:t>
            </a:r>
            <a:r>
              <a:rPr lang="en-US" dirty="0" smtClean="0"/>
              <a:t> Regimens for MSM</a:t>
            </a:r>
            <a:endParaRPr lang="en-US" dirty="0"/>
          </a:p>
        </p:txBody>
      </p:sp>
      <p:sp>
        <p:nvSpPr>
          <p:cNvPr id="3" name="Content Placeholder 2"/>
          <p:cNvSpPr>
            <a:spLocks noGrp="1"/>
          </p:cNvSpPr>
          <p:nvPr>
            <p:ph idx="1"/>
          </p:nvPr>
        </p:nvSpPr>
        <p:spPr/>
        <p:txBody>
          <a:bodyPr/>
          <a:lstStyle/>
          <a:p>
            <a:r>
              <a:rPr lang="en-US" dirty="0"/>
              <a:t>The “2-1-1” regimen (also called event-driven, intermittent, or “on-demand”) is a nondaily </a:t>
            </a:r>
            <a:r>
              <a:rPr lang="en-US" dirty="0" err="1"/>
              <a:t>PrEP</a:t>
            </a:r>
            <a:r>
              <a:rPr lang="en-US" dirty="0"/>
              <a:t> regimen that times oral F/TDF doses in relation to sexual intercourse </a:t>
            </a:r>
            <a:r>
              <a:rPr lang="en-US" dirty="0" smtClean="0"/>
              <a:t>events</a:t>
            </a:r>
            <a:endParaRPr lang="en-US" dirty="0" smtClean="0"/>
          </a:p>
          <a:p>
            <a:r>
              <a:rPr lang="en-US" dirty="0" smtClean="0"/>
              <a:t>While </a:t>
            </a:r>
            <a:r>
              <a:rPr lang="en-US" dirty="0"/>
              <a:t>not an </a:t>
            </a:r>
            <a:r>
              <a:rPr lang="en-US" dirty="0" smtClean="0"/>
              <a:t>FDA approved </a:t>
            </a:r>
            <a:r>
              <a:rPr lang="en-US" dirty="0"/>
              <a:t>regimen, two clinical trials, </a:t>
            </a:r>
            <a:r>
              <a:rPr lang="en-US" dirty="0" smtClean="0"/>
              <a:t>IPERGAY and </a:t>
            </a:r>
            <a:r>
              <a:rPr lang="en-US" dirty="0"/>
              <a:t>the subsequent </a:t>
            </a:r>
            <a:r>
              <a:rPr lang="en-US" dirty="0" err="1"/>
              <a:t>Prévenir</a:t>
            </a:r>
            <a:r>
              <a:rPr lang="en-US" dirty="0"/>
              <a:t> open label study in </a:t>
            </a:r>
            <a:r>
              <a:rPr lang="en-US" dirty="0" smtClean="0"/>
              <a:t>Paris have </a:t>
            </a:r>
            <a:r>
              <a:rPr lang="en-US" dirty="0"/>
              <a:t>demonstrated the HIV prevention efficacy of 2-1-1 dosing only with F/TDF and only for </a:t>
            </a:r>
            <a:r>
              <a:rPr lang="en-US" dirty="0" smtClean="0"/>
              <a:t>MSM</a:t>
            </a:r>
            <a:endParaRPr lang="en-US" dirty="0"/>
          </a:p>
        </p:txBody>
      </p:sp>
    </p:spTree>
    <p:extLst>
      <p:ext uri="{BB962C8B-B14F-4D97-AF65-F5344CB8AC3E}">
        <p14:creationId xmlns:p14="http://schemas.microsoft.com/office/powerpoint/2010/main" val="18035049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Indications for </a:t>
            </a:r>
            <a:r>
              <a:rPr lang="en-US" dirty="0" err="1" smtClean="0"/>
              <a:t>PrEP</a:t>
            </a:r>
            <a:endParaRPr lang="en-US" dirty="0"/>
          </a:p>
        </p:txBody>
      </p:sp>
      <p:sp>
        <p:nvSpPr>
          <p:cNvPr id="3" name="Content Placeholder 2"/>
          <p:cNvSpPr>
            <a:spLocks noGrp="1"/>
          </p:cNvSpPr>
          <p:nvPr>
            <p:ph idx="1"/>
          </p:nvPr>
        </p:nvSpPr>
        <p:spPr/>
        <p:txBody>
          <a:bodyPr>
            <a:normAutofit lnSpcReduction="10000"/>
          </a:bodyPr>
          <a:lstStyle/>
          <a:p>
            <a:r>
              <a:rPr lang="en-US" dirty="0"/>
              <a:t>All sexually active adults and adolescents should be informed about </a:t>
            </a:r>
            <a:r>
              <a:rPr lang="en-US" dirty="0" err="1"/>
              <a:t>PrEP</a:t>
            </a:r>
            <a:r>
              <a:rPr lang="en-US" dirty="0"/>
              <a:t> for prevention of HIV </a:t>
            </a:r>
            <a:r>
              <a:rPr lang="en-US" dirty="0" smtClean="0"/>
              <a:t>acquisition</a:t>
            </a:r>
            <a:endParaRPr lang="en-US" dirty="0" smtClean="0"/>
          </a:p>
          <a:p>
            <a:r>
              <a:rPr lang="en-US" dirty="0"/>
              <a:t>Studies have shown that patients often do not disclose stigmatized sexual or substance use behaviors to their health care providers (especially when not asked about specific behaviors</a:t>
            </a:r>
            <a:r>
              <a:rPr lang="en-US" dirty="0" smtClean="0"/>
              <a:t>)</a:t>
            </a:r>
          </a:p>
          <a:p>
            <a:r>
              <a:rPr lang="en-US" dirty="0"/>
              <a:t>Patients may request </a:t>
            </a:r>
            <a:r>
              <a:rPr lang="en-US" dirty="0" err="1"/>
              <a:t>PrEP</a:t>
            </a:r>
            <a:r>
              <a:rPr lang="en-US" dirty="0"/>
              <a:t> because of concern about acquiring HIV but not feel comfortable reporting sexual or injection behaviors to avoid anticipated stigmatizing responses in health care settings</a:t>
            </a:r>
            <a:r>
              <a:rPr lang="en-US" dirty="0" smtClean="0"/>
              <a:t>. </a:t>
            </a:r>
            <a:r>
              <a:rPr lang="en-US" dirty="0"/>
              <a:t>For this reason, after attempts to assess patient sexual and injection behaviors, patients who request </a:t>
            </a:r>
            <a:r>
              <a:rPr lang="en-US" dirty="0" err="1"/>
              <a:t>PrEP</a:t>
            </a:r>
            <a:r>
              <a:rPr lang="en-US" dirty="0"/>
              <a:t> should be offered it, even when no specific risk behaviors are </a:t>
            </a:r>
            <a:r>
              <a:rPr lang="en-US" dirty="0" smtClean="0"/>
              <a:t>elicited</a:t>
            </a:r>
            <a:endParaRPr lang="en-US" dirty="0"/>
          </a:p>
        </p:txBody>
      </p:sp>
    </p:spTree>
    <p:extLst>
      <p:ext uri="{BB962C8B-B14F-4D97-AF65-F5344CB8AC3E}">
        <p14:creationId xmlns:p14="http://schemas.microsoft.com/office/powerpoint/2010/main" val="6259533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Non-Daily Oral </a:t>
            </a:r>
            <a:r>
              <a:rPr lang="en-US" dirty="0" err="1"/>
              <a:t>PrEP</a:t>
            </a:r>
            <a:r>
              <a:rPr lang="en-US" dirty="0"/>
              <a:t> Regimens for MSM</a:t>
            </a:r>
          </a:p>
        </p:txBody>
      </p:sp>
      <p:sp>
        <p:nvSpPr>
          <p:cNvPr id="3" name="Content Placeholder 2"/>
          <p:cNvSpPr>
            <a:spLocks noGrp="1"/>
          </p:cNvSpPr>
          <p:nvPr>
            <p:ph idx="1"/>
          </p:nvPr>
        </p:nvSpPr>
        <p:spPr/>
        <p:txBody>
          <a:bodyPr/>
          <a:lstStyle/>
          <a:p>
            <a:r>
              <a:rPr lang="en-US" dirty="0" smtClean="0"/>
              <a:t>This not an FDA approved regimen and not commonly used in the IHS, </a:t>
            </a:r>
            <a:r>
              <a:rPr lang="en-US" dirty="0"/>
              <a:t>but </a:t>
            </a:r>
            <a:r>
              <a:rPr lang="en-US" dirty="0" smtClean="0"/>
              <a:t>based </a:t>
            </a:r>
            <a:r>
              <a:rPr lang="en-US" dirty="0"/>
              <a:t>on trial experience, MSM </a:t>
            </a:r>
            <a:r>
              <a:rPr lang="en-US" dirty="0" smtClean="0"/>
              <a:t>who are using the </a:t>
            </a:r>
            <a:r>
              <a:rPr lang="en-US" dirty="0"/>
              <a:t>2-1-1 regimen should be </a:t>
            </a:r>
            <a:r>
              <a:rPr lang="en-US" dirty="0" smtClean="0"/>
              <a:t>counseled </a:t>
            </a:r>
            <a:r>
              <a:rPr lang="en-US" dirty="0"/>
              <a:t>to take F/TDF as follows: </a:t>
            </a:r>
            <a:endParaRPr lang="en-US" dirty="0" smtClean="0"/>
          </a:p>
          <a:p>
            <a:pPr marL="0" indent="0">
              <a:buNone/>
            </a:pPr>
            <a:endParaRPr lang="en-US" dirty="0" smtClean="0"/>
          </a:p>
          <a:p>
            <a:r>
              <a:rPr lang="en-US" dirty="0" smtClean="0"/>
              <a:t>• </a:t>
            </a:r>
            <a:r>
              <a:rPr lang="en-US" dirty="0"/>
              <a:t>2 pills in the 2-24 hours before sex (closer to 24 hours preferred) • 1 pill 24 hours after the initial two-pill dose </a:t>
            </a:r>
            <a:endParaRPr lang="en-US" dirty="0" smtClean="0"/>
          </a:p>
          <a:p>
            <a:r>
              <a:rPr lang="en-US" dirty="0" smtClean="0"/>
              <a:t>• </a:t>
            </a:r>
            <a:r>
              <a:rPr lang="en-US" dirty="0"/>
              <a:t>1 pill 48 hours after the initial two-pill dose</a:t>
            </a:r>
          </a:p>
        </p:txBody>
      </p:sp>
    </p:spTree>
    <p:extLst>
      <p:ext uri="{BB962C8B-B14F-4D97-AF65-F5344CB8AC3E}">
        <p14:creationId xmlns:p14="http://schemas.microsoft.com/office/powerpoint/2010/main" val="27795628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Non-Daily Oral </a:t>
            </a:r>
            <a:r>
              <a:rPr lang="en-US" dirty="0" err="1"/>
              <a:t>PrEP</a:t>
            </a:r>
            <a:r>
              <a:rPr lang="en-US" dirty="0"/>
              <a:t> Regimens for MSM</a:t>
            </a:r>
          </a:p>
        </p:txBody>
      </p:sp>
      <p:sp>
        <p:nvSpPr>
          <p:cNvPr id="3" name="Content Placeholder 2"/>
          <p:cNvSpPr>
            <a:spLocks noGrp="1"/>
          </p:cNvSpPr>
          <p:nvPr>
            <p:ph idx="1"/>
          </p:nvPr>
        </p:nvSpPr>
        <p:spPr/>
        <p:txBody>
          <a:bodyPr/>
          <a:lstStyle/>
          <a:p>
            <a:r>
              <a:rPr lang="en-US" dirty="0"/>
              <a:t>Based on the timing of subsequent sexual events, MSM should be instructed to take additional doses as follows: </a:t>
            </a:r>
          </a:p>
          <a:p>
            <a:r>
              <a:rPr lang="en-US" dirty="0" smtClean="0"/>
              <a:t>If </a:t>
            </a:r>
            <a:r>
              <a:rPr lang="en-US" dirty="0"/>
              <a:t>sex occurs on the consecutive day after completing the 2-1-1 doses, take 1 pill per day until 48 hours after the last sexual event. </a:t>
            </a:r>
            <a:endParaRPr lang="en-US" dirty="0" smtClean="0"/>
          </a:p>
          <a:p>
            <a:r>
              <a:rPr lang="en-US" dirty="0" smtClean="0"/>
              <a:t>If </a:t>
            </a:r>
            <a:r>
              <a:rPr lang="en-US" dirty="0"/>
              <a:t>a gap of </a:t>
            </a:r>
            <a:r>
              <a:rPr lang="en-US" dirty="0" smtClean="0"/>
              <a:t>&lt;7 days occurs between the last pill and the next sexual event, resume 1 pill daily </a:t>
            </a:r>
          </a:p>
          <a:p>
            <a:r>
              <a:rPr lang="en-US" dirty="0" smtClean="0"/>
              <a:t>If a gap of 7 days </a:t>
            </a:r>
            <a:r>
              <a:rPr lang="en-US" dirty="0"/>
              <a:t>or </a:t>
            </a:r>
            <a:r>
              <a:rPr lang="en-US" dirty="0" smtClean="0"/>
              <a:t>more occurs </a:t>
            </a:r>
            <a:r>
              <a:rPr lang="en-US" dirty="0"/>
              <a:t>between the last pill and next sexual event, start again with 2 </a:t>
            </a:r>
            <a:r>
              <a:rPr lang="en-US" dirty="0" smtClean="0"/>
              <a:t>pills</a:t>
            </a:r>
            <a:endParaRPr lang="en-US" dirty="0"/>
          </a:p>
          <a:p>
            <a:endParaRPr lang="en-US" dirty="0"/>
          </a:p>
        </p:txBody>
      </p:sp>
    </p:spTree>
    <p:extLst>
      <p:ext uri="{BB962C8B-B14F-4D97-AF65-F5344CB8AC3E}">
        <p14:creationId xmlns:p14="http://schemas.microsoft.com/office/powerpoint/2010/main" val="8404943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Non-Daily Oral </a:t>
            </a:r>
            <a:r>
              <a:rPr lang="en-US" dirty="0" err="1"/>
              <a:t>PrEP</a:t>
            </a:r>
            <a:r>
              <a:rPr lang="en-US" dirty="0"/>
              <a:t> Regimens for MSM</a:t>
            </a:r>
          </a:p>
        </p:txBody>
      </p:sp>
      <p:sp>
        <p:nvSpPr>
          <p:cNvPr id="3" name="Content Placeholder 2"/>
          <p:cNvSpPr>
            <a:spLocks noGrp="1"/>
          </p:cNvSpPr>
          <p:nvPr>
            <p:ph idx="1"/>
          </p:nvPr>
        </p:nvSpPr>
        <p:spPr/>
        <p:txBody>
          <a:bodyPr>
            <a:normAutofit lnSpcReduction="10000"/>
          </a:bodyPr>
          <a:lstStyle/>
          <a:p>
            <a:r>
              <a:rPr lang="en-US" dirty="0"/>
              <a:t>The only U.S. data concerning nondaily dosing among MSM came from the ADAPT HPTN 067 study participants in Harlem, New </a:t>
            </a:r>
            <a:r>
              <a:rPr lang="en-US" dirty="0" smtClean="0"/>
              <a:t>York</a:t>
            </a:r>
          </a:p>
          <a:p>
            <a:r>
              <a:rPr lang="en-US" dirty="0" smtClean="0"/>
              <a:t> </a:t>
            </a:r>
            <a:r>
              <a:rPr lang="en-US" dirty="0"/>
              <a:t>Investigators estimated </a:t>
            </a:r>
            <a:r>
              <a:rPr lang="en-US" dirty="0" err="1"/>
              <a:t>PrEP</a:t>
            </a:r>
            <a:r>
              <a:rPr lang="en-US" dirty="0"/>
              <a:t> effectiveness among those MSM prescribed a time-driven regimen (two doses per week 3-4 days apart) or an event-driven regimen (one pill taken before and another after sex) compared to MSM who were prescribed daily </a:t>
            </a:r>
            <a:r>
              <a:rPr lang="en-US" dirty="0" smtClean="0"/>
              <a:t>dosing</a:t>
            </a:r>
          </a:p>
          <a:p>
            <a:r>
              <a:rPr lang="en-US" dirty="0" smtClean="0"/>
              <a:t>When </a:t>
            </a:r>
            <a:r>
              <a:rPr lang="en-US" dirty="0"/>
              <a:t>assessing </a:t>
            </a:r>
            <a:r>
              <a:rPr lang="en-US" dirty="0" err="1"/>
              <a:t>PrEP</a:t>
            </a:r>
            <a:r>
              <a:rPr lang="en-US" dirty="0"/>
              <a:t> coverage of reported sex acts, predicted effectiveness was significantly lower for the two nondaily dosing patterns (62% and 68%, respectively) compared to daily dosing (80</a:t>
            </a:r>
            <a:r>
              <a:rPr lang="en-US" dirty="0" smtClean="0"/>
              <a:t>%)</a:t>
            </a:r>
            <a:endParaRPr lang="en-US" dirty="0"/>
          </a:p>
        </p:txBody>
      </p:sp>
    </p:spTree>
    <p:extLst>
      <p:ext uri="{BB962C8B-B14F-4D97-AF65-F5344CB8AC3E}">
        <p14:creationId xmlns:p14="http://schemas.microsoft.com/office/powerpoint/2010/main" val="39347802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Cabotegravir</a:t>
            </a:r>
            <a:r>
              <a:rPr lang="en-US" dirty="0" smtClean="0"/>
              <a:t> </a:t>
            </a:r>
            <a:r>
              <a:rPr lang="en-US" dirty="0" err="1" smtClean="0"/>
              <a:t>PrEP</a:t>
            </a:r>
            <a:r>
              <a:rPr lang="en-US" dirty="0" smtClean="0"/>
              <a:t> Injections </a:t>
            </a:r>
            <a:endParaRPr lang="en-US" dirty="0"/>
          </a:p>
        </p:txBody>
      </p:sp>
      <p:sp>
        <p:nvSpPr>
          <p:cNvPr id="3" name="Content Placeholder 2"/>
          <p:cNvSpPr>
            <a:spLocks noGrp="1"/>
          </p:cNvSpPr>
          <p:nvPr>
            <p:ph idx="1"/>
          </p:nvPr>
        </p:nvSpPr>
        <p:spPr/>
        <p:txBody>
          <a:bodyPr/>
          <a:lstStyle/>
          <a:p>
            <a:r>
              <a:rPr lang="en-US" dirty="0" err="1"/>
              <a:t>Cabotegravir</a:t>
            </a:r>
            <a:r>
              <a:rPr lang="en-US" dirty="0"/>
              <a:t> injections may be especially appropriate for patients with significant renal disease, those who have had difficulty with adherent use of oral </a:t>
            </a:r>
            <a:r>
              <a:rPr lang="en-US" dirty="0" err="1"/>
              <a:t>PrEP</a:t>
            </a:r>
            <a:r>
              <a:rPr lang="en-US" dirty="0"/>
              <a:t> and those who prefer injections every 2 months to an oral </a:t>
            </a:r>
            <a:r>
              <a:rPr lang="en-US" dirty="0" err="1"/>
              <a:t>PrEP</a:t>
            </a:r>
            <a:r>
              <a:rPr lang="en-US" dirty="0"/>
              <a:t> dosing </a:t>
            </a:r>
            <a:r>
              <a:rPr lang="en-US" dirty="0" smtClean="0"/>
              <a:t>schedule</a:t>
            </a:r>
            <a:endParaRPr lang="en-US" dirty="0"/>
          </a:p>
          <a:p>
            <a:r>
              <a:rPr lang="en-US" dirty="0" smtClean="0"/>
              <a:t>600 </a:t>
            </a:r>
            <a:r>
              <a:rPr lang="en-US" dirty="0"/>
              <a:t>mg of </a:t>
            </a:r>
            <a:r>
              <a:rPr lang="en-US" dirty="0" err="1"/>
              <a:t>cabotegravir</a:t>
            </a:r>
            <a:r>
              <a:rPr lang="en-US" dirty="0"/>
              <a:t> injected into gluteal muscle every 2 months is </a:t>
            </a:r>
            <a:r>
              <a:rPr lang="en-US" dirty="0" smtClean="0"/>
              <a:t>recommended for </a:t>
            </a:r>
            <a:r>
              <a:rPr lang="en-US" dirty="0" err="1"/>
              <a:t>PrEP</a:t>
            </a:r>
            <a:r>
              <a:rPr lang="en-US" dirty="0"/>
              <a:t> in adults at risk of acquiring </a:t>
            </a:r>
            <a:r>
              <a:rPr lang="en-US" dirty="0" smtClean="0"/>
              <a:t>HIV</a:t>
            </a:r>
          </a:p>
          <a:p>
            <a:r>
              <a:rPr lang="en-US" dirty="0" smtClean="0"/>
              <a:t>30 </a:t>
            </a:r>
            <a:r>
              <a:rPr lang="en-US" dirty="0"/>
              <a:t>mg daily oral </a:t>
            </a:r>
            <a:r>
              <a:rPr lang="en-US" dirty="0" err="1"/>
              <a:t>cabotegravir</a:t>
            </a:r>
            <a:r>
              <a:rPr lang="en-US" dirty="0"/>
              <a:t> is optional for a 4-week lead-in prior to </a:t>
            </a:r>
            <a:r>
              <a:rPr lang="en-US" dirty="0" smtClean="0"/>
              <a:t>injections</a:t>
            </a:r>
            <a:endParaRPr lang="en-US" dirty="0"/>
          </a:p>
        </p:txBody>
      </p:sp>
    </p:spTree>
    <p:extLst>
      <p:ext uri="{BB962C8B-B14F-4D97-AF65-F5344CB8AC3E}">
        <p14:creationId xmlns:p14="http://schemas.microsoft.com/office/powerpoint/2010/main" val="42216514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Laboratory Testing for CAB-</a:t>
            </a:r>
            <a:r>
              <a:rPr lang="en-US" dirty="0" err="1" smtClean="0"/>
              <a:t>PrEP</a:t>
            </a:r>
            <a:r>
              <a:rPr lang="en-US" dirty="0" smtClean="0"/>
              <a:t> Patients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a:t>Patients whose HIV test results indicate that they do not have acute or chronic HIV infection can be considered for initiation of </a:t>
            </a:r>
            <a:r>
              <a:rPr lang="en-US" dirty="0" err="1"/>
              <a:t>cabotegravir</a:t>
            </a:r>
            <a:r>
              <a:rPr lang="en-US" dirty="0"/>
              <a:t> </a:t>
            </a:r>
            <a:r>
              <a:rPr lang="en-US" dirty="0" smtClean="0"/>
              <a:t>injections</a:t>
            </a:r>
          </a:p>
          <a:p>
            <a:r>
              <a:rPr lang="en-US" dirty="0"/>
              <a:t>Because of the long duration of drug exposure following injection, exclusion of acute HIV infection is necessary with the most sensitive test available, an HIV-1 RNA </a:t>
            </a:r>
            <a:r>
              <a:rPr lang="en-US" dirty="0" smtClean="0"/>
              <a:t>assay </a:t>
            </a:r>
          </a:p>
          <a:p>
            <a:r>
              <a:rPr lang="en-US" dirty="0" smtClean="0"/>
              <a:t>Ideally</a:t>
            </a:r>
            <a:r>
              <a:rPr lang="en-US" dirty="0"/>
              <a:t>, this testing will be done within 1 </a:t>
            </a:r>
            <a:r>
              <a:rPr lang="en-US" dirty="0" smtClean="0"/>
              <a:t>week </a:t>
            </a:r>
            <a:r>
              <a:rPr lang="en-US" dirty="0"/>
              <a:t>prior to the initiation visit. If clinicians wish to provide the first injection at the first </a:t>
            </a:r>
            <a:r>
              <a:rPr lang="en-US" dirty="0" err="1"/>
              <a:t>PrEP</a:t>
            </a:r>
            <a:r>
              <a:rPr lang="en-US" dirty="0"/>
              <a:t> evaluation visit based on the result of a rapid combined antigen/antibody assay, blood should always be drawn for laboratory confirmatory testing that includes an HIV RNA </a:t>
            </a:r>
            <a:r>
              <a:rPr lang="en-US" dirty="0" smtClean="0"/>
              <a:t>assay</a:t>
            </a:r>
            <a:endParaRPr lang="en-US" dirty="0"/>
          </a:p>
        </p:txBody>
      </p:sp>
    </p:spTree>
    <p:extLst>
      <p:ext uri="{BB962C8B-B14F-4D97-AF65-F5344CB8AC3E}">
        <p14:creationId xmlns:p14="http://schemas.microsoft.com/office/powerpoint/2010/main" val="31989637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Laboratory Testing for CAB-</a:t>
            </a:r>
            <a:r>
              <a:rPr lang="en-US" dirty="0" err="1"/>
              <a:t>PrEP</a:t>
            </a:r>
            <a:r>
              <a:rPr lang="en-US" dirty="0"/>
              <a:t> Patients</a:t>
            </a:r>
          </a:p>
        </p:txBody>
      </p:sp>
      <p:sp>
        <p:nvSpPr>
          <p:cNvPr id="3" name="Content Placeholder 2"/>
          <p:cNvSpPr>
            <a:spLocks noGrp="1"/>
          </p:cNvSpPr>
          <p:nvPr>
            <p:ph idx="1"/>
          </p:nvPr>
        </p:nvSpPr>
        <p:spPr/>
        <p:txBody>
          <a:bodyPr/>
          <a:lstStyle/>
          <a:p>
            <a:r>
              <a:rPr lang="en-US" dirty="0"/>
              <a:t>Based on the results of the CAB clinical </a:t>
            </a:r>
            <a:r>
              <a:rPr lang="en-US" dirty="0" smtClean="0"/>
              <a:t>trials </a:t>
            </a:r>
            <a:r>
              <a:rPr lang="en-US" dirty="0"/>
              <a:t>the following laboratory tests are NOT indicated before starting CAB injection or for monitoring patients during its use: </a:t>
            </a:r>
            <a:endParaRPr lang="en-US" dirty="0" smtClean="0"/>
          </a:p>
          <a:p>
            <a:pPr marL="0" indent="0">
              <a:buNone/>
            </a:pPr>
            <a:endParaRPr lang="en-US" dirty="0" smtClean="0"/>
          </a:p>
          <a:p>
            <a:pPr lvl="1"/>
            <a:r>
              <a:rPr lang="en-US" sz="2400" dirty="0"/>
              <a:t>C</a:t>
            </a:r>
            <a:r>
              <a:rPr lang="en-US" sz="2400" dirty="0" smtClean="0"/>
              <a:t>reatinine</a:t>
            </a:r>
            <a:r>
              <a:rPr lang="en-US" sz="2400" dirty="0"/>
              <a:t>, </a:t>
            </a:r>
            <a:r>
              <a:rPr lang="en-US" sz="2400" dirty="0" err="1" smtClean="0"/>
              <a:t>eCrCl</a:t>
            </a:r>
            <a:endParaRPr lang="en-US" sz="2400" dirty="0" smtClean="0"/>
          </a:p>
          <a:p>
            <a:pPr lvl="1"/>
            <a:r>
              <a:rPr lang="en-US" sz="2400" dirty="0"/>
              <a:t>H</a:t>
            </a:r>
            <a:r>
              <a:rPr lang="en-US" sz="2400" dirty="0" smtClean="0"/>
              <a:t>epatitis </a:t>
            </a:r>
            <a:r>
              <a:rPr lang="en-US" sz="2400" dirty="0"/>
              <a:t>B </a:t>
            </a:r>
            <a:r>
              <a:rPr lang="en-US" sz="2400" dirty="0" err="1" smtClean="0"/>
              <a:t>serologies</a:t>
            </a:r>
            <a:endParaRPr lang="en-US" sz="2400" dirty="0" smtClean="0"/>
          </a:p>
          <a:p>
            <a:pPr lvl="1"/>
            <a:r>
              <a:rPr lang="en-US" sz="2400" dirty="0"/>
              <a:t>L</a:t>
            </a:r>
            <a:r>
              <a:rPr lang="en-US" sz="2400" dirty="0" smtClean="0"/>
              <a:t>ipid panels</a:t>
            </a:r>
          </a:p>
          <a:p>
            <a:pPr lvl="1"/>
            <a:r>
              <a:rPr lang="en-US" sz="2400" dirty="0"/>
              <a:t>L</a:t>
            </a:r>
            <a:r>
              <a:rPr lang="en-US" sz="2400" dirty="0" smtClean="0"/>
              <a:t>iver </a:t>
            </a:r>
            <a:r>
              <a:rPr lang="en-US" sz="2400" dirty="0"/>
              <a:t>function </a:t>
            </a:r>
            <a:r>
              <a:rPr lang="en-US" sz="2400" dirty="0" smtClean="0"/>
              <a:t>tests </a:t>
            </a:r>
            <a:endParaRPr lang="en-US" sz="2400" dirty="0"/>
          </a:p>
        </p:txBody>
      </p:sp>
    </p:spTree>
    <p:extLst>
      <p:ext uri="{BB962C8B-B14F-4D97-AF65-F5344CB8AC3E}">
        <p14:creationId xmlns:p14="http://schemas.microsoft.com/office/powerpoint/2010/main" val="24666442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Managing Injection Site Reactions</a:t>
            </a:r>
            <a:endParaRPr lang="en-US" dirty="0"/>
          </a:p>
        </p:txBody>
      </p:sp>
      <p:sp>
        <p:nvSpPr>
          <p:cNvPr id="3" name="Content Placeholder 2"/>
          <p:cNvSpPr>
            <a:spLocks noGrp="1"/>
          </p:cNvSpPr>
          <p:nvPr>
            <p:ph idx="1"/>
          </p:nvPr>
        </p:nvSpPr>
        <p:spPr/>
        <p:txBody>
          <a:bodyPr>
            <a:normAutofit lnSpcReduction="10000"/>
          </a:bodyPr>
          <a:lstStyle/>
          <a:p>
            <a:r>
              <a:rPr lang="en-US" dirty="0"/>
              <a:t>In the clinical trials, injection site reactions (pain, tenderness, induration) were frequent following CAB injections. These reactions were generally mild or moderate, lasted only a few days, and occurred most frequently after the first 2-3 </a:t>
            </a:r>
            <a:r>
              <a:rPr lang="en-US" dirty="0" smtClean="0"/>
              <a:t>injections</a:t>
            </a:r>
          </a:p>
          <a:p>
            <a:r>
              <a:rPr lang="en-US" dirty="0"/>
              <a:t>F</a:t>
            </a:r>
            <a:r>
              <a:rPr lang="en-US" dirty="0" smtClean="0"/>
              <a:t>or </a:t>
            </a:r>
            <a:r>
              <a:rPr lang="en-US" dirty="0"/>
              <a:t>the first 2-3 </a:t>
            </a:r>
            <a:r>
              <a:rPr lang="en-US" dirty="0" smtClean="0"/>
              <a:t>injections patients may want to </a:t>
            </a:r>
            <a:r>
              <a:rPr lang="en-US" dirty="0"/>
              <a:t>take an over-the-counter pain medication within a couple of hours before or soon after the injection and continue as needed for one to two </a:t>
            </a:r>
            <a:r>
              <a:rPr lang="en-US" dirty="0" smtClean="0"/>
              <a:t>days</a:t>
            </a:r>
          </a:p>
          <a:p>
            <a:r>
              <a:rPr lang="en-US" dirty="0" smtClean="0"/>
              <a:t> Apply </a:t>
            </a:r>
            <a:r>
              <a:rPr lang="en-US" dirty="0"/>
              <a:t>a warm compress or heating pad to the injection site for 15-20 minutes after the injection (e.g., after arriving back at home</a:t>
            </a:r>
            <a:r>
              <a:rPr lang="en-US" dirty="0" smtClean="0"/>
              <a:t>)</a:t>
            </a:r>
            <a:endParaRPr lang="en-US" dirty="0"/>
          </a:p>
        </p:txBody>
      </p:sp>
    </p:spTree>
    <p:extLst>
      <p:ext uri="{BB962C8B-B14F-4D97-AF65-F5344CB8AC3E}">
        <p14:creationId xmlns:p14="http://schemas.microsoft.com/office/powerpoint/2010/main" val="4413713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Follow-up and Monitoring for CAB </a:t>
            </a:r>
            <a:endParaRPr lang="en-US" dirty="0"/>
          </a:p>
        </p:txBody>
      </p:sp>
      <p:sp>
        <p:nvSpPr>
          <p:cNvPr id="3" name="Content Placeholder 2"/>
          <p:cNvSpPr>
            <a:spLocks noGrp="1"/>
          </p:cNvSpPr>
          <p:nvPr>
            <p:ph idx="1"/>
          </p:nvPr>
        </p:nvSpPr>
        <p:spPr/>
        <p:txBody>
          <a:bodyPr/>
          <a:lstStyle/>
          <a:p>
            <a:r>
              <a:rPr lang="en-US" dirty="0"/>
              <a:t>Once CAB injections are initiated, patients should return for follow-up visits 1 month after the initial injection and then every 2 </a:t>
            </a:r>
            <a:r>
              <a:rPr lang="en-US" dirty="0" smtClean="0"/>
              <a:t>months</a:t>
            </a:r>
          </a:p>
          <a:p>
            <a:r>
              <a:rPr lang="en-US" dirty="0"/>
              <a:t>At visit 1 month after initial injection (month 1, second </a:t>
            </a:r>
            <a:r>
              <a:rPr lang="en-US" dirty="0" smtClean="0"/>
              <a:t>injection), repeat </a:t>
            </a:r>
            <a:r>
              <a:rPr lang="en-US" dirty="0"/>
              <a:t>HIV-1 RNA test and assess for signs or symptoms of acute </a:t>
            </a:r>
            <a:r>
              <a:rPr lang="en-US" dirty="0" smtClean="0"/>
              <a:t>infection, administer </a:t>
            </a:r>
            <a:r>
              <a:rPr lang="en-US" dirty="0"/>
              <a:t>CAB injection </a:t>
            </a:r>
            <a:r>
              <a:rPr lang="en-US" dirty="0" smtClean="0"/>
              <a:t>and respond </a:t>
            </a:r>
            <a:r>
              <a:rPr lang="en-US" dirty="0"/>
              <a:t>to new </a:t>
            </a:r>
            <a:r>
              <a:rPr lang="en-US" dirty="0" smtClean="0"/>
              <a:t>questions</a:t>
            </a:r>
          </a:p>
          <a:p>
            <a:r>
              <a:rPr lang="en-US" dirty="0"/>
              <a:t>At each bimonthly visit (beginning with the third injection – month </a:t>
            </a:r>
            <a:r>
              <a:rPr lang="en-US" dirty="0" smtClean="0"/>
              <a:t>3), repeat </a:t>
            </a:r>
            <a:r>
              <a:rPr lang="en-US" dirty="0"/>
              <a:t>HIV-1 RNA test and assess for signs or symptoms of acute </a:t>
            </a:r>
            <a:r>
              <a:rPr lang="en-US" dirty="0" smtClean="0"/>
              <a:t>infection and administer </a:t>
            </a:r>
            <a:r>
              <a:rPr lang="en-US" dirty="0"/>
              <a:t>CAB injection </a:t>
            </a:r>
          </a:p>
        </p:txBody>
      </p:sp>
    </p:spTree>
    <p:extLst>
      <p:ext uri="{BB962C8B-B14F-4D97-AF65-F5344CB8AC3E}">
        <p14:creationId xmlns:p14="http://schemas.microsoft.com/office/powerpoint/2010/main" val="20242222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240077" y="977031"/>
            <a:ext cx="9231681" cy="5436296"/>
          </a:xfrm>
          <a:prstGeom prst="rect">
            <a:avLst/>
          </a:prstGeom>
        </p:spPr>
      </p:pic>
    </p:spTree>
    <p:extLst>
      <p:ext uri="{BB962C8B-B14F-4D97-AF65-F5344CB8AC3E}">
        <p14:creationId xmlns:p14="http://schemas.microsoft.com/office/powerpoint/2010/main" val="41917911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 for HIV Testing in </a:t>
            </a:r>
            <a:r>
              <a:rPr lang="en-US" dirty="0" err="1" smtClean="0"/>
              <a:t>PrEP</a:t>
            </a:r>
            <a:endParaRPr lang="en-US" dirty="0"/>
          </a:p>
        </p:txBody>
      </p:sp>
      <p:sp>
        <p:nvSpPr>
          <p:cNvPr id="3" name="Content Placeholder 2"/>
          <p:cNvSpPr>
            <a:spLocks noGrp="1"/>
          </p:cNvSpPr>
          <p:nvPr>
            <p:ph idx="1"/>
          </p:nvPr>
        </p:nvSpPr>
        <p:spPr/>
        <p:txBody>
          <a:bodyPr>
            <a:normAutofit fontScale="85000" lnSpcReduction="10000"/>
          </a:bodyPr>
          <a:lstStyle/>
          <a:p>
            <a:r>
              <a:rPr lang="en-US" dirty="0"/>
              <a:t>Recent data have shown that the performance of HIV tests in persons who acquire HIV infection while taking antiretroviral medications for </a:t>
            </a:r>
            <a:r>
              <a:rPr lang="en-US" dirty="0" err="1"/>
              <a:t>PrEP</a:t>
            </a:r>
            <a:r>
              <a:rPr lang="en-US" dirty="0"/>
              <a:t> differs from test performance in persons not exposed to </a:t>
            </a:r>
            <a:r>
              <a:rPr lang="en-US" dirty="0" err="1"/>
              <a:t>antiretrovirals</a:t>
            </a:r>
            <a:r>
              <a:rPr lang="en-US" dirty="0"/>
              <a:t> at or after the time of HIV </a:t>
            </a:r>
            <a:r>
              <a:rPr lang="en-US" dirty="0" smtClean="0"/>
              <a:t>acquisition</a:t>
            </a:r>
          </a:p>
          <a:p>
            <a:r>
              <a:rPr lang="en-US" dirty="0"/>
              <a:t>The </a:t>
            </a:r>
            <a:r>
              <a:rPr lang="en-US" dirty="0" err="1"/>
              <a:t>antiretrovirals</a:t>
            </a:r>
            <a:r>
              <a:rPr lang="en-US" dirty="0"/>
              <a:t> used for </a:t>
            </a:r>
            <a:r>
              <a:rPr lang="en-US" dirty="0" err="1"/>
              <a:t>PrEP</a:t>
            </a:r>
            <a:r>
              <a:rPr lang="en-US" dirty="0"/>
              <a:t> can suppress early viral replication which can affect the timing of antibody </a:t>
            </a:r>
            <a:r>
              <a:rPr lang="en-US" dirty="0" smtClean="0"/>
              <a:t>development</a:t>
            </a:r>
          </a:p>
          <a:p>
            <a:r>
              <a:rPr lang="en-US" dirty="0"/>
              <a:t>In HPTN 083, detection among participants in the </a:t>
            </a:r>
            <a:r>
              <a:rPr lang="en-US" dirty="0" err="1"/>
              <a:t>cabotegravir</a:t>
            </a:r>
            <a:r>
              <a:rPr lang="en-US" dirty="0"/>
              <a:t> group with antigen/antibody testing was delayed by a mean of 62 days compared to detection by qualitative HIV-1 RNA assay for infections determined to have been present at baseline; the delay was 98 days for incident infections. Among participants in the F/TDF group, detection by antigen/antibody testing was delayed by a mean of 34 days from qualitative HIV-1 RNA detection for baseline infections and 31 days for incident </a:t>
            </a:r>
            <a:r>
              <a:rPr lang="en-US" dirty="0" smtClean="0"/>
              <a:t>infections</a:t>
            </a:r>
            <a:endParaRPr lang="en-US" dirty="0"/>
          </a:p>
        </p:txBody>
      </p:sp>
    </p:spTree>
    <p:extLst>
      <p:ext uri="{BB962C8B-B14F-4D97-AF65-F5344CB8AC3E}">
        <p14:creationId xmlns:p14="http://schemas.microsoft.com/office/powerpoint/2010/main" val="7902537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404618" y="551144"/>
            <a:ext cx="8889564" cy="5862181"/>
          </a:xfrm>
          <a:prstGeom prst="rect">
            <a:avLst/>
          </a:prstGeom>
        </p:spPr>
      </p:pic>
    </p:spTree>
    <p:extLst>
      <p:ext uri="{BB962C8B-B14F-4D97-AF65-F5344CB8AC3E}">
        <p14:creationId xmlns:p14="http://schemas.microsoft.com/office/powerpoint/2010/main" val="30145670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2267211" y="576197"/>
            <a:ext cx="6651321" cy="6137754"/>
          </a:xfrm>
          <a:prstGeom prst="rect">
            <a:avLst/>
          </a:prstGeom>
        </p:spPr>
      </p:pic>
    </p:spTree>
    <p:extLst>
      <p:ext uri="{BB962C8B-B14F-4D97-AF65-F5344CB8AC3E}">
        <p14:creationId xmlns:p14="http://schemas.microsoft.com/office/powerpoint/2010/main" val="34685559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1200" dirty="0" smtClean="0"/>
              <a:t>1. </a:t>
            </a:r>
            <a:r>
              <a:rPr lang="en-US" sz="1200" dirty="0" err="1" smtClean="0"/>
              <a:t>Grohskopf</a:t>
            </a:r>
            <a:r>
              <a:rPr lang="en-US" sz="1200" dirty="0" smtClean="0"/>
              <a:t> </a:t>
            </a:r>
            <a:r>
              <a:rPr lang="en-US" sz="1200" dirty="0"/>
              <a:t>LA, </a:t>
            </a:r>
            <a:r>
              <a:rPr lang="en-US" sz="1200" dirty="0" err="1"/>
              <a:t>Chillag</a:t>
            </a:r>
            <a:r>
              <a:rPr lang="en-US" sz="1200" dirty="0"/>
              <a:t> KL, </a:t>
            </a:r>
            <a:r>
              <a:rPr lang="en-US" sz="1200" dirty="0" err="1"/>
              <a:t>Gvetadze</a:t>
            </a:r>
            <a:r>
              <a:rPr lang="en-US" sz="1200" dirty="0"/>
              <a:t> R, et al. Randomized trial of clinical safety of daily oral </a:t>
            </a:r>
            <a:r>
              <a:rPr lang="en-US" sz="1200" dirty="0" err="1"/>
              <a:t>tenofovir</a:t>
            </a:r>
            <a:r>
              <a:rPr lang="en-US" sz="1200" dirty="0"/>
              <a:t> </a:t>
            </a:r>
            <a:r>
              <a:rPr lang="en-US" sz="1200" dirty="0" err="1"/>
              <a:t>disoproxil</a:t>
            </a:r>
            <a:r>
              <a:rPr lang="en-US" sz="1200" dirty="0"/>
              <a:t> fumarate (TDF) among HIV-uninfected men who have sex with men (MSM) in the United States. J </a:t>
            </a:r>
            <a:r>
              <a:rPr lang="en-US" sz="1200" dirty="0" err="1"/>
              <a:t>Acquir</a:t>
            </a:r>
            <a:r>
              <a:rPr lang="en-US" sz="1200" dirty="0"/>
              <a:t> Immune </a:t>
            </a:r>
            <a:r>
              <a:rPr lang="en-US" sz="1200" dirty="0" err="1"/>
              <a:t>Defic</a:t>
            </a:r>
            <a:r>
              <a:rPr lang="en-US" sz="1200" dirty="0"/>
              <a:t> </a:t>
            </a:r>
            <a:r>
              <a:rPr lang="en-US" sz="1200" dirty="0" err="1"/>
              <a:t>Syndr</a:t>
            </a:r>
            <a:r>
              <a:rPr lang="en-US" sz="1200" dirty="0"/>
              <a:t>. 2013; 64(1):79-86. </a:t>
            </a:r>
            <a:endParaRPr lang="en-US" sz="1200" dirty="0" smtClean="0"/>
          </a:p>
          <a:p>
            <a:r>
              <a:rPr lang="en-US" sz="1200" dirty="0" smtClean="0"/>
              <a:t>2</a:t>
            </a:r>
            <a:r>
              <a:rPr lang="en-US" sz="1200" dirty="0"/>
              <a:t>. Grant RM, Lama JR, Anderson PL, et al. </a:t>
            </a:r>
            <a:r>
              <a:rPr lang="en-US" sz="1200" dirty="0" err="1"/>
              <a:t>Preexposure</a:t>
            </a:r>
            <a:r>
              <a:rPr lang="en-US" sz="1200" dirty="0"/>
              <a:t> chemoprophylaxis for HIV prevention in men who have sex with men. N </a:t>
            </a:r>
            <a:r>
              <a:rPr lang="en-US" sz="1200" dirty="0" err="1"/>
              <a:t>Engl</a:t>
            </a:r>
            <a:r>
              <a:rPr lang="en-US" sz="1200" dirty="0"/>
              <a:t> J Med. 2010;363(27):2587-99. doi:10.1056/NEJMoa1011205 </a:t>
            </a:r>
            <a:endParaRPr lang="en-US" sz="1200" dirty="0" smtClean="0"/>
          </a:p>
          <a:p>
            <a:r>
              <a:rPr lang="en-US" sz="1200" dirty="0" smtClean="0"/>
              <a:t>3.Mayer </a:t>
            </a:r>
            <a:r>
              <a:rPr lang="en-US" sz="1200" dirty="0"/>
              <a:t>KH, Molina J-M, Thompson MA, et al. </a:t>
            </a:r>
            <a:r>
              <a:rPr lang="en-US" sz="1200" dirty="0" err="1"/>
              <a:t>Emtricitabine</a:t>
            </a:r>
            <a:r>
              <a:rPr lang="en-US" sz="1200" dirty="0"/>
              <a:t> and </a:t>
            </a:r>
            <a:r>
              <a:rPr lang="en-US" sz="1200" dirty="0" err="1"/>
              <a:t>tenofovir</a:t>
            </a:r>
            <a:r>
              <a:rPr lang="en-US" sz="1200" dirty="0"/>
              <a:t> </a:t>
            </a:r>
            <a:r>
              <a:rPr lang="en-US" sz="1200" dirty="0" err="1"/>
              <a:t>alafenamide</a:t>
            </a:r>
            <a:r>
              <a:rPr lang="en-US" sz="1200" dirty="0"/>
              <a:t> vs </a:t>
            </a:r>
            <a:r>
              <a:rPr lang="en-US" sz="1200" dirty="0" err="1"/>
              <a:t>emtricitabine</a:t>
            </a:r>
            <a:r>
              <a:rPr lang="en-US" sz="1200" dirty="0"/>
              <a:t> and </a:t>
            </a:r>
            <a:r>
              <a:rPr lang="en-US" sz="1200" dirty="0" err="1"/>
              <a:t>tenofovir</a:t>
            </a:r>
            <a:r>
              <a:rPr lang="en-US" sz="1200" dirty="0"/>
              <a:t> </a:t>
            </a:r>
            <a:r>
              <a:rPr lang="en-US" sz="1200" dirty="0" err="1"/>
              <a:t>disoproxil</a:t>
            </a:r>
            <a:r>
              <a:rPr lang="en-US" sz="1200" dirty="0"/>
              <a:t> fumarate for HIV pre-exposure prophylaxis (DISCOVER</a:t>
            </a:r>
            <a:r>
              <a:rPr lang="en-US" sz="1200" dirty="0" smtClean="0"/>
              <a:t>):primary results from a </a:t>
            </a:r>
            <a:r>
              <a:rPr lang="en-US" sz="1200" dirty="0" err="1" smtClean="0"/>
              <a:t>multicentre</a:t>
            </a:r>
            <a:r>
              <a:rPr lang="en-US" sz="1200" dirty="0"/>
              <a:t>, active-controlled, phase 3, </a:t>
            </a:r>
            <a:r>
              <a:rPr lang="en-US" sz="1200" dirty="0" err="1"/>
              <a:t>noninferiority</a:t>
            </a:r>
            <a:r>
              <a:rPr lang="en-US" sz="1200" dirty="0"/>
              <a:t> trial. The Lancet. 2020;396(10246):239-254</a:t>
            </a:r>
            <a:r>
              <a:rPr lang="en-US" sz="1200" dirty="0" smtClean="0"/>
              <a:t>.</a:t>
            </a:r>
          </a:p>
          <a:p>
            <a:r>
              <a:rPr lang="en-US" sz="1200" dirty="0" smtClean="0"/>
              <a:t>4. HIV </a:t>
            </a:r>
            <a:r>
              <a:rPr lang="en-US" sz="1200" dirty="0"/>
              <a:t>Prevention Trials Network. HPTN 084 Study Demonstrates superiority of CAB LA to oral FTC/TDF for the prevention of HIV. </a:t>
            </a:r>
            <a:r>
              <a:rPr lang="en-US" sz="1200" dirty="0" smtClean="0"/>
              <a:t>2020</a:t>
            </a:r>
          </a:p>
          <a:p>
            <a:r>
              <a:rPr lang="en-US" sz="1200" dirty="0"/>
              <a:t>5. </a:t>
            </a:r>
            <a:r>
              <a:rPr lang="en-US" sz="1200" dirty="0" err="1"/>
              <a:t>Landovitz</a:t>
            </a:r>
            <a:r>
              <a:rPr lang="en-US" sz="1200" dirty="0"/>
              <a:t> RJ, Donnell D, Clement ME, et al. </a:t>
            </a:r>
            <a:r>
              <a:rPr lang="en-US" sz="1200" dirty="0" err="1"/>
              <a:t>Cabotegravir</a:t>
            </a:r>
            <a:r>
              <a:rPr lang="en-US" sz="1200" dirty="0"/>
              <a:t> for HIV prevention in cisgender men and transgender women. N </a:t>
            </a:r>
            <a:r>
              <a:rPr lang="en-US" sz="1200" dirty="0" err="1"/>
              <a:t>Engl</a:t>
            </a:r>
            <a:r>
              <a:rPr lang="en-US" sz="1200" dirty="0"/>
              <a:t> J Med. 2021;385(7):</a:t>
            </a:r>
            <a:r>
              <a:rPr lang="en-US" sz="1200" dirty="0" smtClean="0"/>
              <a:t>595-608</a:t>
            </a:r>
          </a:p>
          <a:p>
            <a:r>
              <a:rPr lang="en-US" sz="1200" dirty="0" smtClean="0"/>
              <a:t>6. </a:t>
            </a:r>
            <a:r>
              <a:rPr lang="en-US" sz="1200" dirty="0" err="1" smtClean="0"/>
              <a:t>Preexposure</a:t>
            </a:r>
            <a:r>
              <a:rPr lang="en-US" sz="1200" dirty="0" smtClean="0"/>
              <a:t> </a:t>
            </a:r>
            <a:r>
              <a:rPr lang="en-US" sz="1200" dirty="0"/>
              <a:t>Prophylaxis for the Prevention of HIV Infection in the United States – 2021 Update Clinical Practice Guideline</a:t>
            </a:r>
          </a:p>
        </p:txBody>
      </p:sp>
    </p:spTree>
    <p:extLst>
      <p:ext uri="{BB962C8B-B14F-4D97-AF65-F5344CB8AC3E}">
        <p14:creationId xmlns:p14="http://schemas.microsoft.com/office/powerpoint/2010/main" val="26112094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979112" y="753228"/>
            <a:ext cx="7891397" cy="6050071"/>
          </a:xfrm>
          <a:prstGeom prst="rect">
            <a:avLst/>
          </a:prstGeom>
        </p:spPr>
      </p:pic>
    </p:spTree>
    <p:extLst>
      <p:ext uri="{BB962C8B-B14F-4D97-AF65-F5344CB8AC3E}">
        <p14:creationId xmlns:p14="http://schemas.microsoft.com/office/powerpoint/2010/main" val="3488652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HIV Testing </a:t>
            </a:r>
            <a:endParaRPr lang="en-US" dirty="0"/>
          </a:p>
        </p:txBody>
      </p:sp>
      <p:sp>
        <p:nvSpPr>
          <p:cNvPr id="3" name="Content Placeholder 2"/>
          <p:cNvSpPr>
            <a:spLocks noGrp="1"/>
          </p:cNvSpPr>
          <p:nvPr>
            <p:ph idx="1"/>
          </p:nvPr>
        </p:nvSpPr>
        <p:spPr/>
        <p:txBody>
          <a:bodyPr>
            <a:normAutofit lnSpcReduction="10000"/>
          </a:bodyPr>
          <a:lstStyle/>
          <a:p>
            <a:r>
              <a:rPr lang="en-US" dirty="0"/>
              <a:t>HIV testing with confirmed </a:t>
            </a:r>
            <a:r>
              <a:rPr lang="en-US" dirty="0" smtClean="0"/>
              <a:t>results from within the past 7 days </a:t>
            </a:r>
            <a:r>
              <a:rPr lang="en-US" dirty="0"/>
              <a:t>is required to document that patients do not have HIV when they </a:t>
            </a:r>
            <a:r>
              <a:rPr lang="en-US" dirty="0" smtClean="0"/>
              <a:t>start or re-start </a:t>
            </a:r>
            <a:r>
              <a:rPr lang="en-US" dirty="0"/>
              <a:t>taking </a:t>
            </a:r>
            <a:r>
              <a:rPr lang="en-US" dirty="0" err="1"/>
              <a:t>PrEP</a:t>
            </a:r>
            <a:r>
              <a:rPr lang="en-US" dirty="0"/>
              <a:t> </a:t>
            </a:r>
            <a:r>
              <a:rPr lang="en-US" dirty="0" smtClean="0"/>
              <a:t>medications</a:t>
            </a:r>
          </a:p>
          <a:p>
            <a:r>
              <a:rPr lang="en-US" dirty="0"/>
              <a:t>The required HIV testing before initiation can be accomplished by </a:t>
            </a:r>
            <a:r>
              <a:rPr lang="en-US" dirty="0" smtClean="0"/>
              <a:t>drawing </a:t>
            </a:r>
            <a:r>
              <a:rPr lang="en-US" dirty="0"/>
              <a:t>blood (serum) and sending the specimen to a laboratory for an antigen/antibody test or </a:t>
            </a:r>
            <a:r>
              <a:rPr lang="en-US" dirty="0" smtClean="0"/>
              <a:t>performing </a:t>
            </a:r>
            <a:r>
              <a:rPr lang="en-US" dirty="0"/>
              <a:t>a rapid, point-of-care, FDA-approved, </a:t>
            </a:r>
            <a:r>
              <a:rPr lang="en-US" dirty="0" err="1"/>
              <a:t>fingerstick</a:t>
            </a:r>
            <a:r>
              <a:rPr lang="en-US" dirty="0"/>
              <a:t> antigen/antibody blood </a:t>
            </a:r>
            <a:r>
              <a:rPr lang="en-US" dirty="0" smtClean="0"/>
              <a:t>test</a:t>
            </a:r>
          </a:p>
          <a:p>
            <a:r>
              <a:rPr lang="en-US" dirty="0"/>
              <a:t>In the context of </a:t>
            </a:r>
            <a:r>
              <a:rPr lang="en-US" dirty="0" err="1"/>
              <a:t>PrEP</a:t>
            </a:r>
            <a:r>
              <a:rPr lang="en-US" dirty="0"/>
              <a:t>, rapid tests that use oral fluid should not be used to screen for HIV infection because they are less sensitive for the detection of acute or recent infection than blood </a:t>
            </a:r>
            <a:r>
              <a:rPr lang="en-US" dirty="0" smtClean="0"/>
              <a:t>tests</a:t>
            </a:r>
            <a:endParaRPr lang="en-US" dirty="0"/>
          </a:p>
        </p:txBody>
      </p:sp>
    </p:spTree>
    <p:extLst>
      <p:ext uri="{BB962C8B-B14F-4D97-AF65-F5344CB8AC3E}">
        <p14:creationId xmlns:p14="http://schemas.microsoft.com/office/powerpoint/2010/main" val="25338914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Acute HIV Infection </a:t>
            </a:r>
            <a:endParaRPr lang="en-US" dirty="0"/>
          </a:p>
        </p:txBody>
      </p:sp>
      <p:sp>
        <p:nvSpPr>
          <p:cNvPr id="3" name="Content Placeholder 2"/>
          <p:cNvSpPr>
            <a:spLocks noGrp="1"/>
          </p:cNvSpPr>
          <p:nvPr>
            <p:ph idx="1"/>
          </p:nvPr>
        </p:nvSpPr>
        <p:spPr/>
        <p:txBody>
          <a:bodyPr/>
          <a:lstStyle/>
          <a:p>
            <a:r>
              <a:rPr lang="en-US" dirty="0"/>
              <a:t>Clinicians should suspect acute HIV infection in persons who report having engaged in exposure-prone behaviors in the 4 weeks prior to evaluation for </a:t>
            </a:r>
            <a:r>
              <a:rPr lang="en-US" dirty="0" err="1"/>
              <a:t>PrEP</a:t>
            </a:r>
            <a:r>
              <a:rPr lang="en-US" dirty="0"/>
              <a:t> (e.g., a condom broke during sex with an HIV-infected partner, relapse to injection drug use with shared injection equipment</a:t>
            </a:r>
            <a:r>
              <a:rPr lang="en-US" dirty="0" smtClean="0"/>
              <a:t>)</a:t>
            </a:r>
          </a:p>
          <a:p>
            <a:r>
              <a:rPr lang="en-US" dirty="0"/>
              <a:t>For all </a:t>
            </a:r>
            <a:r>
              <a:rPr lang="en-US" dirty="0" err="1"/>
              <a:t>PrEP</a:t>
            </a:r>
            <a:r>
              <a:rPr lang="en-US" dirty="0"/>
              <a:t> candidates with a negative or an indeterminate result on an HIV </a:t>
            </a:r>
            <a:r>
              <a:rPr lang="en-US" dirty="0" smtClean="0"/>
              <a:t>antigen/antibody who report a </a:t>
            </a:r>
            <a:r>
              <a:rPr lang="en-US" dirty="0"/>
              <a:t>recent possible HIV exposure event, clinicians should next solicit a history of </a:t>
            </a:r>
            <a:r>
              <a:rPr lang="en-US" dirty="0" smtClean="0"/>
              <a:t>signs </a:t>
            </a:r>
            <a:r>
              <a:rPr lang="en-US" dirty="0"/>
              <a:t>or symptoms of viral infection during the preceding month </a:t>
            </a:r>
          </a:p>
        </p:txBody>
      </p:sp>
    </p:spTree>
    <p:extLst>
      <p:ext uri="{BB962C8B-B14F-4D97-AF65-F5344CB8AC3E}">
        <p14:creationId xmlns:p14="http://schemas.microsoft.com/office/powerpoint/2010/main" val="32036782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100" y="602915"/>
            <a:ext cx="9613861" cy="1080938"/>
          </a:xfrm>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878904" y="1495964"/>
            <a:ext cx="7340252" cy="4366217"/>
          </a:xfrm>
          <a:prstGeom prst="rect">
            <a:avLst/>
          </a:prstGeom>
        </p:spPr>
      </p:pic>
    </p:spTree>
    <p:extLst>
      <p:ext uri="{BB962C8B-B14F-4D97-AF65-F5344CB8AC3E}">
        <p14:creationId xmlns:p14="http://schemas.microsoft.com/office/powerpoint/2010/main" val="3773557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HIV Testing </a:t>
            </a:r>
            <a:endParaRPr lang="en-US" dirty="0"/>
          </a:p>
        </p:txBody>
      </p:sp>
      <p:sp>
        <p:nvSpPr>
          <p:cNvPr id="3" name="Content Placeholder 2"/>
          <p:cNvSpPr>
            <a:spLocks noGrp="1"/>
          </p:cNvSpPr>
          <p:nvPr>
            <p:ph idx="1"/>
          </p:nvPr>
        </p:nvSpPr>
        <p:spPr/>
        <p:txBody>
          <a:bodyPr>
            <a:normAutofit lnSpcReduction="10000"/>
          </a:bodyPr>
          <a:lstStyle/>
          <a:p>
            <a:r>
              <a:rPr lang="en-US" dirty="0"/>
              <a:t>While HIV-1 RNA testing is </a:t>
            </a:r>
            <a:r>
              <a:rPr lang="en-US" dirty="0" smtClean="0"/>
              <a:t>sensitive, </a:t>
            </a:r>
            <a:r>
              <a:rPr lang="en-US" dirty="0"/>
              <a:t>healthcare providers should be aware that available assays might yield false-positive low viral load results (e.g., </a:t>
            </a:r>
            <a:r>
              <a:rPr lang="en-US" dirty="0" smtClean="0"/>
              <a:t>&lt;200 copies/mL) </a:t>
            </a:r>
          </a:p>
          <a:p>
            <a:r>
              <a:rPr lang="en-US" dirty="0"/>
              <a:t>Without confirmatory tests, such false-positive results can lead to misdiagnosis of HIV </a:t>
            </a:r>
            <a:r>
              <a:rPr lang="en-US" dirty="0" smtClean="0"/>
              <a:t>infection</a:t>
            </a:r>
            <a:endParaRPr lang="en-US" dirty="0" smtClean="0"/>
          </a:p>
          <a:p>
            <a:r>
              <a:rPr lang="en-US" dirty="0"/>
              <a:t>When clinicians prescribe </a:t>
            </a:r>
            <a:r>
              <a:rPr lang="en-US" dirty="0" err="1"/>
              <a:t>PrEP</a:t>
            </a:r>
            <a:r>
              <a:rPr lang="en-US" dirty="0"/>
              <a:t> based solely on the results of point of care rapid tests, a laboratory antigen/antibody test should always be ordered at the time baseline labs are drawn. This will increase the likelihood of detecting unrecognized acute infection so that the patient can be transitioned from </a:t>
            </a:r>
            <a:r>
              <a:rPr lang="en-US" dirty="0" err="1"/>
              <a:t>PrEP</a:t>
            </a:r>
            <a:r>
              <a:rPr lang="en-US" dirty="0"/>
              <a:t> to antiretroviral treatment in a timely </a:t>
            </a:r>
            <a:r>
              <a:rPr lang="en-US" dirty="0" smtClean="0"/>
              <a:t>manner</a:t>
            </a:r>
            <a:endParaRPr lang="en-US" dirty="0"/>
          </a:p>
        </p:txBody>
      </p:sp>
    </p:spTree>
    <p:extLst>
      <p:ext uri="{BB962C8B-B14F-4D97-AF65-F5344CB8AC3E}">
        <p14:creationId xmlns:p14="http://schemas.microsoft.com/office/powerpoint/2010/main" val="31795060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for Sexually Transmitted Infections </a:t>
            </a:r>
            <a:endParaRPr lang="en-US" dirty="0"/>
          </a:p>
        </p:txBody>
      </p:sp>
      <p:sp>
        <p:nvSpPr>
          <p:cNvPr id="3" name="Content Placeholder 2"/>
          <p:cNvSpPr>
            <a:spLocks noGrp="1"/>
          </p:cNvSpPr>
          <p:nvPr>
            <p:ph idx="1"/>
          </p:nvPr>
        </p:nvSpPr>
        <p:spPr/>
        <p:txBody>
          <a:bodyPr>
            <a:normAutofit fontScale="92500" lnSpcReduction="10000"/>
          </a:bodyPr>
          <a:lstStyle/>
          <a:p>
            <a:r>
              <a:rPr lang="en-US" dirty="0"/>
              <a:t>Tests to screen for syphilis are recommended for all adults prescribed </a:t>
            </a:r>
            <a:r>
              <a:rPr lang="en-US" dirty="0" err="1"/>
              <a:t>PrEP</a:t>
            </a:r>
            <a:r>
              <a:rPr lang="en-US" dirty="0"/>
              <a:t>, both at screening and at semi-annual </a:t>
            </a:r>
            <a:r>
              <a:rPr lang="en-US" dirty="0" smtClean="0"/>
              <a:t>visits </a:t>
            </a:r>
            <a:endParaRPr lang="en-US" dirty="0" smtClean="0"/>
          </a:p>
          <a:p>
            <a:r>
              <a:rPr lang="en-US" dirty="0"/>
              <a:t>Tests to screen for </a:t>
            </a:r>
            <a:r>
              <a:rPr lang="en-US" dirty="0" smtClean="0"/>
              <a:t>gonorrhea and chlamydia </a:t>
            </a:r>
            <a:r>
              <a:rPr lang="en-US" dirty="0"/>
              <a:t>are recommended for all sexually active adults prescribed </a:t>
            </a:r>
            <a:r>
              <a:rPr lang="en-US" dirty="0" err="1"/>
              <a:t>PrEP</a:t>
            </a:r>
            <a:r>
              <a:rPr lang="en-US" dirty="0"/>
              <a:t>, both at screening, for MSM at quarterly visits, and for </a:t>
            </a:r>
            <a:r>
              <a:rPr lang="en-US" dirty="0" smtClean="0"/>
              <a:t>cis-gender women </a:t>
            </a:r>
            <a:r>
              <a:rPr lang="en-US" dirty="0"/>
              <a:t>at semi-annual </a:t>
            </a:r>
            <a:r>
              <a:rPr lang="en-US" dirty="0" smtClean="0"/>
              <a:t>visits (gonorrhea) and every 12 months (chlamydia</a:t>
            </a:r>
            <a:r>
              <a:rPr lang="en-US" dirty="0" smtClean="0"/>
              <a:t>) </a:t>
            </a:r>
            <a:endParaRPr lang="en-US" dirty="0" smtClean="0"/>
          </a:p>
          <a:p>
            <a:r>
              <a:rPr lang="en-US" dirty="0"/>
              <a:t>For MSM, gonorrhea and chlamydia screening using NAAT tests are preferred because of their sensitivity. Pharyngeal, rectal, and urine specimens should be collected (“3-site testing”) to maximize the identification of </a:t>
            </a:r>
            <a:r>
              <a:rPr lang="en-US" dirty="0" smtClean="0"/>
              <a:t>infection. </a:t>
            </a:r>
            <a:r>
              <a:rPr lang="en-US" dirty="0"/>
              <a:t>Patient self-collected samples have equivalent performance as clinician-obtained </a:t>
            </a:r>
            <a:r>
              <a:rPr lang="en-US" dirty="0" smtClean="0"/>
              <a:t>samples </a:t>
            </a:r>
            <a:r>
              <a:rPr lang="en-US" dirty="0"/>
              <a:t>and can help streamline patient visit </a:t>
            </a:r>
            <a:r>
              <a:rPr lang="en-US" dirty="0" smtClean="0"/>
              <a:t>flow</a:t>
            </a:r>
            <a:endParaRPr lang="en-US" dirty="0" smtClean="0"/>
          </a:p>
          <a:p>
            <a:endParaRPr lang="en-US" dirty="0"/>
          </a:p>
        </p:txBody>
      </p:sp>
    </p:spTree>
    <p:extLst>
      <p:ext uri="{BB962C8B-B14F-4D97-AF65-F5344CB8AC3E}">
        <p14:creationId xmlns:p14="http://schemas.microsoft.com/office/powerpoint/2010/main" val="1411287485"/>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205</TotalTime>
  <Words>2435</Words>
  <Application>Microsoft Office PowerPoint</Application>
  <PresentationFormat>Widescreen</PresentationFormat>
  <Paragraphs>108</Paragraphs>
  <Slides>31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Trebuchet MS</vt:lpstr>
      <vt:lpstr>Berlin</vt:lpstr>
      <vt:lpstr>Pre-Exposure Prophylaxis (PrEP)  for Prevention of HIV 101</vt:lpstr>
      <vt:lpstr>Identifying Indications for PrEP</vt:lpstr>
      <vt:lpstr>PowerPoint Presentation</vt:lpstr>
      <vt:lpstr>PowerPoint Presentation</vt:lpstr>
      <vt:lpstr>HIV Testing </vt:lpstr>
      <vt:lpstr>Acute HIV Infection </vt:lpstr>
      <vt:lpstr>PowerPoint Presentation</vt:lpstr>
      <vt:lpstr>HIV Testing </vt:lpstr>
      <vt:lpstr>Testing for Sexually Transmitted Infections </vt:lpstr>
      <vt:lpstr>Renal Function </vt:lpstr>
      <vt:lpstr>Testing for Infection with Hepatitis B Virus (HBV)</vt:lpstr>
      <vt:lpstr>Lipid Profile </vt:lpstr>
      <vt:lpstr>Testing Not Indicated for Oral PrEP</vt:lpstr>
      <vt:lpstr>Prescribing Oral PrEP </vt:lpstr>
      <vt:lpstr>Prescribing Oral PrEP </vt:lpstr>
      <vt:lpstr>Managing Side Effects of Oral PrEP</vt:lpstr>
      <vt:lpstr>Follow-up PrEP Care Visits for Oral PrEP</vt:lpstr>
      <vt:lpstr>PowerPoint Presentation</vt:lpstr>
      <vt:lpstr>Non-Daily Oral PrEP Regimens for MSM</vt:lpstr>
      <vt:lpstr>Non-Daily Oral PrEP Regimens for MSM</vt:lpstr>
      <vt:lpstr>Non-Daily Oral PrEP Regimens for MSM</vt:lpstr>
      <vt:lpstr>Non-Daily Oral PrEP Regimens for MSM</vt:lpstr>
      <vt:lpstr>Cabotegravir PrEP Injections </vt:lpstr>
      <vt:lpstr>Laboratory Testing for CAB-PrEP Patients</vt:lpstr>
      <vt:lpstr>Laboratory Testing for CAB-PrEP Patients</vt:lpstr>
      <vt:lpstr>Managing Injection Site Reactions</vt:lpstr>
      <vt:lpstr>Clinical Follow-up and Monitoring for CAB </vt:lpstr>
      <vt:lpstr>PowerPoint Presentation</vt:lpstr>
      <vt:lpstr>Considerations for HIV Testing in PrEP</vt:lpstr>
      <vt:lpstr>PowerPoint Presentation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Pre-Exposure Prophylaxis (PrEP) for Prevention of HIV: Guidelines Update</dc:title>
  <dc:creator>Gabrellas, Alithea (IHS/NAV)</dc:creator>
  <cp:lastModifiedBy>Gabrellas, Alithea (IHS/NAV)</cp:lastModifiedBy>
  <cp:revision>34</cp:revision>
  <dcterms:created xsi:type="dcterms:W3CDTF">2022-09-06T22:18:16Z</dcterms:created>
  <dcterms:modified xsi:type="dcterms:W3CDTF">2022-09-09T18:53:38Z</dcterms:modified>
</cp:coreProperties>
</file>