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45"/>
  </p:notesMasterIdLst>
  <p:handoutMasterIdLst>
    <p:handoutMasterId r:id="rId46"/>
  </p:handoutMasterIdLst>
  <p:sldIdLst>
    <p:sldId id="256" r:id="rId3"/>
    <p:sldId id="690" r:id="rId4"/>
    <p:sldId id="675" r:id="rId5"/>
    <p:sldId id="269" r:id="rId6"/>
    <p:sldId id="2147468575" r:id="rId7"/>
    <p:sldId id="2197" r:id="rId8"/>
    <p:sldId id="2198" r:id="rId9"/>
    <p:sldId id="2147468577" r:id="rId10"/>
    <p:sldId id="447" r:id="rId11"/>
    <p:sldId id="291" r:id="rId12"/>
    <p:sldId id="2147468578" r:id="rId13"/>
    <p:sldId id="361" r:id="rId14"/>
    <p:sldId id="453" r:id="rId15"/>
    <p:sldId id="2147468579" r:id="rId16"/>
    <p:sldId id="687" r:id="rId17"/>
    <p:sldId id="688" r:id="rId18"/>
    <p:sldId id="681" r:id="rId19"/>
    <p:sldId id="691" r:id="rId20"/>
    <p:sldId id="2147468576" r:id="rId21"/>
    <p:sldId id="680" r:id="rId22"/>
    <p:sldId id="683" r:id="rId23"/>
    <p:sldId id="313" r:id="rId24"/>
    <p:sldId id="460" r:id="rId25"/>
    <p:sldId id="461" r:id="rId26"/>
    <p:sldId id="353" r:id="rId27"/>
    <p:sldId id="338" r:id="rId28"/>
    <p:sldId id="454" r:id="rId29"/>
    <p:sldId id="672" r:id="rId30"/>
    <p:sldId id="674" r:id="rId31"/>
    <p:sldId id="2147468540" r:id="rId32"/>
    <p:sldId id="678" r:id="rId33"/>
    <p:sldId id="2147468580" r:id="rId34"/>
    <p:sldId id="366" r:id="rId35"/>
    <p:sldId id="2147468581" r:id="rId36"/>
    <p:sldId id="2147468569" r:id="rId37"/>
    <p:sldId id="2147468568" r:id="rId38"/>
    <p:sldId id="2147468570" r:id="rId39"/>
    <p:sldId id="360" r:id="rId40"/>
    <p:sldId id="2147468582" r:id="rId41"/>
    <p:sldId id="2147468583" r:id="rId42"/>
    <p:sldId id="2147468584" r:id="rId43"/>
    <p:sldId id="26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44E"/>
    <a:srgbClr val="008C99"/>
    <a:srgbClr val="50A5AB"/>
    <a:srgbClr val="BC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005" autoAdjust="0"/>
  </p:normalViewPr>
  <p:slideViewPr>
    <p:cSldViewPr>
      <p:cViewPr varScale="1">
        <p:scale>
          <a:sx n="126" d="100"/>
          <a:sy n="126" d="100"/>
        </p:scale>
        <p:origin x="176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35736-60DB-427B-9DE4-6DC5CE9A789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DD858BEA-E825-4DCA-8356-962089F30D8F}">
      <dgm:prSet phldrT="[Text]"/>
      <dgm:spPr/>
      <dgm:t>
        <a:bodyPr/>
        <a:lstStyle/>
        <a:p>
          <a:r>
            <a:rPr lang="en-US" dirty="0"/>
            <a:t>.</a:t>
          </a:r>
        </a:p>
      </dgm:t>
    </dgm:pt>
    <dgm:pt modelId="{9D8094CD-16F0-48FE-8E1B-409289372B9F}" type="parTrans" cxnId="{8E39010F-B712-42CC-83FB-A6616F6ACA6F}">
      <dgm:prSet/>
      <dgm:spPr/>
      <dgm:t>
        <a:bodyPr/>
        <a:lstStyle/>
        <a:p>
          <a:endParaRPr lang="en-US"/>
        </a:p>
      </dgm:t>
    </dgm:pt>
    <dgm:pt modelId="{91F0E343-CEC3-4568-8FB6-8A5FF10BD6AD}" type="sibTrans" cxnId="{8E39010F-B712-42CC-83FB-A6616F6ACA6F}">
      <dgm:prSet/>
      <dgm:spPr/>
      <dgm:t>
        <a:bodyPr/>
        <a:lstStyle/>
        <a:p>
          <a:endParaRPr lang="en-US"/>
        </a:p>
      </dgm:t>
    </dgm:pt>
    <dgm:pt modelId="{284DB141-5755-42E7-8FF5-B20B438E248C}">
      <dgm:prSet phldrT="[Text]"/>
      <dgm:spPr/>
      <dgm:t>
        <a:bodyPr/>
        <a:lstStyle/>
        <a:p>
          <a:r>
            <a:rPr lang="en-US" dirty="0"/>
            <a:t>.</a:t>
          </a:r>
        </a:p>
      </dgm:t>
    </dgm:pt>
    <dgm:pt modelId="{C1F29B04-62C9-442E-985C-0C77A450C247}" type="sibTrans" cxnId="{E0A474A0-5ADB-438D-8C8B-AFBBA7320753}">
      <dgm:prSet/>
      <dgm:spPr/>
      <dgm:t>
        <a:bodyPr/>
        <a:lstStyle/>
        <a:p>
          <a:endParaRPr lang="en-US"/>
        </a:p>
      </dgm:t>
    </dgm:pt>
    <dgm:pt modelId="{DD5EB10F-C44B-4884-96D7-B98C8E456A1D}" type="parTrans" cxnId="{E0A474A0-5ADB-438D-8C8B-AFBBA7320753}">
      <dgm:prSet/>
      <dgm:spPr/>
      <dgm:t>
        <a:bodyPr/>
        <a:lstStyle/>
        <a:p>
          <a:endParaRPr lang="en-US"/>
        </a:p>
      </dgm:t>
    </dgm:pt>
    <dgm:pt modelId="{FAB6B96E-A63F-43FA-B3B9-90B9FC936715}">
      <dgm:prSet phldrT="[Text]"/>
      <dgm:spPr/>
      <dgm:t>
        <a:bodyPr/>
        <a:lstStyle/>
        <a:p>
          <a:r>
            <a:rPr lang="en-US" dirty="0"/>
            <a:t>Look</a:t>
          </a:r>
        </a:p>
      </dgm:t>
    </dgm:pt>
    <dgm:pt modelId="{8EF379B7-6938-4DAE-9EA6-10CE9BDFD89E}" type="sibTrans" cxnId="{3CF2AB89-78DF-4B27-A9EB-A4971D07A905}">
      <dgm:prSet/>
      <dgm:spPr/>
      <dgm:t>
        <a:bodyPr/>
        <a:lstStyle/>
        <a:p>
          <a:endParaRPr lang="en-US"/>
        </a:p>
      </dgm:t>
    </dgm:pt>
    <dgm:pt modelId="{453514D2-AF9A-4D81-8182-34EBB798DD6B}" type="parTrans" cxnId="{3CF2AB89-78DF-4B27-A9EB-A4971D07A905}">
      <dgm:prSet/>
      <dgm:spPr/>
      <dgm:t>
        <a:bodyPr/>
        <a:lstStyle/>
        <a:p>
          <a:endParaRPr lang="en-US"/>
        </a:p>
      </dgm:t>
    </dgm:pt>
    <dgm:pt modelId="{70C785C7-9263-4C9F-9071-F7E26B475E56}">
      <dgm:prSet phldrT="[Text]"/>
      <dgm:spPr/>
      <dgm:t>
        <a:bodyPr/>
        <a:lstStyle/>
        <a:p>
          <a:r>
            <a:rPr lang="en-US" dirty="0"/>
            <a:t>Link</a:t>
          </a:r>
        </a:p>
      </dgm:t>
    </dgm:pt>
    <dgm:pt modelId="{12B247C8-BEEC-453E-ABA0-3B2434DCD6B4}" type="sibTrans" cxnId="{AC76B31A-2341-42B7-96BC-D85DCE53FD24}">
      <dgm:prSet/>
      <dgm:spPr/>
      <dgm:t>
        <a:bodyPr/>
        <a:lstStyle/>
        <a:p>
          <a:endParaRPr lang="en-US"/>
        </a:p>
      </dgm:t>
    </dgm:pt>
    <dgm:pt modelId="{1A1FC637-6E09-4D41-807D-82BC49407E8E}" type="parTrans" cxnId="{AC76B31A-2341-42B7-96BC-D85DCE53FD24}">
      <dgm:prSet/>
      <dgm:spPr/>
      <dgm:t>
        <a:bodyPr/>
        <a:lstStyle/>
        <a:p>
          <a:endParaRPr lang="en-US"/>
        </a:p>
      </dgm:t>
    </dgm:pt>
    <dgm:pt modelId="{3134B766-C96E-4CAB-BEE9-E0327707F7B4}">
      <dgm:prSet phldrT="[Text]"/>
      <dgm:spPr/>
      <dgm:t>
        <a:bodyPr/>
        <a:lstStyle/>
        <a:p>
          <a:r>
            <a:rPr lang="en-US" dirty="0"/>
            <a:t>Listen</a:t>
          </a:r>
        </a:p>
      </dgm:t>
    </dgm:pt>
    <dgm:pt modelId="{5AC76A4A-EDB3-429E-B381-C650BE111656}" type="sibTrans" cxnId="{923B7661-7161-4871-B3F5-4779E6F09ED2}">
      <dgm:prSet/>
      <dgm:spPr/>
      <dgm:t>
        <a:bodyPr/>
        <a:lstStyle/>
        <a:p>
          <a:endParaRPr lang="en-US"/>
        </a:p>
      </dgm:t>
    </dgm:pt>
    <dgm:pt modelId="{00FDB67E-C136-4390-9467-6CB7F0E1227B}" type="parTrans" cxnId="{923B7661-7161-4871-B3F5-4779E6F09ED2}">
      <dgm:prSet/>
      <dgm:spPr/>
      <dgm:t>
        <a:bodyPr/>
        <a:lstStyle/>
        <a:p>
          <a:endParaRPr lang="en-US"/>
        </a:p>
      </dgm:t>
    </dgm:pt>
    <dgm:pt modelId="{ED603CF8-3D64-4F5C-8045-FE47126DC853}">
      <dgm:prSet phldrT="[Text]"/>
      <dgm:spPr/>
      <dgm:t>
        <a:bodyPr/>
        <a:lstStyle/>
        <a:p>
          <a:r>
            <a:rPr lang="en-US" dirty="0"/>
            <a:t>.</a:t>
          </a:r>
        </a:p>
      </dgm:t>
    </dgm:pt>
    <dgm:pt modelId="{053A7108-7589-415C-8E65-0598FE2F81D7}" type="sibTrans" cxnId="{2302A15D-802A-4E25-A22B-41396504BD59}">
      <dgm:prSet/>
      <dgm:spPr/>
      <dgm:t>
        <a:bodyPr/>
        <a:lstStyle/>
        <a:p>
          <a:endParaRPr lang="en-US"/>
        </a:p>
      </dgm:t>
    </dgm:pt>
    <dgm:pt modelId="{D80F9D42-7EE0-4F1E-B556-5D5335050691}" type="parTrans" cxnId="{2302A15D-802A-4E25-A22B-41396504BD59}">
      <dgm:prSet/>
      <dgm:spPr/>
      <dgm:t>
        <a:bodyPr/>
        <a:lstStyle/>
        <a:p>
          <a:endParaRPr lang="en-US"/>
        </a:p>
      </dgm:t>
    </dgm:pt>
    <dgm:pt modelId="{8317F55B-0025-494E-A499-46EF0E902B23}" type="pres">
      <dgm:prSet presAssocID="{54B35736-60DB-427B-9DE4-6DC5CE9A789B}" presName="Name0" presStyleCnt="0">
        <dgm:presLayoutVars>
          <dgm:dir/>
          <dgm:animLvl val="lvl"/>
          <dgm:resizeHandles val="exact"/>
        </dgm:presLayoutVars>
      </dgm:prSet>
      <dgm:spPr/>
    </dgm:pt>
    <dgm:pt modelId="{7D9ADCD2-458C-408B-ABBA-9EA27A1E20E7}" type="pres">
      <dgm:prSet presAssocID="{ED603CF8-3D64-4F5C-8045-FE47126DC853}" presName="compositeNode" presStyleCnt="0">
        <dgm:presLayoutVars>
          <dgm:bulletEnabled val="1"/>
        </dgm:presLayoutVars>
      </dgm:prSet>
      <dgm:spPr/>
    </dgm:pt>
    <dgm:pt modelId="{6D136470-CD58-4A59-8748-F04DE49432A7}" type="pres">
      <dgm:prSet presAssocID="{ED603CF8-3D64-4F5C-8045-FE47126DC853}" presName="bgRect" presStyleLbl="node1" presStyleIdx="0" presStyleCnt="3" custLinFactNeighborX="3494" custLinFactNeighborY="1765"/>
      <dgm:spPr/>
    </dgm:pt>
    <dgm:pt modelId="{09C0F90F-8271-4EBA-A9D4-2EFEC928F3D0}" type="pres">
      <dgm:prSet presAssocID="{ED603CF8-3D64-4F5C-8045-FE47126DC853}" presName="parentNode" presStyleLbl="node1" presStyleIdx="0" presStyleCnt="3">
        <dgm:presLayoutVars>
          <dgm:chMax val="0"/>
          <dgm:bulletEnabled val="1"/>
        </dgm:presLayoutVars>
      </dgm:prSet>
      <dgm:spPr/>
    </dgm:pt>
    <dgm:pt modelId="{1AB807A0-C78F-4C62-97B3-DE24E490A9F6}" type="pres">
      <dgm:prSet presAssocID="{ED603CF8-3D64-4F5C-8045-FE47126DC853}" presName="childNode" presStyleLbl="node1" presStyleIdx="0" presStyleCnt="3">
        <dgm:presLayoutVars>
          <dgm:bulletEnabled val="1"/>
        </dgm:presLayoutVars>
      </dgm:prSet>
      <dgm:spPr/>
    </dgm:pt>
    <dgm:pt modelId="{849B2F64-6019-4022-888E-584E7D4303B3}" type="pres">
      <dgm:prSet presAssocID="{053A7108-7589-415C-8E65-0598FE2F81D7}" presName="hSp" presStyleCnt="0"/>
      <dgm:spPr/>
    </dgm:pt>
    <dgm:pt modelId="{E8222736-AFF9-4FA3-A4DC-287AD6F6A835}" type="pres">
      <dgm:prSet presAssocID="{053A7108-7589-415C-8E65-0598FE2F81D7}" presName="vProcSp" presStyleCnt="0"/>
      <dgm:spPr/>
    </dgm:pt>
    <dgm:pt modelId="{79F456E3-BA0D-4E20-BDE9-B65E2AE5920D}" type="pres">
      <dgm:prSet presAssocID="{053A7108-7589-415C-8E65-0598FE2F81D7}" presName="vSp1" presStyleCnt="0"/>
      <dgm:spPr/>
    </dgm:pt>
    <dgm:pt modelId="{73610CF8-5744-4286-9D7F-D31A4CF8F0DF}" type="pres">
      <dgm:prSet presAssocID="{053A7108-7589-415C-8E65-0598FE2F81D7}" presName="simulatedConn" presStyleLbl="solidFgAcc1" presStyleIdx="0" presStyleCnt="2"/>
      <dgm:spPr/>
    </dgm:pt>
    <dgm:pt modelId="{C84BB5A5-435F-4081-BBAD-BDF47EEFC0EC}" type="pres">
      <dgm:prSet presAssocID="{053A7108-7589-415C-8E65-0598FE2F81D7}" presName="vSp2" presStyleCnt="0"/>
      <dgm:spPr/>
    </dgm:pt>
    <dgm:pt modelId="{C61F1FC7-D68A-4F99-8DCF-880A531CBA46}" type="pres">
      <dgm:prSet presAssocID="{053A7108-7589-415C-8E65-0598FE2F81D7}" presName="sibTrans" presStyleCnt="0"/>
      <dgm:spPr/>
    </dgm:pt>
    <dgm:pt modelId="{7B56716F-9220-4C43-A524-C515FE559385}" type="pres">
      <dgm:prSet presAssocID="{284DB141-5755-42E7-8FF5-B20B438E248C}" presName="compositeNode" presStyleCnt="0">
        <dgm:presLayoutVars>
          <dgm:bulletEnabled val="1"/>
        </dgm:presLayoutVars>
      </dgm:prSet>
      <dgm:spPr/>
    </dgm:pt>
    <dgm:pt modelId="{2F37739E-8805-4C8E-BDA5-F6948EDD7A40}" type="pres">
      <dgm:prSet presAssocID="{284DB141-5755-42E7-8FF5-B20B438E248C}" presName="bgRect" presStyleLbl="node1" presStyleIdx="1" presStyleCnt="3" custLinFactNeighborX="1280" custLinFactNeighborY="1765"/>
      <dgm:spPr/>
    </dgm:pt>
    <dgm:pt modelId="{A8AB85E2-FD18-4CA2-B5C3-4FC2F84E948D}" type="pres">
      <dgm:prSet presAssocID="{284DB141-5755-42E7-8FF5-B20B438E248C}" presName="parentNode" presStyleLbl="node1" presStyleIdx="1" presStyleCnt="3">
        <dgm:presLayoutVars>
          <dgm:chMax val="0"/>
          <dgm:bulletEnabled val="1"/>
        </dgm:presLayoutVars>
      </dgm:prSet>
      <dgm:spPr/>
    </dgm:pt>
    <dgm:pt modelId="{D0DFF122-14E8-4D8F-87FA-A09E5C04400D}" type="pres">
      <dgm:prSet presAssocID="{284DB141-5755-42E7-8FF5-B20B438E248C}" presName="childNode" presStyleLbl="node1" presStyleIdx="1" presStyleCnt="3">
        <dgm:presLayoutVars>
          <dgm:bulletEnabled val="1"/>
        </dgm:presLayoutVars>
      </dgm:prSet>
      <dgm:spPr/>
    </dgm:pt>
    <dgm:pt modelId="{4BB184AD-3E63-4866-8211-70670C5A811B}" type="pres">
      <dgm:prSet presAssocID="{C1F29B04-62C9-442E-985C-0C77A450C247}" presName="hSp" presStyleCnt="0"/>
      <dgm:spPr/>
    </dgm:pt>
    <dgm:pt modelId="{383F106E-D6B3-4488-B0A0-0F0DF544A26F}" type="pres">
      <dgm:prSet presAssocID="{C1F29B04-62C9-442E-985C-0C77A450C247}" presName="vProcSp" presStyleCnt="0"/>
      <dgm:spPr/>
    </dgm:pt>
    <dgm:pt modelId="{2BED0DA2-3CC6-4D51-9BF5-7CF5EFC401BA}" type="pres">
      <dgm:prSet presAssocID="{C1F29B04-62C9-442E-985C-0C77A450C247}" presName="vSp1" presStyleCnt="0"/>
      <dgm:spPr/>
    </dgm:pt>
    <dgm:pt modelId="{16E0DEEA-5453-40D1-B025-006643DA5ABA}" type="pres">
      <dgm:prSet presAssocID="{C1F29B04-62C9-442E-985C-0C77A450C247}" presName="simulatedConn" presStyleLbl="solidFgAcc1" presStyleIdx="1" presStyleCnt="2"/>
      <dgm:spPr/>
    </dgm:pt>
    <dgm:pt modelId="{291C51E1-6E3A-4DD4-938B-5622DE9368B1}" type="pres">
      <dgm:prSet presAssocID="{C1F29B04-62C9-442E-985C-0C77A450C247}" presName="vSp2" presStyleCnt="0"/>
      <dgm:spPr/>
    </dgm:pt>
    <dgm:pt modelId="{2A7E250B-D440-42E8-A6F4-FB5C4080B96D}" type="pres">
      <dgm:prSet presAssocID="{C1F29B04-62C9-442E-985C-0C77A450C247}" presName="sibTrans" presStyleCnt="0"/>
      <dgm:spPr/>
    </dgm:pt>
    <dgm:pt modelId="{DC702893-525C-4F74-ABC4-B57E9606AE46}" type="pres">
      <dgm:prSet presAssocID="{DD858BEA-E825-4DCA-8356-962089F30D8F}" presName="compositeNode" presStyleCnt="0">
        <dgm:presLayoutVars>
          <dgm:bulletEnabled val="1"/>
        </dgm:presLayoutVars>
      </dgm:prSet>
      <dgm:spPr/>
    </dgm:pt>
    <dgm:pt modelId="{1BFAD6E7-42E9-4C22-97A5-1858EF39CB60}" type="pres">
      <dgm:prSet presAssocID="{DD858BEA-E825-4DCA-8356-962089F30D8F}" presName="bgRect" presStyleLbl="node1" presStyleIdx="2" presStyleCnt="3" custLinFactNeighborX="896" custLinFactNeighborY="20588"/>
      <dgm:spPr/>
    </dgm:pt>
    <dgm:pt modelId="{9F025FFC-5063-4F97-A5AE-CFA9F33DA949}" type="pres">
      <dgm:prSet presAssocID="{DD858BEA-E825-4DCA-8356-962089F30D8F}" presName="parentNode" presStyleLbl="node1" presStyleIdx="2" presStyleCnt="3">
        <dgm:presLayoutVars>
          <dgm:chMax val="0"/>
          <dgm:bulletEnabled val="1"/>
        </dgm:presLayoutVars>
      </dgm:prSet>
      <dgm:spPr/>
    </dgm:pt>
    <dgm:pt modelId="{E1681508-E183-4E8A-AD36-B920144E8697}" type="pres">
      <dgm:prSet presAssocID="{DD858BEA-E825-4DCA-8356-962089F30D8F}" presName="childNode" presStyleLbl="node1" presStyleIdx="2" presStyleCnt="3">
        <dgm:presLayoutVars>
          <dgm:bulletEnabled val="1"/>
        </dgm:presLayoutVars>
      </dgm:prSet>
      <dgm:spPr/>
    </dgm:pt>
  </dgm:ptLst>
  <dgm:cxnLst>
    <dgm:cxn modelId="{8E39010F-B712-42CC-83FB-A6616F6ACA6F}" srcId="{54B35736-60DB-427B-9DE4-6DC5CE9A789B}" destId="{DD858BEA-E825-4DCA-8356-962089F30D8F}" srcOrd="2" destOrd="0" parTransId="{9D8094CD-16F0-48FE-8E1B-409289372B9F}" sibTransId="{91F0E343-CEC3-4568-8FB6-8A5FF10BD6AD}"/>
    <dgm:cxn modelId="{AC76B31A-2341-42B7-96BC-D85DCE53FD24}" srcId="{DD858BEA-E825-4DCA-8356-962089F30D8F}" destId="{70C785C7-9263-4C9F-9071-F7E26B475E56}" srcOrd="0" destOrd="0" parTransId="{1A1FC637-6E09-4D41-807D-82BC49407E8E}" sibTransId="{12B247C8-BEEC-453E-ABA0-3B2434DCD6B4}"/>
    <dgm:cxn modelId="{4391202E-D1BB-4696-B804-D8AA6E7BCEF0}" type="presOf" srcId="{54B35736-60DB-427B-9DE4-6DC5CE9A789B}" destId="{8317F55B-0025-494E-A499-46EF0E902B23}" srcOrd="0" destOrd="0" presId="urn:microsoft.com/office/officeart/2005/8/layout/hProcess7"/>
    <dgm:cxn modelId="{5E9B633E-3C79-471A-9FD2-5B391A9913D3}" type="presOf" srcId="{ED603CF8-3D64-4F5C-8045-FE47126DC853}" destId="{09C0F90F-8271-4EBA-A9D4-2EFEC928F3D0}" srcOrd="1" destOrd="0" presId="urn:microsoft.com/office/officeart/2005/8/layout/hProcess7"/>
    <dgm:cxn modelId="{AC7BCC45-D48F-41CD-8093-BC156EF92766}" type="presOf" srcId="{FAB6B96E-A63F-43FA-B3B9-90B9FC936715}" destId="{1AB807A0-C78F-4C62-97B3-DE24E490A9F6}" srcOrd="0" destOrd="0" presId="urn:microsoft.com/office/officeart/2005/8/layout/hProcess7"/>
    <dgm:cxn modelId="{7A8C1454-BD8C-450F-B250-0A5216A44731}" type="presOf" srcId="{DD858BEA-E825-4DCA-8356-962089F30D8F}" destId="{9F025FFC-5063-4F97-A5AE-CFA9F33DA949}" srcOrd="1" destOrd="0" presId="urn:microsoft.com/office/officeart/2005/8/layout/hProcess7"/>
    <dgm:cxn modelId="{2302A15D-802A-4E25-A22B-41396504BD59}" srcId="{54B35736-60DB-427B-9DE4-6DC5CE9A789B}" destId="{ED603CF8-3D64-4F5C-8045-FE47126DC853}" srcOrd="0" destOrd="0" parTransId="{D80F9D42-7EE0-4F1E-B556-5D5335050691}" sibTransId="{053A7108-7589-415C-8E65-0598FE2F81D7}"/>
    <dgm:cxn modelId="{923B7661-7161-4871-B3F5-4779E6F09ED2}" srcId="{284DB141-5755-42E7-8FF5-B20B438E248C}" destId="{3134B766-C96E-4CAB-BEE9-E0327707F7B4}" srcOrd="0" destOrd="0" parTransId="{00FDB67E-C136-4390-9467-6CB7F0E1227B}" sibTransId="{5AC76A4A-EDB3-429E-B381-C650BE111656}"/>
    <dgm:cxn modelId="{BBC69782-4C97-4595-9A8C-5108FA6D6B52}" type="presOf" srcId="{70C785C7-9263-4C9F-9071-F7E26B475E56}" destId="{E1681508-E183-4E8A-AD36-B920144E8697}" srcOrd="0" destOrd="0" presId="urn:microsoft.com/office/officeart/2005/8/layout/hProcess7"/>
    <dgm:cxn modelId="{3CF2AB89-78DF-4B27-A9EB-A4971D07A905}" srcId="{ED603CF8-3D64-4F5C-8045-FE47126DC853}" destId="{FAB6B96E-A63F-43FA-B3B9-90B9FC936715}" srcOrd="0" destOrd="0" parTransId="{453514D2-AF9A-4D81-8182-34EBB798DD6B}" sibTransId="{8EF379B7-6938-4DAE-9EA6-10CE9BDFD89E}"/>
    <dgm:cxn modelId="{409B7598-D65B-4A93-8147-45517583C742}" type="presOf" srcId="{DD858BEA-E825-4DCA-8356-962089F30D8F}" destId="{1BFAD6E7-42E9-4C22-97A5-1858EF39CB60}" srcOrd="0" destOrd="0" presId="urn:microsoft.com/office/officeart/2005/8/layout/hProcess7"/>
    <dgm:cxn modelId="{E0A474A0-5ADB-438D-8C8B-AFBBA7320753}" srcId="{54B35736-60DB-427B-9DE4-6DC5CE9A789B}" destId="{284DB141-5755-42E7-8FF5-B20B438E248C}" srcOrd="1" destOrd="0" parTransId="{DD5EB10F-C44B-4884-96D7-B98C8E456A1D}" sibTransId="{C1F29B04-62C9-442E-985C-0C77A450C247}"/>
    <dgm:cxn modelId="{8F61A0A6-FFE9-4280-8E7D-B7A92E6A2264}" type="presOf" srcId="{3134B766-C96E-4CAB-BEE9-E0327707F7B4}" destId="{D0DFF122-14E8-4D8F-87FA-A09E5C04400D}" srcOrd="0" destOrd="0" presId="urn:microsoft.com/office/officeart/2005/8/layout/hProcess7"/>
    <dgm:cxn modelId="{8EB829BE-652B-4167-B0BB-A97979013602}" type="presOf" srcId="{284DB141-5755-42E7-8FF5-B20B438E248C}" destId="{A8AB85E2-FD18-4CA2-B5C3-4FC2F84E948D}" srcOrd="1" destOrd="0" presId="urn:microsoft.com/office/officeart/2005/8/layout/hProcess7"/>
    <dgm:cxn modelId="{45D598C0-9D89-4678-9654-1C77BCA3BEAA}" type="presOf" srcId="{ED603CF8-3D64-4F5C-8045-FE47126DC853}" destId="{6D136470-CD58-4A59-8748-F04DE49432A7}" srcOrd="0" destOrd="0" presId="urn:microsoft.com/office/officeart/2005/8/layout/hProcess7"/>
    <dgm:cxn modelId="{954EDAE4-410E-49CA-9D05-52828F8CD3AE}" type="presOf" srcId="{284DB141-5755-42E7-8FF5-B20B438E248C}" destId="{2F37739E-8805-4C8E-BDA5-F6948EDD7A40}" srcOrd="0" destOrd="0" presId="urn:microsoft.com/office/officeart/2005/8/layout/hProcess7"/>
    <dgm:cxn modelId="{E854A8C8-0DF4-439A-BDC2-9BCD0A5087CC}" type="presParOf" srcId="{8317F55B-0025-494E-A499-46EF0E902B23}" destId="{7D9ADCD2-458C-408B-ABBA-9EA27A1E20E7}" srcOrd="0" destOrd="0" presId="urn:microsoft.com/office/officeart/2005/8/layout/hProcess7"/>
    <dgm:cxn modelId="{96A701D9-8802-4577-8588-D75E6F214401}" type="presParOf" srcId="{7D9ADCD2-458C-408B-ABBA-9EA27A1E20E7}" destId="{6D136470-CD58-4A59-8748-F04DE49432A7}" srcOrd="0" destOrd="0" presId="urn:microsoft.com/office/officeart/2005/8/layout/hProcess7"/>
    <dgm:cxn modelId="{B1A883DA-93C2-461A-BB0B-620E4EE7ADE6}" type="presParOf" srcId="{7D9ADCD2-458C-408B-ABBA-9EA27A1E20E7}" destId="{09C0F90F-8271-4EBA-A9D4-2EFEC928F3D0}" srcOrd="1" destOrd="0" presId="urn:microsoft.com/office/officeart/2005/8/layout/hProcess7"/>
    <dgm:cxn modelId="{19C9BDB2-4081-4DE0-903A-0C085505F893}" type="presParOf" srcId="{7D9ADCD2-458C-408B-ABBA-9EA27A1E20E7}" destId="{1AB807A0-C78F-4C62-97B3-DE24E490A9F6}" srcOrd="2" destOrd="0" presId="urn:microsoft.com/office/officeart/2005/8/layout/hProcess7"/>
    <dgm:cxn modelId="{8E9D0889-72F2-403E-A432-C66D87F0AF55}" type="presParOf" srcId="{8317F55B-0025-494E-A499-46EF0E902B23}" destId="{849B2F64-6019-4022-888E-584E7D4303B3}" srcOrd="1" destOrd="0" presId="urn:microsoft.com/office/officeart/2005/8/layout/hProcess7"/>
    <dgm:cxn modelId="{79FD1924-AAD7-4652-88F4-6C3689242296}" type="presParOf" srcId="{8317F55B-0025-494E-A499-46EF0E902B23}" destId="{E8222736-AFF9-4FA3-A4DC-287AD6F6A835}" srcOrd="2" destOrd="0" presId="urn:microsoft.com/office/officeart/2005/8/layout/hProcess7"/>
    <dgm:cxn modelId="{DAA2F7E6-4AC4-4C64-A0DD-F931F1199752}" type="presParOf" srcId="{E8222736-AFF9-4FA3-A4DC-287AD6F6A835}" destId="{79F456E3-BA0D-4E20-BDE9-B65E2AE5920D}" srcOrd="0" destOrd="0" presId="urn:microsoft.com/office/officeart/2005/8/layout/hProcess7"/>
    <dgm:cxn modelId="{C6FAFBE2-A8FD-425A-BB66-6062C80D47CB}" type="presParOf" srcId="{E8222736-AFF9-4FA3-A4DC-287AD6F6A835}" destId="{73610CF8-5744-4286-9D7F-D31A4CF8F0DF}" srcOrd="1" destOrd="0" presId="urn:microsoft.com/office/officeart/2005/8/layout/hProcess7"/>
    <dgm:cxn modelId="{16D56EF2-CDE6-4047-B603-CBB335434DF5}" type="presParOf" srcId="{E8222736-AFF9-4FA3-A4DC-287AD6F6A835}" destId="{C84BB5A5-435F-4081-BBAD-BDF47EEFC0EC}" srcOrd="2" destOrd="0" presId="urn:microsoft.com/office/officeart/2005/8/layout/hProcess7"/>
    <dgm:cxn modelId="{341A3C05-B987-4CAC-ADAD-D3B314B310B8}" type="presParOf" srcId="{8317F55B-0025-494E-A499-46EF0E902B23}" destId="{C61F1FC7-D68A-4F99-8DCF-880A531CBA46}" srcOrd="3" destOrd="0" presId="urn:microsoft.com/office/officeart/2005/8/layout/hProcess7"/>
    <dgm:cxn modelId="{CB305AF8-1D3D-4AD4-B1F4-E2A892DF440B}" type="presParOf" srcId="{8317F55B-0025-494E-A499-46EF0E902B23}" destId="{7B56716F-9220-4C43-A524-C515FE559385}" srcOrd="4" destOrd="0" presId="urn:microsoft.com/office/officeart/2005/8/layout/hProcess7"/>
    <dgm:cxn modelId="{F23197A8-A0D8-4F52-BEE9-565A854158A7}" type="presParOf" srcId="{7B56716F-9220-4C43-A524-C515FE559385}" destId="{2F37739E-8805-4C8E-BDA5-F6948EDD7A40}" srcOrd="0" destOrd="0" presId="urn:microsoft.com/office/officeart/2005/8/layout/hProcess7"/>
    <dgm:cxn modelId="{389E82AD-A253-473B-A28B-82717F13EFF5}" type="presParOf" srcId="{7B56716F-9220-4C43-A524-C515FE559385}" destId="{A8AB85E2-FD18-4CA2-B5C3-4FC2F84E948D}" srcOrd="1" destOrd="0" presId="urn:microsoft.com/office/officeart/2005/8/layout/hProcess7"/>
    <dgm:cxn modelId="{A506B1DE-AAC1-4248-BBD5-A486EBD76DE5}" type="presParOf" srcId="{7B56716F-9220-4C43-A524-C515FE559385}" destId="{D0DFF122-14E8-4D8F-87FA-A09E5C04400D}" srcOrd="2" destOrd="0" presId="urn:microsoft.com/office/officeart/2005/8/layout/hProcess7"/>
    <dgm:cxn modelId="{E6979E32-D0BE-425A-B239-A26EA14A95EE}" type="presParOf" srcId="{8317F55B-0025-494E-A499-46EF0E902B23}" destId="{4BB184AD-3E63-4866-8211-70670C5A811B}" srcOrd="5" destOrd="0" presId="urn:microsoft.com/office/officeart/2005/8/layout/hProcess7"/>
    <dgm:cxn modelId="{B10AB932-CF17-4FAB-874A-680C42DD45B1}" type="presParOf" srcId="{8317F55B-0025-494E-A499-46EF0E902B23}" destId="{383F106E-D6B3-4488-B0A0-0F0DF544A26F}" srcOrd="6" destOrd="0" presId="urn:microsoft.com/office/officeart/2005/8/layout/hProcess7"/>
    <dgm:cxn modelId="{53342E45-1FD9-4137-8042-EDE9B1546EC6}" type="presParOf" srcId="{383F106E-D6B3-4488-B0A0-0F0DF544A26F}" destId="{2BED0DA2-3CC6-4D51-9BF5-7CF5EFC401BA}" srcOrd="0" destOrd="0" presId="urn:microsoft.com/office/officeart/2005/8/layout/hProcess7"/>
    <dgm:cxn modelId="{48A79BCB-F257-4E9D-84F3-9090FC4F0F94}" type="presParOf" srcId="{383F106E-D6B3-4488-B0A0-0F0DF544A26F}" destId="{16E0DEEA-5453-40D1-B025-006643DA5ABA}" srcOrd="1" destOrd="0" presId="urn:microsoft.com/office/officeart/2005/8/layout/hProcess7"/>
    <dgm:cxn modelId="{A04F0F73-D134-4F62-83F7-CF3422289134}" type="presParOf" srcId="{383F106E-D6B3-4488-B0A0-0F0DF544A26F}" destId="{291C51E1-6E3A-4DD4-938B-5622DE9368B1}" srcOrd="2" destOrd="0" presId="urn:microsoft.com/office/officeart/2005/8/layout/hProcess7"/>
    <dgm:cxn modelId="{311DA0C1-3926-49F8-AF37-03562FE369EF}" type="presParOf" srcId="{8317F55B-0025-494E-A499-46EF0E902B23}" destId="{2A7E250B-D440-42E8-A6F4-FB5C4080B96D}" srcOrd="7" destOrd="0" presId="urn:microsoft.com/office/officeart/2005/8/layout/hProcess7"/>
    <dgm:cxn modelId="{932F7C61-997E-434D-8F0F-C74B74695A3E}" type="presParOf" srcId="{8317F55B-0025-494E-A499-46EF0E902B23}" destId="{DC702893-525C-4F74-ABC4-B57E9606AE46}" srcOrd="8" destOrd="0" presId="urn:microsoft.com/office/officeart/2005/8/layout/hProcess7"/>
    <dgm:cxn modelId="{35735D79-966F-403C-8316-7D08F5D514CB}" type="presParOf" srcId="{DC702893-525C-4F74-ABC4-B57E9606AE46}" destId="{1BFAD6E7-42E9-4C22-97A5-1858EF39CB60}" srcOrd="0" destOrd="0" presId="urn:microsoft.com/office/officeart/2005/8/layout/hProcess7"/>
    <dgm:cxn modelId="{018B4E8F-74C7-483D-9B6B-0F76EEB42097}" type="presParOf" srcId="{DC702893-525C-4F74-ABC4-B57E9606AE46}" destId="{9F025FFC-5063-4F97-A5AE-CFA9F33DA949}" srcOrd="1" destOrd="0" presId="urn:microsoft.com/office/officeart/2005/8/layout/hProcess7"/>
    <dgm:cxn modelId="{E33DCCAB-E614-431D-BB0F-5F396994E97C}" type="presParOf" srcId="{DC702893-525C-4F74-ABC4-B57E9606AE46}" destId="{E1681508-E183-4E8A-AD36-B920144E869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47C1D-E3C6-4584-AFE5-8176F80CA6B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A910E5C2-8F99-478A-A7EB-9C9CF5F58C52}" type="pres">
      <dgm:prSet presAssocID="{2DE47C1D-E3C6-4584-AFE5-8176F80CA6BA}" presName="Name0" presStyleCnt="0">
        <dgm:presLayoutVars>
          <dgm:chMax val="7"/>
          <dgm:resizeHandles val="exact"/>
        </dgm:presLayoutVars>
      </dgm:prSet>
      <dgm:spPr/>
    </dgm:pt>
  </dgm:ptLst>
  <dgm:cxnLst>
    <dgm:cxn modelId="{5A8EDD90-CA85-744F-BAD3-7FB9BC79A6CF}" type="presOf" srcId="{2DE47C1D-E3C6-4584-AFE5-8176F80CA6BA}" destId="{A910E5C2-8F99-478A-A7EB-9C9CF5F58C52}" srcOrd="0"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5D9900-B3F7-0F40-8B9A-40720C8EAC51}" type="doc">
      <dgm:prSet loTypeId="urn:microsoft.com/office/officeart/2005/8/layout/gear1" loCatId="" qsTypeId="urn:microsoft.com/office/officeart/2005/8/quickstyle/simple4" qsCatId="simple" csTypeId="urn:microsoft.com/office/officeart/2005/8/colors/accent1_2" csCatId="accent1" phldr="1"/>
      <dgm:spPr/>
    </dgm:pt>
    <dgm:pt modelId="{A82BD3EB-C659-E44A-B106-6BF2F8393C0E}">
      <dgm:prSet phldrT="[Text]" custT="1"/>
      <dgm:spPr>
        <a:solidFill>
          <a:srgbClr val="FF6600"/>
        </a:solidFill>
      </dgm:spPr>
      <dgm:t>
        <a:bodyPr/>
        <a:lstStyle/>
        <a:p>
          <a:r>
            <a:rPr lang="en-US" sz="2800" dirty="0">
              <a:solidFill>
                <a:schemeClr val="bg1"/>
              </a:solidFill>
            </a:rPr>
            <a:t>Role clarity</a:t>
          </a:r>
        </a:p>
      </dgm:t>
    </dgm:pt>
    <dgm:pt modelId="{8058BD97-CD8B-8A43-B6E2-FE5865071C27}" type="parTrans" cxnId="{5A666275-5EEF-2143-83F1-51BD6D3F2F1F}">
      <dgm:prSet/>
      <dgm:spPr/>
      <dgm:t>
        <a:bodyPr/>
        <a:lstStyle/>
        <a:p>
          <a:endParaRPr lang="en-US"/>
        </a:p>
      </dgm:t>
    </dgm:pt>
    <dgm:pt modelId="{D29CB914-3A4F-474C-AAAF-E09A1E9858EB}" type="sibTrans" cxnId="{5A666275-5EEF-2143-83F1-51BD6D3F2F1F}">
      <dgm:prSet/>
      <dgm:spPr>
        <a:solidFill>
          <a:srgbClr val="FF6600"/>
        </a:solidFill>
      </dgm:spPr>
      <dgm:t>
        <a:bodyPr/>
        <a:lstStyle/>
        <a:p>
          <a:endParaRPr lang="en-US"/>
        </a:p>
      </dgm:t>
    </dgm:pt>
    <dgm:pt modelId="{3108B87B-BCD7-F840-98DC-F8AAD6C35BCF}">
      <dgm:prSet phldrT="[Text]" custT="1"/>
      <dgm:spPr>
        <a:solidFill>
          <a:srgbClr val="FF6600"/>
        </a:solidFill>
      </dgm:spPr>
      <dgm:t>
        <a:bodyPr/>
        <a:lstStyle/>
        <a:p>
          <a:r>
            <a:rPr lang="en-US" sz="2600" dirty="0">
              <a:solidFill>
                <a:schemeClr val="bg1"/>
              </a:solidFill>
            </a:rPr>
            <a:t>Self-Efficacy</a:t>
          </a:r>
        </a:p>
      </dgm:t>
    </dgm:pt>
    <dgm:pt modelId="{3C7D185E-4EF7-9842-B02C-FA6B45449C74}" type="parTrans" cxnId="{D05CF07A-BEC4-B74B-8FCF-F0F45A3334B5}">
      <dgm:prSet/>
      <dgm:spPr/>
      <dgm:t>
        <a:bodyPr/>
        <a:lstStyle/>
        <a:p>
          <a:endParaRPr lang="en-US"/>
        </a:p>
      </dgm:t>
    </dgm:pt>
    <dgm:pt modelId="{5D830FFF-6368-8143-B49A-6D36758743C9}" type="sibTrans" cxnId="{D05CF07A-BEC4-B74B-8FCF-F0F45A3334B5}">
      <dgm:prSet/>
      <dgm:spPr>
        <a:solidFill>
          <a:srgbClr val="FF6600"/>
        </a:solidFill>
      </dgm:spPr>
      <dgm:t>
        <a:bodyPr/>
        <a:lstStyle/>
        <a:p>
          <a:endParaRPr lang="en-US"/>
        </a:p>
      </dgm:t>
    </dgm:pt>
    <dgm:pt modelId="{4C1E452F-53CB-9C44-851E-FE347C584E98}">
      <dgm:prSet phldrT="[Text]" custT="1"/>
      <dgm:spPr>
        <a:solidFill>
          <a:srgbClr val="FF6600"/>
        </a:solidFill>
      </dgm:spPr>
      <dgm:t>
        <a:bodyPr/>
        <a:lstStyle/>
        <a:p>
          <a:r>
            <a:rPr lang="en-US" sz="2400" dirty="0">
              <a:solidFill>
                <a:schemeClr val="bg1"/>
              </a:solidFill>
            </a:rPr>
            <a:t>Empower-</a:t>
          </a:r>
          <a:r>
            <a:rPr lang="en-US" sz="2400" dirty="0" err="1">
              <a:solidFill>
                <a:schemeClr val="bg1"/>
              </a:solidFill>
            </a:rPr>
            <a:t>ment</a:t>
          </a:r>
          <a:endParaRPr lang="en-US" sz="2400" dirty="0">
            <a:solidFill>
              <a:schemeClr val="bg1"/>
            </a:solidFill>
          </a:endParaRPr>
        </a:p>
      </dgm:t>
    </dgm:pt>
    <dgm:pt modelId="{345C1CEE-1B92-7348-9D85-B0E9D0308DF5}" type="parTrans" cxnId="{AD40C6CB-B0D6-C849-B77C-A085E173E15B}">
      <dgm:prSet/>
      <dgm:spPr/>
      <dgm:t>
        <a:bodyPr/>
        <a:lstStyle/>
        <a:p>
          <a:endParaRPr lang="en-US"/>
        </a:p>
      </dgm:t>
    </dgm:pt>
    <dgm:pt modelId="{E4155E72-492D-194B-88FE-AE20A281CEAF}" type="sibTrans" cxnId="{AD40C6CB-B0D6-C849-B77C-A085E173E15B}">
      <dgm:prSet/>
      <dgm:spPr>
        <a:solidFill>
          <a:srgbClr val="FF6600"/>
        </a:solidFill>
      </dgm:spPr>
      <dgm:t>
        <a:bodyPr/>
        <a:lstStyle/>
        <a:p>
          <a:endParaRPr lang="en-US"/>
        </a:p>
      </dgm:t>
    </dgm:pt>
    <dgm:pt modelId="{EB2580F0-4128-D549-A611-6FA3E837031B}" type="pres">
      <dgm:prSet presAssocID="{C95D9900-B3F7-0F40-8B9A-40720C8EAC51}" presName="composite" presStyleCnt="0">
        <dgm:presLayoutVars>
          <dgm:chMax val="3"/>
          <dgm:animLvl val="lvl"/>
          <dgm:resizeHandles val="exact"/>
        </dgm:presLayoutVars>
      </dgm:prSet>
      <dgm:spPr/>
    </dgm:pt>
    <dgm:pt modelId="{35341B07-01DF-AC44-B546-5A0A4BA60035}" type="pres">
      <dgm:prSet presAssocID="{A82BD3EB-C659-E44A-B106-6BF2F8393C0E}" presName="gear1" presStyleLbl="node1" presStyleIdx="0" presStyleCnt="3" custAng="403696" custScaleX="105446" custScaleY="106976" custLinFactNeighborX="2537" custLinFactNeighborY="10044">
        <dgm:presLayoutVars>
          <dgm:chMax val="1"/>
          <dgm:bulletEnabled val="1"/>
        </dgm:presLayoutVars>
      </dgm:prSet>
      <dgm:spPr/>
    </dgm:pt>
    <dgm:pt modelId="{84C34BFD-5142-C84C-A625-1E4C6BCA431A}" type="pres">
      <dgm:prSet presAssocID="{A82BD3EB-C659-E44A-B106-6BF2F8393C0E}" presName="gear1srcNode" presStyleLbl="node1" presStyleIdx="0" presStyleCnt="3"/>
      <dgm:spPr/>
    </dgm:pt>
    <dgm:pt modelId="{7543BAFE-9537-ED44-8649-DE78D7557C2B}" type="pres">
      <dgm:prSet presAssocID="{A82BD3EB-C659-E44A-B106-6BF2F8393C0E}" presName="gear1dstNode" presStyleLbl="node1" presStyleIdx="0" presStyleCnt="3"/>
      <dgm:spPr/>
    </dgm:pt>
    <dgm:pt modelId="{90096CAF-47A7-5049-9F38-8587910C7D76}" type="pres">
      <dgm:prSet presAssocID="{3108B87B-BCD7-F840-98DC-F8AAD6C35BCF}" presName="gear2" presStyleLbl="node1" presStyleIdx="1" presStyleCnt="3" custScaleX="159718" custScaleY="113721" custLinFactNeighborX="-35541" custLinFactNeighborY="32768">
        <dgm:presLayoutVars>
          <dgm:chMax val="1"/>
          <dgm:bulletEnabled val="1"/>
        </dgm:presLayoutVars>
      </dgm:prSet>
      <dgm:spPr/>
    </dgm:pt>
    <dgm:pt modelId="{7A461D84-498F-4444-A171-78787E4E0567}" type="pres">
      <dgm:prSet presAssocID="{3108B87B-BCD7-F840-98DC-F8AAD6C35BCF}" presName="gear2srcNode" presStyleLbl="node1" presStyleIdx="1" presStyleCnt="3"/>
      <dgm:spPr/>
    </dgm:pt>
    <dgm:pt modelId="{7AF4A389-108A-9043-B2E3-7D0FC9B2824D}" type="pres">
      <dgm:prSet presAssocID="{3108B87B-BCD7-F840-98DC-F8AAD6C35BCF}" presName="gear2dstNode" presStyleLbl="node1" presStyleIdx="1" presStyleCnt="3"/>
      <dgm:spPr/>
    </dgm:pt>
    <dgm:pt modelId="{207C1D5E-F0BE-7E45-BB6F-6B7D8C57FFDC}" type="pres">
      <dgm:prSet presAssocID="{4C1E452F-53CB-9C44-851E-FE347C584E98}" presName="gear3" presStyleLbl="node1" presStyleIdx="2" presStyleCnt="3" custScaleX="160278" custScaleY="139068" custLinFactNeighborX="12428" custLinFactNeighborY="-1364"/>
      <dgm:spPr/>
    </dgm:pt>
    <dgm:pt modelId="{03821776-636E-4949-82D5-9902AF5313BC}" type="pres">
      <dgm:prSet presAssocID="{4C1E452F-53CB-9C44-851E-FE347C584E98}" presName="gear3tx" presStyleLbl="node1" presStyleIdx="2" presStyleCnt="3">
        <dgm:presLayoutVars>
          <dgm:chMax val="1"/>
          <dgm:bulletEnabled val="1"/>
        </dgm:presLayoutVars>
      </dgm:prSet>
      <dgm:spPr/>
    </dgm:pt>
    <dgm:pt modelId="{C6E892D0-9FDF-D843-8C7C-9F428EFBC837}" type="pres">
      <dgm:prSet presAssocID="{4C1E452F-53CB-9C44-851E-FE347C584E98}" presName="gear3srcNode" presStyleLbl="node1" presStyleIdx="2" presStyleCnt="3"/>
      <dgm:spPr/>
    </dgm:pt>
    <dgm:pt modelId="{CFB9CF54-6B03-4C43-A03E-49D5F8EDD19A}" type="pres">
      <dgm:prSet presAssocID="{4C1E452F-53CB-9C44-851E-FE347C584E98}" presName="gear3dstNode" presStyleLbl="node1" presStyleIdx="2" presStyleCnt="3"/>
      <dgm:spPr/>
    </dgm:pt>
    <dgm:pt modelId="{0ED070CF-4890-584B-8755-A11A54B493C8}" type="pres">
      <dgm:prSet presAssocID="{D29CB914-3A4F-474C-AAAF-E09A1E9858EB}" presName="connector1" presStyleLbl="sibTrans2D1" presStyleIdx="0" presStyleCnt="3" custScaleY="73260" custLinFactNeighborX="14335" custLinFactNeighborY="-2104"/>
      <dgm:spPr/>
    </dgm:pt>
    <dgm:pt modelId="{54312204-C66C-534B-8A5C-1A9EB7CBB5CA}" type="pres">
      <dgm:prSet presAssocID="{5D830FFF-6368-8143-B49A-6D36758743C9}" presName="connector2" presStyleLbl="sibTrans2D1" presStyleIdx="1" presStyleCnt="3" custLinFactNeighborX="-43975" custLinFactNeighborY="17728"/>
      <dgm:spPr/>
    </dgm:pt>
    <dgm:pt modelId="{59646754-0771-BE43-BA44-39D4087DF473}" type="pres">
      <dgm:prSet presAssocID="{E4155E72-492D-194B-88FE-AE20A281CEAF}" presName="connector3" presStyleLbl="sibTrans2D1" presStyleIdx="2" presStyleCnt="3" custLinFactNeighborX="-14623" custLinFactNeighborY="985"/>
      <dgm:spPr/>
    </dgm:pt>
  </dgm:ptLst>
  <dgm:cxnLst>
    <dgm:cxn modelId="{763E7A01-120D-794D-B019-CD87C0B553BA}" type="presOf" srcId="{3108B87B-BCD7-F840-98DC-F8AAD6C35BCF}" destId="{7AF4A389-108A-9043-B2E3-7D0FC9B2824D}" srcOrd="2" destOrd="0" presId="urn:microsoft.com/office/officeart/2005/8/layout/gear1"/>
    <dgm:cxn modelId="{3B546E4F-C558-B64F-B10D-00BAB0CB07FF}" type="presOf" srcId="{A82BD3EB-C659-E44A-B106-6BF2F8393C0E}" destId="{35341B07-01DF-AC44-B546-5A0A4BA60035}" srcOrd="0" destOrd="0" presId="urn:microsoft.com/office/officeart/2005/8/layout/gear1"/>
    <dgm:cxn modelId="{853FFE5E-FE9F-4946-896C-E6C7F6FC223E}" type="presOf" srcId="{5D830FFF-6368-8143-B49A-6D36758743C9}" destId="{54312204-C66C-534B-8A5C-1A9EB7CBB5CA}" srcOrd="0" destOrd="0" presId="urn:microsoft.com/office/officeart/2005/8/layout/gear1"/>
    <dgm:cxn modelId="{A06C9262-4A67-934E-BAD7-788C93D53434}" type="presOf" srcId="{4C1E452F-53CB-9C44-851E-FE347C584E98}" destId="{207C1D5E-F0BE-7E45-BB6F-6B7D8C57FFDC}" srcOrd="0" destOrd="0" presId="urn:microsoft.com/office/officeart/2005/8/layout/gear1"/>
    <dgm:cxn modelId="{5A666275-5EEF-2143-83F1-51BD6D3F2F1F}" srcId="{C95D9900-B3F7-0F40-8B9A-40720C8EAC51}" destId="{A82BD3EB-C659-E44A-B106-6BF2F8393C0E}" srcOrd="0" destOrd="0" parTransId="{8058BD97-CD8B-8A43-B6E2-FE5865071C27}" sibTransId="{D29CB914-3A4F-474C-AAAF-E09A1E9858EB}"/>
    <dgm:cxn modelId="{D05CF07A-BEC4-B74B-8FCF-F0F45A3334B5}" srcId="{C95D9900-B3F7-0F40-8B9A-40720C8EAC51}" destId="{3108B87B-BCD7-F840-98DC-F8AAD6C35BCF}" srcOrd="1" destOrd="0" parTransId="{3C7D185E-4EF7-9842-B02C-FA6B45449C74}" sibTransId="{5D830FFF-6368-8143-B49A-6D36758743C9}"/>
    <dgm:cxn modelId="{85C16A82-22A4-B44E-BE28-283549359DC0}" type="presOf" srcId="{C95D9900-B3F7-0F40-8B9A-40720C8EAC51}" destId="{EB2580F0-4128-D549-A611-6FA3E837031B}" srcOrd="0" destOrd="0" presId="urn:microsoft.com/office/officeart/2005/8/layout/gear1"/>
    <dgm:cxn modelId="{C65C4FB0-6E7C-464C-AD31-9BD73BEA809A}" type="presOf" srcId="{D29CB914-3A4F-474C-AAAF-E09A1E9858EB}" destId="{0ED070CF-4890-584B-8755-A11A54B493C8}" srcOrd="0" destOrd="0" presId="urn:microsoft.com/office/officeart/2005/8/layout/gear1"/>
    <dgm:cxn modelId="{FE2CEFC3-BAF2-1B49-ACFC-86928CC89F3F}" type="presOf" srcId="{4C1E452F-53CB-9C44-851E-FE347C584E98}" destId="{C6E892D0-9FDF-D843-8C7C-9F428EFBC837}" srcOrd="2" destOrd="0" presId="urn:microsoft.com/office/officeart/2005/8/layout/gear1"/>
    <dgm:cxn modelId="{AD40C6CB-B0D6-C849-B77C-A085E173E15B}" srcId="{C95D9900-B3F7-0F40-8B9A-40720C8EAC51}" destId="{4C1E452F-53CB-9C44-851E-FE347C584E98}" srcOrd="2" destOrd="0" parTransId="{345C1CEE-1B92-7348-9D85-B0E9D0308DF5}" sibTransId="{E4155E72-492D-194B-88FE-AE20A281CEAF}"/>
    <dgm:cxn modelId="{25C01ED1-768D-014A-AB4F-1ED083F81353}" type="presOf" srcId="{A82BD3EB-C659-E44A-B106-6BF2F8393C0E}" destId="{84C34BFD-5142-C84C-A625-1E4C6BCA431A}" srcOrd="1" destOrd="0" presId="urn:microsoft.com/office/officeart/2005/8/layout/gear1"/>
    <dgm:cxn modelId="{A8DAD9D4-69C1-304A-822C-245BA5C857EF}" type="presOf" srcId="{3108B87B-BCD7-F840-98DC-F8AAD6C35BCF}" destId="{7A461D84-498F-4444-A171-78787E4E0567}" srcOrd="1" destOrd="0" presId="urn:microsoft.com/office/officeart/2005/8/layout/gear1"/>
    <dgm:cxn modelId="{69C7EED9-E946-F547-ADF0-4349ADDC12F3}" type="presOf" srcId="{3108B87B-BCD7-F840-98DC-F8AAD6C35BCF}" destId="{90096CAF-47A7-5049-9F38-8587910C7D76}" srcOrd="0" destOrd="0" presId="urn:microsoft.com/office/officeart/2005/8/layout/gear1"/>
    <dgm:cxn modelId="{E37967DA-3C1D-3248-9F36-5914AFB600C7}" type="presOf" srcId="{E4155E72-492D-194B-88FE-AE20A281CEAF}" destId="{59646754-0771-BE43-BA44-39D4087DF473}" srcOrd="0" destOrd="0" presId="urn:microsoft.com/office/officeart/2005/8/layout/gear1"/>
    <dgm:cxn modelId="{8172EFDB-9B87-AE41-8A9F-31083814D4EA}" type="presOf" srcId="{A82BD3EB-C659-E44A-B106-6BF2F8393C0E}" destId="{7543BAFE-9537-ED44-8649-DE78D7557C2B}" srcOrd="2" destOrd="0" presId="urn:microsoft.com/office/officeart/2005/8/layout/gear1"/>
    <dgm:cxn modelId="{08C67AFE-A96B-D44F-AB15-E6BC29408E4C}" type="presOf" srcId="{4C1E452F-53CB-9C44-851E-FE347C584E98}" destId="{CFB9CF54-6B03-4C43-A03E-49D5F8EDD19A}" srcOrd="3" destOrd="0" presId="urn:microsoft.com/office/officeart/2005/8/layout/gear1"/>
    <dgm:cxn modelId="{BF0937FF-26F7-704B-93E6-64643FA6471E}" type="presOf" srcId="{4C1E452F-53CB-9C44-851E-FE347C584E98}" destId="{03821776-636E-4949-82D5-9902AF5313BC}" srcOrd="1" destOrd="0" presId="urn:microsoft.com/office/officeart/2005/8/layout/gear1"/>
    <dgm:cxn modelId="{C4A68BF5-D2A8-DD4D-94F1-974028679290}" type="presParOf" srcId="{EB2580F0-4128-D549-A611-6FA3E837031B}" destId="{35341B07-01DF-AC44-B546-5A0A4BA60035}" srcOrd="0" destOrd="0" presId="urn:microsoft.com/office/officeart/2005/8/layout/gear1"/>
    <dgm:cxn modelId="{A3632427-1288-1049-A1F3-FFCF245E73EB}" type="presParOf" srcId="{EB2580F0-4128-D549-A611-6FA3E837031B}" destId="{84C34BFD-5142-C84C-A625-1E4C6BCA431A}" srcOrd="1" destOrd="0" presId="urn:microsoft.com/office/officeart/2005/8/layout/gear1"/>
    <dgm:cxn modelId="{5D18C491-C9F0-B444-9C8C-C3DDDBC64759}" type="presParOf" srcId="{EB2580F0-4128-D549-A611-6FA3E837031B}" destId="{7543BAFE-9537-ED44-8649-DE78D7557C2B}" srcOrd="2" destOrd="0" presId="urn:microsoft.com/office/officeart/2005/8/layout/gear1"/>
    <dgm:cxn modelId="{3BE5E32D-A750-8A4A-B87E-395E23B58284}" type="presParOf" srcId="{EB2580F0-4128-D549-A611-6FA3E837031B}" destId="{90096CAF-47A7-5049-9F38-8587910C7D76}" srcOrd="3" destOrd="0" presId="urn:microsoft.com/office/officeart/2005/8/layout/gear1"/>
    <dgm:cxn modelId="{E02790B4-9517-7D44-A5C9-E08DE019F1D0}" type="presParOf" srcId="{EB2580F0-4128-D549-A611-6FA3E837031B}" destId="{7A461D84-498F-4444-A171-78787E4E0567}" srcOrd="4" destOrd="0" presId="urn:microsoft.com/office/officeart/2005/8/layout/gear1"/>
    <dgm:cxn modelId="{EF32ACAD-DFFA-AA4F-A961-2358DDE63D24}" type="presParOf" srcId="{EB2580F0-4128-D549-A611-6FA3E837031B}" destId="{7AF4A389-108A-9043-B2E3-7D0FC9B2824D}" srcOrd="5" destOrd="0" presId="urn:microsoft.com/office/officeart/2005/8/layout/gear1"/>
    <dgm:cxn modelId="{4A2D7E62-9A93-4C47-8D2F-EA69C2EA66BF}" type="presParOf" srcId="{EB2580F0-4128-D549-A611-6FA3E837031B}" destId="{207C1D5E-F0BE-7E45-BB6F-6B7D8C57FFDC}" srcOrd="6" destOrd="0" presId="urn:microsoft.com/office/officeart/2005/8/layout/gear1"/>
    <dgm:cxn modelId="{6F8C4723-2568-5847-9EAD-F06559927616}" type="presParOf" srcId="{EB2580F0-4128-D549-A611-6FA3E837031B}" destId="{03821776-636E-4949-82D5-9902AF5313BC}" srcOrd="7" destOrd="0" presId="urn:microsoft.com/office/officeart/2005/8/layout/gear1"/>
    <dgm:cxn modelId="{45467AA2-E6C9-6145-BE49-D33AE850D06B}" type="presParOf" srcId="{EB2580F0-4128-D549-A611-6FA3E837031B}" destId="{C6E892D0-9FDF-D843-8C7C-9F428EFBC837}" srcOrd="8" destOrd="0" presId="urn:microsoft.com/office/officeart/2005/8/layout/gear1"/>
    <dgm:cxn modelId="{CDF4FA8F-A973-9644-91ED-732C0E6245D0}" type="presParOf" srcId="{EB2580F0-4128-D549-A611-6FA3E837031B}" destId="{CFB9CF54-6B03-4C43-A03E-49D5F8EDD19A}" srcOrd="9" destOrd="0" presId="urn:microsoft.com/office/officeart/2005/8/layout/gear1"/>
    <dgm:cxn modelId="{FC50E60A-1735-DB40-8C1C-714DBCD308F3}" type="presParOf" srcId="{EB2580F0-4128-D549-A611-6FA3E837031B}" destId="{0ED070CF-4890-584B-8755-A11A54B493C8}" srcOrd="10" destOrd="0" presId="urn:microsoft.com/office/officeart/2005/8/layout/gear1"/>
    <dgm:cxn modelId="{433F7AD7-EA1F-1449-B4E2-0C64119E9812}" type="presParOf" srcId="{EB2580F0-4128-D549-A611-6FA3E837031B}" destId="{54312204-C66C-534B-8A5C-1A9EB7CBB5CA}" srcOrd="11" destOrd="0" presId="urn:microsoft.com/office/officeart/2005/8/layout/gear1"/>
    <dgm:cxn modelId="{539B846B-953C-E541-9233-263F6E2AFE07}" type="presParOf" srcId="{EB2580F0-4128-D549-A611-6FA3E837031B}" destId="{59646754-0771-BE43-BA44-39D4087DF47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36470-CD58-4A59-8748-F04DE49432A7}">
      <dsp:nvSpPr>
        <dsp:cNvPr id="0" name=""/>
        <dsp:cNvSpPr/>
      </dsp:nvSpPr>
      <dsp:spPr>
        <a:xfrm>
          <a:off x="34322" y="0"/>
          <a:ext cx="975843" cy="56333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t>.</a:t>
          </a:r>
        </a:p>
      </dsp:txBody>
      <dsp:txXfrm rot="16200000">
        <a:off x="-99060" y="133383"/>
        <a:ext cx="461935" cy="195168"/>
      </dsp:txXfrm>
    </dsp:sp>
    <dsp:sp modelId="{1AB807A0-C78F-4C62-97B3-DE24E490A9F6}">
      <dsp:nvSpPr>
        <dsp:cNvPr id="0" name=""/>
        <dsp:cNvSpPr/>
      </dsp:nvSpPr>
      <dsp:spPr>
        <a:xfrm>
          <a:off x="229491" y="0"/>
          <a:ext cx="727003" cy="5633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Look</a:t>
          </a:r>
        </a:p>
      </dsp:txBody>
      <dsp:txXfrm>
        <a:off x="229491" y="0"/>
        <a:ext cx="727003" cy="563336"/>
      </dsp:txXfrm>
    </dsp:sp>
    <dsp:sp modelId="{2F37739E-8805-4C8E-BDA5-F6948EDD7A40}">
      <dsp:nvSpPr>
        <dsp:cNvPr id="0" name=""/>
        <dsp:cNvSpPr/>
      </dsp:nvSpPr>
      <dsp:spPr>
        <a:xfrm>
          <a:off x="1022715" y="0"/>
          <a:ext cx="975843" cy="56333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t>.</a:t>
          </a:r>
        </a:p>
      </dsp:txBody>
      <dsp:txXfrm rot="16200000">
        <a:off x="889332" y="133383"/>
        <a:ext cx="461935" cy="195168"/>
      </dsp:txXfrm>
    </dsp:sp>
    <dsp:sp modelId="{73610CF8-5744-4286-9D7F-D31A4CF8F0DF}">
      <dsp:nvSpPr>
        <dsp:cNvPr id="0" name=""/>
        <dsp:cNvSpPr/>
      </dsp:nvSpPr>
      <dsp:spPr>
        <a:xfrm rot="5400000">
          <a:off x="973737" y="409430"/>
          <a:ext cx="82734" cy="14637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DFF122-14E8-4D8F-87FA-A09E5C04400D}">
      <dsp:nvSpPr>
        <dsp:cNvPr id="0" name=""/>
        <dsp:cNvSpPr/>
      </dsp:nvSpPr>
      <dsp:spPr>
        <a:xfrm>
          <a:off x="1217884" y="0"/>
          <a:ext cx="727003" cy="5633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Listen</a:t>
          </a:r>
        </a:p>
      </dsp:txBody>
      <dsp:txXfrm>
        <a:off x="1217884" y="0"/>
        <a:ext cx="727003" cy="563336"/>
      </dsp:txXfrm>
    </dsp:sp>
    <dsp:sp modelId="{1BFAD6E7-42E9-4C22-97A5-1858EF39CB60}">
      <dsp:nvSpPr>
        <dsp:cNvPr id="0" name=""/>
        <dsp:cNvSpPr/>
      </dsp:nvSpPr>
      <dsp:spPr>
        <a:xfrm>
          <a:off x="2020450" y="0"/>
          <a:ext cx="975843" cy="56333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t>.</a:t>
          </a:r>
        </a:p>
      </dsp:txBody>
      <dsp:txXfrm rot="16200000">
        <a:off x="1887066" y="133383"/>
        <a:ext cx="461935" cy="195168"/>
      </dsp:txXfrm>
    </dsp:sp>
    <dsp:sp modelId="{16E0DEEA-5453-40D1-B025-006643DA5ABA}">
      <dsp:nvSpPr>
        <dsp:cNvPr id="0" name=""/>
        <dsp:cNvSpPr/>
      </dsp:nvSpPr>
      <dsp:spPr>
        <a:xfrm rot="5400000">
          <a:off x="1983735" y="409430"/>
          <a:ext cx="82734" cy="14637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81508-E183-4E8A-AD36-B920144E8697}">
      <dsp:nvSpPr>
        <dsp:cNvPr id="0" name=""/>
        <dsp:cNvSpPr/>
      </dsp:nvSpPr>
      <dsp:spPr>
        <a:xfrm>
          <a:off x="2215618" y="0"/>
          <a:ext cx="727003" cy="5633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Link</a:t>
          </a:r>
        </a:p>
      </dsp:txBody>
      <dsp:txXfrm>
        <a:off x="2215618" y="0"/>
        <a:ext cx="727003" cy="563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41B07-01DF-AC44-B546-5A0A4BA60035}">
      <dsp:nvSpPr>
        <dsp:cNvPr id="0" name=""/>
        <dsp:cNvSpPr/>
      </dsp:nvSpPr>
      <dsp:spPr>
        <a:xfrm rot="403696">
          <a:off x="1828101" y="1332781"/>
          <a:ext cx="1651231" cy="1675190"/>
        </a:xfrm>
        <a:prstGeom prst="gear9">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Role clarity</a:t>
          </a:r>
        </a:p>
      </dsp:txBody>
      <dsp:txXfrm>
        <a:off x="2161794" y="1723695"/>
        <a:ext cx="987289" cy="864162"/>
      </dsp:txXfrm>
    </dsp:sp>
    <dsp:sp modelId="{90096CAF-47A7-5049-9F38-8587910C7D76}">
      <dsp:nvSpPr>
        <dsp:cNvPr id="0" name=""/>
        <dsp:cNvSpPr/>
      </dsp:nvSpPr>
      <dsp:spPr>
        <a:xfrm>
          <a:off x="175093" y="1312321"/>
          <a:ext cx="1818984" cy="1295137"/>
        </a:xfrm>
        <a:prstGeom prst="gear6">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Self-Efficacy</a:t>
          </a:r>
        </a:p>
      </dsp:txBody>
      <dsp:txXfrm>
        <a:off x="577295" y="1640346"/>
        <a:ext cx="1014580" cy="639087"/>
      </dsp:txXfrm>
    </dsp:sp>
    <dsp:sp modelId="{207C1D5E-F0BE-7E45-BB6F-6B7D8C57FFDC}">
      <dsp:nvSpPr>
        <dsp:cNvPr id="0" name=""/>
        <dsp:cNvSpPr/>
      </dsp:nvSpPr>
      <dsp:spPr>
        <a:xfrm rot="20700000">
          <a:off x="1348023" y="56904"/>
          <a:ext cx="1875110" cy="1465178"/>
        </a:xfrm>
        <a:prstGeom prst="gear6">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Empower-</a:t>
          </a:r>
          <a:r>
            <a:rPr lang="en-US" sz="2400" kern="1200" dirty="0" err="1">
              <a:solidFill>
                <a:schemeClr val="bg1"/>
              </a:solidFill>
            </a:rPr>
            <a:t>ment</a:t>
          </a:r>
          <a:endParaRPr lang="en-US" sz="2400" kern="1200" dirty="0">
            <a:solidFill>
              <a:schemeClr val="bg1"/>
            </a:solidFill>
          </a:endParaRPr>
        </a:p>
      </dsp:txBody>
      <dsp:txXfrm rot="-20700000">
        <a:off x="1783604" y="353946"/>
        <a:ext cx="1003949" cy="871093"/>
      </dsp:txXfrm>
    </dsp:sp>
    <dsp:sp modelId="{0ED070CF-4890-584B-8755-A11A54B493C8}">
      <dsp:nvSpPr>
        <dsp:cNvPr id="0" name=""/>
        <dsp:cNvSpPr/>
      </dsp:nvSpPr>
      <dsp:spPr>
        <a:xfrm>
          <a:off x="1983756" y="1384875"/>
          <a:ext cx="2004415" cy="1468434"/>
        </a:xfrm>
        <a:prstGeom prst="circularArrow">
          <a:avLst>
            <a:gd name="adj1" fmla="val 4688"/>
            <a:gd name="adj2" fmla="val 299029"/>
            <a:gd name="adj3" fmla="val 2472081"/>
            <a:gd name="adj4" fmla="val 15959738"/>
            <a:gd name="adj5" fmla="val 5469"/>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sp>
    <dsp:sp modelId="{54312204-C66C-534B-8A5C-1A9EB7CBB5CA}">
      <dsp:nvSpPr>
        <dsp:cNvPr id="0" name=""/>
        <dsp:cNvSpPr/>
      </dsp:nvSpPr>
      <dsp:spPr>
        <a:xfrm>
          <a:off x="77801" y="1029238"/>
          <a:ext cx="1456333" cy="1456333"/>
        </a:xfrm>
        <a:prstGeom prst="leftCircularArrow">
          <a:avLst>
            <a:gd name="adj1" fmla="val 6452"/>
            <a:gd name="adj2" fmla="val 429999"/>
            <a:gd name="adj3" fmla="val 10489124"/>
            <a:gd name="adj4" fmla="val 14837806"/>
            <a:gd name="adj5" fmla="val 7527"/>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sp>
    <dsp:sp modelId="{59646754-0771-BE43-BA44-39D4087DF473}">
      <dsp:nvSpPr>
        <dsp:cNvPr id="0" name=""/>
        <dsp:cNvSpPr/>
      </dsp:nvSpPr>
      <dsp:spPr>
        <a:xfrm>
          <a:off x="1070077" y="8394"/>
          <a:ext cx="1570220" cy="1570220"/>
        </a:xfrm>
        <a:prstGeom prst="circularArrow">
          <a:avLst>
            <a:gd name="adj1" fmla="val 5984"/>
            <a:gd name="adj2" fmla="val 394124"/>
            <a:gd name="adj3" fmla="val 13313824"/>
            <a:gd name="adj4" fmla="val 10508221"/>
            <a:gd name="adj5" fmla="val 6981"/>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BF1D8D-88F2-4EC6-A3FC-EB415238F9FB}" type="datetimeFigureOut">
              <a:rPr lang="en-US" smtClean="0"/>
              <a:t>9/8/22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CFFF1C-D2BE-432D-B956-AAFC9DAFCB4D}" type="slidenum">
              <a:rPr lang="en-US" smtClean="0"/>
              <a:t>‹#›</a:t>
            </a:fld>
            <a:endParaRPr lang="en-US"/>
          </a:p>
        </p:txBody>
      </p:sp>
    </p:spTree>
    <p:extLst>
      <p:ext uri="{BB962C8B-B14F-4D97-AF65-F5344CB8AC3E}">
        <p14:creationId xmlns:p14="http://schemas.microsoft.com/office/powerpoint/2010/main" val="279092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4E2D4-14DF-074F-AAD8-42378F777C5D}" type="datetimeFigureOut">
              <a:rPr lang="en-US" smtClean="0"/>
              <a:t>9/8/22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0E723-2EB4-8A45-89C0-C4217CD5866F}" type="slidenum">
              <a:rPr lang="en-US" smtClean="0"/>
              <a:t>‹#›</a:t>
            </a:fld>
            <a:endParaRPr lang="en-US"/>
          </a:p>
        </p:txBody>
      </p:sp>
    </p:spTree>
    <p:extLst>
      <p:ext uri="{BB962C8B-B14F-4D97-AF65-F5344CB8AC3E}">
        <p14:creationId xmlns:p14="http://schemas.microsoft.com/office/powerpoint/2010/main" val="74789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x.doi.org/10.15585/mmwr.mm7129a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69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61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3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89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latin typeface="+mn-lt"/>
              </a:rPr>
              <a:t>Table 1</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latin typeface="+mn-lt"/>
              </a:rPr>
              <a:t>Resilience Throughout the Life Span</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latin typeface="+mn-lt"/>
              </a:rPr>
              <a:t>Resilience at each stage is influenced by genetics and gene × environment interactions (see text, Genetics and Genomics of Resilience).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09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80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12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251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71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“Nationwide, 27% of the governmental public health workforce reported considering leaving their organization within the next 5 years for reasons other than retirement... A total of 44% reported considering leaving their organization to retire or for other reasons; 76% began thinking about leaving since the start of the COVID-19 pandemic.” (Hare et al., 2022)</a:t>
            </a:r>
          </a:p>
          <a:p>
            <a:endParaRPr lang="en-US" b="0" i="0" dirty="0">
              <a:solidFill>
                <a:srgbClr val="000000"/>
              </a:solidFill>
              <a:effectLst/>
              <a:latin typeface="Open Sans"/>
            </a:endParaRPr>
          </a:p>
          <a:p>
            <a:r>
              <a:rPr lang="en-US" b="0" i="0" dirty="0">
                <a:solidFill>
                  <a:srgbClr val="000000"/>
                </a:solidFill>
                <a:effectLst/>
                <a:latin typeface="Open Sans"/>
              </a:rPr>
              <a:t>Compared with the comparable 2021 study, prevalence of reported PTSD symptoms was 15.7% lower in public health workers who worked &gt;60 hours/week with ≥76% of duty dedicated to COVID-19. However, prevalence ratios increased, and the prevalence of PTSD symptoms in this group was 49.5%.</a:t>
            </a:r>
          </a:p>
          <a:p>
            <a:r>
              <a:rPr lang="en-US" b="0" i="0" dirty="0">
                <a:solidFill>
                  <a:srgbClr val="000000"/>
                </a:solidFill>
                <a:effectLst/>
                <a:latin typeface="Open Sans"/>
              </a:rPr>
              <a:t>Mental health symptoms were less likely to be reported among those who reported an increase in mental health support resources through their employer. However</a:t>
            </a:r>
            <a:r>
              <a:rPr lang="en-US" dirty="0"/>
              <a:t>, </a:t>
            </a:r>
            <a:r>
              <a:rPr lang="en-US" b="0" i="0" dirty="0">
                <a:solidFill>
                  <a:srgbClr val="000000"/>
                </a:solidFill>
                <a:effectLst/>
                <a:latin typeface="Open Sans"/>
              </a:rPr>
              <a:t>75.5% of public health respondents employers reported that their employers had not increased mental health support for staff since March 2021. (</a:t>
            </a:r>
            <a:r>
              <a:rPr lang="en-US" sz="1200" b="0" i="0" dirty="0" err="1">
                <a:solidFill>
                  <a:srgbClr val="000000"/>
                </a:solidFill>
                <a:effectLst/>
                <a:latin typeface="Open Sans"/>
              </a:rPr>
              <a:t>Koné</a:t>
            </a:r>
            <a:r>
              <a:rPr lang="en-US" sz="1200" b="0" i="0" dirty="0">
                <a:solidFill>
                  <a:srgbClr val="000000"/>
                </a:solidFill>
                <a:effectLst/>
                <a:latin typeface="Open Sans"/>
              </a:rPr>
              <a:t> et al., 2022).</a:t>
            </a:r>
            <a:endParaRPr lang="en-US" dirty="0"/>
          </a:p>
          <a:p>
            <a:endParaRPr lang="en-US" dirty="0"/>
          </a:p>
          <a:p>
            <a:r>
              <a:rPr lang="en-US" b="0" i="0" dirty="0">
                <a:solidFill>
                  <a:srgbClr val="000000"/>
                </a:solidFill>
                <a:effectLst/>
                <a:latin typeface="Open Sans"/>
              </a:rPr>
              <a:t>Hare Bork R, Robins M, Schaffer K, </a:t>
            </a:r>
            <a:r>
              <a:rPr lang="en-US" b="0" i="0" dirty="0" err="1">
                <a:solidFill>
                  <a:srgbClr val="000000"/>
                </a:solidFill>
                <a:effectLst/>
                <a:latin typeface="Open Sans"/>
              </a:rPr>
              <a:t>Leider</a:t>
            </a:r>
            <a:r>
              <a:rPr lang="en-US" b="0" i="0" dirty="0">
                <a:solidFill>
                  <a:srgbClr val="000000"/>
                </a:solidFill>
                <a:effectLst/>
                <a:latin typeface="Open Sans"/>
              </a:rPr>
              <a:t> JP, </a:t>
            </a:r>
            <a:r>
              <a:rPr lang="en-US" b="0" i="0" dirty="0" err="1">
                <a:solidFill>
                  <a:srgbClr val="000000"/>
                </a:solidFill>
                <a:effectLst/>
                <a:latin typeface="Open Sans"/>
              </a:rPr>
              <a:t>Castrucci</a:t>
            </a:r>
            <a:r>
              <a:rPr lang="en-US" b="0" i="0" dirty="0">
                <a:solidFill>
                  <a:srgbClr val="000000"/>
                </a:solidFill>
                <a:effectLst/>
                <a:latin typeface="Open Sans"/>
              </a:rPr>
              <a:t> BC. Workplace Perceptions and Experiences Related to COVID-19 Response Efforts Among Public Health Workers — Public Health Workforce Interests and Needs Survey, United States, September 2021–January 2022. MMWR </a:t>
            </a:r>
            <a:r>
              <a:rPr lang="en-US" b="0" i="0" dirty="0" err="1">
                <a:solidFill>
                  <a:srgbClr val="000000"/>
                </a:solidFill>
                <a:effectLst/>
                <a:latin typeface="Open Sans"/>
              </a:rPr>
              <a:t>Morb</a:t>
            </a:r>
            <a:r>
              <a:rPr lang="en-US" b="0" i="0" dirty="0">
                <a:solidFill>
                  <a:srgbClr val="000000"/>
                </a:solidFill>
                <a:effectLst/>
                <a:latin typeface="Open Sans"/>
              </a:rPr>
              <a:t> Mortal </a:t>
            </a:r>
            <a:r>
              <a:rPr lang="en-US" b="0" i="0" dirty="0" err="1">
                <a:solidFill>
                  <a:srgbClr val="000000"/>
                </a:solidFill>
                <a:effectLst/>
                <a:latin typeface="Open Sans"/>
              </a:rPr>
              <a:t>Wkly</a:t>
            </a:r>
            <a:r>
              <a:rPr lang="en-US" b="0" i="0" dirty="0">
                <a:solidFill>
                  <a:srgbClr val="000000"/>
                </a:solidFill>
                <a:effectLst/>
                <a:latin typeface="Open Sans"/>
              </a:rPr>
              <a:t> Rep 2022;71:920–924. DOI: </a:t>
            </a:r>
            <a:r>
              <a:rPr lang="en-US" b="0" i="0" u="none" strike="noStrike" dirty="0">
                <a:solidFill>
                  <a:srgbClr val="075290"/>
                </a:solidFill>
                <a:effectLst/>
                <a:latin typeface="Open Sans"/>
                <a:hlinkClick r:id="rId3"/>
              </a:rPr>
              <a:t>http://dx.doi.org/10.15585/mmwr.mm7129a3</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C464F-4ED6-DF48-9EE8-6D5B52DEF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523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Guilt, shame, and betrayal are hallmark reactions of moral injury (e.g., 3). Guilt involves feeling distress and remorse regarding the morally injurious event (e.g., "I did something bad."). Shame is when the belief about the event generalizes to the whole self (e.g., "I am bad because of what I did.") (4). Betrayal can occur when someone observes trusted peers or leaders act against values and can lead to anger and a reduced sense of confidence and trust (5).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60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57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28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 exposure to trauma, as in emergency work, is associated with greater rates of distress and development of complex post-traumatic stress disorder, which can lead to difficulties in continuing a trauma-exposing position. Secondary traumatic stress results from indirect exposure to the trauma, as in patient care, and vicarious traumatization results from empathizing with a victim of trauma (Brooks, 2019).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“second victim phenomenon,” or “vicarious trauma,” affects up to half of healthcare workers throughout their careers and occurs when a patient’s adverse event effects the mental health of the provider (Fischer et al., 2019;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Gispen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&amp; Wu, 2018). Compassion fatigue results in increased mistakes and lower quality of care (Fischer, 2019).</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cs typeface="Times New Roman" panose="02020603050405020304" pitchFamily="18" charset="0"/>
              </a:rPr>
              <a:t>Recognition of these in the self and in others is important in addressing them.</a:t>
            </a:r>
          </a:p>
          <a:p>
            <a:endParaRPr lang="en-US" dirty="0"/>
          </a:p>
          <a:p>
            <a:r>
              <a:rPr lang="en-US" dirty="0"/>
              <a:t>Intrusive memories, dreams, dissociative reactions (flashbacks), prolonged distress</a:t>
            </a:r>
            <a:r>
              <a:rPr lang="en-US" baseline="0" dirty="0"/>
              <a:t> at exposure to trigger</a:t>
            </a:r>
          </a:p>
          <a:p>
            <a:r>
              <a:rPr lang="en-US" baseline="0" dirty="0"/>
              <a:t>Negative alterations: inability to remember important aspects of the event; persistent and exaggerated negative beliefs (“I am bad”, “no one can be trusted”, “my whole nervous system is permanently ruined.”; distorted cognitions that lead to self-blame; fear/horror/anger/</a:t>
            </a:r>
            <a:r>
              <a:rPr lang="en-US" baseline="0" dirty="0" err="1"/>
              <a:t>guit</a:t>
            </a:r>
            <a:r>
              <a:rPr lang="en-US" baseline="0" dirty="0"/>
              <a:t>/shame, </a:t>
            </a:r>
            <a:r>
              <a:rPr lang="en-US" baseline="0" dirty="0" err="1"/>
              <a:t>anhedonia</a:t>
            </a:r>
            <a:r>
              <a:rPr lang="en-US" baseline="0" dirty="0"/>
              <a:t>, feelings of detachment from others</a:t>
            </a:r>
          </a:p>
          <a:p>
            <a:r>
              <a:rPr lang="en-US" baseline="0" dirty="0"/>
              <a:t>Difficulty with sleep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C464F-4ED6-DF48-9EE8-6D5B52DEF4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167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962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18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798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754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135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657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515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752F5-267A-4E53-9636-916CAC601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27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Empowerment cited explicitly in the Stop the Bleed literature; role-clarity as “immediate responder”</a:t>
            </a:r>
          </a:p>
          <a:p>
            <a:r>
              <a:rPr lang="en-US" dirty="0"/>
              <a:t>Elements of creativity, sense of humor</a:t>
            </a:r>
          </a:p>
          <a:p>
            <a:r>
              <a:rPr lang="en-US" sz="1200" b="1" kern="1200" dirty="0">
                <a:solidFill>
                  <a:schemeClr val="tx1"/>
                </a:solidFill>
                <a:effectLst/>
                <a:latin typeface="+mn-lt"/>
                <a:ea typeface="+mn-ea"/>
                <a:cs typeface="+mn-cs"/>
              </a:rPr>
              <a:t>Resilience is really an umbrella term</a:t>
            </a:r>
            <a:r>
              <a:rPr lang="en-US" sz="1200" kern="1200" dirty="0">
                <a:solidFill>
                  <a:schemeClr val="tx1"/>
                </a:solidFill>
                <a:effectLst/>
                <a:latin typeface="+mn-lt"/>
                <a:ea typeface="+mn-ea"/>
                <a:cs typeface="+mn-cs"/>
              </a:rPr>
              <a:t> that encompasses many attributes that help us bounce back cognitively and emotionally after a major stressor – to bend, not break.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first is Role Clarity: #this is our lane</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clinical practice and public health leadership are crucial to promote prophylaxis, mitigation, healing and health.  And peer support can never be reinforced enough as a crucial role</a:t>
            </a:r>
            <a:r>
              <a:rPr lang="en-US" dirty="0">
                <a:effectLst/>
              </a:rPr>
              <a:t> </a:t>
            </a:r>
          </a:p>
          <a:p>
            <a:r>
              <a:rPr lang="en-US" sz="1200" b="1" kern="1200" dirty="0">
                <a:solidFill>
                  <a:schemeClr val="tx1"/>
                </a:solidFill>
                <a:effectLst/>
                <a:latin typeface="+mn-lt"/>
                <a:ea typeface="+mn-ea"/>
                <a:cs typeface="+mn-cs"/>
              </a:rPr>
              <a:t>Self-efficacy</a:t>
            </a:r>
            <a:r>
              <a:rPr lang="en-US" sz="1200" kern="1200" dirty="0">
                <a:solidFill>
                  <a:schemeClr val="tx1"/>
                </a:solidFill>
                <a:effectLst/>
                <a:latin typeface="+mn-lt"/>
                <a:ea typeface="+mn-ea"/>
                <a:cs typeface="+mn-cs"/>
              </a:rPr>
              <a:t> refers to an individual (or community’s) </a:t>
            </a:r>
            <a:r>
              <a:rPr lang="en-US" sz="1200" b="1" kern="1200" dirty="0">
                <a:solidFill>
                  <a:schemeClr val="tx1"/>
                </a:solidFill>
                <a:effectLst/>
                <a:latin typeface="+mn-lt"/>
                <a:ea typeface="+mn-ea"/>
                <a:cs typeface="+mn-cs"/>
              </a:rPr>
              <a:t>belief in a capacity</a:t>
            </a:r>
            <a:r>
              <a:rPr lang="en-US" sz="1200" kern="1200" dirty="0">
                <a:solidFill>
                  <a:schemeClr val="tx1"/>
                </a:solidFill>
                <a:effectLst/>
                <a:latin typeface="+mn-lt"/>
                <a:ea typeface="+mn-ea"/>
                <a:cs typeface="+mn-cs"/>
              </a:rPr>
              <a:t> to apply skills to produce a desired outcome –and it is </a:t>
            </a:r>
            <a:r>
              <a:rPr lang="en-US" sz="1200" b="1" kern="1200" dirty="0">
                <a:solidFill>
                  <a:schemeClr val="tx1"/>
                </a:solidFill>
                <a:effectLst/>
                <a:latin typeface="+mn-lt"/>
                <a:ea typeface="+mn-ea"/>
                <a:cs typeface="+mn-cs"/>
              </a:rPr>
              <a:t>a modifiable psychological trait.  </a:t>
            </a:r>
            <a:r>
              <a:rPr lang="en-US" sz="1200" kern="1200" dirty="0">
                <a:solidFill>
                  <a:schemeClr val="tx1"/>
                </a:solidFill>
                <a:effectLst/>
                <a:latin typeface="+mn-lt"/>
                <a:ea typeface="+mn-ea"/>
                <a:cs typeface="+mn-cs"/>
              </a:rPr>
              <a:t>It can be learned and taught, modeled, mentored and nurtured</a:t>
            </a:r>
            <a:r>
              <a:rPr lang="en-US"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aspect is </a:t>
            </a:r>
            <a:r>
              <a:rPr lang="en-US" sz="1200" b="1" kern="1200" dirty="0">
                <a:solidFill>
                  <a:schemeClr val="tx1"/>
                </a:solidFill>
                <a:effectLst/>
                <a:latin typeface="+mn-lt"/>
                <a:ea typeface="+mn-ea"/>
                <a:cs typeface="+mn-cs"/>
              </a:rPr>
              <a:t>empowerment:</a:t>
            </a:r>
            <a:r>
              <a:rPr lang="en-US" sz="1200" kern="1200" dirty="0">
                <a:solidFill>
                  <a:schemeClr val="tx1"/>
                </a:solidFill>
                <a:effectLst/>
                <a:latin typeface="+mn-lt"/>
                <a:ea typeface="+mn-ea"/>
                <a:cs typeface="+mn-cs"/>
              </a:rPr>
              <a:t> the process (and it is a </a:t>
            </a:r>
            <a:r>
              <a:rPr lang="en-US" sz="1200" b="1" kern="1200" dirty="0">
                <a:solidFill>
                  <a:schemeClr val="tx1"/>
                </a:solidFill>
                <a:effectLst/>
                <a:latin typeface="+mn-lt"/>
                <a:ea typeface="+mn-ea"/>
                <a:cs typeface="+mn-cs"/>
              </a:rPr>
              <a:t>process) of becoming stronger</a:t>
            </a:r>
            <a:r>
              <a:rPr lang="en-US" sz="1200" kern="1200" dirty="0">
                <a:solidFill>
                  <a:schemeClr val="tx1"/>
                </a:solidFill>
                <a:effectLst/>
                <a:latin typeface="+mn-lt"/>
                <a:ea typeface="+mn-ea"/>
                <a:cs typeface="+mn-cs"/>
              </a:rPr>
              <a:t> and more confident in </a:t>
            </a:r>
            <a:r>
              <a:rPr lang="en-US" sz="1200" b="1" kern="1200" dirty="0">
                <a:solidFill>
                  <a:schemeClr val="tx1"/>
                </a:solidFill>
                <a:effectLst/>
                <a:latin typeface="+mn-lt"/>
                <a:ea typeface="+mn-ea"/>
                <a:cs typeface="+mn-cs"/>
              </a:rPr>
              <a:t>our ability to make an impact in our roles. </a:t>
            </a:r>
            <a:r>
              <a:rPr lang="en-US" sz="1200" kern="1200" dirty="0">
                <a:solidFill>
                  <a:schemeClr val="tx1"/>
                </a:solidFill>
                <a:effectLst/>
                <a:latin typeface="+mn-lt"/>
                <a:ea typeface="+mn-ea"/>
                <a:cs typeface="+mn-cs"/>
              </a:rPr>
              <a:t> And so the cogs of the wheel intersect and move the mechanism forward.  We can easily feel overwhelmed or helpless in the face of this magnitude of communal violence and individual suffering, and while distress may be unavoidable, the ability to retain a sense of agency and purpose, of collaboration with providers and patients, and of connectivity with supports means that while PTSD is a risk, post-traumatic growth is also a possibility (and these are not mutually exclusive).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EDA91-006A-4A44-9C57-BBA384C5B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550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754" indent="-117754">
              <a:buFont typeface="Wingdings" pitchFamily="2" charset="2"/>
              <a:buChar char="v"/>
            </a:pPr>
            <a:r>
              <a:rPr lang="en-US" b="1" u="sng" dirty="0"/>
              <a:t>SAFETY</a:t>
            </a:r>
          </a:p>
          <a:p>
            <a:pPr marL="117754" indent="-117754">
              <a:buFont typeface="Wingdings" pitchFamily="2" charset="2"/>
              <a:buChar char="v"/>
            </a:pPr>
            <a:r>
              <a:rPr lang="en-US" b="1" u="sng" dirty="0"/>
              <a:t>Partner with the patient to promote safety (Brown et al., 2022)</a:t>
            </a:r>
          </a:p>
          <a:p>
            <a:pPr marL="117754" indent="-117754">
              <a:buFont typeface="Wingdings" pitchFamily="2" charset="2"/>
              <a:buChar char="v"/>
            </a:pPr>
            <a:r>
              <a:rPr lang="en-US" dirty="0"/>
              <a:t>Are you aware how interpersonal and collective trauma impacts health and wellness</a:t>
            </a:r>
          </a:p>
          <a:p>
            <a:pPr marL="117754" indent="-117754">
              <a:buFont typeface="Wingdings" pitchFamily="2" charset="2"/>
              <a:buChar char="v"/>
            </a:pPr>
            <a:r>
              <a:rPr lang="en-US" dirty="0"/>
              <a:t>Understand and acknowledge  that how a patient responds and reacts-  may be from past trauma and experiences with structural systems.</a:t>
            </a:r>
          </a:p>
          <a:p>
            <a:pPr marL="117754" indent="-117754">
              <a:buFont typeface="Wingdings" pitchFamily="2" charset="2"/>
              <a:buChar char="v"/>
            </a:pPr>
            <a:r>
              <a:rPr lang="en-US" dirty="0">
                <a:ea typeface="Calibri"/>
                <a:cs typeface="Calibri"/>
                <a:sym typeface="Calibri"/>
              </a:rPr>
              <a:t>Do you understand the importance of “What happened to you?” rather than ’What’s wrong with you?”</a:t>
            </a:r>
          </a:p>
          <a:p>
            <a:pPr marL="117754" indent="-117754">
              <a:buFont typeface="Wingdings" pitchFamily="2" charset="2"/>
              <a:buChar char="v"/>
            </a:pPr>
            <a:r>
              <a:rPr lang="en-US" b="1" u="sng" dirty="0">
                <a:ea typeface="Calibri"/>
                <a:cs typeface="Calibri"/>
                <a:sym typeface="Calibri"/>
              </a:rPr>
              <a:t>TRUSTWORTHINESS AND TRANSPARENCY</a:t>
            </a:r>
          </a:p>
          <a:p>
            <a:r>
              <a:rPr lang="en-US" dirty="0">
                <a:solidFill>
                  <a:schemeClr val="tx1"/>
                </a:solidFill>
                <a:ea typeface="Calibri"/>
                <a:cs typeface="Calibri"/>
                <a:sym typeface="Calibri"/>
              </a:rPr>
              <a:t>Share the computer screen with patients- review of meds, and documentation re: sensitive information.</a:t>
            </a:r>
          </a:p>
          <a:p>
            <a:pPr marL="117754" indent="-117754">
              <a:buFont typeface="Wingdings" pitchFamily="2" charset="2"/>
              <a:buChar char="v"/>
            </a:pPr>
            <a:r>
              <a:rPr lang="en-US" dirty="0">
                <a:solidFill>
                  <a:schemeClr val="tx1"/>
                </a:solidFill>
              </a:rPr>
              <a:t>Be explicit about the limits of confidentiality, who to share information with. </a:t>
            </a:r>
          </a:p>
          <a:p>
            <a:pPr marL="117754" indent="-117754">
              <a:buFont typeface="Wingdings" pitchFamily="2" charset="2"/>
              <a:buChar char="v"/>
            </a:pPr>
            <a:r>
              <a:rPr lang="en-US" dirty="0">
                <a:solidFill>
                  <a:schemeClr val="tx1"/>
                </a:solidFill>
              </a:rPr>
              <a:t>Listening and respecting patient’s preferences,  while acknowledging strengths</a:t>
            </a:r>
          </a:p>
          <a:p>
            <a:pPr marL="117754" indent="-117754">
              <a:buFont typeface="Wingdings" pitchFamily="2" charset="2"/>
              <a:buChar char="v"/>
            </a:pPr>
            <a:r>
              <a:rPr lang="en-US" b="1" u="sng" dirty="0">
                <a:solidFill>
                  <a:schemeClr val="tx1"/>
                </a:solidFill>
              </a:rPr>
              <a:t>PEER SUPPORT</a:t>
            </a:r>
          </a:p>
          <a:p>
            <a:pPr marL="117754" indent="-117754">
              <a:buFont typeface="Wingdings" pitchFamily="2" charset="2"/>
              <a:buChar char="v"/>
            </a:pPr>
            <a:r>
              <a:rPr lang="en-US" sz="1200" dirty="0">
                <a:ea typeface="Calibri"/>
                <a:cs typeface="Calibri"/>
                <a:sym typeface="Calibri"/>
              </a:rPr>
              <a:t>Provide  Community-based resources-  connections reduces isolation and promotes healing</a:t>
            </a:r>
          </a:p>
          <a:p>
            <a:pPr marL="117754" indent="-117754">
              <a:buFont typeface="Wingdings" pitchFamily="2" charset="2"/>
              <a:buChar char="v"/>
            </a:pPr>
            <a:r>
              <a:rPr lang="en-US" sz="1200" dirty="0">
                <a:ea typeface="Calibri"/>
                <a:cs typeface="Calibri"/>
                <a:sym typeface="Calibri"/>
              </a:rPr>
              <a:t>Closed loop communication is ideal re: follow-up to assess  if patient got connected</a:t>
            </a:r>
          </a:p>
          <a:p>
            <a:pPr marL="117754" indent="-117754">
              <a:buFont typeface="Wingdings" pitchFamily="2" charset="2"/>
              <a:buChar char="v"/>
            </a:pPr>
            <a:r>
              <a:rPr lang="en-US" sz="1200" dirty="0">
                <a:ea typeface="Calibri"/>
                <a:cs typeface="Calibri"/>
                <a:sym typeface="Calibri"/>
              </a:rPr>
              <a:t>Be intentional in developing peer support  not only for patients but for staff</a:t>
            </a:r>
          </a:p>
          <a:p>
            <a:pPr marL="117754" indent="-117754">
              <a:buFont typeface="Wingdings" pitchFamily="2" charset="2"/>
              <a:buChar char="v"/>
            </a:pPr>
            <a:r>
              <a:rPr lang="en-US" b="1" u="sng" dirty="0">
                <a:solidFill>
                  <a:schemeClr val="tx1"/>
                </a:solidFill>
                <a:ea typeface="Calibri"/>
                <a:cs typeface="Calibri"/>
                <a:sym typeface="Calibri"/>
              </a:rPr>
              <a:t>COLLABORATION</a:t>
            </a:r>
          </a:p>
          <a:p>
            <a:pPr marL="117754" indent="-117754">
              <a:buFont typeface="Wingdings" pitchFamily="2" charset="2"/>
              <a:buChar char="v"/>
            </a:pPr>
            <a:r>
              <a:rPr lang="en-US" sz="1200" dirty="0"/>
              <a:t>Set a shared agenda for the visit-     “ What would you like to   accomplish this visit?”</a:t>
            </a:r>
            <a:endParaRPr lang="en-US" sz="1200" dirty="0">
              <a:ea typeface="Calibri"/>
              <a:cs typeface="Calibri"/>
              <a:sym typeface="Calibri"/>
            </a:endParaRPr>
          </a:p>
          <a:p>
            <a:pPr marL="117754" indent="-117754">
              <a:buFont typeface="Wingdings" pitchFamily="2" charset="2"/>
              <a:buChar char="v"/>
            </a:pPr>
            <a:r>
              <a:rPr lang="en-US" sz="1200" dirty="0">
                <a:ea typeface="Calibri"/>
                <a:cs typeface="Calibri"/>
                <a:sym typeface="Calibri"/>
              </a:rPr>
              <a:t> Consider ways to promote collaboration with patients, colleagues and staff.</a:t>
            </a:r>
          </a:p>
          <a:p>
            <a:pPr marL="117754" indent="-117754">
              <a:buFont typeface="Wingdings" pitchFamily="2" charset="2"/>
              <a:buChar char="v"/>
            </a:pPr>
            <a:r>
              <a:rPr lang="en-US" sz="1200" dirty="0">
                <a:ea typeface="Calibri"/>
                <a:cs typeface="Calibri"/>
                <a:sym typeface="Calibri"/>
              </a:rPr>
              <a:t>Consider conducting 15 min huddles on complex cases.</a:t>
            </a:r>
          </a:p>
          <a:p>
            <a:pPr marL="117754" indent="-117754">
              <a:buFont typeface="Wingdings" pitchFamily="2" charset="2"/>
              <a:buChar char="v"/>
            </a:pPr>
            <a:r>
              <a:rPr lang="en-US" sz="1200" dirty="0"/>
              <a:t>Provide warm hand-overs and develop a closed feedback loop</a:t>
            </a:r>
          </a:p>
          <a:p>
            <a:pPr marL="117754" indent="-117754">
              <a:buFont typeface="Wingdings" pitchFamily="2" charset="2"/>
              <a:buChar char="v"/>
            </a:pPr>
            <a:r>
              <a:rPr lang="en-US" sz="1200" b="1" u="sng" dirty="0"/>
              <a:t>EMPOWERMENT</a:t>
            </a:r>
          </a:p>
          <a:p>
            <a:pPr marL="205083" indent="-205083">
              <a:buFont typeface="Wingdings" panose="05000000000000000000" pitchFamily="2" charset="2"/>
              <a:buChar char="v"/>
            </a:pPr>
            <a:r>
              <a:rPr lang="en-US" sz="1200" dirty="0">
                <a:solidFill>
                  <a:schemeClr val="tx1"/>
                </a:solidFill>
                <a:ea typeface="Calibri"/>
                <a:cs typeface="Calibri"/>
                <a:sym typeface="Calibri"/>
              </a:rPr>
              <a:t>Increase shared decision- proactively include patients in their plan of care.</a:t>
            </a:r>
          </a:p>
          <a:p>
            <a:pPr marL="117754" indent="-117754">
              <a:buFont typeface="Wingdings" pitchFamily="2" charset="2"/>
              <a:buChar char="v"/>
            </a:pPr>
            <a:r>
              <a:rPr lang="en-US" sz="1200" dirty="0">
                <a:solidFill>
                  <a:schemeClr val="tx1"/>
                </a:solidFill>
                <a:ea typeface="Calibri"/>
                <a:cs typeface="Calibri"/>
                <a:sym typeface="Calibri"/>
              </a:rPr>
              <a:t>   Support the patient in self- management choices (even when you might not agree).</a:t>
            </a:r>
          </a:p>
          <a:p>
            <a:pPr marL="117754" indent="-117754">
              <a:buFont typeface="Wingdings" pitchFamily="2" charset="2"/>
              <a:buChar char="v"/>
            </a:pPr>
            <a:r>
              <a:rPr lang="en-US" sz="1200" dirty="0">
                <a:solidFill>
                  <a:schemeClr val="tx1"/>
                </a:solidFill>
                <a:ea typeface="Calibri"/>
                <a:cs typeface="Calibri"/>
                <a:sym typeface="Calibri"/>
              </a:rPr>
              <a:t>Ask permission as you move through encounter: (“Would that work?” “Do you need a break?”)</a:t>
            </a:r>
          </a:p>
          <a:p>
            <a:pPr marL="117754" indent="-117754">
              <a:buFont typeface="Wingdings" pitchFamily="2" charset="2"/>
              <a:buChar char="v"/>
            </a:pPr>
            <a:r>
              <a:rPr lang="en-US" sz="1200" dirty="0">
                <a:solidFill>
                  <a:schemeClr val="tx1"/>
                </a:solidFill>
                <a:ea typeface="Calibri"/>
                <a:cs typeface="Calibri"/>
                <a:sym typeface="Calibri"/>
              </a:rPr>
              <a:t>Acknowledge pt. strengths- “tell me what you are proud of” and seek to reflect on them “I am really impressed  that you XXXX”</a:t>
            </a:r>
          </a:p>
          <a:p>
            <a:pPr marL="117754" indent="-117754">
              <a:buFont typeface="Wingdings" pitchFamily="2" charset="2"/>
              <a:buChar char="v"/>
            </a:pPr>
            <a:r>
              <a:rPr lang="en-US" sz="1200" b="1" u="sng" dirty="0">
                <a:solidFill>
                  <a:schemeClr val="tx1"/>
                </a:solidFill>
                <a:ea typeface="Calibri"/>
                <a:cs typeface="Calibri"/>
                <a:sym typeface="Calibri"/>
              </a:rPr>
              <a:t>HUMILITY AND RESPONSIVENESS</a:t>
            </a:r>
          </a:p>
          <a:p>
            <a:pPr marL="117754" indent="-117754">
              <a:buClr>
                <a:schemeClr val="dk1"/>
              </a:buClr>
              <a:buSzPts val="1800"/>
              <a:buFont typeface="Wingdings" pitchFamily="2" charset="2"/>
              <a:buChar char="v"/>
            </a:pPr>
            <a:r>
              <a:rPr lang="en-US" sz="1200" dirty="0">
                <a:ea typeface="Calibri"/>
                <a:cs typeface="Calibri"/>
                <a:sym typeface="Calibri"/>
              </a:rPr>
              <a:t>Seek to increase self-awareness of unconscious bias, stigma-  Avoid judgement or making assumptions by being reflective following encounters with staff and patients</a:t>
            </a:r>
          </a:p>
          <a:p>
            <a:pPr marL="117754" indent="-117754">
              <a:buClr>
                <a:schemeClr val="dk1"/>
              </a:buClr>
              <a:buSzPts val="1800"/>
              <a:buFont typeface="Wingdings" pitchFamily="2" charset="2"/>
              <a:buChar char="v"/>
            </a:pPr>
            <a:r>
              <a:rPr lang="en-US" sz="1200" dirty="0">
                <a:ea typeface="Calibri"/>
                <a:cs typeface="Calibri"/>
                <a:sym typeface="Calibri"/>
              </a:rPr>
              <a:t>Acknowledge that cultural and historical backgrounds differ and adopt a curious stance , suspending judgment and having humility around learning from your patients</a:t>
            </a:r>
          </a:p>
          <a:p>
            <a:pPr marL="117754" indent="-117754">
              <a:buClr>
                <a:schemeClr val="dk1"/>
              </a:buClr>
              <a:buSzPts val="1800"/>
              <a:buFont typeface="Wingdings" pitchFamily="2" charset="2"/>
              <a:buChar char="v"/>
            </a:pPr>
            <a:r>
              <a:rPr lang="en-US" sz="1200" dirty="0"/>
              <a:t>Ask patients how their backgrounds have shaped their healthcare experiences ; and what would be helpful for them to engage</a:t>
            </a:r>
          </a:p>
          <a:p>
            <a:pPr marL="117754" indent="-117754">
              <a:buClr>
                <a:schemeClr val="dk1"/>
              </a:buClr>
              <a:buSzPts val="1800"/>
              <a:buFont typeface="Wingdings" pitchFamily="2" charset="2"/>
              <a:buChar char="v"/>
            </a:pPr>
            <a:endParaRPr lang="en-US" sz="1400" dirty="0">
              <a:ea typeface="Calibri"/>
              <a:cs typeface="Calibri"/>
              <a:sym typeface="Calibri"/>
            </a:endParaRPr>
          </a:p>
          <a:p>
            <a:pPr marL="117754" indent="-117754">
              <a:buFont typeface="Wingdings" pitchFamily="2" charset="2"/>
              <a:buChar char="v"/>
            </a:pPr>
            <a:endParaRPr lang="en-US" sz="1200" b="1" u="sng" dirty="0">
              <a:solidFill>
                <a:schemeClr val="tx1"/>
              </a:solidFill>
              <a:ea typeface="Calibri"/>
              <a:cs typeface="Calibri"/>
              <a:sym typeface="Calibri"/>
            </a:endParaRPr>
          </a:p>
          <a:p>
            <a:pPr marL="117754" indent="-117754">
              <a:buFont typeface="Wingdings" pitchFamily="2" charset="2"/>
              <a:buChar char="v"/>
            </a:pPr>
            <a:endParaRPr lang="en-US" sz="1200" b="1" u="sng" dirty="0"/>
          </a:p>
          <a:p>
            <a:pPr marL="117754" indent="-117754">
              <a:buFont typeface="Wingdings" pitchFamily="2" charset="2"/>
              <a:buChar char="v"/>
            </a:pPr>
            <a:endParaRPr lang="en-US" b="1" u="sng" dirty="0">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752F5-267A-4E53-9636-916CAC601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739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258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https://i0.wp.com/www.dailycartoonist.com/wp-content/uploads/2019/03/pmp.gif?ssl=1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489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296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894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20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439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Fischer et al., 2019</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Preliminary outcomes from emergency departments adopting TIC are promising: patients reported improved quality of care, outpatient follow-up rates increased, and patients in mental health crises spent less time in restraints (Brown et al.,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822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ASD = Acute stress disorder. This chart gives some examples of systematic incorporation of trauma-informed principles in a hospital (Fischer et al., 2019).</a:t>
            </a:r>
          </a:p>
          <a:p>
            <a:endParaRPr lang="en-US" dirty="0"/>
          </a:p>
          <a:p>
            <a:r>
              <a:rPr lang="en-US" dirty="0"/>
              <a:t>Education: Propose adding PFA to basic EM curriculum. Recognition of the context in which the patient presents allows the practitioner to recognize and address urgent concerns with self-awareness and objective appreciation of the whole patient’s experience. The resulting dynamic can </a:t>
            </a:r>
            <a:r>
              <a:rPr lang="en-US" dirty="0" err="1"/>
              <a:t>prophylax</a:t>
            </a:r>
            <a:r>
              <a:rPr lang="en-US" dirty="0"/>
              <a:t> against trauma and create a better-attuned and more supportive clinical encounter.</a:t>
            </a:r>
          </a:p>
          <a:p>
            <a:endParaRPr lang="en-US" dirty="0"/>
          </a:p>
          <a:p>
            <a:r>
              <a:rPr lang="en-US" dirty="0"/>
              <a:t>Ops: Integration of a trauma-informed lens at all levels of the organization to promote a cultural shift. Communication among staff to share best practices and resources, recognition of ubiquity of trauma; balance of transparency with patient and establishment of trustworthiness; provision of resources within system for connection, scheduling, and flexibility (for example, connection with </a:t>
            </a:r>
            <a:r>
              <a:rPr lang="en-US" sz="1800" dirty="0">
                <a:effectLst/>
                <a:latin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ospital-based violence intervention programs can help equip providers to meet the needs of traumatized patients with expert advice and supportive resources for integrated care (Fischer et al., 2019). Fostering collaboration within the hospital (e.g., among specialty teams) and with community resources supports patient care. Hospitals should intentionally foster such partnerships. Environmental analysis of the ED can indicate pathways for reducing exacerbating stress </a:t>
            </a:r>
            <a:r>
              <a:rPr lang="en-US" sz="1200" dirty="0">
                <a:effectLst/>
                <a:latin typeface="Calibri" panose="020F0502020204030204" pitchFamily="34" charset="0"/>
                <a:ea typeface="Calibri" panose="020F0502020204030204" pitchFamily="34" charset="0"/>
                <a:cs typeface="Times New Roman" panose="02020603050405020304" pitchFamily="18" charset="0"/>
              </a:rPr>
              <a:t>(Brown et al., 2022). </a:t>
            </a:r>
            <a:endParaRPr lang="en-US" dirty="0"/>
          </a:p>
          <a:p>
            <a:endParaRPr lang="en-US" dirty="0"/>
          </a:p>
          <a:p>
            <a:r>
              <a:rPr lang="en-US" dirty="0"/>
              <a:t>Together, these components work to build a culture that supports staff and patients.</a:t>
            </a:r>
          </a:p>
          <a:p>
            <a:endParaRPr lang="en-US" dirty="0"/>
          </a:p>
          <a:p>
            <a:r>
              <a:rPr lang="en-US" dirty="0"/>
              <a:t>Examples of incorporation on the following slides</a:t>
            </a:r>
          </a:p>
          <a:p>
            <a:endParaRPr lang="en-US" dirty="0"/>
          </a:p>
          <a:p>
            <a:r>
              <a:rPr lang="en-US" dirty="0"/>
              <a:t>(Image from Fischer et al., 2019)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03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is experienced by many patients in the emergency department, but also by staff, including clinicians. Since trauma has profound impacts on the delivery of care, policy should support education and culture that provides appropriate care in this context from the individual to the organizational level.</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20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gives examples of trauma-informed practices in addressing agitation in the emergency department with information about how such an approach reduces the damaging effects of bias in patient care.</a:t>
            </a:r>
          </a:p>
          <a:p>
            <a:endParaRPr lang="en-US" dirty="0"/>
          </a:p>
          <a:p>
            <a:r>
              <a:rPr lang="en-US" dirty="0" err="1"/>
              <a:t>Agboola</a:t>
            </a:r>
            <a:r>
              <a:rPr lang="en-US" dirty="0"/>
              <a:t>, </a:t>
            </a:r>
            <a:r>
              <a:rPr lang="en-US" dirty="0" err="1"/>
              <a:t>Coupet</a:t>
            </a:r>
            <a:r>
              <a:rPr lang="en-US" dirty="0"/>
              <a:t>, &amp; Wong, 2021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92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752F5-267A-4E53-9636-916CAC601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61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98F3C-476A-4986-AAA1-486E09867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2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Violently injured patients who present to the ED are often affected by physical and psychological trauma, and these experiences may affect administration and acceptance 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ED experience can be overwhelming with activity, interaction with large care teams, medical jargon, and fear of judgment, as well as reminders of past negative experiences for some patients (Fischer et al.,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 perception of stigma from healthcare and of disparities between themselves and their providers, poor communication, and mistrust also reduce quality of care (Hawkins et al., 2021).</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C8B6-2A0C-43F8-8457-1FDCBEEC9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57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1DCB5-4734-3048-9E3F-6F567DF513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04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Unicode MS" charset="0"/>
                <a:cs typeface="Arial Unicode MS" charset="0"/>
              </a:rPr>
              <a:t>Figure 1. Brain Regions Implicated in the Pathophysiology of Post-Traumatic Stress Disorder (PTSD). Shown are the known connectivity paths within four dysfunctional circuits that play a part in the psychopathology of PTSD: emotion regulation and executive function, threat detection, contextual processing, and fear learning.</a:t>
            </a:r>
          </a:p>
          <a:p>
            <a:endParaRPr lang="en-US" dirty="0"/>
          </a:p>
          <a:p>
            <a:r>
              <a:rPr lang="en-US" dirty="0"/>
              <a:t>From </a:t>
            </a:r>
            <a:r>
              <a:rPr lang="en-US" dirty="0" err="1"/>
              <a:t>Admon</a:t>
            </a:r>
            <a:r>
              <a:rPr lang="en-US" baseline="0" dirty="0"/>
              <a:t> et al 2013: These regions include the amygdala, hippocampus, insula, and various regions in the medial wall of the prefrontal lobe [including the </a:t>
            </a:r>
            <a:r>
              <a:rPr lang="en-US" baseline="0" dirty="0" err="1"/>
              <a:t>dorsomedial</a:t>
            </a:r>
            <a:r>
              <a:rPr lang="en-US" baseline="0" dirty="0"/>
              <a:t> prefrontal cortex, </a:t>
            </a:r>
            <a:r>
              <a:rPr lang="en-US" baseline="0" dirty="0" err="1"/>
              <a:t>vmPFC</a:t>
            </a:r>
            <a:r>
              <a:rPr lang="en-US" baseline="0" dirty="0"/>
              <a:t>, orbitofrontal cortex (OFC), rostral anterior cingulate cortex (</a:t>
            </a:r>
            <a:r>
              <a:rPr lang="en-US" baseline="0" dirty="0" err="1"/>
              <a:t>rACC</a:t>
            </a:r>
            <a:r>
              <a:rPr lang="en-US" baseline="0" dirty="0"/>
              <a:t>) and dorsal anterior cingulate cortex (</a:t>
            </a:r>
            <a:r>
              <a:rPr lang="en-US" baseline="0" dirty="0" err="1"/>
              <a:t>dACC</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C464F-4ED6-DF48-9EE8-6D5B52DEF4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442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472448" y="1905000"/>
            <a:ext cx="1501693" cy="523220"/>
          </a:xfrm>
          <a:prstGeom prst="rect">
            <a:avLst/>
          </a:prstGeom>
          <a:noFill/>
        </p:spPr>
        <p:txBody>
          <a:bodyPr wrap="none" rtlCol="0">
            <a:spAutoFit/>
          </a:bodyPr>
          <a:lstStyle/>
          <a:p>
            <a:r>
              <a:rPr lang="en-US" sz="1400" dirty="0">
                <a:solidFill>
                  <a:schemeClr val="bg1"/>
                </a:solidFill>
              </a:rPr>
              <a:t>Project</a:t>
            </a:r>
            <a:r>
              <a:rPr lang="en-US" sz="1400" baseline="0" dirty="0">
                <a:solidFill>
                  <a:schemeClr val="bg1"/>
                </a:solidFill>
              </a:rPr>
              <a:t> </a:t>
            </a:r>
            <a:r>
              <a:rPr lang="en-US" sz="1400" dirty="0">
                <a:solidFill>
                  <a:schemeClr val="bg1"/>
                </a:solidFill>
              </a:rPr>
              <a:t>ECHO®</a:t>
            </a:r>
          </a:p>
          <a:p>
            <a:r>
              <a:rPr lang="en-US" sz="1400" dirty="0">
                <a:solidFill>
                  <a:schemeClr val="bg1"/>
                </a:solidFill>
              </a:rPr>
              <a:t>HCV Collaborative</a:t>
            </a:r>
          </a:p>
        </p:txBody>
      </p:sp>
      <p:sp>
        <p:nvSpPr>
          <p:cNvPr id="17" name="Text Placeholder 16"/>
          <p:cNvSpPr>
            <a:spLocks noGrp="1"/>
          </p:cNvSpPr>
          <p:nvPr userDrawn="1">
            <p:ph type="body" sz="quarter" idx="10" hasCustomPrompt="1"/>
          </p:nvPr>
        </p:nvSpPr>
        <p:spPr>
          <a:xfrm>
            <a:off x="533399" y="2209800"/>
            <a:ext cx="7010399" cy="533400"/>
          </a:xfrm>
          <a:prstGeom prst="rect">
            <a:avLst/>
          </a:prstGeom>
        </p:spPr>
        <p:txBody>
          <a:bodyPr/>
          <a:lstStyle>
            <a:lvl1pPr marL="0" indent="0">
              <a:buNone/>
              <a:defRPr sz="2800" b="0" baseline="0">
                <a:solidFill>
                  <a:srgbClr val="0D444E"/>
                </a:solidFill>
              </a:defRPr>
            </a:lvl1pPr>
          </a:lstStyle>
          <a:p>
            <a:pPr lvl="0"/>
            <a:r>
              <a:rPr lang="en-US" sz="2800" dirty="0"/>
              <a:t>Title of Presentation</a:t>
            </a:r>
            <a:endParaRPr lang="en-US" dirty="0"/>
          </a:p>
        </p:txBody>
      </p:sp>
      <p:sp>
        <p:nvSpPr>
          <p:cNvPr id="19" name="Text Placeholder 18"/>
          <p:cNvSpPr>
            <a:spLocks noGrp="1"/>
          </p:cNvSpPr>
          <p:nvPr userDrawn="1">
            <p:ph type="body" sz="quarter" idx="11" hasCustomPrompt="1"/>
          </p:nvPr>
        </p:nvSpPr>
        <p:spPr>
          <a:xfrm>
            <a:off x="533399" y="2971800"/>
            <a:ext cx="7010399" cy="914400"/>
          </a:xfrm>
          <a:prstGeom prst="rect">
            <a:avLst/>
          </a:prstGeom>
        </p:spPr>
        <p:txBody>
          <a:bodyPr/>
          <a:lstStyle>
            <a:lvl1pPr marL="0" indent="0">
              <a:spcBef>
                <a:spcPts val="0"/>
              </a:spcBef>
              <a:buNone/>
              <a:defRPr sz="1400" baseline="0">
                <a:solidFill>
                  <a:srgbClr val="0D444E"/>
                </a:solidFill>
              </a:defRPr>
            </a:lvl1pPr>
          </a:lstStyle>
          <a:p>
            <a:pPr lvl="0"/>
            <a:r>
              <a:rPr lang="en-US" dirty="0"/>
              <a:t>Presenter Line 1</a:t>
            </a:r>
          </a:p>
          <a:p>
            <a:pPr lvl="0"/>
            <a:r>
              <a:rPr lang="en-US" dirty="0"/>
              <a:t>Presenter Line 2</a:t>
            </a:r>
          </a:p>
          <a:p>
            <a:pPr lvl="0"/>
            <a:r>
              <a:rPr lang="en-US" dirty="0"/>
              <a:t>Presenter Line 3</a:t>
            </a:r>
          </a:p>
          <a:p>
            <a:pPr lvl="0"/>
            <a:r>
              <a:rPr lang="en-US" dirty="0"/>
              <a:t>Presenter Line 4</a:t>
            </a:r>
          </a:p>
        </p:txBody>
      </p:sp>
      <p:sp>
        <p:nvSpPr>
          <p:cNvPr id="21" name="Text Placeholder 20"/>
          <p:cNvSpPr>
            <a:spLocks noGrp="1"/>
          </p:cNvSpPr>
          <p:nvPr userDrawn="1">
            <p:ph type="body" sz="quarter" idx="12" hasCustomPrompt="1"/>
          </p:nvPr>
        </p:nvSpPr>
        <p:spPr>
          <a:xfrm>
            <a:off x="533399" y="4191000"/>
            <a:ext cx="7010399" cy="304800"/>
          </a:xfrm>
          <a:prstGeom prst="rect">
            <a:avLst/>
          </a:prstGeom>
        </p:spPr>
        <p:txBody>
          <a:bodyPr/>
          <a:lstStyle>
            <a:lvl1pPr marL="0" indent="0">
              <a:buNone/>
              <a:defRPr sz="1400" baseline="0">
                <a:solidFill>
                  <a:srgbClr val="0D444E"/>
                </a:solidFill>
              </a:defRPr>
            </a:lvl1pPr>
          </a:lstStyle>
          <a:p>
            <a:pPr lvl="0"/>
            <a:r>
              <a:rPr lang="en-US" dirty="0"/>
              <a:t>Date of Presentation</a:t>
            </a:r>
          </a:p>
        </p:txBody>
      </p:sp>
      <p:pic>
        <p:nvPicPr>
          <p:cNvPr id="2" name="Picture 1">
            <a:extLst>
              <a:ext uri="{FF2B5EF4-FFF2-40B4-BE49-F238E27FC236}">
                <a16:creationId xmlns:a16="http://schemas.microsoft.com/office/drawing/2014/main" id="{065F9F82-E5FB-3B74-C993-9EEB2D8A901D}"/>
              </a:ext>
            </a:extLst>
          </p:cNvPr>
          <p:cNvPicPr>
            <a:picLocks noChangeAspect="1"/>
          </p:cNvPicPr>
          <p:nvPr userDrawn="1"/>
        </p:nvPicPr>
        <p:blipFill>
          <a:blip r:embed="rId2"/>
          <a:stretch>
            <a:fillRect/>
          </a:stretch>
        </p:blipFill>
        <p:spPr>
          <a:xfrm>
            <a:off x="0" y="0"/>
            <a:ext cx="9144000" cy="1722782"/>
          </a:xfrm>
          <a:prstGeom prst="rect">
            <a:avLst/>
          </a:prstGeom>
        </p:spPr>
      </p:pic>
      <p:sp>
        <p:nvSpPr>
          <p:cNvPr id="23" name="TextBox 22">
            <a:extLst>
              <a:ext uri="{FF2B5EF4-FFF2-40B4-BE49-F238E27FC236}">
                <a16:creationId xmlns:a16="http://schemas.microsoft.com/office/drawing/2014/main" id="{4AF675CF-ABEB-9BAD-3066-39A24EE6BC7B}"/>
              </a:ext>
            </a:extLst>
          </p:cNvPr>
          <p:cNvSpPr txBox="1"/>
          <p:nvPr userDrawn="1"/>
        </p:nvSpPr>
        <p:spPr>
          <a:xfrm>
            <a:off x="4267200" y="108857"/>
            <a:ext cx="4876800" cy="1508105"/>
          </a:xfrm>
          <a:prstGeom prst="rect">
            <a:avLst/>
          </a:prstGeom>
          <a:noFill/>
        </p:spPr>
        <p:txBody>
          <a:bodyPr wrap="square">
            <a:spAutoFit/>
          </a:bodyPr>
          <a:lstStyle/>
          <a:p>
            <a:pPr marL="0" marR="0" algn="ctr">
              <a:spcBef>
                <a:spcPts val="0"/>
              </a:spcBef>
              <a:spcAft>
                <a:spcPts val="0"/>
              </a:spcAft>
            </a:pPr>
            <a:r>
              <a:rPr lang="en-US" sz="2400" b="0" dirty="0">
                <a:solidFill>
                  <a:schemeClr val="bg1"/>
                </a:solidFill>
                <a:effectLst/>
                <a:latin typeface="Lucida Fax" panose="02060602050505020204" pitchFamily="18" charset="77"/>
                <a:ea typeface="Times New Roman" panose="02020603050405020304" pitchFamily="18" charset="0"/>
              </a:rPr>
              <a:t>Emergency Medicine for Rural and Indigenous Communities Conference</a:t>
            </a:r>
            <a:endParaRPr lang="en-US" sz="2400" b="1" dirty="0">
              <a:solidFill>
                <a:schemeClr val="bg1"/>
              </a:solidFill>
              <a:effectLst/>
              <a:latin typeface="Lucida Fax" panose="02060602050505020204" pitchFamily="18" charset="77"/>
              <a:ea typeface="Times New Roman" panose="02020603050405020304" pitchFamily="18" charset="0"/>
            </a:endParaRPr>
          </a:p>
          <a:p>
            <a:pPr algn="ct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September 15</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- 17</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2022</a:t>
            </a:r>
            <a:r>
              <a:rPr lang="en-US" sz="2000" dirty="0">
                <a:solidFill>
                  <a:schemeClr val="bg1"/>
                </a:solidFill>
                <a:effectLst/>
                <a:latin typeface="Lucida Fax" panose="02060602050505020204" pitchFamily="18" charset="77"/>
              </a:rPr>
              <a:t> </a:t>
            </a:r>
            <a:endParaRPr lang="en-US" sz="2000" dirty="0">
              <a:solidFill>
                <a:schemeClr val="bg1"/>
              </a:solidFill>
              <a:latin typeface="Lucida Fax" panose="02060602050505020204" pitchFamily="18" charset="77"/>
            </a:endParaRPr>
          </a:p>
        </p:txBody>
      </p:sp>
    </p:spTree>
    <p:extLst>
      <p:ext uri="{BB962C8B-B14F-4D97-AF65-F5344CB8AC3E}">
        <p14:creationId xmlns:p14="http://schemas.microsoft.com/office/powerpoint/2010/main" val="380907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1" y="2"/>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3"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39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0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A5FC9-72A8-41F9-8175-CB89BEE75176}" type="datetimeFigureOut">
              <a:rPr lang="en-US" smtClean="0"/>
              <a:pPr/>
              <a:t>9/8/22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FBD725-3414-44CB-B065-51A805136295}" type="slidenum">
              <a:rPr lang="en-US" smtClean="0"/>
              <a:pPr/>
              <a:t>‹#›</a:t>
            </a:fld>
            <a:endParaRPr lang="en-US" dirty="0"/>
          </a:p>
        </p:txBody>
      </p:sp>
    </p:spTree>
    <p:extLst>
      <p:ext uri="{BB962C8B-B14F-4D97-AF65-F5344CB8AC3E}">
        <p14:creationId xmlns:p14="http://schemas.microsoft.com/office/powerpoint/2010/main" val="356828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A9E9-A1AE-4DF2-B1BC-F71020E40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A011D-E1F4-4627-9A94-FB090F5E79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F805F-08A9-427A-B69B-ABE2662E4291}"/>
              </a:ext>
            </a:extLst>
          </p:cNvPr>
          <p:cNvSpPr>
            <a:spLocks noGrp="1"/>
          </p:cNvSpPr>
          <p:nvPr>
            <p:ph type="dt" sz="half" idx="10"/>
          </p:nvPr>
        </p:nvSpPr>
        <p:spPr/>
        <p:txBody>
          <a:bodyPr/>
          <a:lstStyle/>
          <a:p>
            <a:fld id="{7B5653A1-C0C5-414B-8C36-28AC768D1DB6}" type="datetimeFigureOut">
              <a:rPr lang="en-US" smtClean="0"/>
              <a:t>9/8/22</a:t>
            </a:fld>
            <a:endParaRPr lang="en-US"/>
          </a:p>
        </p:txBody>
      </p:sp>
      <p:sp>
        <p:nvSpPr>
          <p:cNvPr id="5" name="Footer Placeholder 4">
            <a:extLst>
              <a:ext uri="{FF2B5EF4-FFF2-40B4-BE49-F238E27FC236}">
                <a16:creationId xmlns:a16="http://schemas.microsoft.com/office/drawing/2014/main" id="{34121D50-92C0-4834-A32D-5828CEF28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B036A-BF48-4810-ABB9-1802C2BD97C6}"/>
              </a:ext>
            </a:extLst>
          </p:cNvPr>
          <p:cNvSpPr>
            <a:spLocks noGrp="1"/>
          </p:cNvSpPr>
          <p:nvPr>
            <p:ph type="sldNum" sz="quarter" idx="12"/>
          </p:nvPr>
        </p:nvSpPr>
        <p:spPr/>
        <p:txBody>
          <a:bodyPr/>
          <a:lstStyle/>
          <a:p>
            <a:fld id="{173535D1-04F9-430F-B352-9AF74BD59A8F}" type="slidenum">
              <a:rPr lang="en-US" smtClean="0"/>
              <a:t>‹#›</a:t>
            </a:fld>
            <a:endParaRPr lang="en-US"/>
          </a:p>
        </p:txBody>
      </p:sp>
    </p:spTree>
    <p:extLst>
      <p:ext uri="{BB962C8B-B14F-4D97-AF65-F5344CB8AC3E}">
        <p14:creationId xmlns:p14="http://schemas.microsoft.com/office/powerpoint/2010/main" val="2007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68C4-DAEF-425A-A35D-92AD52928B6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E52038-7FD9-4593-9935-890B75BCDE7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9135558-B33B-4E0F-B74B-223C70C06978}"/>
              </a:ext>
            </a:extLst>
          </p:cNvPr>
          <p:cNvSpPr>
            <a:spLocks noGrp="1"/>
          </p:cNvSpPr>
          <p:nvPr>
            <p:ph type="dt" sz="half" idx="10"/>
          </p:nvPr>
        </p:nvSpPr>
        <p:spPr/>
        <p:txBody>
          <a:bodyPr/>
          <a:lstStyle/>
          <a:p>
            <a:fld id="{7B5653A1-C0C5-414B-8C36-28AC768D1DB6}" type="datetimeFigureOut">
              <a:rPr lang="en-US" smtClean="0"/>
              <a:t>9/8/22</a:t>
            </a:fld>
            <a:endParaRPr lang="en-US"/>
          </a:p>
        </p:txBody>
      </p:sp>
      <p:sp>
        <p:nvSpPr>
          <p:cNvPr id="5" name="Footer Placeholder 4">
            <a:extLst>
              <a:ext uri="{FF2B5EF4-FFF2-40B4-BE49-F238E27FC236}">
                <a16:creationId xmlns:a16="http://schemas.microsoft.com/office/drawing/2014/main" id="{AEAB38B1-A4A8-494B-A69D-19ECAA11B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1D2E0-6749-49A6-AF55-1F67536D4916}"/>
              </a:ext>
            </a:extLst>
          </p:cNvPr>
          <p:cNvSpPr>
            <a:spLocks noGrp="1"/>
          </p:cNvSpPr>
          <p:nvPr>
            <p:ph type="sldNum" sz="quarter" idx="12"/>
          </p:nvPr>
        </p:nvSpPr>
        <p:spPr/>
        <p:txBody>
          <a:bodyPr/>
          <a:lstStyle/>
          <a:p>
            <a:fld id="{173535D1-04F9-430F-B352-9AF74BD59A8F}" type="slidenum">
              <a:rPr lang="en-US" smtClean="0"/>
              <a:t>‹#›</a:t>
            </a:fld>
            <a:endParaRPr lang="en-US"/>
          </a:p>
        </p:txBody>
      </p:sp>
    </p:spTree>
    <p:extLst>
      <p:ext uri="{BB962C8B-B14F-4D97-AF65-F5344CB8AC3E}">
        <p14:creationId xmlns:p14="http://schemas.microsoft.com/office/powerpoint/2010/main" val="84188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Rectangle 11"/>
          <p:cNvSpPr/>
          <p:nvPr userDrawn="1"/>
        </p:nvSpPr>
        <p:spPr>
          <a:xfrm>
            <a:off x="0" y="5847731"/>
            <a:ext cx="9144000" cy="98233"/>
          </a:xfrm>
          <a:prstGeom prst="rect">
            <a:avLst/>
          </a:prstGeom>
          <a:solidFill>
            <a:srgbClr val="80B6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3" name="Picture 12" descr="HMS_Affiliate_NEW_8.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27647" y="6214456"/>
            <a:ext cx="1959155" cy="339668"/>
          </a:xfrm>
          <a:prstGeom prst="rect">
            <a:avLst/>
          </a:prstGeom>
        </p:spPr>
      </p:pic>
      <p:pic>
        <p:nvPicPr>
          <p:cNvPr id="14" name="Picture 13" descr="BH_BWH.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2" y="6117170"/>
            <a:ext cx="2032903" cy="584733"/>
          </a:xfrm>
          <a:prstGeom prst="rect">
            <a:avLst/>
          </a:prstGeom>
        </p:spPr>
      </p:pic>
      <p:sp>
        <p:nvSpPr>
          <p:cNvPr id="3" name="Text Placeholder 2"/>
          <p:cNvSpPr>
            <a:spLocks noGrp="1"/>
          </p:cNvSpPr>
          <p:nvPr>
            <p:ph type="body" sz="quarter" idx="10" hasCustomPrompt="1"/>
          </p:nvPr>
        </p:nvSpPr>
        <p:spPr>
          <a:xfrm>
            <a:off x="457202" y="511175"/>
            <a:ext cx="7808913" cy="1143000"/>
          </a:xfrm>
        </p:spPr>
        <p:txBody>
          <a:bodyPr>
            <a:normAutofit/>
          </a:bodyPr>
          <a:lstStyle>
            <a:lvl1pPr marL="0" indent="0" algn="ctr">
              <a:buNone/>
              <a:defRPr sz="2025"/>
            </a:lvl1pPr>
          </a:lstStyle>
          <a:p>
            <a:pPr lvl="0"/>
            <a:r>
              <a:rPr lang="en-US" dirty="0"/>
              <a:t>Click to add title</a:t>
            </a:r>
          </a:p>
        </p:txBody>
      </p:sp>
      <p:sp>
        <p:nvSpPr>
          <p:cNvPr id="4" name="Text Placeholder 3"/>
          <p:cNvSpPr>
            <a:spLocks noGrp="1"/>
          </p:cNvSpPr>
          <p:nvPr>
            <p:ph type="body" sz="quarter" idx="12"/>
          </p:nvPr>
        </p:nvSpPr>
        <p:spPr>
          <a:xfrm>
            <a:off x="457199" y="1836738"/>
            <a:ext cx="7808913" cy="34302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60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2" y="4"/>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2"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4"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3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2" y="4"/>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2"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4"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870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1" y="2"/>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3"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78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1" y="2"/>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3"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264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lict of Interest 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33A56-59D3-9C35-74D1-E8441476E28D}"/>
              </a:ext>
            </a:extLst>
          </p:cNvPr>
          <p:cNvPicPr>
            <a:picLocks noChangeAspect="1"/>
          </p:cNvPicPr>
          <p:nvPr userDrawn="1"/>
        </p:nvPicPr>
        <p:blipFill>
          <a:blip r:embed="rId2"/>
          <a:stretch>
            <a:fillRect/>
          </a:stretch>
        </p:blipFill>
        <p:spPr>
          <a:xfrm>
            <a:off x="-1" y="0"/>
            <a:ext cx="5867401" cy="1105452"/>
          </a:xfrm>
          <a:prstGeom prst="rect">
            <a:avLst/>
          </a:prstGeom>
        </p:spPr>
      </p:pic>
      <p:pic>
        <p:nvPicPr>
          <p:cNvPr id="6" name="Picture 5">
            <a:extLst>
              <a:ext uri="{FF2B5EF4-FFF2-40B4-BE49-F238E27FC236}">
                <a16:creationId xmlns:a16="http://schemas.microsoft.com/office/drawing/2014/main" id="{7E3CCA9D-DF9E-00AA-9E4F-351D52ADEA8A}"/>
              </a:ext>
            </a:extLst>
          </p:cNvPr>
          <p:cNvPicPr>
            <a:picLocks noChangeAspect="1"/>
          </p:cNvPicPr>
          <p:nvPr userDrawn="1"/>
        </p:nvPicPr>
        <p:blipFill rotWithShape="1">
          <a:blip r:embed="rId2"/>
          <a:srcRect l="49020"/>
          <a:stretch/>
        </p:blipFill>
        <p:spPr>
          <a:xfrm>
            <a:off x="5867400" y="1"/>
            <a:ext cx="3287486" cy="1105451"/>
          </a:xfrm>
          <a:prstGeom prst="rect">
            <a:avLst/>
          </a:prstGeom>
        </p:spPr>
      </p:pic>
      <p:sp>
        <p:nvSpPr>
          <p:cNvPr id="9" name="TextBox 13"/>
          <p:cNvSpPr txBox="1">
            <a:spLocks noChangeArrowheads="1"/>
          </p:cNvSpPr>
          <p:nvPr userDrawn="1"/>
        </p:nvSpPr>
        <p:spPr bwMode="auto">
          <a:xfrm>
            <a:off x="2438400" y="228600"/>
            <a:ext cx="6476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4000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r>
              <a:rPr lang="en-US" sz="2800" dirty="0">
                <a:solidFill>
                  <a:schemeClr val="bg1"/>
                </a:solidFill>
              </a:rPr>
              <a:t>Conflict of Interest Disclosure Statement</a:t>
            </a:r>
          </a:p>
        </p:txBody>
      </p:sp>
      <p:sp>
        <p:nvSpPr>
          <p:cNvPr id="18" name="Text Placeholder 17"/>
          <p:cNvSpPr>
            <a:spLocks noGrp="1"/>
          </p:cNvSpPr>
          <p:nvPr userDrawn="1">
            <p:ph type="body" sz="quarter" idx="10" hasCustomPrompt="1"/>
          </p:nvPr>
        </p:nvSpPr>
        <p:spPr>
          <a:xfrm>
            <a:off x="990600" y="2362200"/>
            <a:ext cx="7391400" cy="2667000"/>
          </a:xfrm>
          <a:prstGeom prst="rect">
            <a:avLst/>
          </a:prstGeom>
        </p:spPr>
        <p:txBody>
          <a:bodyPr anchor="t"/>
          <a:lstStyle>
            <a:lvl1pPr marL="0" indent="0" algn="ctr">
              <a:buNone/>
              <a:defRPr sz="1800" baseline="0">
                <a:solidFill>
                  <a:srgbClr val="0D444E"/>
                </a:solidFill>
              </a:defRPr>
            </a:lvl1pPr>
          </a:lstStyle>
          <a:p>
            <a:pPr lvl="0"/>
            <a:r>
              <a:rPr lang="en-US" sz="1800" dirty="0"/>
              <a:t>Click to enter Disclosure Statement</a:t>
            </a:r>
            <a:endParaRPr lang="en-US" dirty="0"/>
          </a:p>
        </p:txBody>
      </p:sp>
    </p:spTree>
    <p:extLst>
      <p:ext uri="{BB962C8B-B14F-4D97-AF65-F5344CB8AC3E}">
        <p14:creationId xmlns:p14="http://schemas.microsoft.com/office/powerpoint/2010/main" val="1457356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1" y="2"/>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3"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38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1" y="2"/>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3"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91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pic>
        <p:nvPicPr>
          <p:cNvPr id="1032" name="Picture 8" descr="About Mass General Brigham | Mass General Brigham Innovation">
            <a:extLst>
              <a:ext uri="{FF2B5EF4-FFF2-40B4-BE49-F238E27FC236}">
                <a16:creationId xmlns:a16="http://schemas.microsoft.com/office/drawing/2014/main" id="{C49A4304-7AFB-1B9D-F498-986B230756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userDrawn="1"/>
        </p:nvCxnSpPr>
        <p:spPr>
          <a:xfrm>
            <a:off x="-27920" y="1064745"/>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762000" y="1295400"/>
            <a:ext cx="7696200" cy="4876800"/>
          </a:xfrm>
          <a:prstGeom prst="rect">
            <a:avLst/>
          </a:prstGeom>
        </p:spPr>
        <p:txBody>
          <a:bodyPr/>
          <a:lstStyle>
            <a:lvl1pPr marL="514350" indent="-514350">
              <a:buFont typeface="+mj-lt"/>
              <a:buAutoNum type="arabicPeriod"/>
              <a:defRPr sz="2400" baseline="0">
                <a:solidFill>
                  <a:srgbClr val="0D444E"/>
                </a:solidFill>
              </a:defRPr>
            </a:lvl1pPr>
          </a:lstStyle>
          <a:p>
            <a:pPr lvl="0"/>
            <a:r>
              <a:rPr lang="en-US" dirty="0"/>
              <a:t>Objective 1</a:t>
            </a:r>
          </a:p>
          <a:p>
            <a:pPr lvl="0"/>
            <a:r>
              <a:rPr lang="en-US" dirty="0"/>
              <a:t>Objective 2</a:t>
            </a:r>
          </a:p>
          <a:p>
            <a:pPr lvl="0"/>
            <a:r>
              <a:rPr lang="en-US" dirty="0"/>
              <a:t>Objective 3</a:t>
            </a:r>
          </a:p>
        </p:txBody>
      </p:sp>
      <p:sp>
        <p:nvSpPr>
          <p:cNvPr id="2" name="TextBox 1"/>
          <p:cNvSpPr txBox="1"/>
          <p:nvPr userDrawn="1"/>
        </p:nvSpPr>
        <p:spPr>
          <a:xfrm>
            <a:off x="8931349" y="5411972"/>
            <a:ext cx="184731" cy="369332"/>
          </a:xfrm>
          <a:prstGeom prst="rect">
            <a:avLst/>
          </a:prstGeom>
          <a:noFill/>
        </p:spPr>
        <p:txBody>
          <a:bodyPr wrap="none" rtlCol="0">
            <a:spAutoFit/>
          </a:bodyPr>
          <a:lstStyle/>
          <a:p>
            <a:endParaRPr lang="en-US" dirty="0"/>
          </a:p>
        </p:txBody>
      </p:sp>
      <p:sp>
        <p:nvSpPr>
          <p:cNvPr id="12" name="Text Placeholder 19"/>
          <p:cNvSpPr>
            <a:spLocks noGrp="1"/>
          </p:cNvSpPr>
          <p:nvPr>
            <p:ph type="body" sz="quarter" idx="13" hasCustomPrompt="1"/>
          </p:nvPr>
        </p:nvSpPr>
        <p:spPr>
          <a:xfrm>
            <a:off x="0" y="0"/>
            <a:ext cx="9144000" cy="1066517"/>
          </a:xfrm>
          <a:prstGeom prst="rect">
            <a:avLst/>
          </a:prstGeom>
        </p:spPr>
        <p:txBody>
          <a:bodyPr anchor="ctr"/>
          <a:lstStyle>
            <a:lvl1pPr marL="0" indent="0" algn="ctr">
              <a:buNone/>
              <a:defRPr baseline="0">
                <a:solidFill>
                  <a:srgbClr val="0D444E"/>
                </a:solidFill>
              </a:defRPr>
            </a:lvl1pPr>
          </a:lstStyle>
          <a:p>
            <a:pPr lvl="0"/>
            <a:r>
              <a:rPr lang="en-US" dirty="0"/>
              <a:t>OBJECTIVES</a:t>
            </a:r>
          </a:p>
        </p:txBody>
      </p:sp>
      <p:pic>
        <p:nvPicPr>
          <p:cNvPr id="3" name="Picture 2">
            <a:extLst>
              <a:ext uri="{FF2B5EF4-FFF2-40B4-BE49-F238E27FC236}">
                <a16:creationId xmlns:a16="http://schemas.microsoft.com/office/drawing/2014/main" id="{96B9C8E2-CE9F-C56A-B34A-B94033B3D612}"/>
              </a:ext>
            </a:extLst>
          </p:cNvPr>
          <p:cNvPicPr>
            <a:picLocks noChangeAspect="1"/>
          </p:cNvPicPr>
          <p:nvPr userDrawn="1"/>
        </p:nvPicPr>
        <p:blipFill>
          <a:blip r:embed="rId3"/>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6B868D31-82AC-308C-95F2-86EDFD65B6F2}"/>
              </a:ext>
            </a:extLst>
          </p:cNvPr>
          <p:cNvPicPr>
            <a:picLocks noChangeAspect="1"/>
          </p:cNvPicPr>
          <p:nvPr userDrawn="1"/>
        </p:nvPicPr>
        <p:blipFill rotWithShape="1">
          <a:blip r:embed="rId3"/>
          <a:srcRect l="49020"/>
          <a:stretch/>
        </p:blipFill>
        <p:spPr>
          <a:xfrm>
            <a:off x="3505200" y="6195828"/>
            <a:ext cx="2756920" cy="660399"/>
          </a:xfrm>
          <a:prstGeom prst="rect">
            <a:avLst/>
          </a:prstGeom>
        </p:spPr>
      </p:pic>
      <p:pic>
        <p:nvPicPr>
          <p:cNvPr id="1028" name="Picture 4" descr="FLIP - Home">
            <a:extLst>
              <a:ext uri="{FF2B5EF4-FFF2-40B4-BE49-F238E27FC236}">
                <a16:creationId xmlns:a16="http://schemas.microsoft.com/office/drawing/2014/main" id="{75962E50-0E7B-AD83-893D-A0CF5F3FCA6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03C07F1-1AF6-DCB3-5645-CF9BF149569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1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7200" y="1295400"/>
            <a:ext cx="8305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Text Slide: click to add heading</a:t>
            </a:r>
          </a:p>
        </p:txBody>
      </p:sp>
      <p:sp>
        <p:nvSpPr>
          <p:cNvPr id="21" name="Text Placeholder 10"/>
          <p:cNvSpPr>
            <a:spLocks noGrp="1"/>
          </p:cNvSpPr>
          <p:nvPr>
            <p:ph type="body" sz="quarter" idx="15" hasCustomPrompt="1"/>
          </p:nvPr>
        </p:nvSpPr>
        <p:spPr>
          <a:xfrm>
            <a:off x="457200" y="5638800"/>
            <a:ext cx="83058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cxnSp>
        <p:nvCxnSpPr>
          <p:cNvPr id="15" name="Straight Connector 14"/>
          <p:cNvCxnSpPr/>
          <p:nvPr userDrawn="1"/>
        </p:nvCxnSpPr>
        <p:spPr>
          <a:xfrm>
            <a:off x="0" y="1066800"/>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pic>
        <p:nvPicPr>
          <p:cNvPr id="2" name="Picture 8" descr="About Mass General Brigham | Mass General Brigham Innovation">
            <a:extLst>
              <a:ext uri="{FF2B5EF4-FFF2-40B4-BE49-F238E27FC236}">
                <a16:creationId xmlns:a16="http://schemas.microsoft.com/office/drawing/2014/main" id="{7A5C29D9-5DE6-1ABF-2E3F-0311F4B27A8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791BE7-15AA-6FC7-C7B2-2D8EBAC98CC6}"/>
              </a:ext>
            </a:extLst>
          </p:cNvPr>
          <p:cNvPicPr>
            <a:picLocks noChangeAspect="1"/>
          </p:cNvPicPr>
          <p:nvPr userDrawn="1"/>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09AF6622-4E96-DE87-E337-9D62DD7593A8}"/>
              </a:ext>
            </a:extLst>
          </p:cNvPr>
          <p:cNvPicPr>
            <a:picLocks noChangeAspect="1"/>
          </p:cNvPicPr>
          <p:nvPr userDrawn="1"/>
        </p:nvPicPr>
        <p:blipFill rotWithShape="1">
          <a:blip r:embed="rId5"/>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CE0987CD-281C-1E8B-9C40-25FF5FD784E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038240E-1040-E1EF-3DEA-342D9EC9B3D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7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s">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648200" y="1219200"/>
            <a:ext cx="4114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2 Column Text Slide: click to add heading</a:t>
            </a:r>
          </a:p>
        </p:txBody>
      </p:sp>
      <p:sp>
        <p:nvSpPr>
          <p:cNvPr id="11" name="Text Placeholder 10"/>
          <p:cNvSpPr>
            <a:spLocks noGrp="1"/>
          </p:cNvSpPr>
          <p:nvPr>
            <p:ph type="body" sz="quarter" idx="15" hasCustomPrompt="1"/>
          </p:nvPr>
        </p:nvSpPr>
        <p:spPr>
          <a:xfrm>
            <a:off x="381000" y="5638800"/>
            <a:ext cx="8382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9" name="Text Placeholder 13"/>
          <p:cNvSpPr>
            <a:spLocks noGrp="1"/>
          </p:cNvSpPr>
          <p:nvPr>
            <p:ph type="body" sz="quarter" idx="16" hasCustomPrompt="1"/>
          </p:nvPr>
        </p:nvSpPr>
        <p:spPr>
          <a:xfrm>
            <a:off x="381000" y="1219200"/>
            <a:ext cx="4114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pic>
        <p:nvPicPr>
          <p:cNvPr id="2" name="Picture 8" descr="About Mass General Brigham | Mass General Brigham Innovation">
            <a:extLst>
              <a:ext uri="{FF2B5EF4-FFF2-40B4-BE49-F238E27FC236}">
                <a16:creationId xmlns:a16="http://schemas.microsoft.com/office/drawing/2014/main" id="{F4F20669-F513-27C2-CC3B-6663278F46A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13D9D14-D284-9906-2420-9B331BA6FBFC}"/>
              </a:ext>
            </a:extLst>
          </p:cNvPr>
          <p:cNvPicPr>
            <a:picLocks noChangeAspect="1"/>
          </p:cNvPicPr>
          <p:nvPr userDrawn="1"/>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97C51B1A-10D8-7D81-F6CD-90C82BC4E6F7}"/>
              </a:ext>
            </a:extLst>
          </p:cNvPr>
          <p:cNvPicPr>
            <a:picLocks noChangeAspect="1"/>
          </p:cNvPicPr>
          <p:nvPr userDrawn="1"/>
        </p:nvPicPr>
        <p:blipFill rotWithShape="1">
          <a:blip r:embed="rId5"/>
          <a:srcRect l="49020"/>
          <a:stretch/>
        </p:blipFill>
        <p:spPr>
          <a:xfrm>
            <a:off x="3505200" y="6195828"/>
            <a:ext cx="2756920" cy="660399"/>
          </a:xfrm>
          <a:prstGeom prst="rect">
            <a:avLst/>
          </a:prstGeom>
        </p:spPr>
      </p:pic>
      <p:pic>
        <p:nvPicPr>
          <p:cNvPr id="5" name="Picture 4" descr="FLIP - Home">
            <a:extLst>
              <a:ext uri="{FF2B5EF4-FFF2-40B4-BE49-F238E27FC236}">
                <a16:creationId xmlns:a16="http://schemas.microsoft.com/office/drawing/2014/main" id="{6CC9B206-C865-F78A-59D7-E1F0D8DEB6D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C201118-3E40-2B26-4740-63563342626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3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648200" y="1219200"/>
            <a:ext cx="4114800" cy="4267200"/>
          </a:xfrm>
          <a:prstGeom prst="rect">
            <a:avLst/>
          </a:prstGeom>
        </p:spPr>
        <p:txBody>
          <a:bodyPr/>
          <a:lstStyle>
            <a:lvl1pPr marL="342900" indent="-342900">
              <a:buFontTx/>
              <a:buBlip>
                <a:blip r:embed="rId2"/>
              </a:buBlip>
              <a:defRPr sz="2800">
                <a:solidFill>
                  <a:srgbClr val="0D444E"/>
                </a:solidFill>
              </a:defRPr>
            </a:lvl1pPr>
            <a:lvl2pPr marL="742950" indent="-285750">
              <a:buFontTx/>
              <a:buBlip>
                <a:blip r:embed="rId3"/>
              </a:buBlip>
              <a:defRPr sz="2400">
                <a:solidFill>
                  <a:srgbClr val="0D444E"/>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Text and Data/Image Slide: click to add heading</a:t>
            </a:r>
          </a:p>
        </p:txBody>
      </p:sp>
      <p:sp>
        <p:nvSpPr>
          <p:cNvPr id="5" name="Content Placeholder 4"/>
          <p:cNvSpPr>
            <a:spLocks noGrp="1"/>
          </p:cNvSpPr>
          <p:nvPr>
            <p:ph sz="quarter" idx="14" hasCustomPrompt="1"/>
          </p:nvPr>
        </p:nvSpPr>
        <p:spPr>
          <a:xfrm>
            <a:off x="381000" y="1219200"/>
            <a:ext cx="4191000" cy="4267200"/>
          </a:xfrm>
          <a:prstGeom prst="rect">
            <a:avLst/>
          </a:prstGeom>
        </p:spPr>
        <p:txBody>
          <a:bodyPr/>
          <a:lstStyle>
            <a:lvl1pPr>
              <a:defRPr sz="2800">
                <a:solidFill>
                  <a:srgbClr val="0D444E"/>
                </a:solidFill>
              </a:defRPr>
            </a:lvl1pPr>
          </a:lstStyle>
          <a:p>
            <a:pPr lvl="0"/>
            <a:r>
              <a:rPr lang="en-US" dirty="0"/>
              <a:t>Click to add image</a:t>
            </a:r>
          </a:p>
        </p:txBody>
      </p:sp>
      <p:sp>
        <p:nvSpPr>
          <p:cNvPr id="11" name="Text Placeholder 10"/>
          <p:cNvSpPr>
            <a:spLocks noGrp="1"/>
          </p:cNvSpPr>
          <p:nvPr>
            <p:ph type="body" sz="quarter" idx="15" hasCustomPrompt="1"/>
          </p:nvPr>
        </p:nvSpPr>
        <p:spPr>
          <a:xfrm>
            <a:off x="381000" y="5638800"/>
            <a:ext cx="8382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pic>
        <p:nvPicPr>
          <p:cNvPr id="2" name="Picture 8" descr="About Mass General Brigham | Mass General Brigham Innovation">
            <a:extLst>
              <a:ext uri="{FF2B5EF4-FFF2-40B4-BE49-F238E27FC236}">
                <a16:creationId xmlns:a16="http://schemas.microsoft.com/office/drawing/2014/main" id="{CC067100-1D3C-1482-D1F2-3C005B6DAA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70A1FC6-A4BD-99BF-CFD4-1A4519719BBF}"/>
              </a:ext>
            </a:extLst>
          </p:cNvPr>
          <p:cNvPicPr>
            <a:picLocks noChangeAspect="1"/>
          </p:cNvPicPr>
          <p:nvPr userDrawn="1"/>
        </p:nvPicPr>
        <p:blipFill>
          <a:blip r:embed="rId5"/>
          <a:stretch>
            <a:fillRect/>
          </a:stretch>
        </p:blipFill>
        <p:spPr>
          <a:xfrm>
            <a:off x="1" y="6197599"/>
            <a:ext cx="3505199" cy="660400"/>
          </a:xfrm>
          <a:prstGeom prst="rect">
            <a:avLst/>
          </a:prstGeom>
        </p:spPr>
      </p:pic>
      <p:pic>
        <p:nvPicPr>
          <p:cNvPr id="4" name="Picture 3">
            <a:extLst>
              <a:ext uri="{FF2B5EF4-FFF2-40B4-BE49-F238E27FC236}">
                <a16:creationId xmlns:a16="http://schemas.microsoft.com/office/drawing/2014/main" id="{A93721EC-80ED-34C0-85F8-E631ABDE948D}"/>
              </a:ext>
            </a:extLst>
          </p:cNvPr>
          <p:cNvPicPr>
            <a:picLocks noChangeAspect="1"/>
          </p:cNvPicPr>
          <p:nvPr userDrawn="1"/>
        </p:nvPicPr>
        <p:blipFill rotWithShape="1">
          <a:blip r:embed="rId5"/>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9DB6372F-09F2-A10C-6448-0C44C102830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E1BC6628-641E-32B0-5843-21627E0A1C2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7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9144000" cy="0"/>
          </a:xfrm>
          <a:prstGeom prst="line">
            <a:avLst/>
          </a:prstGeom>
          <a:ln w="28575">
            <a:solidFill>
              <a:srgbClr val="0D444E"/>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D444E"/>
                </a:solidFill>
              </a:defRPr>
            </a:lvl1pPr>
          </a:lstStyle>
          <a:p>
            <a:pPr lvl="0"/>
            <a:r>
              <a:rPr lang="en-US" dirty="0"/>
              <a:t>Data Image Slide: click to add heading</a:t>
            </a:r>
          </a:p>
        </p:txBody>
      </p:sp>
      <p:sp>
        <p:nvSpPr>
          <p:cNvPr id="9" name="Text Placeholder 10"/>
          <p:cNvSpPr>
            <a:spLocks noGrp="1"/>
          </p:cNvSpPr>
          <p:nvPr>
            <p:ph type="body" sz="quarter" idx="15" hasCustomPrompt="1"/>
          </p:nvPr>
        </p:nvSpPr>
        <p:spPr>
          <a:xfrm>
            <a:off x="381000" y="5638800"/>
            <a:ext cx="69342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3" name="Content Placeholder 2"/>
          <p:cNvSpPr>
            <a:spLocks noGrp="1"/>
          </p:cNvSpPr>
          <p:nvPr>
            <p:ph sz="quarter" idx="16" hasCustomPrompt="1"/>
          </p:nvPr>
        </p:nvSpPr>
        <p:spPr>
          <a:xfrm>
            <a:off x="381000" y="1223180"/>
            <a:ext cx="8382000" cy="4263219"/>
          </a:xfrm>
          <a:prstGeom prst="rect">
            <a:avLst/>
          </a:prstGeom>
        </p:spPr>
        <p:txBody>
          <a:bodyPr anchor="ctr"/>
          <a:lstStyle>
            <a:lvl1pPr marL="0" indent="0" algn="ctr">
              <a:buNone/>
              <a:defRPr sz="2800" baseline="0">
                <a:solidFill>
                  <a:srgbClr val="50A5AB"/>
                </a:solidFill>
              </a:defRPr>
            </a:lvl1pPr>
          </a:lstStyle>
          <a:p>
            <a:pPr lvl="0"/>
            <a:r>
              <a:rPr lang="en-US" dirty="0"/>
              <a:t>Click to add Image</a:t>
            </a:r>
          </a:p>
        </p:txBody>
      </p:sp>
      <p:pic>
        <p:nvPicPr>
          <p:cNvPr id="2" name="Picture 8" descr="About Mass General Brigham | Mass General Brigham Innovation">
            <a:extLst>
              <a:ext uri="{FF2B5EF4-FFF2-40B4-BE49-F238E27FC236}">
                <a16:creationId xmlns:a16="http://schemas.microsoft.com/office/drawing/2014/main" id="{22B86CF8-DDC6-2349-729C-9302A4AC17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713" y="6526027"/>
            <a:ext cx="2089150" cy="313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5002C6-89B5-800F-E8C7-BCA553A2CC06}"/>
              </a:ext>
            </a:extLst>
          </p:cNvPr>
          <p:cNvPicPr>
            <a:picLocks noChangeAspect="1"/>
          </p:cNvPicPr>
          <p:nvPr userDrawn="1"/>
        </p:nvPicPr>
        <p:blipFill>
          <a:blip r:embed="rId3"/>
          <a:stretch>
            <a:fillRect/>
          </a:stretch>
        </p:blipFill>
        <p:spPr>
          <a:xfrm>
            <a:off x="1" y="6197599"/>
            <a:ext cx="3505199" cy="660400"/>
          </a:xfrm>
          <a:prstGeom prst="rect">
            <a:avLst/>
          </a:prstGeom>
        </p:spPr>
      </p:pic>
      <p:pic>
        <p:nvPicPr>
          <p:cNvPr id="5" name="Picture 4">
            <a:extLst>
              <a:ext uri="{FF2B5EF4-FFF2-40B4-BE49-F238E27FC236}">
                <a16:creationId xmlns:a16="http://schemas.microsoft.com/office/drawing/2014/main" id="{B44F3F21-B639-92D0-E7E6-21A1CBD2D1A1}"/>
              </a:ext>
            </a:extLst>
          </p:cNvPr>
          <p:cNvPicPr>
            <a:picLocks noChangeAspect="1"/>
          </p:cNvPicPr>
          <p:nvPr userDrawn="1"/>
        </p:nvPicPr>
        <p:blipFill rotWithShape="1">
          <a:blip r:embed="rId3"/>
          <a:srcRect l="49020"/>
          <a:stretch/>
        </p:blipFill>
        <p:spPr>
          <a:xfrm>
            <a:off x="3505200" y="6195828"/>
            <a:ext cx="2756920" cy="660399"/>
          </a:xfrm>
          <a:prstGeom prst="rect">
            <a:avLst/>
          </a:prstGeom>
        </p:spPr>
      </p:pic>
      <p:pic>
        <p:nvPicPr>
          <p:cNvPr id="6" name="Picture 4" descr="FLIP - Home">
            <a:extLst>
              <a:ext uri="{FF2B5EF4-FFF2-40B4-BE49-F238E27FC236}">
                <a16:creationId xmlns:a16="http://schemas.microsoft.com/office/drawing/2014/main" id="{233A2FB9-C69F-1C70-6D3F-4FFF2B342E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62120" y="6169184"/>
            <a:ext cx="1559830" cy="396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F726033E-39AA-724D-91AF-499717CC376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91347" y="6195828"/>
            <a:ext cx="1193430" cy="3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4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of Presentation Slide">
    <p:spTree>
      <p:nvGrpSpPr>
        <p:cNvPr id="1" name=""/>
        <p:cNvGrpSpPr/>
        <p:nvPr/>
      </p:nvGrpSpPr>
      <p:grpSpPr>
        <a:xfrm>
          <a:off x="0" y="0"/>
          <a:ext cx="0" cy="0"/>
          <a:chOff x="0" y="0"/>
          <a:chExt cx="0" cy="0"/>
        </a:xfrm>
      </p:grpSpPr>
      <p:sp>
        <p:nvSpPr>
          <p:cNvPr id="10" name="TextBox 9"/>
          <p:cNvSpPr txBox="1"/>
          <p:nvPr userDrawn="1"/>
        </p:nvSpPr>
        <p:spPr>
          <a:xfrm>
            <a:off x="2583" y="2895600"/>
            <a:ext cx="9144000" cy="923330"/>
          </a:xfrm>
          <a:prstGeom prst="rect">
            <a:avLst/>
          </a:prstGeom>
          <a:noFill/>
        </p:spPr>
        <p:txBody>
          <a:bodyPr wrap="square" rtlCol="0">
            <a:spAutoFit/>
          </a:bodyPr>
          <a:lstStyle/>
          <a:p>
            <a:pPr algn="ctr"/>
            <a:r>
              <a:rPr lang="en-US" b="1" dirty="0">
                <a:solidFill>
                  <a:srgbClr val="0D444E"/>
                </a:solidFill>
              </a:rPr>
              <a:t>End of Presentation</a:t>
            </a:r>
          </a:p>
          <a:p>
            <a:pPr algn="ctr"/>
            <a:endParaRPr lang="en-US" b="1" dirty="0">
              <a:solidFill>
                <a:srgbClr val="0D444E"/>
              </a:solidFill>
            </a:endParaRPr>
          </a:p>
          <a:p>
            <a:pPr algn="ctr"/>
            <a:r>
              <a:rPr lang="en-US" b="1" dirty="0">
                <a:solidFill>
                  <a:srgbClr val="0D444E"/>
                </a:solidFill>
              </a:rPr>
              <a:t>Questions?</a:t>
            </a:r>
          </a:p>
        </p:txBody>
      </p:sp>
      <p:pic>
        <p:nvPicPr>
          <p:cNvPr id="2" name="Picture 1">
            <a:extLst>
              <a:ext uri="{FF2B5EF4-FFF2-40B4-BE49-F238E27FC236}">
                <a16:creationId xmlns:a16="http://schemas.microsoft.com/office/drawing/2014/main" id="{23DD9316-7531-3F77-CA44-A7EBEB64ED56}"/>
              </a:ext>
            </a:extLst>
          </p:cNvPr>
          <p:cNvPicPr>
            <a:picLocks noChangeAspect="1"/>
          </p:cNvPicPr>
          <p:nvPr userDrawn="1"/>
        </p:nvPicPr>
        <p:blipFill>
          <a:blip r:embed="rId2"/>
          <a:stretch>
            <a:fillRect/>
          </a:stretch>
        </p:blipFill>
        <p:spPr>
          <a:xfrm>
            <a:off x="0" y="0"/>
            <a:ext cx="9144000" cy="1722782"/>
          </a:xfrm>
          <a:prstGeom prst="rect">
            <a:avLst/>
          </a:prstGeom>
        </p:spPr>
      </p:pic>
      <p:sp>
        <p:nvSpPr>
          <p:cNvPr id="4" name="TextBox 3">
            <a:extLst>
              <a:ext uri="{FF2B5EF4-FFF2-40B4-BE49-F238E27FC236}">
                <a16:creationId xmlns:a16="http://schemas.microsoft.com/office/drawing/2014/main" id="{63C75778-1B7B-7393-C777-B232DF01A74A}"/>
              </a:ext>
            </a:extLst>
          </p:cNvPr>
          <p:cNvSpPr txBox="1"/>
          <p:nvPr userDrawn="1"/>
        </p:nvSpPr>
        <p:spPr>
          <a:xfrm>
            <a:off x="4267200" y="108857"/>
            <a:ext cx="4876800" cy="1508105"/>
          </a:xfrm>
          <a:prstGeom prst="rect">
            <a:avLst/>
          </a:prstGeom>
          <a:noFill/>
        </p:spPr>
        <p:txBody>
          <a:bodyPr wrap="square">
            <a:spAutoFit/>
          </a:bodyPr>
          <a:lstStyle/>
          <a:p>
            <a:pPr marL="0" marR="0" algn="ctr">
              <a:spcBef>
                <a:spcPts val="0"/>
              </a:spcBef>
              <a:spcAft>
                <a:spcPts val="0"/>
              </a:spcAft>
            </a:pPr>
            <a:r>
              <a:rPr lang="en-US" sz="2400" b="0" dirty="0">
                <a:solidFill>
                  <a:schemeClr val="bg1"/>
                </a:solidFill>
                <a:effectLst/>
                <a:latin typeface="Lucida Fax" panose="02060602050505020204" pitchFamily="18" charset="77"/>
                <a:ea typeface="Times New Roman" panose="02020603050405020304" pitchFamily="18" charset="0"/>
              </a:rPr>
              <a:t>Emergency Medicine for Rural and Indigenous Communities Conference</a:t>
            </a:r>
            <a:endParaRPr lang="en-US" sz="2400" b="1" dirty="0">
              <a:solidFill>
                <a:schemeClr val="bg1"/>
              </a:solidFill>
              <a:effectLst/>
              <a:latin typeface="Lucida Fax" panose="02060602050505020204" pitchFamily="18" charset="77"/>
              <a:ea typeface="Times New Roman" panose="02020603050405020304" pitchFamily="18" charset="0"/>
            </a:endParaRPr>
          </a:p>
          <a:p>
            <a:pPr algn="ct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September 15</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- 17</a:t>
            </a:r>
            <a:r>
              <a:rPr lang="en-US" sz="1600" baseline="300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th</a:t>
            </a:r>
            <a:r>
              <a:rPr lang="en-US" sz="1600" dirty="0">
                <a:solidFill>
                  <a:schemeClr val="bg1"/>
                </a:solidFill>
                <a:effectLst/>
                <a:latin typeface="Lucida Fax" panose="02060602050505020204" pitchFamily="18" charset="77"/>
                <a:ea typeface="Calibri" panose="020F0502020204030204" pitchFamily="34" charset="0"/>
                <a:cs typeface="Arial" panose="020B0604020202020204" pitchFamily="34" charset="0"/>
              </a:rPr>
              <a:t>, 2022</a:t>
            </a:r>
            <a:r>
              <a:rPr lang="en-US" sz="2000" dirty="0">
                <a:solidFill>
                  <a:schemeClr val="bg1"/>
                </a:solidFill>
                <a:effectLst/>
                <a:latin typeface="Lucida Fax" panose="02060602050505020204" pitchFamily="18" charset="77"/>
              </a:rPr>
              <a:t> </a:t>
            </a:r>
            <a:endParaRPr lang="en-US" sz="2000" dirty="0">
              <a:solidFill>
                <a:schemeClr val="bg1"/>
              </a:solidFill>
              <a:latin typeface="Lucida Fax" panose="02060602050505020204" pitchFamily="18" charset="77"/>
            </a:endParaRPr>
          </a:p>
        </p:txBody>
      </p:sp>
      <p:pic>
        <p:nvPicPr>
          <p:cNvPr id="5" name="Picture 8" descr="About Mass General Brigham | Mass General Brigham Innovation">
            <a:extLst>
              <a:ext uri="{FF2B5EF4-FFF2-40B4-BE49-F238E27FC236}">
                <a16:creationId xmlns:a16="http://schemas.microsoft.com/office/drawing/2014/main" id="{46310E01-DF8D-55DD-C9F4-A9A4A8B240D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0" y="5837145"/>
            <a:ext cx="4901697" cy="735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IP - Home">
            <a:extLst>
              <a:ext uri="{FF2B5EF4-FFF2-40B4-BE49-F238E27FC236}">
                <a16:creationId xmlns:a16="http://schemas.microsoft.com/office/drawing/2014/main" id="{D9498218-B9D1-793D-ABB5-485771539E2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4723775"/>
            <a:ext cx="3627950" cy="923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1D9A59-2985-FDD9-11B1-73D81BF1E5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10200" y="4765859"/>
            <a:ext cx="2895600" cy="88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C17BDE-2632-B849-887F-5FA618872C20}"/>
              </a:ext>
            </a:extLst>
          </p:cNvPr>
          <p:cNvSpPr/>
          <p:nvPr userDrawn="1"/>
        </p:nvSpPr>
        <p:spPr>
          <a:xfrm>
            <a:off x="305621" y="2"/>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15939462-B4FA-824D-8B04-A887125F80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893AD536-D240-0B42-9D8A-298A0846AC3A}"/>
              </a:ext>
            </a:extLst>
          </p:cNvPr>
          <p:cNvSpPr/>
          <p:nvPr userDrawn="1"/>
        </p:nvSpPr>
        <p:spPr>
          <a:xfrm>
            <a:off x="1"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8CA8EC59-33F2-8746-A989-8094614503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173" y="153750"/>
            <a:ext cx="1934059" cy="556302"/>
          </a:xfrm>
          <a:prstGeom prst="rect">
            <a:avLst/>
          </a:prstGeom>
        </p:spPr>
      </p:pic>
      <p:cxnSp>
        <p:nvCxnSpPr>
          <p:cNvPr id="14" name="Straight Connector 13">
            <a:extLst>
              <a:ext uri="{FF2B5EF4-FFF2-40B4-BE49-F238E27FC236}">
                <a16:creationId xmlns:a16="http://schemas.microsoft.com/office/drawing/2014/main" id="{14106E89-6BC4-9A48-A489-01E673C21F15}"/>
              </a:ext>
            </a:extLst>
          </p:cNvPr>
          <p:cNvCxnSpPr>
            <a:cxnSpLocks/>
          </p:cNvCxnSpPr>
          <p:nvPr userDrawn="1"/>
        </p:nvCxnSpPr>
        <p:spPr>
          <a:xfrm>
            <a:off x="457200" y="2402408"/>
            <a:ext cx="8229600" cy="0"/>
          </a:xfrm>
          <a:prstGeom prst="line">
            <a:avLst/>
          </a:prstGeom>
          <a:ln>
            <a:solidFill>
              <a:srgbClr val="F1E0C1"/>
            </a:solidFill>
            <a:round/>
          </a:ln>
          <a:effectLst>
            <a:outerShdw blurRad="38100" dist="12700" dir="5400000" algn="ctr" rotWithShape="0">
              <a:schemeClr val="tx1">
                <a:lumMod val="50000"/>
                <a:lumOff val="50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0" hasCustomPrompt="1"/>
          </p:nvPr>
        </p:nvSpPr>
        <p:spPr>
          <a:xfrm>
            <a:off x="457201" y="1331913"/>
            <a:ext cx="8291513" cy="957262"/>
          </a:xfrm>
        </p:spPr>
        <p:txBody>
          <a:bodyPr>
            <a:normAutofit/>
          </a:bodyPr>
          <a:lstStyle>
            <a:lvl1pPr marL="0" indent="0">
              <a:buNone/>
              <a:defRPr sz="3300">
                <a:solidFill>
                  <a:srgbClr val="003DA6"/>
                </a:solidFill>
              </a:defRPr>
            </a:lvl1pPr>
          </a:lstStyle>
          <a:p>
            <a:pPr lvl="0"/>
            <a:r>
              <a:rPr lang="en-US" dirty="0"/>
              <a:t>AGENDA</a:t>
            </a:r>
          </a:p>
        </p:txBody>
      </p:sp>
      <p:sp>
        <p:nvSpPr>
          <p:cNvPr id="5" name="Text Placeholder 4"/>
          <p:cNvSpPr>
            <a:spLocks noGrp="1"/>
          </p:cNvSpPr>
          <p:nvPr>
            <p:ph type="body" sz="quarter" idx="11"/>
          </p:nvPr>
        </p:nvSpPr>
        <p:spPr>
          <a:xfrm>
            <a:off x="457201" y="2493963"/>
            <a:ext cx="8291513"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00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99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64" r:id="rId6"/>
    <p:sldLayoutId id="2147483662" r:id="rId7"/>
    <p:sldLayoutId id="214748366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2BE66F-90EB-4842-B505-7EC5120DF3FC}" type="datetimeFigureOut">
              <a:rPr lang="en-US" smtClean="0"/>
              <a:t>9/8/22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951136-5F2A-3A43-BDCF-363A3147B6B7}" type="slidenum">
              <a:rPr lang="en-US" smtClean="0"/>
              <a:t>‹#›</a:t>
            </a:fld>
            <a:endParaRPr lang="en-US"/>
          </a:p>
        </p:txBody>
      </p:sp>
    </p:spTree>
    <p:extLst>
      <p:ext uri="{BB962C8B-B14F-4D97-AF65-F5344CB8AC3E}">
        <p14:creationId xmlns:p14="http://schemas.microsoft.com/office/powerpoint/2010/main" val="34617508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yoclinicproceedings.org/article/S0025-6196(16)30625-5/pdf"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15585/mmwr.mm7048a6"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dx.doi.org/10.15585/mmwr.mm7129a4"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www.samhsa.org/TIC"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8" Type="http://schemas.openxmlformats.org/officeDocument/2006/relationships/hyperlink" Target="https://doi.org/10.5811/westjem.2022.1.53674" TargetMode="External"/><Relationship Id="rId3" Type="http://schemas.openxmlformats.org/officeDocument/2006/relationships/hyperlink" Target="https://doi.org/10.1016/j.annemergmed.2020.11.021" TargetMode="External"/><Relationship Id="rId7" Type="http://schemas.openxmlformats.org/officeDocument/2006/relationships/hyperlink" Target="https://doi.org/10.1093/bmb/ldy040"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hyperlink" Target="https://doi.org/10.1136/jramc-2017-000876" TargetMode="External"/><Relationship Id="rId5" Type="http://schemas.openxmlformats.org/officeDocument/2006/relationships/hyperlink" Target="https://doi.org/10.1007/s11920-018-0887-x" TargetMode="External"/><Relationship Id="rId4" Type="http://schemas.openxmlformats.org/officeDocument/2006/relationships/hyperlink" Target="https://doi.org/10.12669/pjms.38.5.5122"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dx.doi.org/10.15585/mmwr.mm7129a3" TargetMode="External"/><Relationship Id="rId3" Type="http://schemas.openxmlformats.org/officeDocument/2006/relationships/hyperlink" Target="https://doi.org/10.1016/j.annemergmed.2018.10.018" TargetMode="External"/><Relationship Id="rId7" Type="http://schemas.openxmlformats.org/officeDocument/2006/relationships/hyperlink" Target="https://doi.org/10.1007/s11414-013-9362-y"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hyperlink" Target="https://doi.org/10.1016/j.autneu.2021.102889" TargetMode="External"/><Relationship Id="rId5" Type="http://schemas.openxmlformats.org/officeDocument/2006/relationships/hyperlink" Target="https://doi.org/10.3233/NRE-200003" TargetMode="External"/><Relationship Id="rId4" Type="http://schemas.openxmlformats.org/officeDocument/2006/relationships/hyperlink" Target="https://doi.org/10.1177/2516043518762826"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dx.doi.org/10.15585/mmwr.mm6844e1" TargetMode="External"/><Relationship Id="rId3" Type="http://schemas.openxmlformats.org/officeDocument/2006/relationships/hyperlink" Target="https://doi.org/10.1097/HRP.0000000000000194" TargetMode="External"/><Relationship Id="rId7" Type="http://schemas.openxmlformats.org/officeDocument/2006/relationships/hyperlink" Target="https://doi.org/10.1016/j.ijdrr.2019.101112"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hyperlink" Target="https://doi.org/10.1016/j.nbd.2015.11.010" TargetMode="External"/><Relationship Id="rId5" Type="http://schemas.openxmlformats.org/officeDocument/2006/relationships/hyperlink" Target="http://dx.doi.org/10.15585/mmwr.mm7129a4" TargetMode="External"/><Relationship Id="rId4" Type="http://schemas.openxmlformats.org/officeDocument/2006/relationships/hyperlink" Target="https://doi.org/10.1111/apha.13066"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atermark-silverchair-com.ezp-prod1.hul.harvard.edu/kqaa052.pdf?token=AQECAHi208BE49Ooan9kkhW_Ercy7Dm3ZL_9Cf3qfKAc485ysgAAAoYwggKCBgkqhkiG9w0BBwagggJzMIICbwIBADCCAmgGCSqGSIb3DQEHATAeBglghkgBZQMEAS4wEQQMAflswWLZpCw17obNAgEQgIICOXeVb7-rvu5owru7qwGCO1Imvm0sBuZT8OgcL3BtW9Bm0XGAts8I5u7MyRYjcuBQyrf6njq2ZtZUM1rV-XUYJVLFLEBVAuL0BmWo23JO3brzTu8weAjaCMnH2txdmv6U7bjTdlpyJVlvkCyXUWnZBb8JoziwLCWfXSp-0WmQ_VUDuy7Ys4x3ZW6FbSb-_16MWWnvGfHwvBlBr6jGwDXUkdnx_M3_p6Uw1PnjmhbzmS6wL1xXSPlV1GAKP6KsJUwPGcGy-FoPomn6qEwuOMvnATEaoCGcsojIauyprYtLZutj7OLgotKiNlE4Bg3LxI6ik4OJn5R0PI4fo-OATmi9SBgdhfOsFjzQY3_NFGn-buJgR1kM6haTJtNMq7TCJl0cWNQKVDPMp7_o-_V-w6S8JuxQ4jQO87IXyRtll4kjlgoVyiHtG-5H7rC6XWO1kJXfRmga5mX2I2P0t8ZWxBHQAUg0N_FfL1t3VlCDcCofx-dDSdTGf7_rdZpItUzUzt9MqKU2bIH94WLZep_7-_ocuzD0X3ZoCI5k33wVDZ_9EoCoAQYj8Yglcro6ua1az49JQCRkxlcOFEA_5_bN10dLfEwrofadb_1HXbexIQEoUUyVqaG12O-JF3nTp5zP8-_vEVLoxROYBp6Fp6IE67tPkES3gaF0h8BzvxoefjPSKKzAjPyYlilCpvSosNN9pJfGbtgK778oWMubvEtRQGieeDeoM43iUQ4p0j1xYfGf3r8phmshUoT0fTqJ" TargetMode="External"/><Relationship Id="rId13" Type="http://schemas.openxmlformats.org/officeDocument/2006/relationships/hyperlink" Target="https://medium.com/@ariadnelabs/the-covid-resilience-marathon-4dee79f35a51" TargetMode="External"/><Relationship Id="rId3" Type="http://schemas.openxmlformats.org/officeDocument/2006/relationships/hyperlink" Target="https://secure-web.cisco.com/1wYCVnsldhMbNA4y37c5UGea2PF4CUdHh-FHOa3ls_PuLbpoLFAcBkgzaGLbrXmUGOumXCSNm8AR1xXsgX6mfz8FkFnse5ZgbuSOlkh9mLEX9Ze4DN3THVPtnQ2fKB32AmAQMj3It4n9uamHprhue86_uU3xad_RvMjpoODy1V1AdEyeSqAD3fHr1B_fN23p4t7OD_9gu0Ak-84XlcWxn6nHAJExB7jeZiI7Uu926yekZrm-gyO41jxKyp-DDohpQ21mOjmlMlLubAxku3DyrLpa2KZ4M7rah-7mH7nOr1f4Tvb2XeH1lWzzYkGmdjqfC2agLPl575SG4qTokyOaOFA/https%3A%2F%2Fdoi.org%2F10.1093%2Fmilmed%2Fusy017" TargetMode="External"/><Relationship Id="rId7" Type="http://schemas.openxmlformats.org/officeDocument/2006/relationships/hyperlink" Target="https://onlinelibrary-wiley-com.ezp-prod1.hul.harvard.edu/doi/pdfdirect/10.1002/jclp.22598" TargetMode="External"/><Relationship Id="rId12" Type="http://schemas.openxmlformats.org/officeDocument/2006/relationships/hyperlink" Target="https://www.kevinmd.com/blog/2020/03/a-psychiatric-services-response-to-the-covid-19-crisis.html" TargetMode="External"/><Relationship Id="rId2" Type="http://schemas.openxmlformats.org/officeDocument/2006/relationships/notesSlide" Target="../notesSlides/notesSlide37.xml"/><Relationship Id="rId16" Type="http://schemas.openxmlformats.org/officeDocument/2006/relationships/hyperlink" Target="https://physiciansfoundation.org/press-releases/new-survey-reveals-55-of-physicians-know-a-physician-who-considered-attempted-or-died-by-suicide/" TargetMode="External"/><Relationship Id="rId1" Type="http://schemas.openxmlformats.org/officeDocument/2006/relationships/slideLayout" Target="../slideLayouts/slideLayout10.xml"/><Relationship Id="rId6" Type="http://schemas.openxmlformats.org/officeDocument/2006/relationships/hyperlink" Target="https://www.apa.org/topics/resilience?utm_source=linkedin&amp;utm_medium=social&amp;utm_campaign=apa-pandemics&amp;utm_content=building-resilience" TargetMode="External"/><Relationship Id="rId11" Type="http://schemas.openxmlformats.org/officeDocument/2006/relationships/hyperlink" Target="https://curriculum.covidstudentresponse.org/module-5-training-for-medical-student-specific-roles/managing-anxiety-and-stress-and-promoting-self-care" TargetMode="External"/><Relationship Id="rId5" Type="http://schemas.openxmlformats.org/officeDocument/2006/relationships/hyperlink" Target="https://www.ncbi.nlm.nih.gov/pmc/articles/PMC3573269/" TargetMode="External"/><Relationship Id="rId15" Type="http://schemas.openxmlformats.org/officeDocument/2006/relationships/hyperlink" Target="https://www.healio.com/news/primary-care/20220318/ways-to-reduce-physician-burnout?utm_source=selligent&amp;utm_medium=email&amp;utm_campaign=news&amp;M_BT=3382112830292" TargetMode="External"/><Relationship Id="rId10" Type="http://schemas.openxmlformats.org/officeDocument/2006/relationships/hyperlink" Target="https://www.statnews.com/2020/04/01/lessons-different-war-protecting-clinicians-moral-injury/" TargetMode="External"/><Relationship Id="rId4" Type="http://schemas.openxmlformats.org/officeDocument/2006/relationships/hyperlink" Target="http://click.alerts.jamanetwork.com/click/axac-1xbich-mk10ut-b7fgeru6/" TargetMode="External"/><Relationship Id="rId9" Type="http://schemas.openxmlformats.org/officeDocument/2006/relationships/hyperlink" Target="https://www.npr.org/2020/04/20/839138181/indian-health-service-doctor-details-heavy-covid-19-impact-on-navajo-nation" TargetMode="External"/><Relationship Id="rId14" Type="http://schemas.openxmlformats.org/officeDocument/2006/relationships/hyperlink" Target="https://www.nytimes.com/2021/11/01/us/virus-navajo-vaccination-rates.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cid:image001.png@01D81DDC.6034E7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dx.doi.org/10.15585/mmwr.mm6844e1"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DCEA718-2DC2-284F-9E98-81107DA751B2}"/>
              </a:ext>
            </a:extLst>
          </p:cNvPr>
          <p:cNvSpPr>
            <a:spLocks noGrp="1"/>
          </p:cNvSpPr>
          <p:nvPr>
            <p:ph type="body" sz="quarter" idx="10"/>
          </p:nvPr>
        </p:nvSpPr>
        <p:spPr/>
        <p:txBody>
          <a:bodyPr/>
          <a:lstStyle/>
          <a:p>
            <a:r>
              <a:rPr lang="en-US" sz="4400" b="1" u="sng" dirty="0"/>
              <a:t>Resilience Challenges Beyond the COVID Response</a:t>
            </a:r>
          </a:p>
          <a:p>
            <a:endParaRPr lang="en-US" dirty="0"/>
          </a:p>
        </p:txBody>
      </p:sp>
      <p:sp>
        <p:nvSpPr>
          <p:cNvPr id="19" name="Text Placeholder 18">
            <a:extLst>
              <a:ext uri="{FF2B5EF4-FFF2-40B4-BE49-F238E27FC236}">
                <a16:creationId xmlns:a16="http://schemas.microsoft.com/office/drawing/2014/main" id="{044782C8-DFF9-7C4C-9123-9D79CE31048E}"/>
              </a:ext>
            </a:extLst>
          </p:cNvPr>
          <p:cNvSpPr>
            <a:spLocks noGrp="1"/>
          </p:cNvSpPr>
          <p:nvPr>
            <p:ph type="body" sz="quarter" idx="11"/>
          </p:nvPr>
        </p:nvSpPr>
        <p:spPr>
          <a:xfrm>
            <a:off x="528318" y="4446001"/>
            <a:ext cx="7010399" cy="914400"/>
          </a:xfrm>
        </p:spPr>
        <p:txBody>
          <a:bodyPr/>
          <a:lstStyle/>
          <a:p>
            <a:r>
              <a:rPr lang="en-US" sz="2200" b="1" dirty="0"/>
              <a:t>Nomi C. Levy-Carrick, MD, MPhil</a:t>
            </a:r>
          </a:p>
          <a:p>
            <a:r>
              <a:rPr lang="en-US" sz="1800" b="1" dirty="0"/>
              <a:t>Vice Chair, Clinical Programs, Dept Psychiatry, Brigham and Women’s Hospital</a:t>
            </a:r>
          </a:p>
          <a:p>
            <a:r>
              <a:rPr lang="en-US" sz="1800" b="1" dirty="0"/>
              <a:t>Co-Chair, Mass General Brigham Trauma-Informed Care Initiative</a:t>
            </a:r>
          </a:p>
          <a:p>
            <a:r>
              <a:rPr lang="en-US" sz="1800" b="1" dirty="0"/>
              <a:t>Assistant Professor, Harvard Medical School</a:t>
            </a:r>
          </a:p>
          <a:p>
            <a:endParaRPr lang="en-US" dirty="0"/>
          </a:p>
        </p:txBody>
      </p:sp>
      <p:sp>
        <p:nvSpPr>
          <p:cNvPr id="20" name="Text Placeholder 19">
            <a:extLst>
              <a:ext uri="{FF2B5EF4-FFF2-40B4-BE49-F238E27FC236}">
                <a16:creationId xmlns:a16="http://schemas.microsoft.com/office/drawing/2014/main" id="{A1101A82-FA6E-044A-9D95-8F2A4E999DE9}"/>
              </a:ext>
            </a:extLst>
          </p:cNvPr>
          <p:cNvSpPr>
            <a:spLocks noGrp="1"/>
          </p:cNvSpPr>
          <p:nvPr>
            <p:ph type="body" sz="quarter" idx="12"/>
          </p:nvPr>
        </p:nvSpPr>
        <p:spPr>
          <a:xfrm>
            <a:off x="528318" y="6026706"/>
            <a:ext cx="7010399" cy="304800"/>
          </a:xfrm>
        </p:spPr>
        <p:txBody>
          <a:bodyPr/>
          <a:lstStyle/>
          <a:p>
            <a:r>
              <a:rPr lang="en-US" dirty="0"/>
              <a:t>September 17, 2022</a:t>
            </a:r>
          </a:p>
        </p:txBody>
      </p:sp>
      <p:graphicFrame>
        <p:nvGraphicFramePr>
          <p:cNvPr id="6" name="Diagram 5">
            <a:extLst>
              <a:ext uri="{FF2B5EF4-FFF2-40B4-BE49-F238E27FC236}">
                <a16:creationId xmlns:a16="http://schemas.microsoft.com/office/drawing/2014/main" id="{C267AA79-9B1E-C663-E83C-607086C52AA0}"/>
              </a:ext>
            </a:extLst>
          </p:cNvPr>
          <p:cNvGraphicFramePr/>
          <p:nvPr>
            <p:extLst>
              <p:ext uri="{D42A27DB-BD31-4B8C-83A1-F6EECF244321}">
                <p14:modId xmlns:p14="http://schemas.microsoft.com/office/powerpoint/2010/main" val="3278077555"/>
              </p:ext>
            </p:extLst>
          </p:nvPr>
        </p:nvGraphicFramePr>
        <p:xfrm>
          <a:off x="528318" y="3779696"/>
          <a:ext cx="2996294" cy="56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19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3725" y="1502441"/>
            <a:ext cx="6490286" cy="435089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extBox 4"/>
          <p:cNvSpPr txBox="1"/>
          <p:nvPr/>
        </p:nvSpPr>
        <p:spPr>
          <a:xfrm>
            <a:off x="1353725" y="5853334"/>
            <a:ext cx="1924050" cy="190500"/>
          </a:xfrm>
          <a:prstGeom prst="rect">
            <a:avLst/>
          </a:prstGeom>
        </p:spPr>
        <p:txBody>
          <a:bodyPr vert="horz" wrap="square" lIns="68580" tIns="34290" rIns="68580" bIns="34290" rtlCol="0" anchor="ctr">
            <a:normAutofit fontScale="30000" lnSpcReduction="20000"/>
          </a:bodyPr>
          <a:lstStyle/>
          <a:p>
            <a:pPr defTabSz="685800"/>
            <a:r>
              <a:rPr lang="en-US" sz="2100" b="1" dirty="0" err="1">
                <a:solidFill>
                  <a:srgbClr val="000000"/>
                </a:solidFill>
                <a:latin typeface="Calibri"/>
                <a:cs typeface="Arial Unicode MS" charset="0"/>
              </a:rPr>
              <a:t>Shalev</a:t>
            </a:r>
            <a:r>
              <a:rPr lang="en-US" sz="2100" b="1" dirty="0">
                <a:solidFill>
                  <a:srgbClr val="000000"/>
                </a:solidFill>
                <a:latin typeface="Calibri"/>
                <a:cs typeface="Arial Unicode MS" charset="0"/>
              </a:rPr>
              <a:t> A et al. N </a:t>
            </a:r>
            <a:r>
              <a:rPr lang="en-US" sz="2100" b="1" dirty="0" err="1">
                <a:solidFill>
                  <a:srgbClr val="000000"/>
                </a:solidFill>
                <a:latin typeface="Calibri"/>
                <a:cs typeface="Arial Unicode MS" charset="0"/>
              </a:rPr>
              <a:t>Engl</a:t>
            </a:r>
            <a:r>
              <a:rPr lang="en-US" sz="2100" b="1" dirty="0">
                <a:solidFill>
                  <a:srgbClr val="000000"/>
                </a:solidFill>
                <a:latin typeface="Calibri"/>
                <a:cs typeface="Arial Unicode MS" charset="0"/>
              </a:rPr>
              <a:t> J Med 2017;376:2459-2469.</a:t>
            </a:r>
            <a:endParaRPr lang="en-US" sz="2025" dirty="0">
              <a:solidFill>
                <a:srgbClr val="000000"/>
              </a:solidFill>
              <a:latin typeface="Avenir Black"/>
              <a:cs typeface="Avenir Black"/>
            </a:endParaRPr>
          </a:p>
        </p:txBody>
      </p:sp>
    </p:spTree>
    <p:extLst>
      <p:ext uri="{BB962C8B-B14F-4D97-AF65-F5344CB8AC3E}">
        <p14:creationId xmlns:p14="http://schemas.microsoft.com/office/powerpoint/2010/main" val="231248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37B8-6C40-4645-9AD9-372CD369503D}"/>
              </a:ext>
            </a:extLst>
          </p:cNvPr>
          <p:cNvSpPr>
            <a:spLocks noGrp="1"/>
          </p:cNvSpPr>
          <p:nvPr>
            <p:ph type="title"/>
          </p:nvPr>
        </p:nvSpPr>
        <p:spPr>
          <a:xfrm>
            <a:off x="1743075" y="5697443"/>
            <a:ext cx="5886450" cy="385763"/>
          </a:xfrm>
        </p:spPr>
        <p:txBody>
          <a:bodyPr>
            <a:normAutofit fontScale="90000"/>
          </a:bodyPr>
          <a:lstStyle/>
          <a:p>
            <a:r>
              <a:rPr lang="en-US" sz="750" dirty="0">
                <a:solidFill>
                  <a:srgbClr val="212121"/>
                </a:solidFill>
                <a:latin typeface="BlinkMacSystemFont"/>
              </a:rPr>
              <a:t>Feder A, Fred-Torres S, Southwick SM, Charney DS. The Biology of Human Resilience: Opportunities for Enhancing Resilience Across the Life Span. Biol Psychiatry. 2019 Sep 15;86(6):443-453. </a:t>
            </a:r>
            <a:r>
              <a:rPr lang="en-US" sz="750" dirty="0" err="1">
                <a:solidFill>
                  <a:srgbClr val="212121"/>
                </a:solidFill>
                <a:latin typeface="BlinkMacSystemFont"/>
              </a:rPr>
              <a:t>doi</a:t>
            </a:r>
            <a:r>
              <a:rPr lang="en-US" sz="750" dirty="0">
                <a:solidFill>
                  <a:srgbClr val="212121"/>
                </a:solidFill>
                <a:latin typeface="BlinkMacSystemFont"/>
              </a:rPr>
              <a:t>: 10.1016/j.biopsych.2019.07.012. </a:t>
            </a:r>
            <a:r>
              <a:rPr lang="en-US" sz="750" dirty="0" err="1">
                <a:solidFill>
                  <a:srgbClr val="212121"/>
                </a:solidFill>
                <a:latin typeface="BlinkMacSystemFont"/>
              </a:rPr>
              <a:t>Epub</a:t>
            </a:r>
            <a:r>
              <a:rPr lang="en-US" sz="750" dirty="0">
                <a:solidFill>
                  <a:srgbClr val="212121"/>
                </a:solidFill>
                <a:latin typeface="BlinkMacSystemFont"/>
              </a:rPr>
              <a:t> 2019 Jul 24. PMID: 31466561.</a:t>
            </a:r>
            <a:br>
              <a:rPr lang="en-US" sz="750" dirty="0"/>
            </a:br>
            <a:endParaRPr lang="en-US" sz="750" dirty="0"/>
          </a:p>
        </p:txBody>
      </p:sp>
      <p:pic>
        <p:nvPicPr>
          <p:cNvPr id="1026" name="Picture 2" descr="Full size image for 'The Biology of Human Resilience: Opportunities for Enhancing Resilience Across the Life Span'">
            <a:extLst>
              <a:ext uri="{FF2B5EF4-FFF2-40B4-BE49-F238E27FC236}">
                <a16:creationId xmlns:a16="http://schemas.microsoft.com/office/drawing/2014/main" id="{7AB08E68-60C3-4D0D-A445-3781AFA0F4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127" y="1282767"/>
            <a:ext cx="7992868" cy="42924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A4B0BE-4590-498F-9F23-0AD0CF93D89B}"/>
              </a:ext>
            </a:extLst>
          </p:cNvPr>
          <p:cNvSpPr txBox="1"/>
          <p:nvPr/>
        </p:nvSpPr>
        <p:spPr>
          <a:xfrm>
            <a:off x="3096755" y="967675"/>
            <a:ext cx="3179090" cy="232475"/>
          </a:xfrm>
          <a:prstGeom prst="rect">
            <a:avLst/>
          </a:prstGeom>
        </p:spPr>
        <p:txBody>
          <a:bodyPr vert="horz" wrap="square" lIns="68580" tIns="34290" rIns="68580" bIns="34290" rtlCol="0" anchor="ctr">
            <a:noAutofit/>
          </a:bodyPr>
          <a:lstStyle/>
          <a:p>
            <a:pPr algn="ctr" defTabSz="685800"/>
            <a:r>
              <a:rPr lang="en-US" sz="2700" b="1" dirty="0">
                <a:solidFill>
                  <a:srgbClr val="F69200"/>
                </a:solidFill>
                <a:latin typeface="Avenir Black"/>
                <a:cs typeface="Avenir Black"/>
              </a:rPr>
              <a:t>Resilience</a:t>
            </a:r>
          </a:p>
        </p:txBody>
      </p:sp>
    </p:spTree>
    <p:extLst>
      <p:ext uri="{BB962C8B-B14F-4D97-AF65-F5344CB8AC3E}">
        <p14:creationId xmlns:p14="http://schemas.microsoft.com/office/powerpoint/2010/main" val="235988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4F7B91-111D-4681-BBBD-86D0C20609A5}"/>
              </a:ext>
            </a:extLst>
          </p:cNvPr>
          <p:cNvSpPr>
            <a:spLocks noGrp="1"/>
          </p:cNvSpPr>
          <p:nvPr>
            <p:ph type="body" sz="quarter" idx="10"/>
          </p:nvPr>
        </p:nvSpPr>
        <p:spPr/>
        <p:txBody>
          <a:bodyPr/>
          <a:lstStyle/>
          <a:p>
            <a:r>
              <a:rPr lang="en-US" dirty="0"/>
              <a:t>A Shared Understanding (a.k.a. Definitions)</a:t>
            </a:r>
          </a:p>
        </p:txBody>
      </p:sp>
      <p:sp>
        <p:nvSpPr>
          <p:cNvPr id="3" name="Text Placeholder 2">
            <a:extLst>
              <a:ext uri="{FF2B5EF4-FFF2-40B4-BE49-F238E27FC236}">
                <a16:creationId xmlns:a16="http://schemas.microsoft.com/office/drawing/2014/main" id="{5C948E3F-7233-4AC0-903C-985E3837E84B}"/>
              </a:ext>
            </a:extLst>
          </p:cNvPr>
          <p:cNvSpPr>
            <a:spLocks noGrp="1"/>
          </p:cNvSpPr>
          <p:nvPr>
            <p:ph type="body" sz="quarter" idx="11"/>
          </p:nvPr>
        </p:nvSpPr>
        <p:spPr>
          <a:xfrm>
            <a:off x="457200" y="2851047"/>
            <a:ext cx="7831138" cy="2808494"/>
          </a:xfrm>
        </p:spPr>
        <p:txBody>
          <a:bodyPr>
            <a:normAutofit fontScale="92500" lnSpcReduction="10000"/>
          </a:bodyPr>
          <a:lstStyle/>
          <a:p>
            <a:r>
              <a:rPr lang="en-US" dirty="0"/>
              <a:t>Resilience</a:t>
            </a:r>
          </a:p>
          <a:p>
            <a:r>
              <a:rPr lang="en-US" dirty="0"/>
              <a:t>Burnout</a:t>
            </a:r>
          </a:p>
          <a:p>
            <a:r>
              <a:rPr lang="en-US" dirty="0"/>
              <a:t>Moral Injury</a:t>
            </a:r>
          </a:p>
          <a:p>
            <a:r>
              <a:rPr lang="en-US" dirty="0"/>
              <a:t>Grief</a:t>
            </a:r>
          </a:p>
          <a:p>
            <a:r>
              <a:rPr lang="en-US" dirty="0"/>
              <a:t>Acute Stress Response</a:t>
            </a:r>
          </a:p>
          <a:p>
            <a:r>
              <a:rPr lang="en-US" dirty="0"/>
              <a:t>Post Traumatic Stress Disorder</a:t>
            </a:r>
          </a:p>
          <a:p>
            <a:r>
              <a:rPr lang="en-US" dirty="0"/>
              <a:t>Post Traumatic Growth</a:t>
            </a:r>
          </a:p>
          <a:p>
            <a:r>
              <a:rPr lang="en-US"/>
              <a:t>Trauma-Informed Care</a:t>
            </a:r>
            <a:endParaRPr lang="en-US" dirty="0"/>
          </a:p>
        </p:txBody>
      </p:sp>
      <p:pic>
        <p:nvPicPr>
          <p:cNvPr id="4" name="Picture 3">
            <a:extLst>
              <a:ext uri="{FF2B5EF4-FFF2-40B4-BE49-F238E27FC236}">
                <a16:creationId xmlns:a16="http://schemas.microsoft.com/office/drawing/2014/main" id="{751D6B86-6F35-45B9-BD82-BA3724EE0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3480" y="2913737"/>
            <a:ext cx="4682033" cy="2683113"/>
          </a:xfrm>
          <a:prstGeom prst="rect">
            <a:avLst/>
          </a:prstGeom>
        </p:spPr>
      </p:pic>
    </p:spTree>
    <p:extLst>
      <p:ext uri="{BB962C8B-B14F-4D97-AF65-F5344CB8AC3E}">
        <p14:creationId xmlns:p14="http://schemas.microsoft.com/office/powerpoint/2010/main" val="401655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
          <p:cNvSpPr>
            <a:spLocks noChangeArrowheads="1"/>
          </p:cNvSpPr>
          <p:nvPr/>
        </p:nvSpPr>
        <p:spPr bwMode="auto">
          <a:xfrm>
            <a:off x="515076" y="4097773"/>
            <a:ext cx="1631767" cy="323161"/>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square" lIns="91436" tIns="45718" rIns="91436" bIns="45718">
            <a:spAutoFit/>
          </a:bodyPr>
          <a:lstStyle/>
          <a:p>
            <a:pPr algn="ctr" defTabSz="457166"/>
            <a:r>
              <a:rPr lang="it-IT" sz="1500" b="1" dirty="0">
                <a:solidFill>
                  <a:srgbClr val="FFFFFF"/>
                </a:solidFill>
                <a:latin typeface="Calibri" pitchFamily="34" charset="0"/>
              </a:rPr>
              <a:t>Sense of Humor</a:t>
            </a:r>
            <a:endParaRPr lang="en-US" sz="1500" b="1" dirty="0">
              <a:solidFill>
                <a:srgbClr val="FFFFFF"/>
              </a:solidFill>
              <a:latin typeface="Calibri"/>
            </a:endParaRPr>
          </a:p>
        </p:txBody>
      </p:sp>
      <p:sp>
        <p:nvSpPr>
          <p:cNvPr id="48149" name="Rectangle 1"/>
          <p:cNvSpPr>
            <a:spLocks noChangeArrowheads="1"/>
          </p:cNvSpPr>
          <p:nvPr/>
        </p:nvSpPr>
        <p:spPr bwMode="auto">
          <a:xfrm>
            <a:off x="1730231" y="1738000"/>
            <a:ext cx="1966436" cy="307777"/>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defTabSz="457166"/>
            <a:r>
              <a:rPr lang="it-IT" sz="1400" b="1" dirty="0">
                <a:solidFill>
                  <a:srgbClr val="FFFFFF"/>
                </a:solidFill>
                <a:latin typeface="Calibri" pitchFamily="34" charset="0"/>
              </a:rPr>
              <a:t>Ability to problem solve</a:t>
            </a:r>
            <a:endParaRPr lang="en-US" sz="1400" b="1" dirty="0">
              <a:solidFill>
                <a:srgbClr val="FFFFFF"/>
              </a:solidFill>
              <a:latin typeface="Calibri"/>
            </a:endParaRPr>
          </a:p>
        </p:txBody>
      </p:sp>
      <p:sp>
        <p:nvSpPr>
          <p:cNvPr id="48148" name="Rectangle 1"/>
          <p:cNvSpPr>
            <a:spLocks noChangeArrowheads="1"/>
          </p:cNvSpPr>
          <p:nvPr/>
        </p:nvSpPr>
        <p:spPr bwMode="auto">
          <a:xfrm>
            <a:off x="999505" y="2935965"/>
            <a:ext cx="931152" cy="307777"/>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defTabSz="457166"/>
            <a:r>
              <a:rPr lang="it-IT" sz="1400" b="1" dirty="0">
                <a:solidFill>
                  <a:srgbClr val="FFFFFF"/>
                </a:solidFill>
                <a:latin typeface="Calibri" pitchFamily="34" charset="0"/>
              </a:rPr>
              <a:t>Self-belief</a:t>
            </a:r>
          </a:p>
        </p:txBody>
      </p:sp>
      <p:sp>
        <p:nvSpPr>
          <p:cNvPr id="32" name="Title 1"/>
          <p:cNvSpPr txBox="1">
            <a:spLocks/>
          </p:cNvSpPr>
          <p:nvPr/>
        </p:nvSpPr>
        <p:spPr>
          <a:xfrm>
            <a:off x="0" y="1066801"/>
            <a:ext cx="9144000" cy="743588"/>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200" b="1" dirty="0">
                <a:solidFill>
                  <a:prstClr val="white"/>
                </a:solidFill>
                <a:latin typeface="Calibri"/>
                <a:ea typeface=""/>
              </a:rPr>
              <a:t>RESILIENCE-Associated Traits</a:t>
            </a:r>
          </a:p>
        </p:txBody>
      </p:sp>
      <p:pic>
        <p:nvPicPr>
          <p:cNvPr id="29" name="Picture 28">
            <a:extLst>
              <a:ext uri="{FF2B5EF4-FFF2-40B4-BE49-F238E27FC236}">
                <a16:creationId xmlns:a16="http://schemas.microsoft.com/office/drawing/2014/main" id="{D85AA8E1-B202-47C7-AF9A-71FBC97336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8457" y="2073448"/>
            <a:ext cx="3891404" cy="3349047"/>
          </a:xfrm>
          <a:prstGeom prst="ellipse">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pic>
      <p:sp>
        <p:nvSpPr>
          <p:cNvPr id="36" name="Rectangle 1">
            <a:extLst>
              <a:ext uri="{FF2B5EF4-FFF2-40B4-BE49-F238E27FC236}">
                <a16:creationId xmlns:a16="http://schemas.microsoft.com/office/drawing/2014/main" id="{C32634CD-636F-4965-8647-A4A422C33BDE}"/>
              </a:ext>
            </a:extLst>
          </p:cNvPr>
          <p:cNvSpPr>
            <a:spLocks noChangeArrowheads="1"/>
          </p:cNvSpPr>
          <p:nvPr/>
        </p:nvSpPr>
        <p:spPr bwMode="auto">
          <a:xfrm>
            <a:off x="6715653" y="4420935"/>
            <a:ext cx="1913273" cy="323161"/>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lIns="91436" tIns="45718" rIns="91436" bIns="45718">
            <a:spAutoFit/>
          </a:bodyPr>
          <a:lstStyle/>
          <a:p>
            <a:pPr algn="ctr" defTabSz="457166"/>
            <a:r>
              <a:rPr lang="it-IT" sz="1500" b="1" dirty="0">
                <a:solidFill>
                  <a:srgbClr val="FFFFFF"/>
                </a:solidFill>
                <a:latin typeface="Calibri" pitchFamily="34" charset="0"/>
              </a:rPr>
              <a:t>Emotional Awareness</a:t>
            </a:r>
            <a:endParaRPr lang="en-US" sz="1500" b="1" dirty="0">
              <a:solidFill>
                <a:srgbClr val="FFFFFF"/>
              </a:solidFill>
              <a:latin typeface="Calibri"/>
            </a:endParaRPr>
          </a:p>
        </p:txBody>
      </p:sp>
      <p:sp>
        <p:nvSpPr>
          <p:cNvPr id="37" name="Rectangle 1">
            <a:extLst>
              <a:ext uri="{FF2B5EF4-FFF2-40B4-BE49-F238E27FC236}">
                <a16:creationId xmlns:a16="http://schemas.microsoft.com/office/drawing/2014/main" id="{08B9E198-C43A-4738-90A1-71874A9E3774}"/>
              </a:ext>
            </a:extLst>
          </p:cNvPr>
          <p:cNvSpPr>
            <a:spLocks noChangeArrowheads="1"/>
          </p:cNvSpPr>
          <p:nvPr/>
        </p:nvSpPr>
        <p:spPr bwMode="auto">
          <a:xfrm>
            <a:off x="5564483" y="5432677"/>
            <a:ext cx="1430448" cy="323161"/>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lIns="91436" tIns="45718" rIns="91436" bIns="45718">
            <a:spAutoFit/>
          </a:bodyPr>
          <a:lstStyle/>
          <a:p>
            <a:pPr algn="ctr" defTabSz="457166"/>
            <a:r>
              <a:rPr lang="it-IT" sz="1500" b="1" dirty="0">
                <a:solidFill>
                  <a:srgbClr val="FFFFFF"/>
                </a:solidFill>
                <a:latin typeface="Calibri" pitchFamily="34" charset="0"/>
              </a:rPr>
              <a:t>Control (of self)</a:t>
            </a:r>
            <a:endParaRPr lang="en-US" sz="1500" b="1" dirty="0">
              <a:solidFill>
                <a:srgbClr val="FFFFFF"/>
              </a:solidFill>
              <a:latin typeface="Calibri"/>
            </a:endParaRPr>
          </a:p>
        </p:txBody>
      </p:sp>
      <p:cxnSp>
        <p:nvCxnSpPr>
          <p:cNvPr id="41" name="Straight Arrow Connector 40">
            <a:extLst>
              <a:ext uri="{FF2B5EF4-FFF2-40B4-BE49-F238E27FC236}">
                <a16:creationId xmlns:a16="http://schemas.microsoft.com/office/drawing/2014/main" id="{8B165CEE-38C8-41BE-BA0A-F28C5408C76B}"/>
              </a:ext>
            </a:extLst>
          </p:cNvPr>
          <p:cNvCxnSpPr>
            <a:cxnSpLocks/>
          </p:cNvCxnSpPr>
          <p:nvPr/>
        </p:nvCxnSpPr>
        <p:spPr bwMode="auto">
          <a:xfrm flipV="1">
            <a:off x="999506" y="3365455"/>
            <a:ext cx="170241" cy="641762"/>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5" name="Straight Arrow Connector 44">
            <a:extLst>
              <a:ext uri="{FF2B5EF4-FFF2-40B4-BE49-F238E27FC236}">
                <a16:creationId xmlns:a16="http://schemas.microsoft.com/office/drawing/2014/main" id="{6FC649A1-0B95-4726-BE88-2A049293D8E4}"/>
              </a:ext>
            </a:extLst>
          </p:cNvPr>
          <p:cNvCxnSpPr>
            <a:cxnSpLocks/>
          </p:cNvCxnSpPr>
          <p:nvPr/>
        </p:nvCxnSpPr>
        <p:spPr bwMode="auto">
          <a:xfrm flipV="1">
            <a:off x="1439542" y="2146170"/>
            <a:ext cx="468608" cy="590308"/>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55" name="Rectangle 1">
            <a:extLst>
              <a:ext uri="{FF2B5EF4-FFF2-40B4-BE49-F238E27FC236}">
                <a16:creationId xmlns:a16="http://schemas.microsoft.com/office/drawing/2014/main" id="{05FA3C63-B25C-45FB-B1C8-4ED6514DED81}"/>
              </a:ext>
            </a:extLst>
          </p:cNvPr>
          <p:cNvSpPr>
            <a:spLocks noChangeArrowheads="1"/>
          </p:cNvSpPr>
          <p:nvPr/>
        </p:nvSpPr>
        <p:spPr bwMode="auto">
          <a:xfrm>
            <a:off x="6694098" y="2588944"/>
            <a:ext cx="1346259" cy="323161"/>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lIns="91436" tIns="45718" rIns="91436" bIns="45718">
            <a:spAutoFit/>
          </a:bodyPr>
          <a:lstStyle/>
          <a:p>
            <a:pPr algn="ctr" defTabSz="457166"/>
            <a:r>
              <a:rPr lang="it-IT" sz="1500" b="1" dirty="0">
                <a:solidFill>
                  <a:srgbClr val="FFFFFF"/>
                </a:solidFill>
                <a:latin typeface="Calibri" pitchFamily="34" charset="0"/>
              </a:rPr>
              <a:t>Attitude to life</a:t>
            </a:r>
            <a:endParaRPr lang="en-US" sz="1500" b="1" dirty="0">
              <a:solidFill>
                <a:srgbClr val="FFFFFF"/>
              </a:solidFill>
              <a:latin typeface="Calibri"/>
            </a:endParaRPr>
          </a:p>
        </p:txBody>
      </p:sp>
      <p:sp>
        <p:nvSpPr>
          <p:cNvPr id="56" name="Rectangle 1">
            <a:extLst>
              <a:ext uri="{FF2B5EF4-FFF2-40B4-BE49-F238E27FC236}">
                <a16:creationId xmlns:a16="http://schemas.microsoft.com/office/drawing/2014/main" id="{6114130C-6CCD-414B-AA71-249692AF5C54}"/>
              </a:ext>
            </a:extLst>
          </p:cNvPr>
          <p:cNvSpPr>
            <a:spLocks noChangeArrowheads="1"/>
          </p:cNvSpPr>
          <p:nvPr/>
        </p:nvSpPr>
        <p:spPr bwMode="auto">
          <a:xfrm>
            <a:off x="5426896" y="1753263"/>
            <a:ext cx="967757" cy="323161"/>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lIns="91436" tIns="45718" rIns="91436" bIns="45718">
            <a:spAutoFit/>
          </a:bodyPr>
          <a:lstStyle/>
          <a:p>
            <a:pPr algn="ctr" defTabSz="457166"/>
            <a:r>
              <a:rPr lang="it-IT" sz="1500" b="1" dirty="0">
                <a:solidFill>
                  <a:srgbClr val="FFFFFF"/>
                </a:solidFill>
                <a:latin typeface="Calibri" pitchFamily="34" charset="0"/>
              </a:rPr>
              <a:t>Optimism</a:t>
            </a:r>
            <a:endParaRPr lang="en-US" sz="1500" b="1" dirty="0">
              <a:solidFill>
                <a:srgbClr val="FFFFFF"/>
              </a:solidFill>
              <a:latin typeface="Calibri"/>
            </a:endParaRPr>
          </a:p>
        </p:txBody>
      </p:sp>
      <p:sp>
        <p:nvSpPr>
          <p:cNvPr id="57" name="Rectangle 1">
            <a:extLst>
              <a:ext uri="{FF2B5EF4-FFF2-40B4-BE49-F238E27FC236}">
                <a16:creationId xmlns:a16="http://schemas.microsoft.com/office/drawing/2014/main" id="{246E4C64-7EE2-4B84-AB81-380904AE2023}"/>
              </a:ext>
            </a:extLst>
          </p:cNvPr>
          <p:cNvSpPr>
            <a:spLocks noChangeArrowheads="1"/>
          </p:cNvSpPr>
          <p:nvPr/>
        </p:nvSpPr>
        <p:spPr bwMode="auto">
          <a:xfrm>
            <a:off x="1902922" y="5420525"/>
            <a:ext cx="1330805" cy="323161"/>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lIns="91436" tIns="45718" rIns="91436" bIns="45718">
            <a:spAutoFit/>
          </a:bodyPr>
          <a:lstStyle/>
          <a:p>
            <a:pPr algn="ctr" defTabSz="457166"/>
            <a:r>
              <a:rPr lang="it-IT" sz="1500" b="1" dirty="0">
                <a:solidFill>
                  <a:srgbClr val="FFFFFF"/>
                </a:solidFill>
                <a:latin typeface="Calibri" pitchFamily="34" charset="0"/>
              </a:rPr>
              <a:t>Social Support</a:t>
            </a:r>
            <a:endParaRPr lang="en-US" sz="1500" b="1" dirty="0">
              <a:solidFill>
                <a:srgbClr val="FFFFFF"/>
              </a:solidFill>
              <a:latin typeface="Calibri"/>
            </a:endParaRPr>
          </a:p>
        </p:txBody>
      </p:sp>
      <p:sp>
        <p:nvSpPr>
          <p:cNvPr id="58" name="Rectangle 1">
            <a:extLst>
              <a:ext uri="{FF2B5EF4-FFF2-40B4-BE49-F238E27FC236}">
                <a16:creationId xmlns:a16="http://schemas.microsoft.com/office/drawing/2014/main" id="{21B5CA25-9FFE-48F3-80BC-499671F95B4F}"/>
              </a:ext>
            </a:extLst>
          </p:cNvPr>
          <p:cNvSpPr>
            <a:spLocks noChangeArrowheads="1"/>
          </p:cNvSpPr>
          <p:nvPr/>
        </p:nvSpPr>
        <p:spPr bwMode="auto">
          <a:xfrm>
            <a:off x="7809913" y="3485570"/>
            <a:ext cx="634333" cy="323161"/>
          </a:xfrm>
          <a:prstGeom prst="rect">
            <a:avLst/>
          </a:prstGeom>
          <a:solidFill>
            <a:schemeClr val="accent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none" lIns="91436" tIns="45718" rIns="91436" bIns="45718">
            <a:spAutoFit/>
          </a:bodyPr>
          <a:lstStyle/>
          <a:p>
            <a:pPr algn="ctr" defTabSz="457166"/>
            <a:r>
              <a:rPr lang="it-IT" sz="1500" b="1" dirty="0">
                <a:solidFill>
                  <a:srgbClr val="FFFFFF"/>
                </a:solidFill>
                <a:latin typeface="Calibri" pitchFamily="34" charset="0"/>
              </a:rPr>
              <a:t>Focus</a:t>
            </a:r>
            <a:endParaRPr lang="en-US" sz="1500" b="1" dirty="0">
              <a:solidFill>
                <a:srgbClr val="FFFFFF"/>
              </a:solidFill>
              <a:latin typeface="Calibri"/>
            </a:endParaRPr>
          </a:p>
        </p:txBody>
      </p:sp>
      <p:cxnSp>
        <p:nvCxnSpPr>
          <p:cNvPr id="59" name="Straight Arrow Connector 58">
            <a:extLst>
              <a:ext uri="{FF2B5EF4-FFF2-40B4-BE49-F238E27FC236}">
                <a16:creationId xmlns:a16="http://schemas.microsoft.com/office/drawing/2014/main" id="{3A291AA1-492E-4B33-9D00-BCA56CDDB5D2}"/>
              </a:ext>
            </a:extLst>
          </p:cNvPr>
          <p:cNvCxnSpPr>
            <a:cxnSpLocks/>
          </p:cNvCxnSpPr>
          <p:nvPr/>
        </p:nvCxnSpPr>
        <p:spPr bwMode="auto">
          <a:xfrm flipH="1" flipV="1">
            <a:off x="1227867" y="4511492"/>
            <a:ext cx="680284" cy="806095"/>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63" name="Straight Arrow Connector 62">
            <a:extLst>
              <a:ext uri="{FF2B5EF4-FFF2-40B4-BE49-F238E27FC236}">
                <a16:creationId xmlns:a16="http://schemas.microsoft.com/office/drawing/2014/main" id="{36F07523-8FC3-4BFD-9F32-4FAE2B671A7D}"/>
              </a:ext>
            </a:extLst>
          </p:cNvPr>
          <p:cNvCxnSpPr>
            <a:cxnSpLocks/>
          </p:cNvCxnSpPr>
          <p:nvPr/>
        </p:nvCxnSpPr>
        <p:spPr bwMode="auto">
          <a:xfrm>
            <a:off x="6505996" y="2045777"/>
            <a:ext cx="702188" cy="428076"/>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67" name="Straight Arrow Connector 66">
            <a:extLst>
              <a:ext uri="{FF2B5EF4-FFF2-40B4-BE49-F238E27FC236}">
                <a16:creationId xmlns:a16="http://schemas.microsoft.com/office/drawing/2014/main" id="{0DC50806-C652-4F6A-983B-B4F131306612}"/>
              </a:ext>
            </a:extLst>
          </p:cNvPr>
          <p:cNvCxnSpPr>
            <a:cxnSpLocks/>
          </p:cNvCxnSpPr>
          <p:nvPr/>
        </p:nvCxnSpPr>
        <p:spPr bwMode="auto">
          <a:xfrm>
            <a:off x="7809912" y="3059622"/>
            <a:ext cx="199846" cy="311083"/>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73" name="Straight Arrow Connector 72">
            <a:extLst>
              <a:ext uri="{FF2B5EF4-FFF2-40B4-BE49-F238E27FC236}">
                <a16:creationId xmlns:a16="http://schemas.microsoft.com/office/drawing/2014/main" id="{109DC5DC-1853-4777-8307-EA11D42C8EE8}"/>
              </a:ext>
            </a:extLst>
          </p:cNvPr>
          <p:cNvCxnSpPr>
            <a:cxnSpLocks/>
          </p:cNvCxnSpPr>
          <p:nvPr/>
        </p:nvCxnSpPr>
        <p:spPr bwMode="auto">
          <a:xfrm flipH="1">
            <a:off x="7705428" y="3944170"/>
            <a:ext cx="208968" cy="450638"/>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82" name="Straight Arrow Connector 81">
            <a:extLst>
              <a:ext uri="{FF2B5EF4-FFF2-40B4-BE49-F238E27FC236}">
                <a16:creationId xmlns:a16="http://schemas.microsoft.com/office/drawing/2014/main" id="{6028F219-6FCC-4217-A870-1A19972C347D}"/>
              </a:ext>
            </a:extLst>
          </p:cNvPr>
          <p:cNvCxnSpPr>
            <a:cxnSpLocks/>
          </p:cNvCxnSpPr>
          <p:nvPr/>
        </p:nvCxnSpPr>
        <p:spPr bwMode="auto">
          <a:xfrm flipH="1">
            <a:off x="6900539" y="4851212"/>
            <a:ext cx="393499" cy="466374"/>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84" name="Straight Arrow Connector 83">
            <a:extLst>
              <a:ext uri="{FF2B5EF4-FFF2-40B4-BE49-F238E27FC236}">
                <a16:creationId xmlns:a16="http://schemas.microsoft.com/office/drawing/2014/main" id="{B1B22795-2D1D-4772-9ED6-999C9BB34609}"/>
              </a:ext>
            </a:extLst>
          </p:cNvPr>
          <p:cNvCxnSpPr>
            <a:cxnSpLocks/>
          </p:cNvCxnSpPr>
          <p:nvPr/>
        </p:nvCxnSpPr>
        <p:spPr bwMode="auto">
          <a:xfrm flipH="1" flipV="1">
            <a:off x="3579519" y="5642277"/>
            <a:ext cx="1823845" cy="20358"/>
          </a:xfrm>
          <a:prstGeom prst="straightConnector1">
            <a:avLst/>
          </a:prstGeom>
          <a:ln>
            <a:solidFill>
              <a:srgbClr val="0070C0"/>
            </a:solidFill>
            <a:headEnd type="none" w="med" len="med"/>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 name="Straight Arrow Connector 2">
            <a:extLst>
              <a:ext uri="{FF2B5EF4-FFF2-40B4-BE49-F238E27FC236}">
                <a16:creationId xmlns:a16="http://schemas.microsoft.com/office/drawing/2014/main" id="{CD730531-22CB-4DEE-9B5E-8EAEB7B75A2B}"/>
              </a:ext>
            </a:extLst>
          </p:cNvPr>
          <p:cNvCxnSpPr>
            <a:cxnSpLocks/>
          </p:cNvCxnSpPr>
          <p:nvPr/>
        </p:nvCxnSpPr>
        <p:spPr bwMode="auto">
          <a:xfrm flipH="1">
            <a:off x="3849626" y="1919246"/>
            <a:ext cx="1296909" cy="0"/>
          </a:xfrm>
          <a:prstGeom prst="straightConnector1">
            <a:avLst/>
          </a:prstGeom>
          <a:ln>
            <a:solidFill>
              <a:srgbClr val="0070C0"/>
            </a:solidFill>
            <a:headEnd type="triangle"/>
            <a:tailEnd type="triangle"/>
          </a:ln>
        </p:spPr>
        <p:style>
          <a:lnRef idx="2">
            <a:schemeClr val="accent2">
              <a:shade val="50000"/>
            </a:schemeClr>
          </a:lnRef>
          <a:fillRef idx="1">
            <a:schemeClr val="accent2"/>
          </a:fillRef>
          <a:effectRef idx="0">
            <a:schemeClr val="accent2"/>
          </a:effectRef>
          <a:fontRef idx="minor">
            <a:schemeClr val="lt1"/>
          </a:fontRef>
        </p:style>
      </p:cxnSp>
    </p:spTree>
    <p:extLst>
      <p:ext uri="{BB962C8B-B14F-4D97-AF65-F5344CB8AC3E}">
        <p14:creationId xmlns:p14="http://schemas.microsoft.com/office/powerpoint/2010/main" val="1270934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6A38-705F-4CB6-9784-D28E251A98FA}"/>
              </a:ext>
            </a:extLst>
          </p:cNvPr>
          <p:cNvSpPr>
            <a:spLocks noGrp="1"/>
          </p:cNvSpPr>
          <p:nvPr>
            <p:ph type="title"/>
          </p:nvPr>
        </p:nvSpPr>
        <p:spPr>
          <a:xfrm>
            <a:off x="624439" y="1011617"/>
            <a:ext cx="8006337" cy="495715"/>
          </a:xfrm>
        </p:spPr>
        <p:txBody>
          <a:bodyPr vert="horz" lIns="68580" tIns="34290" rIns="68580" bIns="34290" rtlCol="0" anchor="ctr">
            <a:normAutofit/>
          </a:bodyPr>
          <a:lstStyle/>
          <a:p>
            <a:pPr algn="ctr"/>
            <a:r>
              <a:rPr lang="en-US" sz="2400" b="1" dirty="0">
                <a:solidFill>
                  <a:schemeClr val="accent3"/>
                </a:solidFill>
              </a:rPr>
              <a:t>Resilience Throughout the Life Span</a:t>
            </a:r>
          </a:p>
        </p:txBody>
      </p:sp>
      <p:graphicFrame>
        <p:nvGraphicFramePr>
          <p:cNvPr id="4" name="Table 3">
            <a:extLst>
              <a:ext uri="{FF2B5EF4-FFF2-40B4-BE49-F238E27FC236}">
                <a16:creationId xmlns:a16="http://schemas.microsoft.com/office/drawing/2014/main" id="{28413ACB-6F4F-4AC7-89FE-F1AE8E67B733}"/>
              </a:ext>
            </a:extLst>
          </p:cNvPr>
          <p:cNvGraphicFramePr>
            <a:graphicFrameLocks noGrp="1"/>
          </p:cNvGraphicFramePr>
          <p:nvPr/>
        </p:nvGraphicFramePr>
        <p:xfrm>
          <a:off x="478105" y="1507332"/>
          <a:ext cx="8327579" cy="3997078"/>
        </p:xfrm>
        <a:graphic>
          <a:graphicData uri="http://schemas.openxmlformats.org/drawingml/2006/table">
            <a:tbl>
              <a:tblPr firstRow="1" bandRow="1">
                <a:solidFill>
                  <a:schemeClr val="bg1">
                    <a:lumMod val="95000"/>
                  </a:schemeClr>
                </a:solidFill>
              </a:tblPr>
              <a:tblGrid>
                <a:gridCol w="1116094">
                  <a:extLst>
                    <a:ext uri="{9D8B030D-6E8A-4147-A177-3AD203B41FA5}">
                      <a16:colId xmlns:a16="http://schemas.microsoft.com/office/drawing/2014/main" val="316866044"/>
                    </a:ext>
                  </a:extLst>
                </a:gridCol>
                <a:gridCol w="1406756">
                  <a:extLst>
                    <a:ext uri="{9D8B030D-6E8A-4147-A177-3AD203B41FA5}">
                      <a16:colId xmlns:a16="http://schemas.microsoft.com/office/drawing/2014/main" val="1811810635"/>
                    </a:ext>
                  </a:extLst>
                </a:gridCol>
                <a:gridCol w="1452100">
                  <a:extLst>
                    <a:ext uri="{9D8B030D-6E8A-4147-A177-3AD203B41FA5}">
                      <a16:colId xmlns:a16="http://schemas.microsoft.com/office/drawing/2014/main" val="2383194327"/>
                    </a:ext>
                  </a:extLst>
                </a:gridCol>
                <a:gridCol w="1994312">
                  <a:extLst>
                    <a:ext uri="{9D8B030D-6E8A-4147-A177-3AD203B41FA5}">
                      <a16:colId xmlns:a16="http://schemas.microsoft.com/office/drawing/2014/main" val="2847773354"/>
                    </a:ext>
                  </a:extLst>
                </a:gridCol>
                <a:gridCol w="2358317">
                  <a:extLst>
                    <a:ext uri="{9D8B030D-6E8A-4147-A177-3AD203B41FA5}">
                      <a16:colId xmlns:a16="http://schemas.microsoft.com/office/drawing/2014/main" val="431661101"/>
                    </a:ext>
                  </a:extLst>
                </a:gridCol>
              </a:tblGrid>
              <a:tr h="925124">
                <a:tc>
                  <a:txBody>
                    <a:bodyPr/>
                    <a:lstStyle/>
                    <a:p>
                      <a:pPr algn="l" fontAlgn="t"/>
                      <a:r>
                        <a:rPr lang="en-US" sz="800" b="1" cap="none" spc="0" dirty="0">
                          <a:solidFill>
                            <a:schemeClr val="tx1"/>
                          </a:solidFill>
                          <a:effectLst/>
                        </a:rPr>
                        <a:t>Developmental Stage</a:t>
                      </a:r>
                    </a:p>
                  </a:txBody>
                  <a:tcPr marL="32759" marR="9491" marT="9360" marB="7019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t"/>
                      <a:r>
                        <a:rPr lang="en-US" sz="800" b="1" cap="none" spc="0">
                          <a:solidFill>
                            <a:schemeClr val="tx1"/>
                          </a:solidFill>
                          <a:effectLst/>
                        </a:rPr>
                        <a:t>Emotional Brain</a:t>
                      </a:r>
                    </a:p>
                  </a:txBody>
                  <a:tcPr marL="32759" marR="9491" marT="9360" marB="7019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t"/>
                      <a:r>
                        <a:rPr lang="en-US" sz="800" b="1" cap="none" spc="0" dirty="0">
                          <a:solidFill>
                            <a:schemeClr val="tx1"/>
                          </a:solidFill>
                          <a:effectLst/>
                        </a:rPr>
                        <a:t>Key Risk Factors</a:t>
                      </a:r>
                    </a:p>
                  </a:txBody>
                  <a:tcPr marL="32759" marR="9491" marT="9360" marB="7019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t"/>
                      <a:r>
                        <a:rPr lang="en-US" sz="800" b="1" cap="none" spc="0">
                          <a:solidFill>
                            <a:schemeClr val="tx1"/>
                          </a:solidFill>
                          <a:effectLst/>
                        </a:rPr>
                        <a:t>Key Protective Factors</a:t>
                      </a:r>
                    </a:p>
                  </a:txBody>
                  <a:tcPr marL="32759" marR="9491" marT="9360" marB="70197"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l" fontAlgn="t"/>
                      <a:r>
                        <a:rPr lang="en-US" sz="800" b="1" cap="none" spc="0" dirty="0">
                          <a:solidFill>
                            <a:schemeClr val="tx1"/>
                          </a:solidFill>
                          <a:effectLst/>
                        </a:rPr>
                        <a:t>Examples of Resilience-Enhancing Interventions</a:t>
                      </a:r>
                    </a:p>
                  </a:txBody>
                  <a:tcPr marL="32759" marR="9491" marT="9360" marB="70197"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442179798"/>
                  </a:ext>
                </a:extLst>
              </a:tr>
              <a:tr h="456747">
                <a:tc>
                  <a:txBody>
                    <a:bodyPr/>
                    <a:lstStyle/>
                    <a:p>
                      <a:pPr fontAlgn="t"/>
                      <a:r>
                        <a:rPr lang="en-US" sz="800" cap="none" spc="0">
                          <a:solidFill>
                            <a:schemeClr val="tx1"/>
                          </a:solidFill>
                          <a:effectLst/>
                        </a:rPr>
                        <a:t>Childhood</a:t>
                      </a:r>
                    </a:p>
                  </a:txBody>
                  <a:tcPr marL="32759" marR="9491" marT="9360" marB="70197">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t"/>
                      <a:r>
                        <a:rPr lang="en-US" sz="800" cap="none" spc="0" dirty="0">
                          <a:solidFill>
                            <a:schemeClr val="tx1"/>
                          </a:solidFill>
                          <a:effectLst/>
                        </a:rPr>
                        <a:t>Subcortical development ( 341 )</a:t>
                      </a:r>
                    </a:p>
                  </a:txBody>
                  <a:tcPr marL="32759" marR="9491" marT="9360" marB="70197">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t"/>
                      <a:r>
                        <a:rPr lang="en-US" sz="800" cap="none" spc="0">
                          <a:solidFill>
                            <a:schemeClr val="tx1"/>
                          </a:solidFill>
                          <a:effectLst/>
                        </a:rPr>
                        <a:t>Childhood trauma and neglect</a:t>
                      </a:r>
                      <a:br>
                        <a:rPr lang="en-US" sz="800" cap="none" spc="0">
                          <a:solidFill>
                            <a:schemeClr val="tx1"/>
                          </a:solidFill>
                          <a:effectLst/>
                        </a:rPr>
                      </a:br>
                      <a:r>
                        <a:rPr lang="en-US" sz="800" cap="none" spc="0">
                          <a:solidFill>
                            <a:schemeClr val="tx1"/>
                          </a:solidFill>
                          <a:effectLst/>
                        </a:rPr>
                        <a:t>Poverty</a:t>
                      </a:r>
                    </a:p>
                  </a:txBody>
                  <a:tcPr marL="32759" marR="9491" marT="9360" marB="70197">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t"/>
                      <a:r>
                        <a:rPr lang="en-US" sz="800" cap="none" spc="0" dirty="0">
                          <a:solidFill>
                            <a:schemeClr val="tx1"/>
                          </a:solidFill>
                          <a:effectLst/>
                        </a:rPr>
                        <a:t>Solid bond with caregiver 42434445464748</a:t>
                      </a:r>
                      <a:br>
                        <a:rPr lang="en-US" sz="800" cap="none" spc="0" dirty="0">
                          <a:solidFill>
                            <a:schemeClr val="tx1"/>
                          </a:solidFill>
                          <a:effectLst/>
                        </a:rPr>
                      </a:br>
                      <a:r>
                        <a:rPr lang="en-US" sz="800" cap="none" spc="0" dirty="0">
                          <a:solidFill>
                            <a:schemeClr val="tx1"/>
                          </a:solidFill>
                          <a:effectLst/>
                        </a:rPr>
                        <a:t>Family stability (48)</a:t>
                      </a:r>
                      <a:br>
                        <a:rPr lang="en-US" sz="800" cap="none" spc="0" dirty="0">
                          <a:solidFill>
                            <a:schemeClr val="tx1"/>
                          </a:solidFill>
                          <a:effectLst/>
                        </a:rPr>
                      </a:br>
                      <a:r>
                        <a:rPr lang="en-US" sz="800" cap="none" spc="0" dirty="0">
                          <a:solidFill>
                            <a:schemeClr val="tx1"/>
                          </a:solidFill>
                          <a:effectLst/>
                        </a:rPr>
                        <a:t>Ample resources (132)</a:t>
                      </a:r>
                    </a:p>
                  </a:txBody>
                  <a:tcPr marL="32759" marR="9491" marT="9360" marB="70197">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t"/>
                      <a:r>
                        <a:rPr lang="en-US" sz="800" cap="none" spc="0">
                          <a:solidFill>
                            <a:schemeClr val="tx1"/>
                          </a:solidFill>
                          <a:effectLst/>
                        </a:rPr>
                        <a:t>Early parenting and family interventions (4056129130131</a:t>
                      </a:r>
                      <a:br>
                        <a:rPr lang="en-US" sz="800" cap="none" spc="0">
                          <a:solidFill>
                            <a:schemeClr val="tx1"/>
                          </a:solidFill>
                          <a:effectLst/>
                        </a:rPr>
                      </a:br>
                      <a:r>
                        <a:rPr lang="en-US" sz="800" cap="none" spc="0">
                          <a:solidFill>
                            <a:schemeClr val="tx1"/>
                          </a:solidFill>
                          <a:effectLst/>
                        </a:rPr>
                        <a:t>Provision of resources (132)</a:t>
                      </a:r>
                    </a:p>
                  </a:txBody>
                  <a:tcPr marL="32759" marR="9491" marT="9360" marB="70197">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965082669"/>
                  </a:ext>
                </a:extLst>
              </a:tr>
              <a:tr h="833937">
                <a:tc>
                  <a:txBody>
                    <a:bodyPr/>
                    <a:lstStyle/>
                    <a:p>
                      <a:pPr fontAlgn="t"/>
                      <a:r>
                        <a:rPr lang="en-US" sz="800" cap="none" spc="0">
                          <a:solidFill>
                            <a:schemeClr val="tx1"/>
                          </a:solidFill>
                          <a:effectLst/>
                        </a:rPr>
                        <a:t>Adolescence</a:t>
                      </a:r>
                    </a:p>
                  </a:txBody>
                  <a:tcPr marL="32759" marR="9491" marT="9360" marB="70197">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en-US" sz="800" cap="none" spc="0">
                          <a:solidFill>
                            <a:schemeClr val="tx1"/>
                          </a:solidFill>
                          <a:effectLst/>
                        </a:rPr>
                        <a:t>Subcortical-cortical development (49)</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en-US" sz="800" cap="none" spc="0">
                          <a:solidFill>
                            <a:schemeClr val="tx1"/>
                          </a:solidFill>
                          <a:effectLst/>
                        </a:rPr>
                        <a:t>Weaker executive function/self-control</a:t>
                      </a:r>
                      <a:br>
                        <a:rPr lang="en-US" sz="800" cap="none" spc="0">
                          <a:solidFill>
                            <a:schemeClr val="tx1"/>
                          </a:solidFill>
                          <a:effectLst/>
                        </a:rPr>
                      </a:br>
                      <a:r>
                        <a:rPr lang="en-US" sz="800" cap="none" spc="0">
                          <a:solidFill>
                            <a:schemeClr val="tx1"/>
                          </a:solidFill>
                          <a:effectLst/>
                        </a:rPr>
                        <a:t>Poor self-efficacy</a:t>
                      </a:r>
                      <a:br>
                        <a:rPr lang="en-US" sz="800" cap="none" spc="0">
                          <a:solidFill>
                            <a:schemeClr val="tx1"/>
                          </a:solidFill>
                          <a:effectLst/>
                        </a:rPr>
                      </a:br>
                      <a:r>
                        <a:rPr lang="en-US" sz="800" cap="none" spc="0">
                          <a:solidFill>
                            <a:schemeClr val="tx1"/>
                          </a:solidFill>
                          <a:effectLst/>
                        </a:rPr>
                        <a:t>Poor social skills</a:t>
                      </a:r>
                      <a:br>
                        <a:rPr lang="en-US" sz="800" cap="none" spc="0">
                          <a:solidFill>
                            <a:schemeClr val="tx1"/>
                          </a:solidFill>
                          <a:effectLst/>
                        </a:rPr>
                      </a:br>
                      <a:r>
                        <a:rPr lang="en-US" sz="800" cap="none" spc="0">
                          <a:solidFill>
                            <a:schemeClr val="tx1"/>
                          </a:solidFill>
                          <a:effectLst/>
                        </a:rPr>
                        <a:t>Low parental support</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en-US" sz="800" cap="none" spc="0" dirty="0">
                          <a:solidFill>
                            <a:schemeClr val="tx1"/>
                          </a:solidFill>
                          <a:effectLst/>
                        </a:rPr>
                        <a:t>Strong executive function (4648109)</a:t>
                      </a:r>
                      <a:br>
                        <a:rPr lang="en-US" sz="800" cap="none" spc="0" dirty="0">
                          <a:solidFill>
                            <a:schemeClr val="tx1"/>
                          </a:solidFill>
                          <a:effectLst/>
                        </a:rPr>
                      </a:br>
                      <a:r>
                        <a:rPr lang="en-US" sz="800" cap="none" spc="0" dirty="0">
                          <a:solidFill>
                            <a:schemeClr val="tx1"/>
                          </a:solidFill>
                          <a:effectLst/>
                        </a:rPr>
                        <a:t>Self-efficacy (4648)</a:t>
                      </a:r>
                      <a:br>
                        <a:rPr lang="en-US" sz="800" cap="none" spc="0" dirty="0">
                          <a:solidFill>
                            <a:schemeClr val="tx1"/>
                          </a:solidFill>
                          <a:effectLst/>
                        </a:rPr>
                      </a:br>
                      <a:r>
                        <a:rPr lang="en-US" sz="800" cap="none" spc="0" dirty="0">
                          <a:solidFill>
                            <a:schemeClr val="tx1"/>
                          </a:solidFill>
                          <a:effectLst/>
                        </a:rPr>
                        <a:t>Positive relationships with peers (5051)</a:t>
                      </a:r>
                      <a:br>
                        <a:rPr lang="en-US" sz="800" cap="none" spc="0" dirty="0">
                          <a:solidFill>
                            <a:schemeClr val="tx1"/>
                          </a:solidFill>
                          <a:effectLst/>
                        </a:rPr>
                      </a:br>
                      <a:r>
                        <a:rPr lang="en-US" sz="800" cap="none" spc="0" dirty="0">
                          <a:solidFill>
                            <a:schemeClr val="tx1"/>
                          </a:solidFill>
                          <a:effectLst/>
                        </a:rPr>
                        <a:t>Mastering challenges (52)</a:t>
                      </a:r>
                      <a:br>
                        <a:rPr lang="en-US" sz="800" cap="none" spc="0" dirty="0">
                          <a:solidFill>
                            <a:schemeClr val="tx1"/>
                          </a:solidFill>
                          <a:effectLst/>
                        </a:rPr>
                      </a:br>
                      <a:r>
                        <a:rPr lang="en-US" sz="800" cap="none" spc="0" dirty="0">
                          <a:solidFill>
                            <a:schemeClr val="tx1"/>
                          </a:solidFill>
                          <a:effectLst/>
                        </a:rPr>
                        <a:t>Family support and stability (4048)</a:t>
                      </a:r>
                      <a:br>
                        <a:rPr lang="en-US" sz="800" cap="none" spc="0" dirty="0">
                          <a:solidFill>
                            <a:schemeClr val="tx1"/>
                          </a:solidFill>
                          <a:effectLst/>
                        </a:rPr>
                      </a:br>
                      <a:r>
                        <a:rPr lang="en-US" sz="800" cap="none" spc="0" dirty="0">
                          <a:solidFill>
                            <a:schemeClr val="tx1"/>
                          </a:solidFill>
                          <a:effectLst/>
                        </a:rPr>
                        <a:t>Role models (53)</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en-US" sz="800" cap="none" spc="0">
                          <a:solidFill>
                            <a:schemeClr val="tx1"/>
                          </a:solidFill>
                          <a:effectLst/>
                        </a:rPr>
                        <a:t>Family and community interventions (4056)</a:t>
                      </a:r>
                      <a:br>
                        <a:rPr lang="en-US" sz="800" cap="none" spc="0">
                          <a:solidFill>
                            <a:schemeClr val="tx1"/>
                          </a:solidFill>
                          <a:effectLst/>
                        </a:rPr>
                      </a:br>
                      <a:r>
                        <a:rPr lang="en-US" sz="800" cap="none" spc="0">
                          <a:solidFill>
                            <a:schemeClr val="tx1"/>
                          </a:solidFill>
                          <a:effectLst/>
                        </a:rPr>
                        <a:t>School-based interventions (133)</a:t>
                      </a:r>
                      <a:br>
                        <a:rPr lang="en-US" sz="800" cap="none" spc="0">
                          <a:solidFill>
                            <a:schemeClr val="tx1"/>
                          </a:solidFill>
                          <a:effectLst/>
                        </a:rPr>
                      </a:br>
                      <a:r>
                        <a:rPr lang="en-US" sz="800" cap="none" spc="0">
                          <a:solidFill>
                            <a:schemeClr val="tx1"/>
                          </a:solidFill>
                          <a:effectLst/>
                        </a:rPr>
                        <a:t>Positive development programs (133134)</a:t>
                      </a:r>
                      <a:br>
                        <a:rPr lang="en-US" sz="800" cap="none" spc="0">
                          <a:solidFill>
                            <a:schemeClr val="tx1"/>
                          </a:solidFill>
                          <a:effectLst/>
                        </a:rPr>
                      </a:br>
                      <a:r>
                        <a:rPr lang="en-US" sz="800" cap="none" spc="0">
                          <a:solidFill>
                            <a:schemeClr val="tx1"/>
                          </a:solidFill>
                          <a:effectLst/>
                        </a:rPr>
                        <a:t>Resiliency programs (135136)</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880061131"/>
                  </a:ext>
                </a:extLst>
              </a:tr>
              <a:tr h="1085397">
                <a:tc>
                  <a:txBody>
                    <a:bodyPr/>
                    <a:lstStyle/>
                    <a:p>
                      <a:pPr fontAlgn="t"/>
                      <a:r>
                        <a:rPr lang="en-US" sz="800" cap="none" spc="0">
                          <a:solidFill>
                            <a:schemeClr val="tx1"/>
                          </a:solidFill>
                          <a:effectLst/>
                        </a:rPr>
                        <a:t>Adulthood</a:t>
                      </a:r>
                    </a:p>
                  </a:txBody>
                  <a:tcPr marL="32759" marR="9491" marT="9360" marB="70197">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t"/>
                      <a:r>
                        <a:rPr lang="en-US" sz="800" cap="none" spc="0">
                          <a:solidFill>
                            <a:schemeClr val="tx1"/>
                          </a:solidFill>
                          <a:effectLst/>
                        </a:rPr>
                        <a:t>Cortical development reaches maturity by young adulthood (49)</a:t>
                      </a:r>
                    </a:p>
                  </a:txBody>
                  <a:tcPr marL="32759" marR="9491" marT="9360" marB="70197">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t"/>
                      <a:r>
                        <a:rPr lang="en-US" sz="800" cap="none" spc="0">
                          <a:solidFill>
                            <a:schemeClr val="tx1"/>
                          </a:solidFill>
                          <a:effectLst/>
                        </a:rPr>
                        <a:t>Poor self-efficacy</a:t>
                      </a:r>
                      <a:br>
                        <a:rPr lang="en-US" sz="800" cap="none" spc="0">
                          <a:solidFill>
                            <a:schemeClr val="tx1"/>
                          </a:solidFill>
                          <a:effectLst/>
                        </a:rPr>
                      </a:br>
                      <a:r>
                        <a:rPr lang="en-US" sz="800" cap="none" spc="0">
                          <a:solidFill>
                            <a:schemeClr val="tx1"/>
                          </a:solidFill>
                          <a:effectLst/>
                        </a:rPr>
                        <a:t>Weaker executive function</a:t>
                      </a:r>
                      <a:br>
                        <a:rPr lang="en-US" sz="800" cap="none" spc="0">
                          <a:solidFill>
                            <a:schemeClr val="tx1"/>
                          </a:solidFill>
                          <a:effectLst/>
                        </a:rPr>
                      </a:br>
                      <a:r>
                        <a:rPr lang="en-US" sz="800" cap="none" spc="0">
                          <a:solidFill>
                            <a:schemeClr val="tx1"/>
                          </a:solidFill>
                          <a:effectLst/>
                        </a:rPr>
                        <a:t>Low social support</a:t>
                      </a:r>
                    </a:p>
                  </a:txBody>
                  <a:tcPr marL="32759" marR="9491" marT="9360" marB="70197">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t"/>
                      <a:r>
                        <a:rPr lang="en-US" sz="800" cap="none" spc="0" dirty="0">
                          <a:solidFill>
                            <a:schemeClr val="tx1"/>
                          </a:solidFill>
                          <a:effectLst/>
                        </a:rPr>
                        <a:t>Emotion regulation capacity, executive function (7172)</a:t>
                      </a:r>
                      <a:br>
                        <a:rPr lang="en-US" sz="800" cap="none" spc="0" dirty="0">
                          <a:solidFill>
                            <a:schemeClr val="tx1"/>
                          </a:solidFill>
                          <a:effectLst/>
                        </a:rPr>
                      </a:br>
                      <a:r>
                        <a:rPr lang="en-US" sz="800" cap="none" spc="0" dirty="0">
                          <a:solidFill>
                            <a:schemeClr val="tx1"/>
                          </a:solidFill>
                          <a:effectLst/>
                        </a:rPr>
                        <a:t>Optimism/positive emotions 74757677</a:t>
                      </a:r>
                      <a:br>
                        <a:rPr lang="en-US" sz="800" cap="none" spc="0" dirty="0">
                          <a:solidFill>
                            <a:schemeClr val="tx1"/>
                          </a:solidFill>
                          <a:effectLst/>
                        </a:rPr>
                      </a:br>
                      <a:r>
                        <a:rPr lang="en-US" sz="800" cap="none" spc="0" dirty="0">
                          <a:solidFill>
                            <a:schemeClr val="tx1"/>
                          </a:solidFill>
                          <a:effectLst/>
                        </a:rPr>
                        <a:t>Habitual cognitive reappraisal (110111)</a:t>
                      </a:r>
                      <a:br>
                        <a:rPr lang="en-US" sz="800" cap="none" spc="0" dirty="0">
                          <a:solidFill>
                            <a:schemeClr val="tx1"/>
                          </a:solidFill>
                          <a:effectLst/>
                        </a:rPr>
                      </a:br>
                      <a:r>
                        <a:rPr lang="en-US" sz="800" cap="none" spc="0" dirty="0">
                          <a:solidFill>
                            <a:schemeClr val="tx1"/>
                          </a:solidFill>
                          <a:effectLst/>
                        </a:rPr>
                        <a:t>Active coping (52)</a:t>
                      </a:r>
                      <a:br>
                        <a:rPr lang="en-US" sz="800" cap="none" spc="0" dirty="0">
                          <a:solidFill>
                            <a:schemeClr val="tx1"/>
                          </a:solidFill>
                          <a:effectLst/>
                        </a:rPr>
                      </a:br>
                      <a:r>
                        <a:rPr lang="en-US" sz="800" cap="none" spc="0" dirty="0">
                          <a:solidFill>
                            <a:schemeClr val="tx1"/>
                          </a:solidFill>
                          <a:effectLst/>
                        </a:rPr>
                        <a:t>Meaning and purpose (52)</a:t>
                      </a:r>
                      <a:br>
                        <a:rPr lang="en-US" sz="800" cap="none" spc="0" dirty="0">
                          <a:solidFill>
                            <a:schemeClr val="tx1"/>
                          </a:solidFill>
                          <a:effectLst/>
                        </a:rPr>
                      </a:br>
                      <a:r>
                        <a:rPr lang="en-US" sz="800" cap="none" spc="0" dirty="0">
                          <a:solidFill>
                            <a:schemeClr val="tx1"/>
                          </a:solidFill>
                          <a:effectLst/>
                        </a:rPr>
                        <a:t>Social support 798081</a:t>
                      </a:r>
                      <a:br>
                        <a:rPr lang="en-US" sz="800" cap="none" spc="0" dirty="0">
                          <a:solidFill>
                            <a:schemeClr val="tx1"/>
                          </a:solidFill>
                          <a:effectLst/>
                        </a:rPr>
                      </a:br>
                      <a:r>
                        <a:rPr lang="en-US" sz="800" cap="none" spc="0" dirty="0">
                          <a:solidFill>
                            <a:schemeClr val="tx1"/>
                          </a:solidFill>
                          <a:effectLst/>
                        </a:rPr>
                        <a:t>Role models (52)</a:t>
                      </a:r>
                    </a:p>
                  </a:txBody>
                  <a:tcPr marL="32759" marR="9491" marT="9360" marB="70197">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t"/>
                      <a:r>
                        <a:rPr lang="en-US" sz="800" cap="none" spc="0">
                          <a:solidFill>
                            <a:schemeClr val="tx1"/>
                          </a:solidFill>
                          <a:effectLst/>
                        </a:rPr>
                        <a:t>Hardiness training (137)</a:t>
                      </a:r>
                      <a:br>
                        <a:rPr lang="en-US" sz="800" cap="none" spc="0">
                          <a:solidFill>
                            <a:schemeClr val="tx1"/>
                          </a:solidFill>
                          <a:effectLst/>
                        </a:rPr>
                      </a:br>
                      <a:r>
                        <a:rPr lang="en-US" sz="800" cap="none" spc="0">
                          <a:solidFill>
                            <a:schemeClr val="tx1"/>
                          </a:solidFill>
                          <a:effectLst/>
                        </a:rPr>
                        <a:t>Preparedness training (138139)</a:t>
                      </a:r>
                      <a:br>
                        <a:rPr lang="en-US" sz="800" cap="none" spc="0">
                          <a:solidFill>
                            <a:schemeClr val="tx1"/>
                          </a:solidFill>
                          <a:effectLst/>
                        </a:rPr>
                      </a:br>
                      <a:r>
                        <a:rPr lang="en-US" sz="800" cap="none" spc="0">
                          <a:solidFill>
                            <a:schemeClr val="tx1"/>
                          </a:solidFill>
                          <a:effectLst/>
                        </a:rPr>
                        <a:t>Cognitive behavioral therapies (52)</a:t>
                      </a:r>
                      <a:br>
                        <a:rPr lang="en-US" sz="800" cap="none" spc="0">
                          <a:solidFill>
                            <a:schemeClr val="tx1"/>
                          </a:solidFill>
                          <a:effectLst/>
                        </a:rPr>
                      </a:br>
                      <a:r>
                        <a:rPr lang="en-US" sz="800" cap="none" spc="0">
                          <a:solidFill>
                            <a:schemeClr val="tx1"/>
                          </a:solidFill>
                          <a:effectLst/>
                        </a:rPr>
                        <a:t>Attention and cognitive emotional training 140141142</a:t>
                      </a:r>
                    </a:p>
                  </a:txBody>
                  <a:tcPr marL="32759" marR="9491" marT="9360" marB="70197">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805071599"/>
                  </a:ext>
                </a:extLst>
              </a:tr>
              <a:tr h="695873">
                <a:tc>
                  <a:txBody>
                    <a:bodyPr/>
                    <a:lstStyle/>
                    <a:p>
                      <a:pPr fontAlgn="t"/>
                      <a:r>
                        <a:rPr lang="en-US" sz="800" cap="none" spc="0">
                          <a:solidFill>
                            <a:schemeClr val="tx1"/>
                          </a:solidFill>
                          <a:effectLst/>
                        </a:rPr>
                        <a:t>Older Age</a:t>
                      </a:r>
                    </a:p>
                  </a:txBody>
                  <a:tcPr marL="32759" marR="9491" marT="9360" marB="70197">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en-US" sz="800" cap="none" spc="0">
                          <a:solidFill>
                            <a:schemeClr val="tx1"/>
                          </a:solidFill>
                          <a:effectLst/>
                        </a:rPr>
                        <a:t>Reduced prefrontal cortex stress resilience (102)</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en-US" sz="800" cap="none" spc="0" dirty="0">
                          <a:solidFill>
                            <a:schemeClr val="tx1"/>
                          </a:solidFill>
                          <a:effectLst/>
                        </a:rPr>
                        <a:t>Poor health</a:t>
                      </a:r>
                      <a:br>
                        <a:rPr lang="en-US" sz="800" cap="none" spc="0" dirty="0">
                          <a:solidFill>
                            <a:schemeClr val="tx1"/>
                          </a:solidFill>
                          <a:effectLst/>
                        </a:rPr>
                      </a:br>
                      <a:r>
                        <a:rPr lang="en-US" sz="800" cap="none" spc="0" dirty="0">
                          <a:solidFill>
                            <a:schemeClr val="tx1"/>
                          </a:solidFill>
                          <a:effectLst/>
                        </a:rPr>
                        <a:t>Impaired cognition</a:t>
                      </a:r>
                      <a:br>
                        <a:rPr lang="en-US" sz="800" cap="none" spc="0" dirty="0">
                          <a:solidFill>
                            <a:schemeClr val="tx1"/>
                          </a:solidFill>
                          <a:effectLst/>
                        </a:rPr>
                      </a:br>
                      <a:r>
                        <a:rPr lang="en-US" sz="800" cap="none" spc="0" dirty="0">
                          <a:solidFill>
                            <a:schemeClr val="tx1"/>
                          </a:solidFill>
                          <a:effectLst/>
                        </a:rPr>
                        <a:t>Low social support</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en-US" sz="800" cap="none" spc="0">
                          <a:solidFill>
                            <a:schemeClr val="tx1"/>
                          </a:solidFill>
                          <a:effectLst/>
                        </a:rPr>
                        <a:t>Intact cognition (101)</a:t>
                      </a:r>
                      <a:br>
                        <a:rPr lang="en-US" sz="800" cap="none" spc="0">
                          <a:solidFill>
                            <a:schemeClr val="tx1"/>
                          </a:solidFill>
                          <a:effectLst/>
                        </a:rPr>
                      </a:br>
                      <a:r>
                        <a:rPr lang="en-US" sz="800" cap="none" spc="0">
                          <a:solidFill>
                            <a:schemeClr val="tx1"/>
                          </a:solidFill>
                          <a:effectLst/>
                        </a:rPr>
                        <a:t>Acceptance (104)</a:t>
                      </a:r>
                      <a:br>
                        <a:rPr lang="en-US" sz="800" cap="none" spc="0">
                          <a:solidFill>
                            <a:schemeClr val="tx1"/>
                          </a:solidFill>
                          <a:effectLst/>
                        </a:rPr>
                      </a:br>
                      <a:r>
                        <a:rPr lang="en-US" sz="800" cap="none" spc="0">
                          <a:solidFill>
                            <a:schemeClr val="tx1"/>
                          </a:solidFill>
                          <a:effectLst/>
                        </a:rPr>
                        <a:t>Social support (143146)</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t"/>
                      <a:r>
                        <a:rPr lang="fr-FR" sz="800" cap="none" spc="0" dirty="0">
                          <a:solidFill>
                            <a:schemeClr val="tx1"/>
                          </a:solidFill>
                          <a:effectLst/>
                        </a:rPr>
                        <a:t>Cognitive </a:t>
                      </a:r>
                      <a:r>
                        <a:rPr lang="fr-FR" sz="800" cap="none" spc="0" dirty="0" err="1">
                          <a:solidFill>
                            <a:schemeClr val="tx1"/>
                          </a:solidFill>
                          <a:effectLst/>
                        </a:rPr>
                        <a:t>remediation</a:t>
                      </a:r>
                      <a:r>
                        <a:rPr lang="fr-FR" sz="800" cap="none" spc="0" dirty="0">
                          <a:solidFill>
                            <a:schemeClr val="tx1"/>
                          </a:solidFill>
                          <a:effectLst/>
                        </a:rPr>
                        <a:t> (143)</a:t>
                      </a:r>
                      <a:br>
                        <a:rPr lang="fr-FR" sz="800" cap="none" spc="0" dirty="0">
                          <a:solidFill>
                            <a:schemeClr val="tx1"/>
                          </a:solidFill>
                          <a:effectLst/>
                        </a:rPr>
                      </a:br>
                      <a:r>
                        <a:rPr lang="fr-FR" sz="800" cap="none" spc="0" dirty="0">
                          <a:solidFill>
                            <a:schemeClr val="tx1"/>
                          </a:solidFill>
                          <a:effectLst/>
                        </a:rPr>
                        <a:t>Social engagement (143146)</a:t>
                      </a:r>
                      <a:br>
                        <a:rPr lang="fr-FR" sz="800" cap="none" spc="0" dirty="0">
                          <a:solidFill>
                            <a:schemeClr val="tx1"/>
                          </a:solidFill>
                          <a:effectLst/>
                        </a:rPr>
                      </a:br>
                      <a:r>
                        <a:rPr lang="fr-FR" sz="800" cap="none" spc="0" dirty="0">
                          <a:solidFill>
                            <a:schemeClr val="tx1"/>
                          </a:solidFill>
                          <a:effectLst/>
                        </a:rPr>
                        <a:t>Physical </a:t>
                      </a:r>
                      <a:r>
                        <a:rPr lang="fr-FR" sz="800" cap="none" spc="0" dirty="0" err="1">
                          <a:solidFill>
                            <a:schemeClr val="tx1"/>
                          </a:solidFill>
                          <a:effectLst/>
                        </a:rPr>
                        <a:t>exercise</a:t>
                      </a:r>
                      <a:r>
                        <a:rPr lang="fr-FR" sz="800" cap="none" spc="0" dirty="0">
                          <a:solidFill>
                            <a:schemeClr val="tx1"/>
                          </a:solidFill>
                          <a:effectLst/>
                        </a:rPr>
                        <a:t> (144145)</a:t>
                      </a:r>
                    </a:p>
                  </a:txBody>
                  <a:tcPr marL="32759" marR="9491" marT="9360" marB="70197">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097235028"/>
                  </a:ext>
                </a:extLst>
              </a:tr>
            </a:tbl>
          </a:graphicData>
        </a:graphic>
      </p:graphicFrame>
      <p:sp>
        <p:nvSpPr>
          <p:cNvPr id="12" name="TextBox 11">
            <a:extLst>
              <a:ext uri="{FF2B5EF4-FFF2-40B4-BE49-F238E27FC236}">
                <a16:creationId xmlns:a16="http://schemas.microsoft.com/office/drawing/2014/main" id="{257DAAD3-4220-4420-9F5C-6FDC529981EB}"/>
              </a:ext>
            </a:extLst>
          </p:cNvPr>
          <p:cNvSpPr txBox="1"/>
          <p:nvPr/>
        </p:nvSpPr>
        <p:spPr>
          <a:xfrm>
            <a:off x="1639228" y="5638634"/>
            <a:ext cx="5865545" cy="438582"/>
          </a:xfrm>
          <a:prstGeom prst="rect">
            <a:avLst/>
          </a:prstGeom>
          <a:noFill/>
        </p:spPr>
        <p:txBody>
          <a:bodyPr wrap="square">
            <a:spAutoFit/>
          </a:bodyPr>
          <a:lstStyle/>
          <a:p>
            <a:pPr defTabSz="685800"/>
            <a:r>
              <a:rPr lang="en-US" sz="750" dirty="0">
                <a:solidFill>
                  <a:srgbClr val="212121"/>
                </a:solidFill>
                <a:latin typeface="BlinkMacSystemFont"/>
              </a:rPr>
              <a:t>Feder A, Fred-Torres S, Southwick SM, Charney DS. The Biology of Human Resilience: Opportunities for Enhancing Resilience Across the Life Span. Biol Psychiatry. 2019 Sep 15;86(6):443-453. </a:t>
            </a:r>
            <a:r>
              <a:rPr lang="en-US" sz="750" dirty="0" err="1">
                <a:solidFill>
                  <a:srgbClr val="212121"/>
                </a:solidFill>
                <a:latin typeface="BlinkMacSystemFont"/>
              </a:rPr>
              <a:t>doi</a:t>
            </a:r>
            <a:r>
              <a:rPr lang="en-US" sz="750" dirty="0">
                <a:solidFill>
                  <a:srgbClr val="212121"/>
                </a:solidFill>
                <a:latin typeface="BlinkMacSystemFont"/>
              </a:rPr>
              <a:t>: 10.1016/j.biopsych.2019.07.012. </a:t>
            </a:r>
            <a:r>
              <a:rPr lang="en-US" sz="750" dirty="0" err="1">
                <a:solidFill>
                  <a:srgbClr val="212121"/>
                </a:solidFill>
                <a:latin typeface="BlinkMacSystemFont"/>
              </a:rPr>
              <a:t>Epub</a:t>
            </a:r>
            <a:r>
              <a:rPr lang="en-US" sz="750" dirty="0">
                <a:solidFill>
                  <a:srgbClr val="212121"/>
                </a:solidFill>
                <a:latin typeface="BlinkMacSystemFont"/>
              </a:rPr>
              <a:t> 2019 Jul 24. PMID: 31466561.</a:t>
            </a:r>
            <a:br>
              <a:rPr lang="en-US" sz="750" dirty="0">
                <a:solidFill>
                  <a:srgbClr val="000000"/>
                </a:solidFill>
                <a:latin typeface="Calibri"/>
              </a:rPr>
            </a:br>
            <a:endParaRPr lang="en-US" sz="750" dirty="0">
              <a:solidFill>
                <a:srgbClr val="000000"/>
              </a:solidFill>
              <a:latin typeface="Calibri"/>
            </a:endParaRPr>
          </a:p>
        </p:txBody>
      </p:sp>
      <p:pic>
        <p:nvPicPr>
          <p:cNvPr id="8" name="Graphic 7" descr="Child with balloon outline">
            <a:extLst>
              <a:ext uri="{FF2B5EF4-FFF2-40B4-BE49-F238E27FC236}">
                <a16:creationId xmlns:a16="http://schemas.microsoft.com/office/drawing/2014/main" id="{C1DE9ED7-7236-43DA-9661-FBE23F832A9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5770" y="1317246"/>
            <a:ext cx="685800" cy="685800"/>
          </a:xfrm>
          <a:prstGeom prst="rect">
            <a:avLst/>
          </a:prstGeom>
        </p:spPr>
      </p:pic>
      <p:pic>
        <p:nvPicPr>
          <p:cNvPr id="14" name="Graphic 13" descr="Users outline">
            <a:extLst>
              <a:ext uri="{FF2B5EF4-FFF2-40B4-BE49-F238E27FC236}">
                <a16:creationId xmlns:a16="http://schemas.microsoft.com/office/drawing/2014/main" id="{91217530-C2A0-4743-9A4F-CB90CD29D86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8319" y="1507331"/>
            <a:ext cx="685800" cy="685800"/>
          </a:xfrm>
          <a:prstGeom prst="rect">
            <a:avLst/>
          </a:prstGeom>
        </p:spPr>
      </p:pic>
      <p:pic>
        <p:nvPicPr>
          <p:cNvPr id="16" name="Graphic 15" descr="Man with cane outline">
            <a:extLst>
              <a:ext uri="{FF2B5EF4-FFF2-40B4-BE49-F238E27FC236}">
                <a16:creationId xmlns:a16="http://schemas.microsoft.com/office/drawing/2014/main" id="{49D98979-E4D8-4D8C-BD26-80F69F113EB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32430" y="1298279"/>
            <a:ext cx="685800" cy="685800"/>
          </a:xfrm>
          <a:prstGeom prst="rect">
            <a:avLst/>
          </a:prstGeom>
        </p:spPr>
      </p:pic>
      <p:pic>
        <p:nvPicPr>
          <p:cNvPr id="18" name="Graphic 17" descr="Group outline">
            <a:extLst>
              <a:ext uri="{FF2B5EF4-FFF2-40B4-BE49-F238E27FC236}">
                <a16:creationId xmlns:a16="http://schemas.microsoft.com/office/drawing/2014/main" id="{43EDA8E2-2DA5-4273-A046-36B014B81EA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59882" y="1507331"/>
            <a:ext cx="685800" cy="685800"/>
          </a:xfrm>
          <a:prstGeom prst="rect">
            <a:avLst/>
          </a:prstGeom>
        </p:spPr>
      </p:pic>
    </p:spTree>
    <p:extLst>
      <p:ext uri="{BB962C8B-B14F-4D97-AF65-F5344CB8AC3E}">
        <p14:creationId xmlns:p14="http://schemas.microsoft.com/office/powerpoint/2010/main" val="76739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F612A-2D6B-4125-ABBF-408840020D6B}"/>
              </a:ext>
            </a:extLst>
          </p:cNvPr>
          <p:cNvSpPr>
            <a:spLocks noGrp="1"/>
          </p:cNvSpPr>
          <p:nvPr>
            <p:ph type="body" sz="quarter" idx="10"/>
          </p:nvPr>
        </p:nvSpPr>
        <p:spPr>
          <a:xfrm>
            <a:off x="350949" y="1109245"/>
            <a:ext cx="7831138" cy="691753"/>
          </a:xfrm>
        </p:spPr>
        <p:txBody>
          <a:bodyPr/>
          <a:lstStyle/>
          <a:p>
            <a:r>
              <a:rPr lang="en-US" dirty="0"/>
              <a:t>Emotional Vocab Wheel</a:t>
            </a:r>
          </a:p>
        </p:txBody>
      </p:sp>
      <p:pic>
        <p:nvPicPr>
          <p:cNvPr id="5" name="Picture 4" descr="A picture containing umbrella&#10;&#10;Description automatically generated">
            <a:extLst>
              <a:ext uri="{FF2B5EF4-FFF2-40B4-BE49-F238E27FC236}">
                <a16:creationId xmlns:a16="http://schemas.microsoft.com/office/drawing/2014/main" id="{36045240-D0B1-4BFF-AB83-8F195B1B3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494" y="1681622"/>
            <a:ext cx="4719628" cy="4082634"/>
          </a:xfrm>
          <a:prstGeom prst="rect">
            <a:avLst/>
          </a:prstGeom>
        </p:spPr>
      </p:pic>
      <p:sp>
        <p:nvSpPr>
          <p:cNvPr id="3" name="TextBox 2">
            <a:extLst>
              <a:ext uri="{FF2B5EF4-FFF2-40B4-BE49-F238E27FC236}">
                <a16:creationId xmlns:a16="http://schemas.microsoft.com/office/drawing/2014/main" id="{C2B79D98-5156-4417-B661-23A491E572D7}"/>
              </a:ext>
            </a:extLst>
          </p:cNvPr>
          <p:cNvSpPr txBox="1"/>
          <p:nvPr/>
        </p:nvSpPr>
        <p:spPr>
          <a:xfrm>
            <a:off x="935889" y="5764256"/>
            <a:ext cx="3420836" cy="230832"/>
          </a:xfrm>
          <a:prstGeom prst="rect">
            <a:avLst/>
          </a:prstGeom>
          <a:noFill/>
        </p:spPr>
        <p:txBody>
          <a:bodyPr wrap="square" rtlCol="0">
            <a:spAutoFit/>
          </a:bodyPr>
          <a:lstStyle/>
          <a:p>
            <a:pPr defTabSz="685800"/>
            <a:r>
              <a:rPr lang="en-US" sz="900" dirty="0">
                <a:solidFill>
                  <a:srgbClr val="000000"/>
                </a:solidFill>
                <a:latin typeface="Calibri"/>
              </a:rPr>
              <a:t>https://flowingdata.com/2020/03/20/wheel-of-emotional-words/</a:t>
            </a:r>
          </a:p>
        </p:txBody>
      </p:sp>
      <p:pic>
        <p:nvPicPr>
          <p:cNvPr id="6" name="Picture 2" descr="Navajo in the City - 😊👍🏼 Emojis in Navajo. ❗️ Not an APP! Maybe it's a  poster used by clinics? Looks like we're advancing. LoL! ✔️Share!  ✔️Comment! ✔️❤️It! ❓&quot;How are you feeling">
            <a:extLst>
              <a:ext uri="{FF2B5EF4-FFF2-40B4-BE49-F238E27FC236}">
                <a16:creationId xmlns:a16="http://schemas.microsoft.com/office/drawing/2014/main" id="{FDF6C88F-D9CF-4093-B134-0D37848589E8}"/>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599186" y="1800998"/>
            <a:ext cx="2834522" cy="3683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A6959B-45A7-4B30-84D3-6C90B8332638}"/>
              </a:ext>
            </a:extLst>
          </p:cNvPr>
          <p:cNvSpPr txBox="1"/>
          <p:nvPr/>
        </p:nvSpPr>
        <p:spPr>
          <a:xfrm>
            <a:off x="5739493" y="5690508"/>
            <a:ext cx="3118014" cy="281498"/>
          </a:xfrm>
          <a:prstGeom prst="rect">
            <a:avLst/>
          </a:prstGeom>
        </p:spPr>
        <p:txBody>
          <a:bodyPr vert="horz" wrap="square" lIns="68580" tIns="34290" rIns="68580" bIns="34290" rtlCol="0" anchor="ctr">
            <a:normAutofit fontScale="45000" lnSpcReduction="20000"/>
          </a:bodyPr>
          <a:lstStyle/>
          <a:p>
            <a:pPr defTabSz="685800"/>
            <a:r>
              <a:rPr lang="en-US" sz="2025" dirty="0">
                <a:solidFill>
                  <a:srgbClr val="000000"/>
                </a:solidFill>
                <a:latin typeface="Avenir Black"/>
                <a:cs typeface="Avenir Black"/>
              </a:rPr>
              <a:t>https://www.youtube.com/watch?v=N-ImeAGg26Y</a:t>
            </a:r>
          </a:p>
        </p:txBody>
      </p:sp>
      <p:sp>
        <p:nvSpPr>
          <p:cNvPr id="7" name="TextBox 6">
            <a:extLst>
              <a:ext uri="{FF2B5EF4-FFF2-40B4-BE49-F238E27FC236}">
                <a16:creationId xmlns:a16="http://schemas.microsoft.com/office/drawing/2014/main" id="{15B37DD1-35D7-4112-AD5A-489FF538800D}"/>
              </a:ext>
            </a:extLst>
          </p:cNvPr>
          <p:cNvSpPr txBox="1"/>
          <p:nvPr/>
        </p:nvSpPr>
        <p:spPr>
          <a:xfrm>
            <a:off x="5821136" y="5502458"/>
            <a:ext cx="2775857" cy="204378"/>
          </a:xfrm>
          <a:prstGeom prst="rect">
            <a:avLst/>
          </a:prstGeom>
        </p:spPr>
        <p:txBody>
          <a:bodyPr vert="horz" wrap="square" lIns="68580" tIns="34290" rIns="68580" bIns="34290" rtlCol="0" anchor="ctr">
            <a:normAutofit fontScale="97500"/>
          </a:bodyPr>
          <a:lstStyle/>
          <a:p>
            <a:pPr algn="ctr" defTabSz="685800"/>
            <a:r>
              <a:rPr lang="en-US" sz="750" dirty="0">
                <a:solidFill>
                  <a:srgbClr val="1F1F1F"/>
                </a:solidFill>
                <a:latin typeface="Google Sans Text"/>
              </a:rPr>
              <a:t>no copyright infringement is intended</a:t>
            </a:r>
            <a:endParaRPr lang="en-US" sz="750" dirty="0">
              <a:solidFill>
                <a:srgbClr val="000000"/>
              </a:solidFill>
              <a:latin typeface="Avenir Black"/>
              <a:cs typeface="Avenir Black"/>
            </a:endParaRPr>
          </a:p>
        </p:txBody>
      </p:sp>
    </p:spTree>
    <p:extLst>
      <p:ext uri="{BB962C8B-B14F-4D97-AF65-F5344CB8AC3E}">
        <p14:creationId xmlns:p14="http://schemas.microsoft.com/office/powerpoint/2010/main" val="50601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6A2A7-F0BA-4102-B945-5D18BCBFC8BB}"/>
              </a:ext>
            </a:extLst>
          </p:cNvPr>
          <p:cNvSpPr>
            <a:spLocks noGrp="1"/>
          </p:cNvSpPr>
          <p:nvPr>
            <p:ph type="body" sz="quarter" idx="10"/>
          </p:nvPr>
        </p:nvSpPr>
        <p:spPr/>
        <p:txBody>
          <a:bodyPr/>
          <a:lstStyle/>
          <a:p>
            <a:r>
              <a:rPr lang="en-US" dirty="0"/>
              <a:t>Resilience in an Organization</a:t>
            </a:r>
          </a:p>
          <a:p>
            <a:endParaRPr lang="en-US" dirty="0"/>
          </a:p>
        </p:txBody>
      </p:sp>
      <p:sp>
        <p:nvSpPr>
          <p:cNvPr id="3" name="Text Placeholder 2">
            <a:extLst>
              <a:ext uri="{FF2B5EF4-FFF2-40B4-BE49-F238E27FC236}">
                <a16:creationId xmlns:a16="http://schemas.microsoft.com/office/drawing/2014/main" id="{B65E21D9-49F1-4223-852C-C6F28C1EC972}"/>
              </a:ext>
            </a:extLst>
          </p:cNvPr>
          <p:cNvSpPr>
            <a:spLocks noGrp="1"/>
          </p:cNvSpPr>
          <p:nvPr>
            <p:ph type="body" sz="quarter" idx="11"/>
          </p:nvPr>
        </p:nvSpPr>
        <p:spPr>
          <a:xfrm>
            <a:off x="457200" y="2739629"/>
            <a:ext cx="7831138" cy="2207417"/>
          </a:xfrm>
        </p:spPr>
        <p:txBody>
          <a:bodyPr>
            <a:normAutofit lnSpcReduction="10000"/>
          </a:bodyPr>
          <a:lstStyle/>
          <a:p>
            <a:r>
              <a:rPr lang="en-US" dirty="0"/>
              <a:t>Good, clear, timely communication, information and training</a:t>
            </a:r>
          </a:p>
          <a:p>
            <a:r>
              <a:rPr lang="en-US" dirty="0"/>
              <a:t>Fostering team spirit and cohesion</a:t>
            </a:r>
          </a:p>
          <a:p>
            <a:r>
              <a:rPr lang="en-US" dirty="0"/>
              <a:t>Promoting wellbeing through flexible, responsive resourcing</a:t>
            </a:r>
          </a:p>
          <a:p>
            <a:r>
              <a:rPr lang="en-US" dirty="0"/>
              <a:t>Promoting self-efficacy through skills-building/training</a:t>
            </a:r>
          </a:p>
          <a:p>
            <a:r>
              <a:rPr lang="en-US" dirty="0"/>
              <a:t>Psychological and wellbeing resources for staff</a:t>
            </a:r>
          </a:p>
          <a:p>
            <a:pPr lvl="1"/>
            <a:r>
              <a:rPr lang="en-US" dirty="0"/>
              <a:t>Voluntary huddles, not mandatory debriefing</a:t>
            </a:r>
          </a:p>
          <a:p>
            <a:pPr marL="0" indent="0">
              <a:buNone/>
            </a:pPr>
            <a:endParaRPr lang="en-US" dirty="0"/>
          </a:p>
          <a:p>
            <a:endParaRPr lang="en-US" dirty="0"/>
          </a:p>
        </p:txBody>
      </p:sp>
      <p:sp>
        <p:nvSpPr>
          <p:cNvPr id="4" name="TextBox 3">
            <a:extLst>
              <a:ext uri="{FF2B5EF4-FFF2-40B4-BE49-F238E27FC236}">
                <a16:creationId xmlns:a16="http://schemas.microsoft.com/office/drawing/2014/main" id="{62538BC5-A97B-4758-AD1E-5729B4862A6D}"/>
              </a:ext>
            </a:extLst>
          </p:cNvPr>
          <p:cNvSpPr txBox="1"/>
          <p:nvPr/>
        </p:nvSpPr>
        <p:spPr>
          <a:xfrm>
            <a:off x="457200" y="5406712"/>
            <a:ext cx="7408572" cy="507831"/>
          </a:xfrm>
          <a:prstGeom prst="rect">
            <a:avLst/>
          </a:prstGeom>
          <a:noFill/>
        </p:spPr>
        <p:txBody>
          <a:bodyPr wrap="square" rtlCol="0">
            <a:spAutoFit/>
          </a:bodyPr>
          <a:lstStyle/>
          <a:p>
            <a:pPr defTabSz="685800"/>
            <a:r>
              <a:rPr lang="en-US" sz="1350" dirty="0">
                <a:solidFill>
                  <a:srgbClr val="000000"/>
                </a:solidFill>
                <a:latin typeface="Calibri"/>
              </a:rPr>
              <a:t>COVID Trauma Response Working Group Rapid Guidance (www.traumagroup.org) </a:t>
            </a:r>
          </a:p>
          <a:p>
            <a:pPr defTabSz="685800"/>
            <a:endParaRPr lang="en-US" sz="1350" dirty="0">
              <a:solidFill>
                <a:srgbClr val="000000"/>
              </a:solidFill>
              <a:latin typeface="Calibri"/>
            </a:endParaRPr>
          </a:p>
        </p:txBody>
      </p:sp>
      <p:pic>
        <p:nvPicPr>
          <p:cNvPr id="2050" name="Picture 2" descr="COVID-19 Puts Our Resilience to the Test | Psychology Today">
            <a:extLst>
              <a:ext uri="{FF2B5EF4-FFF2-40B4-BE49-F238E27FC236}">
                <a16:creationId xmlns:a16="http://schemas.microsoft.com/office/drawing/2014/main" id="{BB425AC7-B09B-49ED-B134-A1AA6E3CB3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9457" y="4255294"/>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36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F4570-8731-49FE-B79C-9DAF4014EDE5}"/>
              </a:ext>
            </a:extLst>
          </p:cNvPr>
          <p:cNvSpPr>
            <a:spLocks noGrp="1"/>
          </p:cNvSpPr>
          <p:nvPr>
            <p:ph type="body" sz="quarter" idx="10"/>
          </p:nvPr>
        </p:nvSpPr>
        <p:spPr>
          <a:xfrm>
            <a:off x="457200" y="1607748"/>
            <a:ext cx="7831138" cy="691753"/>
          </a:xfrm>
        </p:spPr>
        <p:txBody>
          <a:bodyPr/>
          <a:lstStyle/>
          <a:p>
            <a:r>
              <a:rPr lang="en-US" dirty="0"/>
              <a:t>Burnout</a:t>
            </a:r>
          </a:p>
        </p:txBody>
      </p:sp>
      <p:sp>
        <p:nvSpPr>
          <p:cNvPr id="3" name="Text Placeholder 2">
            <a:extLst>
              <a:ext uri="{FF2B5EF4-FFF2-40B4-BE49-F238E27FC236}">
                <a16:creationId xmlns:a16="http://schemas.microsoft.com/office/drawing/2014/main" id="{698041DF-8AFF-4C84-AD6D-8F1320D57EBE}"/>
              </a:ext>
            </a:extLst>
          </p:cNvPr>
          <p:cNvSpPr>
            <a:spLocks noGrp="1"/>
          </p:cNvSpPr>
          <p:nvPr>
            <p:ph type="body" sz="quarter" idx="11"/>
          </p:nvPr>
        </p:nvSpPr>
        <p:spPr>
          <a:xfrm>
            <a:off x="255700" y="2299501"/>
            <a:ext cx="3664744" cy="2808494"/>
          </a:xfrm>
        </p:spPr>
        <p:txBody>
          <a:bodyPr>
            <a:normAutofit fontScale="92500"/>
          </a:bodyPr>
          <a:lstStyle/>
          <a:p>
            <a:r>
              <a:rPr lang="en-US" dirty="0"/>
              <a:t> A product of chronic workplace stress characterized by exhaustion, negativity, and reduced productivity. </a:t>
            </a:r>
          </a:p>
          <a:p>
            <a:endParaRPr lang="en-US" dirty="0"/>
          </a:p>
          <a:p>
            <a:r>
              <a:rPr lang="en-US" dirty="0"/>
              <a:t>Other signs include hopelessness, cynicism and mentally distancing oneself while at the workplace.</a:t>
            </a:r>
          </a:p>
          <a:p>
            <a:endParaRPr lang="en-US" dirty="0"/>
          </a:p>
        </p:txBody>
      </p:sp>
      <p:sp>
        <p:nvSpPr>
          <p:cNvPr id="4" name="TextBox 3">
            <a:extLst>
              <a:ext uri="{FF2B5EF4-FFF2-40B4-BE49-F238E27FC236}">
                <a16:creationId xmlns:a16="http://schemas.microsoft.com/office/drawing/2014/main" id="{13A18767-57D1-4D11-8AA9-4DDCF6447B22}"/>
              </a:ext>
            </a:extLst>
          </p:cNvPr>
          <p:cNvSpPr txBox="1"/>
          <p:nvPr/>
        </p:nvSpPr>
        <p:spPr>
          <a:xfrm>
            <a:off x="141400" y="5338083"/>
            <a:ext cx="3779044" cy="946413"/>
          </a:xfrm>
          <a:prstGeom prst="rect">
            <a:avLst/>
          </a:prstGeom>
          <a:noFill/>
        </p:spPr>
        <p:txBody>
          <a:bodyPr wrap="square" rtlCol="0">
            <a:spAutoFit/>
          </a:bodyPr>
          <a:lstStyle/>
          <a:p>
            <a:pPr defTabSz="685800"/>
            <a:r>
              <a:rPr lang="en-US" sz="825" dirty="0">
                <a:solidFill>
                  <a:srgbClr val="000000"/>
                </a:solidFill>
                <a:latin typeface="Arial "/>
              </a:rPr>
              <a:t>Tait D. </a:t>
            </a:r>
            <a:r>
              <a:rPr lang="en-US" sz="825" dirty="0" err="1">
                <a:solidFill>
                  <a:srgbClr val="000000"/>
                </a:solidFill>
                <a:latin typeface="Arial "/>
              </a:rPr>
              <a:t>Shanafelt</a:t>
            </a:r>
            <a:r>
              <a:rPr lang="en-US" sz="825" dirty="0">
                <a:solidFill>
                  <a:srgbClr val="000000"/>
                </a:solidFill>
                <a:latin typeface="Arial "/>
              </a:rPr>
              <a:t>, MD, and John H. Noseworthy, MD (2017) </a:t>
            </a:r>
            <a:r>
              <a:rPr lang="en-US" sz="825" dirty="0">
                <a:solidFill>
                  <a:srgbClr val="000000"/>
                </a:solidFill>
                <a:latin typeface="Arial "/>
                <a:hlinkClick r:id="rId3">
                  <a:extLst>
                    <a:ext uri="{A12FA001-AC4F-418D-AE19-62706E023703}">
                      <ahyp:hlinkClr xmlns:ahyp="http://schemas.microsoft.com/office/drawing/2018/hyperlinkcolor" val="tx"/>
                    </a:ext>
                  </a:extLst>
                </a:hlinkClick>
              </a:rPr>
              <a:t>https://www.mayoclinicproceedings.org/article/S0025-6196(16)30625-5/pdf</a:t>
            </a:r>
            <a:endParaRPr lang="en-US" sz="825" dirty="0">
              <a:solidFill>
                <a:srgbClr val="000000"/>
              </a:solidFill>
              <a:latin typeface="Arial "/>
            </a:endParaRPr>
          </a:p>
          <a:p>
            <a:pPr defTabSz="685800"/>
            <a:r>
              <a:rPr lang="en-US" sz="825" dirty="0">
                <a:solidFill>
                  <a:srgbClr val="000000"/>
                </a:solidFill>
                <a:latin typeface="Arial "/>
              </a:rPr>
              <a:t>Bryant-</a:t>
            </a:r>
            <a:r>
              <a:rPr lang="en-US" sz="825" dirty="0" err="1">
                <a:solidFill>
                  <a:srgbClr val="000000"/>
                </a:solidFill>
                <a:latin typeface="Arial "/>
              </a:rPr>
              <a:t>Genevier</a:t>
            </a:r>
            <a:r>
              <a:rPr lang="en-US" sz="825" dirty="0">
                <a:solidFill>
                  <a:srgbClr val="000000"/>
                </a:solidFill>
                <a:latin typeface="Arial "/>
              </a:rPr>
              <a:t> J, Rao CY, et al MMWR </a:t>
            </a:r>
            <a:r>
              <a:rPr lang="en-US" sz="825" dirty="0" err="1">
                <a:solidFill>
                  <a:srgbClr val="000000"/>
                </a:solidFill>
                <a:latin typeface="Arial "/>
              </a:rPr>
              <a:t>Morb</a:t>
            </a:r>
            <a:r>
              <a:rPr lang="en-US" sz="825" dirty="0">
                <a:solidFill>
                  <a:srgbClr val="000000"/>
                </a:solidFill>
                <a:latin typeface="Arial "/>
              </a:rPr>
              <a:t> Mortal </a:t>
            </a:r>
            <a:r>
              <a:rPr lang="en-US" sz="825" dirty="0" err="1">
                <a:solidFill>
                  <a:srgbClr val="000000"/>
                </a:solidFill>
                <a:latin typeface="Arial "/>
              </a:rPr>
              <a:t>Wkly</a:t>
            </a:r>
            <a:r>
              <a:rPr lang="en-US" sz="825" dirty="0">
                <a:solidFill>
                  <a:srgbClr val="000000"/>
                </a:solidFill>
                <a:latin typeface="Arial "/>
              </a:rPr>
              <a:t> Rep 2021;70:1680–1685.</a:t>
            </a:r>
          </a:p>
          <a:p>
            <a:pPr defTabSz="685800"/>
            <a:endParaRPr lang="en-US" sz="900" dirty="0">
              <a:solidFill>
                <a:srgbClr val="000000"/>
              </a:solidFill>
              <a:latin typeface="Calibri"/>
            </a:endParaRPr>
          </a:p>
          <a:p>
            <a:pPr defTabSz="685800"/>
            <a:r>
              <a:rPr lang="en-US" sz="1350" dirty="0">
                <a:solidFill>
                  <a:srgbClr val="000000"/>
                </a:solidFill>
                <a:latin typeface="Calibri"/>
              </a:rPr>
              <a:t>	</a:t>
            </a:r>
          </a:p>
        </p:txBody>
      </p:sp>
      <p:pic>
        <p:nvPicPr>
          <p:cNvPr id="9" name="Picture 8">
            <a:extLst>
              <a:ext uri="{FF2B5EF4-FFF2-40B4-BE49-F238E27FC236}">
                <a16:creationId xmlns:a16="http://schemas.microsoft.com/office/drawing/2014/main" id="{A5D9F8E8-2DEB-498A-A091-BFCFDB0D67D0}"/>
              </a:ext>
            </a:extLst>
          </p:cNvPr>
          <p:cNvPicPr>
            <a:picLocks noChangeAspect="1"/>
          </p:cNvPicPr>
          <p:nvPr/>
        </p:nvPicPr>
        <p:blipFill>
          <a:blip r:embed="rId4"/>
          <a:stretch>
            <a:fillRect/>
          </a:stretch>
        </p:blipFill>
        <p:spPr>
          <a:xfrm>
            <a:off x="4121944" y="2256830"/>
            <a:ext cx="4564856" cy="3457575"/>
          </a:xfrm>
          <a:prstGeom prst="rect">
            <a:avLst/>
          </a:prstGeom>
        </p:spPr>
      </p:pic>
    </p:spTree>
    <p:extLst>
      <p:ext uri="{BB962C8B-B14F-4D97-AF65-F5344CB8AC3E}">
        <p14:creationId xmlns:p14="http://schemas.microsoft.com/office/powerpoint/2010/main" val="363846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69810-DE80-4F09-A0E1-29FCFF5CD9D6}"/>
              </a:ext>
            </a:extLst>
          </p:cNvPr>
          <p:cNvSpPr>
            <a:spLocks noGrp="1"/>
          </p:cNvSpPr>
          <p:nvPr>
            <p:ph type="body" sz="quarter" idx="10"/>
          </p:nvPr>
        </p:nvSpPr>
        <p:spPr>
          <a:xfrm>
            <a:off x="457200" y="1562972"/>
            <a:ext cx="7831138" cy="691753"/>
          </a:xfrm>
        </p:spPr>
        <p:txBody>
          <a:bodyPr/>
          <a:lstStyle/>
          <a:p>
            <a:r>
              <a:rPr lang="en-US" dirty="0"/>
              <a:t>Public Health Workers: CDC Study 2021</a:t>
            </a:r>
          </a:p>
        </p:txBody>
      </p:sp>
      <p:sp>
        <p:nvSpPr>
          <p:cNvPr id="3" name="Text Placeholder 2">
            <a:extLst>
              <a:ext uri="{FF2B5EF4-FFF2-40B4-BE49-F238E27FC236}">
                <a16:creationId xmlns:a16="http://schemas.microsoft.com/office/drawing/2014/main" id="{870702F2-1CB8-4022-9411-9179C0D59F97}"/>
              </a:ext>
            </a:extLst>
          </p:cNvPr>
          <p:cNvSpPr>
            <a:spLocks noGrp="1"/>
          </p:cNvSpPr>
          <p:nvPr>
            <p:ph type="body" sz="quarter" idx="11"/>
          </p:nvPr>
        </p:nvSpPr>
        <p:spPr>
          <a:xfrm>
            <a:off x="571500" y="2239130"/>
            <a:ext cx="7831138" cy="3004947"/>
          </a:xfrm>
        </p:spPr>
        <p:txBody>
          <a:bodyPr>
            <a:noAutofit/>
          </a:bodyPr>
          <a:lstStyle/>
          <a:p>
            <a:r>
              <a:rPr lang="en-US" sz="1800" dirty="0">
                <a:solidFill>
                  <a:srgbClr val="000000"/>
                </a:solidFill>
                <a:latin typeface="Arial "/>
              </a:rPr>
              <a:t>Surveyed state, tribal, local, and territorial public health workers (N=26,174)</a:t>
            </a:r>
          </a:p>
          <a:p>
            <a:pPr marL="0" indent="0">
              <a:buNone/>
            </a:pPr>
            <a:endParaRPr lang="en-US" sz="1800" dirty="0">
              <a:solidFill>
                <a:srgbClr val="000000"/>
              </a:solidFill>
              <a:latin typeface="Arial "/>
            </a:endParaRPr>
          </a:p>
          <a:p>
            <a:r>
              <a:rPr lang="en-US" sz="1800" dirty="0">
                <a:solidFill>
                  <a:srgbClr val="000000"/>
                </a:solidFill>
                <a:latin typeface="Arial "/>
              </a:rPr>
              <a:t> 52.8% reported symptoms of at least one mental health condition in the past 2 weeks. </a:t>
            </a:r>
          </a:p>
          <a:p>
            <a:pPr marL="0" indent="0">
              <a:buNone/>
            </a:pPr>
            <a:endParaRPr lang="en-US" sz="1800" dirty="0">
              <a:solidFill>
                <a:srgbClr val="000000"/>
              </a:solidFill>
              <a:latin typeface="Arial "/>
            </a:endParaRPr>
          </a:p>
          <a:p>
            <a:r>
              <a:rPr lang="en-US" sz="1800" dirty="0">
                <a:solidFill>
                  <a:srgbClr val="000000"/>
                </a:solidFill>
                <a:latin typeface="Arial "/>
              </a:rPr>
              <a:t>Symptoms were more prevalent among:</a:t>
            </a:r>
          </a:p>
          <a:p>
            <a:pPr lvl="1"/>
            <a:r>
              <a:rPr lang="en-US" b="0" i="0" dirty="0">
                <a:solidFill>
                  <a:srgbClr val="000000"/>
                </a:solidFill>
                <a:effectLst/>
                <a:latin typeface="Arial "/>
              </a:rPr>
              <a:t>those who were unable to take time off or worked ≥41 hours per week</a:t>
            </a:r>
          </a:p>
          <a:p>
            <a:pPr lvl="1"/>
            <a:r>
              <a:rPr lang="en-US" dirty="0">
                <a:latin typeface="Arial "/>
              </a:rPr>
              <a:t>More time on COVID response</a:t>
            </a:r>
          </a:p>
          <a:p>
            <a:pPr lvl="1"/>
            <a:r>
              <a:rPr lang="en-US" dirty="0">
                <a:latin typeface="Arial "/>
              </a:rPr>
              <a:t>Younger (&lt;29yo) and Transgender/non-binary</a:t>
            </a:r>
            <a:endParaRPr lang="en-US" i="1" dirty="0">
              <a:latin typeface="Arial "/>
            </a:endParaRPr>
          </a:p>
          <a:p>
            <a:endParaRPr lang="en-US" sz="900" i="1" dirty="0">
              <a:latin typeface="Arial "/>
            </a:endParaRPr>
          </a:p>
          <a:p>
            <a:r>
              <a:rPr lang="en-US" sz="900" dirty="0">
                <a:latin typeface="Arial "/>
              </a:rPr>
              <a:t>Bryant-</a:t>
            </a:r>
            <a:r>
              <a:rPr lang="en-US" sz="900" dirty="0" err="1">
                <a:latin typeface="Arial "/>
              </a:rPr>
              <a:t>Genevier</a:t>
            </a:r>
            <a:r>
              <a:rPr lang="en-US" sz="900" dirty="0">
                <a:latin typeface="Arial "/>
              </a:rPr>
              <a:t> J, Rao CY, Lopes-Cardozo B, et al. Symptoms of Depression, Anxiety, Post-Traumatic Stress Disorder, and Suicidal Ideation Among State, Tribal, Local, and Territorial Public Health Workers During the COVID-19 Pandemic — United States, March–April 2021. MMWR </a:t>
            </a:r>
            <a:r>
              <a:rPr lang="en-US" sz="900" dirty="0" err="1">
                <a:latin typeface="Arial "/>
              </a:rPr>
              <a:t>Morb</a:t>
            </a:r>
            <a:r>
              <a:rPr lang="en-US" sz="900" dirty="0">
                <a:latin typeface="Arial "/>
              </a:rPr>
              <a:t> Mortal </a:t>
            </a:r>
            <a:r>
              <a:rPr lang="en-US" sz="900" dirty="0" err="1">
                <a:latin typeface="Arial "/>
              </a:rPr>
              <a:t>Wkly</a:t>
            </a:r>
            <a:r>
              <a:rPr lang="en-US" sz="900" dirty="0">
                <a:latin typeface="Arial "/>
              </a:rPr>
              <a:t> Rep 2021;70:1680–1685. DOI: </a:t>
            </a:r>
            <a:r>
              <a:rPr lang="en-US" sz="900" dirty="0">
                <a:latin typeface="Arial "/>
                <a:hlinkClick r:id="rId3"/>
              </a:rPr>
              <a:t>http://dx.doi.org/10.15585/mmwr.mm7048a6</a:t>
            </a:r>
            <a:endParaRPr lang="en-US" sz="900" dirty="0">
              <a:latin typeface="Arial "/>
            </a:endParaRPr>
          </a:p>
        </p:txBody>
      </p:sp>
      <p:sp>
        <p:nvSpPr>
          <p:cNvPr id="4" name="TextBox 3">
            <a:extLst>
              <a:ext uri="{FF2B5EF4-FFF2-40B4-BE49-F238E27FC236}">
                <a16:creationId xmlns:a16="http://schemas.microsoft.com/office/drawing/2014/main" id="{0DD81960-D4EA-4395-93AB-7AE9B074EE6D}"/>
              </a:ext>
            </a:extLst>
          </p:cNvPr>
          <p:cNvSpPr txBox="1"/>
          <p:nvPr/>
        </p:nvSpPr>
        <p:spPr>
          <a:xfrm>
            <a:off x="2146697" y="1950679"/>
            <a:ext cx="4850606" cy="288451"/>
          </a:xfrm>
          <a:prstGeom prst="rect">
            <a:avLst/>
          </a:prstGeom>
        </p:spPr>
        <p:txBody>
          <a:bodyPr vert="horz" wrap="square" lIns="68580" tIns="34290" rIns="68580" bIns="34290" rtlCol="0" anchor="ctr">
            <a:noAutofit/>
          </a:bodyPr>
          <a:lstStyle/>
          <a:p>
            <a:pPr defTabSz="685800"/>
            <a:r>
              <a:rPr lang="en-US" sz="1050" dirty="0">
                <a:solidFill>
                  <a:srgbClr val="000000"/>
                </a:solidFill>
                <a:latin typeface="Arial" panose="020B0604020202020204" pitchFamily="34" charset="0"/>
                <a:cs typeface="Arial" panose="020B0604020202020204" pitchFamily="34" charset="0"/>
              </a:rPr>
              <a:t>Thanks to Dr. Margaret Cary for bringing my attention to this study!</a:t>
            </a:r>
          </a:p>
        </p:txBody>
      </p:sp>
    </p:spTree>
    <p:extLst>
      <p:ext uri="{BB962C8B-B14F-4D97-AF65-F5344CB8AC3E}">
        <p14:creationId xmlns:p14="http://schemas.microsoft.com/office/powerpoint/2010/main" val="205566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69810-DE80-4F09-A0E1-29FCFF5CD9D6}"/>
              </a:ext>
            </a:extLst>
          </p:cNvPr>
          <p:cNvSpPr>
            <a:spLocks noGrp="1"/>
          </p:cNvSpPr>
          <p:nvPr>
            <p:ph type="body" sz="quarter" idx="10"/>
          </p:nvPr>
        </p:nvSpPr>
        <p:spPr>
          <a:xfrm>
            <a:off x="1485899" y="1929468"/>
            <a:ext cx="5873354" cy="518815"/>
          </a:xfrm>
        </p:spPr>
        <p:txBody>
          <a:bodyPr/>
          <a:lstStyle/>
          <a:p>
            <a:r>
              <a:rPr lang="en-US" dirty="0"/>
              <a:t>Public Health Workers: CDC Study 2022</a:t>
            </a:r>
          </a:p>
        </p:txBody>
      </p:sp>
      <p:sp>
        <p:nvSpPr>
          <p:cNvPr id="3" name="Text Placeholder 2">
            <a:extLst>
              <a:ext uri="{FF2B5EF4-FFF2-40B4-BE49-F238E27FC236}">
                <a16:creationId xmlns:a16="http://schemas.microsoft.com/office/drawing/2014/main" id="{870702F2-1CB8-4022-9411-9179C0D59F97}"/>
              </a:ext>
            </a:extLst>
          </p:cNvPr>
          <p:cNvSpPr>
            <a:spLocks noGrp="1"/>
          </p:cNvSpPr>
          <p:nvPr>
            <p:ph type="body" sz="quarter" idx="11"/>
          </p:nvPr>
        </p:nvSpPr>
        <p:spPr>
          <a:xfrm>
            <a:off x="967978" y="2800918"/>
            <a:ext cx="6909197" cy="2253710"/>
          </a:xfrm>
        </p:spPr>
        <p:txBody>
          <a:bodyPr>
            <a:noAutofit/>
          </a:bodyPr>
          <a:lstStyle/>
          <a:p>
            <a:r>
              <a:rPr lang="en-US" sz="1500" dirty="0">
                <a:solidFill>
                  <a:srgbClr val="000000"/>
                </a:solidFill>
                <a:latin typeface="Arial "/>
              </a:rPr>
              <a:t>Surveyed state, tribal, local, and territorial public health workers (N=26,069)</a:t>
            </a:r>
          </a:p>
          <a:p>
            <a:pPr marL="0" indent="0">
              <a:buNone/>
            </a:pPr>
            <a:endParaRPr lang="en-US" sz="1500" dirty="0">
              <a:solidFill>
                <a:srgbClr val="000000"/>
              </a:solidFill>
              <a:latin typeface="Arial "/>
            </a:endParaRPr>
          </a:p>
          <a:p>
            <a:r>
              <a:rPr lang="en-US" sz="1500" dirty="0">
                <a:solidFill>
                  <a:srgbClr val="000000"/>
                </a:solidFill>
                <a:latin typeface="Arial "/>
              </a:rPr>
              <a:t>48.0% reported symptoms of at least one mental health condition in the past 2 weeks. </a:t>
            </a:r>
          </a:p>
          <a:p>
            <a:pPr marL="0" indent="0">
              <a:buNone/>
            </a:pPr>
            <a:endParaRPr lang="en-US" sz="1500" dirty="0">
              <a:solidFill>
                <a:srgbClr val="000000"/>
              </a:solidFill>
              <a:latin typeface="Arial "/>
            </a:endParaRPr>
          </a:p>
          <a:p>
            <a:r>
              <a:rPr lang="en-US" sz="1500" dirty="0">
                <a:solidFill>
                  <a:srgbClr val="000000"/>
                </a:solidFill>
                <a:latin typeface="Arial "/>
              </a:rPr>
              <a:t>Symptoms were more prevalent among:</a:t>
            </a:r>
          </a:p>
          <a:p>
            <a:pPr lvl="1"/>
            <a:r>
              <a:rPr lang="en-US" sz="1500" dirty="0">
                <a:solidFill>
                  <a:srgbClr val="000000"/>
                </a:solidFill>
                <a:latin typeface="Arial "/>
              </a:rPr>
              <a:t>those who were unable to take time off or worked ≥60 hours per week</a:t>
            </a:r>
          </a:p>
          <a:p>
            <a:pPr lvl="1"/>
            <a:r>
              <a:rPr lang="en-US" sz="1500" dirty="0">
                <a:latin typeface="Arial "/>
              </a:rPr>
              <a:t>More time on COVID response</a:t>
            </a:r>
          </a:p>
          <a:p>
            <a:pPr lvl="1"/>
            <a:r>
              <a:rPr lang="en-US" sz="1500" dirty="0">
                <a:latin typeface="Arial "/>
              </a:rPr>
              <a:t>Younger (&lt;29yo), Transgender/non-binary, or identified as multiple races</a:t>
            </a:r>
            <a:endParaRPr lang="en-US" sz="1500" i="1" dirty="0">
              <a:latin typeface="Arial "/>
            </a:endParaRPr>
          </a:p>
          <a:p>
            <a:endParaRPr lang="en-US" sz="675" i="1" dirty="0">
              <a:latin typeface="Arial "/>
            </a:endParaRPr>
          </a:p>
          <a:p>
            <a:r>
              <a:rPr lang="en-US" sz="600" dirty="0" err="1">
                <a:solidFill>
                  <a:srgbClr val="000000"/>
                </a:solidFill>
                <a:latin typeface="Open Sans"/>
              </a:rPr>
              <a:t>Koné</a:t>
            </a:r>
            <a:r>
              <a:rPr lang="en-US" sz="600" dirty="0">
                <a:solidFill>
                  <a:srgbClr val="000000"/>
                </a:solidFill>
                <a:latin typeface="Open Sans"/>
              </a:rPr>
              <a:t> A, </a:t>
            </a:r>
            <a:r>
              <a:rPr lang="en-US" sz="600" dirty="0" err="1">
                <a:solidFill>
                  <a:srgbClr val="000000"/>
                </a:solidFill>
                <a:latin typeface="Open Sans"/>
              </a:rPr>
              <a:t>Horter</a:t>
            </a:r>
            <a:r>
              <a:rPr lang="en-US" sz="600" dirty="0">
                <a:solidFill>
                  <a:srgbClr val="000000"/>
                </a:solidFill>
                <a:latin typeface="Open Sans"/>
              </a:rPr>
              <a:t> L, Thomas I, et al. Symptoms of mental health conditions and suicidal ideation among State, Tribal, Local, and Territorial Public Health Workers — United States, March 14–25, 2022. </a:t>
            </a:r>
            <a:r>
              <a:rPr lang="en-US" sz="600" i="1" dirty="0">
                <a:solidFill>
                  <a:srgbClr val="000000"/>
                </a:solidFill>
                <a:latin typeface="Open Sans"/>
              </a:rPr>
              <a:t>MMWR </a:t>
            </a:r>
            <a:r>
              <a:rPr lang="en-US" sz="600" i="1" dirty="0" err="1">
                <a:solidFill>
                  <a:srgbClr val="000000"/>
                </a:solidFill>
                <a:latin typeface="Open Sans"/>
              </a:rPr>
              <a:t>Morb</a:t>
            </a:r>
            <a:r>
              <a:rPr lang="en-US" sz="600" i="1" dirty="0">
                <a:solidFill>
                  <a:srgbClr val="000000"/>
                </a:solidFill>
                <a:latin typeface="Open Sans"/>
              </a:rPr>
              <a:t> Mortal </a:t>
            </a:r>
            <a:r>
              <a:rPr lang="en-US" sz="600" i="1" dirty="0" err="1">
                <a:solidFill>
                  <a:srgbClr val="000000"/>
                </a:solidFill>
                <a:latin typeface="Open Sans"/>
              </a:rPr>
              <a:t>Wkly</a:t>
            </a:r>
            <a:r>
              <a:rPr lang="en-US" sz="600" i="1" dirty="0">
                <a:solidFill>
                  <a:srgbClr val="000000"/>
                </a:solidFill>
                <a:latin typeface="Open Sans"/>
              </a:rPr>
              <a:t> Rep</a:t>
            </a:r>
            <a:r>
              <a:rPr lang="en-US" sz="600" dirty="0">
                <a:solidFill>
                  <a:srgbClr val="000000"/>
                </a:solidFill>
                <a:latin typeface="Open Sans"/>
              </a:rPr>
              <a:t> 2022;71:925–930. DOI: </a:t>
            </a:r>
            <a:r>
              <a:rPr lang="en-US" sz="600" dirty="0">
                <a:solidFill>
                  <a:srgbClr val="075290"/>
                </a:solidFill>
                <a:latin typeface="Open Sans"/>
                <a:hlinkClick r:id="rId3"/>
              </a:rPr>
              <a:t>http://dx.doi.org/10.15585/mmwr.mm7129a4</a:t>
            </a:r>
            <a:br>
              <a:rPr lang="en-US" sz="600" dirty="0"/>
            </a:br>
            <a:endParaRPr lang="en-US" sz="675" dirty="0">
              <a:latin typeface="Arial "/>
            </a:endParaRPr>
          </a:p>
        </p:txBody>
      </p:sp>
    </p:spTree>
    <p:extLst>
      <p:ext uri="{BB962C8B-B14F-4D97-AF65-F5344CB8AC3E}">
        <p14:creationId xmlns:p14="http://schemas.microsoft.com/office/powerpoint/2010/main" val="14800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F215D-BE8A-4517-A04B-C1692B70C165}"/>
              </a:ext>
            </a:extLst>
          </p:cNvPr>
          <p:cNvSpPr>
            <a:spLocks noGrp="1"/>
          </p:cNvSpPr>
          <p:nvPr>
            <p:ph type="body" sz="quarter" idx="10"/>
          </p:nvPr>
        </p:nvSpPr>
        <p:spPr>
          <a:xfrm>
            <a:off x="133916" y="1691685"/>
            <a:ext cx="8740662" cy="579153"/>
          </a:xfrm>
        </p:spPr>
        <p:txBody>
          <a:bodyPr>
            <a:noAutofit/>
          </a:bodyPr>
          <a:lstStyle/>
          <a:p>
            <a:pPr>
              <a:spcBef>
                <a:spcPts val="0"/>
              </a:spcBef>
            </a:pPr>
            <a:r>
              <a:rPr lang="en-US" sz="2400" dirty="0"/>
              <a:t>Acknowledging the Current Situation </a:t>
            </a:r>
          </a:p>
          <a:p>
            <a:pPr>
              <a:spcBef>
                <a:spcPts val="0"/>
              </a:spcBef>
            </a:pPr>
            <a:r>
              <a:rPr lang="en-US" sz="2400" dirty="0"/>
              <a:t>in Indian Country and Beyond</a:t>
            </a:r>
          </a:p>
        </p:txBody>
      </p:sp>
      <p:sp>
        <p:nvSpPr>
          <p:cNvPr id="3" name="Text Placeholder 2">
            <a:extLst>
              <a:ext uri="{FF2B5EF4-FFF2-40B4-BE49-F238E27FC236}">
                <a16:creationId xmlns:a16="http://schemas.microsoft.com/office/drawing/2014/main" id="{AC701DC2-7D94-497B-8C9C-73B46C325D57}"/>
              </a:ext>
            </a:extLst>
          </p:cNvPr>
          <p:cNvSpPr>
            <a:spLocks noGrp="1"/>
          </p:cNvSpPr>
          <p:nvPr>
            <p:ph type="body" sz="quarter" idx="11"/>
          </p:nvPr>
        </p:nvSpPr>
        <p:spPr>
          <a:xfrm>
            <a:off x="0" y="2998589"/>
            <a:ext cx="9144000" cy="3261122"/>
          </a:xfrm>
        </p:spPr>
        <p:txBody>
          <a:bodyPr>
            <a:noAutofit/>
          </a:bodyPr>
          <a:lstStyle/>
          <a:p>
            <a:pPr lvl="1"/>
            <a:r>
              <a:rPr lang="en-US" sz="2100" dirty="0">
                <a:latin typeface="Calibri" panose="020F0502020204030204" pitchFamily="34" charset="0"/>
                <a:ea typeface="Calibri" panose="020F0502020204030204" pitchFamily="34" charset="0"/>
              </a:rPr>
              <a:t>Inequity preceded COVID</a:t>
            </a:r>
          </a:p>
          <a:p>
            <a:pPr lvl="1"/>
            <a:r>
              <a:rPr lang="en-US" sz="2100" dirty="0">
                <a:latin typeface="Calibri" panose="020F0502020204030204" pitchFamily="34" charset="0"/>
                <a:ea typeface="Calibri" panose="020F0502020204030204" pitchFamily="34" charset="0"/>
              </a:rPr>
              <a:t>Inequity magnified </a:t>
            </a:r>
            <a:r>
              <a:rPr lang="en-US" sz="2100">
                <a:latin typeface="Calibri" panose="020F0502020204030204" pitchFamily="34" charset="0"/>
                <a:ea typeface="Calibri" panose="020F0502020204030204" pitchFamily="34" charset="0"/>
              </a:rPr>
              <a:t>and amplified </a:t>
            </a:r>
            <a:r>
              <a:rPr lang="en-US" sz="2100" dirty="0">
                <a:latin typeface="Calibri" panose="020F0502020204030204" pitchFamily="34" charset="0"/>
                <a:ea typeface="Calibri" panose="020F0502020204030204" pitchFamily="34" charset="0"/>
              </a:rPr>
              <a:t>by COVID</a:t>
            </a:r>
          </a:p>
          <a:p>
            <a:pPr lvl="1"/>
            <a:endParaRPr lang="en-US" sz="2100" dirty="0">
              <a:latin typeface="Calibri" panose="020F0502020204030204" pitchFamily="34" charset="0"/>
              <a:ea typeface="Calibri" panose="020F0502020204030204" pitchFamily="34" charset="0"/>
            </a:endParaRPr>
          </a:p>
          <a:p>
            <a:pPr marL="342900" lvl="1" indent="0">
              <a:buNone/>
            </a:pPr>
            <a:endParaRPr lang="en-US" sz="2100" dirty="0">
              <a:latin typeface="Calibri" panose="020F0502020204030204" pitchFamily="34" charset="0"/>
              <a:ea typeface="Calibri" panose="020F0502020204030204" pitchFamily="34" charset="0"/>
            </a:endParaRPr>
          </a:p>
          <a:p>
            <a:pPr marL="342900" lvl="1" indent="0">
              <a:buNone/>
            </a:pPr>
            <a:endParaRPr lang="en-US" sz="2100" dirty="0">
              <a:latin typeface="Calibri" panose="020F0502020204030204" pitchFamily="34" charset="0"/>
              <a:ea typeface="Calibri" panose="020F0502020204030204" pitchFamily="34" charset="0"/>
            </a:endParaRPr>
          </a:p>
          <a:p>
            <a:pPr lvl="1"/>
            <a:r>
              <a:rPr lang="en-US" sz="2100" dirty="0">
                <a:latin typeface="Calibri" panose="020F0502020204030204" pitchFamily="34" charset="0"/>
                <a:ea typeface="Calibri" panose="020F0502020204030204" pitchFamily="34" charset="0"/>
              </a:rPr>
              <a:t>Resilience/coping strategies preceded COVID</a:t>
            </a:r>
          </a:p>
          <a:p>
            <a:pPr lvl="1"/>
            <a:r>
              <a:rPr lang="en-US" sz="2100" dirty="0">
                <a:latin typeface="Calibri" panose="020F0502020204030204" pitchFamily="34" charset="0"/>
                <a:ea typeface="Calibri" panose="020F0502020204030204" pitchFamily="34" charset="0"/>
              </a:rPr>
              <a:t>Resilience/coping strategies utilized and further developed during COVID</a:t>
            </a:r>
          </a:p>
          <a:p>
            <a:pPr marL="342900" lvl="1" indent="0">
              <a:buNone/>
            </a:pPr>
            <a:endParaRPr lang="en-US"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64A7258A-0427-405F-AD14-CD5B29B2B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707" y="2739879"/>
            <a:ext cx="2924144" cy="2179865"/>
          </a:xfrm>
          <a:prstGeom prst="rect">
            <a:avLst/>
          </a:prstGeom>
        </p:spPr>
      </p:pic>
    </p:spTree>
    <p:extLst>
      <p:ext uri="{BB962C8B-B14F-4D97-AF65-F5344CB8AC3E}">
        <p14:creationId xmlns:p14="http://schemas.microsoft.com/office/powerpoint/2010/main" val="325821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3319E-1E55-4310-B1F1-17B8E85CD262}"/>
              </a:ext>
            </a:extLst>
          </p:cNvPr>
          <p:cNvSpPr>
            <a:spLocks noGrp="1"/>
          </p:cNvSpPr>
          <p:nvPr>
            <p:ph type="body" sz="quarter" idx="10"/>
          </p:nvPr>
        </p:nvSpPr>
        <p:spPr>
          <a:xfrm>
            <a:off x="476519" y="1572885"/>
            <a:ext cx="7831138" cy="691753"/>
          </a:xfrm>
        </p:spPr>
        <p:txBody>
          <a:bodyPr/>
          <a:lstStyle/>
          <a:p>
            <a:r>
              <a:rPr lang="en-US" dirty="0"/>
              <a:t>Moral Injury or Moral Distress</a:t>
            </a:r>
          </a:p>
        </p:txBody>
      </p:sp>
      <p:sp>
        <p:nvSpPr>
          <p:cNvPr id="3" name="Text Placeholder 2">
            <a:extLst>
              <a:ext uri="{FF2B5EF4-FFF2-40B4-BE49-F238E27FC236}">
                <a16:creationId xmlns:a16="http://schemas.microsoft.com/office/drawing/2014/main" id="{F05E9296-4BB6-41EF-A877-DB92DB94F36A}"/>
              </a:ext>
            </a:extLst>
          </p:cNvPr>
          <p:cNvSpPr>
            <a:spLocks noGrp="1"/>
          </p:cNvSpPr>
          <p:nvPr>
            <p:ph type="body" sz="quarter" idx="11"/>
          </p:nvPr>
        </p:nvSpPr>
        <p:spPr>
          <a:xfrm>
            <a:off x="300837" y="3461536"/>
            <a:ext cx="8378444" cy="2045019"/>
          </a:xfrm>
        </p:spPr>
        <p:txBody>
          <a:bodyPr>
            <a:noAutofit/>
          </a:bodyPr>
          <a:lstStyle/>
          <a:p>
            <a:r>
              <a:rPr lang="en-US" sz="1950" dirty="0"/>
              <a:t>Injury to core values and often occurs when one is unable to provide maximal care for individual patients due to limitations that are outside of their control.</a:t>
            </a:r>
          </a:p>
          <a:p>
            <a:pPr lvl="1"/>
            <a:r>
              <a:rPr lang="en-US" sz="1650" dirty="0"/>
              <a:t>Can include witnessing or learning about these circumstances.</a:t>
            </a:r>
          </a:p>
          <a:p>
            <a:pPr marL="0" indent="0">
              <a:buNone/>
            </a:pPr>
            <a:endParaRPr lang="en-US" sz="900" dirty="0"/>
          </a:p>
          <a:p>
            <a:r>
              <a:rPr lang="en-US" sz="1950" dirty="0"/>
              <a:t> Signs include guilt, shame, outrage, distrust, and isolation.</a:t>
            </a:r>
          </a:p>
          <a:p>
            <a:pPr marL="0" indent="0">
              <a:buNone/>
            </a:pPr>
            <a:endParaRPr lang="en-US" sz="1350" dirty="0"/>
          </a:p>
          <a:p>
            <a:r>
              <a:rPr lang="en-US" sz="1950" dirty="0"/>
              <a:t> </a:t>
            </a:r>
            <a:r>
              <a:rPr lang="en-US" sz="1950" dirty="0" err="1"/>
              <a:t>Biopsychosociospiritual</a:t>
            </a:r>
            <a:r>
              <a:rPr lang="en-US" sz="1950" dirty="0"/>
              <a:t> model recommended as framework for addressing moral injury</a:t>
            </a:r>
          </a:p>
        </p:txBody>
      </p:sp>
      <p:sp>
        <p:nvSpPr>
          <p:cNvPr id="5" name="TextBox 4">
            <a:extLst>
              <a:ext uri="{FF2B5EF4-FFF2-40B4-BE49-F238E27FC236}">
                <a16:creationId xmlns:a16="http://schemas.microsoft.com/office/drawing/2014/main" id="{40C976F2-F874-496C-AEF3-3A29A8DE3E67}"/>
              </a:ext>
            </a:extLst>
          </p:cNvPr>
          <p:cNvSpPr txBox="1"/>
          <p:nvPr/>
        </p:nvSpPr>
        <p:spPr>
          <a:xfrm>
            <a:off x="4392088" y="5680039"/>
            <a:ext cx="5521817" cy="253916"/>
          </a:xfrm>
          <a:prstGeom prst="rect">
            <a:avLst/>
          </a:prstGeom>
          <a:noFill/>
        </p:spPr>
        <p:txBody>
          <a:bodyPr wrap="square" rtlCol="0">
            <a:spAutoFit/>
          </a:bodyPr>
          <a:lstStyle/>
          <a:p>
            <a:pPr defTabSz="685800"/>
            <a:r>
              <a:rPr lang="en-US" sz="1050" dirty="0">
                <a:solidFill>
                  <a:srgbClr val="000000"/>
                </a:solidFill>
                <a:latin typeface="Calibri"/>
              </a:rPr>
              <a:t>https://www.ptsd.va.gov/professional/treat/cooccurring/moral_injury.asp</a:t>
            </a:r>
          </a:p>
        </p:txBody>
      </p:sp>
      <p:pic>
        <p:nvPicPr>
          <p:cNvPr id="3074" name="Picture 2" descr="It's Not Burnout, It's Moral Injury">
            <a:extLst>
              <a:ext uri="{FF2B5EF4-FFF2-40B4-BE49-F238E27FC236}">
                <a16:creationId xmlns:a16="http://schemas.microsoft.com/office/drawing/2014/main" id="{2A2FEAAD-35CF-486E-A14D-F47E015ECE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4559" y="2086498"/>
            <a:ext cx="2295056" cy="128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2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D8131-8612-4E8D-9CC2-9C4A57644959}"/>
              </a:ext>
            </a:extLst>
          </p:cNvPr>
          <p:cNvSpPr>
            <a:spLocks noGrp="1"/>
          </p:cNvSpPr>
          <p:nvPr>
            <p:ph type="body" sz="quarter" idx="10"/>
          </p:nvPr>
        </p:nvSpPr>
        <p:spPr>
          <a:xfrm>
            <a:off x="457200" y="1727431"/>
            <a:ext cx="7831138" cy="691753"/>
          </a:xfrm>
        </p:spPr>
        <p:txBody>
          <a:bodyPr/>
          <a:lstStyle/>
          <a:p>
            <a:r>
              <a:rPr lang="en-US" dirty="0"/>
              <a:t>Grief – Six Stages, Multiple Sources</a:t>
            </a:r>
          </a:p>
        </p:txBody>
      </p:sp>
      <p:sp>
        <p:nvSpPr>
          <p:cNvPr id="3" name="Text Placeholder 2">
            <a:extLst>
              <a:ext uri="{FF2B5EF4-FFF2-40B4-BE49-F238E27FC236}">
                <a16:creationId xmlns:a16="http://schemas.microsoft.com/office/drawing/2014/main" id="{32C6CEAB-C7FA-4512-BBB9-9950E674F8EF}"/>
              </a:ext>
            </a:extLst>
          </p:cNvPr>
          <p:cNvSpPr>
            <a:spLocks noGrp="1"/>
          </p:cNvSpPr>
          <p:nvPr>
            <p:ph type="body" sz="quarter" idx="11"/>
          </p:nvPr>
        </p:nvSpPr>
        <p:spPr>
          <a:xfrm>
            <a:off x="3157538" y="2671763"/>
            <a:ext cx="5130799" cy="3284534"/>
          </a:xfrm>
        </p:spPr>
        <p:txBody>
          <a:bodyPr>
            <a:normAutofit/>
          </a:bodyPr>
          <a:lstStyle/>
          <a:p>
            <a:r>
              <a:rPr lang="en-US" dirty="0">
                <a:solidFill>
                  <a:srgbClr val="00B050"/>
                </a:solidFill>
              </a:rPr>
              <a:t>Denial</a:t>
            </a:r>
            <a:r>
              <a:rPr lang="en-US" dirty="0"/>
              <a:t> </a:t>
            </a:r>
          </a:p>
          <a:p>
            <a:r>
              <a:rPr lang="en-US" dirty="0">
                <a:solidFill>
                  <a:srgbClr val="FF0000"/>
                </a:solidFill>
              </a:rPr>
              <a:t>Anger</a:t>
            </a:r>
          </a:p>
          <a:p>
            <a:r>
              <a:rPr lang="en-US" dirty="0">
                <a:solidFill>
                  <a:srgbClr val="0070C0"/>
                </a:solidFill>
              </a:rPr>
              <a:t>Bargaining</a:t>
            </a:r>
            <a:r>
              <a:rPr lang="en-US" dirty="0"/>
              <a:t> </a:t>
            </a:r>
          </a:p>
          <a:p>
            <a:r>
              <a:rPr lang="en-US" dirty="0">
                <a:solidFill>
                  <a:srgbClr val="00B0F0"/>
                </a:solidFill>
              </a:rPr>
              <a:t>Sadness</a:t>
            </a:r>
            <a:endParaRPr lang="en-US" dirty="0"/>
          </a:p>
          <a:p>
            <a:r>
              <a:rPr lang="en-US" dirty="0">
                <a:solidFill>
                  <a:srgbClr val="FFC000"/>
                </a:solidFill>
              </a:rPr>
              <a:t>Acceptance</a:t>
            </a:r>
          </a:p>
          <a:p>
            <a:r>
              <a:rPr lang="en-US" dirty="0">
                <a:solidFill>
                  <a:srgbClr val="7030A0"/>
                </a:solidFill>
              </a:rPr>
              <a:t>Meaning</a:t>
            </a:r>
            <a:endParaRPr lang="en-US" i="1" dirty="0"/>
          </a:p>
        </p:txBody>
      </p:sp>
      <p:sp>
        <p:nvSpPr>
          <p:cNvPr id="4" name="TextBox 3">
            <a:extLst>
              <a:ext uri="{FF2B5EF4-FFF2-40B4-BE49-F238E27FC236}">
                <a16:creationId xmlns:a16="http://schemas.microsoft.com/office/drawing/2014/main" id="{33BFBEF9-79D8-4FDD-94EF-990D12B72225}"/>
              </a:ext>
            </a:extLst>
          </p:cNvPr>
          <p:cNvSpPr txBox="1"/>
          <p:nvPr/>
        </p:nvSpPr>
        <p:spPr>
          <a:xfrm>
            <a:off x="4035494" y="5554014"/>
            <a:ext cx="4527864" cy="253916"/>
          </a:xfrm>
          <a:prstGeom prst="rect">
            <a:avLst/>
          </a:prstGeom>
          <a:noFill/>
        </p:spPr>
        <p:txBody>
          <a:bodyPr wrap="square" rtlCol="0">
            <a:spAutoFit/>
          </a:bodyPr>
          <a:lstStyle/>
          <a:p>
            <a:pPr defTabSz="685800">
              <a:defRPr/>
            </a:pPr>
            <a:r>
              <a:rPr lang="en-US" sz="1050" dirty="0">
                <a:solidFill>
                  <a:prstClr val="black"/>
                </a:solidFill>
                <a:latin typeface="Calibri" panose="020F0502020204030204"/>
              </a:rPr>
              <a:t>David Kessler, https://hbr.org/2020/03/that-discomfort-youre-feeling-is-grief</a:t>
            </a:r>
          </a:p>
        </p:txBody>
      </p:sp>
      <p:pic>
        <p:nvPicPr>
          <p:cNvPr id="4098" name="Picture 2" descr="500+ Grief Pictures [HD] | Download Free Images on Unsplash">
            <a:extLst>
              <a:ext uri="{FF2B5EF4-FFF2-40B4-BE49-F238E27FC236}">
                <a16:creationId xmlns:a16="http://schemas.microsoft.com/office/drawing/2014/main" id="{FF5B26B3-3E92-4B15-807D-30AB6D1E46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5298" y="1622955"/>
            <a:ext cx="1964531" cy="1307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95CE3C-2272-4D28-8731-D7309819E279}"/>
              </a:ext>
            </a:extLst>
          </p:cNvPr>
          <p:cNvSpPr txBox="1"/>
          <p:nvPr/>
        </p:nvSpPr>
        <p:spPr>
          <a:xfrm>
            <a:off x="578644" y="5200650"/>
            <a:ext cx="2578894" cy="500063"/>
          </a:xfrm>
          <a:prstGeom prst="rect">
            <a:avLst/>
          </a:prstGeom>
        </p:spPr>
        <p:txBody>
          <a:bodyPr vert="horz" wrap="square" lIns="68580" tIns="34290" rIns="68580" bIns="34290" rtlCol="0" anchor="ctr">
            <a:normAutofit fontScale="97500"/>
          </a:bodyPr>
          <a:lstStyle/>
          <a:p>
            <a:pPr defTabSz="685800"/>
            <a:r>
              <a:rPr lang="en-US" sz="2025" dirty="0">
                <a:solidFill>
                  <a:srgbClr val="000000"/>
                </a:solidFill>
                <a:latin typeface="Avenir Black"/>
                <a:cs typeface="Avenir Black"/>
              </a:rPr>
              <a:t>In </a:t>
            </a:r>
            <a:r>
              <a:rPr lang="en-US" sz="2025" dirty="0" err="1">
                <a:solidFill>
                  <a:srgbClr val="000000"/>
                </a:solidFill>
                <a:latin typeface="Avenir Black"/>
                <a:cs typeface="Avenir Black"/>
              </a:rPr>
              <a:t>Memorium</a:t>
            </a:r>
            <a:r>
              <a:rPr lang="en-US" sz="2025" dirty="0">
                <a:solidFill>
                  <a:srgbClr val="000000"/>
                </a:solidFill>
                <a:latin typeface="Avenir Black"/>
                <a:cs typeface="Avenir Black"/>
              </a:rPr>
              <a:t>	</a:t>
            </a:r>
          </a:p>
        </p:txBody>
      </p:sp>
    </p:spTree>
    <p:extLst>
      <p:ext uri="{BB962C8B-B14F-4D97-AF65-F5344CB8AC3E}">
        <p14:creationId xmlns:p14="http://schemas.microsoft.com/office/powerpoint/2010/main" val="72379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4801" y="1675875"/>
            <a:ext cx="7831138" cy="691753"/>
          </a:xfrm>
        </p:spPr>
        <p:txBody>
          <a:bodyPr>
            <a:normAutofit/>
          </a:bodyPr>
          <a:lstStyle/>
          <a:p>
            <a:r>
              <a:rPr lang="en-US" dirty="0"/>
              <a:t>Trauma and Stress-Related Disorders</a:t>
            </a:r>
          </a:p>
        </p:txBody>
      </p:sp>
      <p:sp>
        <p:nvSpPr>
          <p:cNvPr id="3" name="Text Placeholder 2"/>
          <p:cNvSpPr>
            <a:spLocks noGrp="1"/>
          </p:cNvSpPr>
          <p:nvPr>
            <p:ph type="body" sz="quarter" idx="11"/>
          </p:nvPr>
        </p:nvSpPr>
        <p:spPr>
          <a:xfrm>
            <a:off x="2252265" y="2187449"/>
            <a:ext cx="6042518" cy="3116615"/>
          </a:xfrm>
        </p:spPr>
        <p:txBody>
          <a:bodyPr>
            <a:noAutofit/>
          </a:bodyPr>
          <a:lstStyle/>
          <a:p>
            <a:r>
              <a:rPr lang="en-US" sz="1650" dirty="0"/>
              <a:t>4 categories of symptoms</a:t>
            </a:r>
          </a:p>
          <a:p>
            <a:pPr lvl="1"/>
            <a:r>
              <a:rPr lang="en-US" sz="1650" dirty="0"/>
              <a:t>Intrusion symptoms </a:t>
            </a:r>
          </a:p>
          <a:p>
            <a:pPr lvl="1"/>
            <a:r>
              <a:rPr lang="en-US" sz="1650" dirty="0"/>
              <a:t>Avoidance</a:t>
            </a:r>
          </a:p>
          <a:p>
            <a:pPr lvl="1"/>
            <a:r>
              <a:rPr lang="en-US" sz="1650" dirty="0"/>
              <a:t>Negative alterations in cognitions and mood</a:t>
            </a:r>
          </a:p>
          <a:p>
            <a:pPr lvl="1"/>
            <a:r>
              <a:rPr lang="en-US" sz="1650" dirty="0"/>
              <a:t>Alterations in arousal and reactivity (</a:t>
            </a:r>
            <a:r>
              <a:rPr lang="en-US" sz="1650" dirty="0" err="1"/>
              <a:t>incl</a:t>
            </a:r>
            <a:r>
              <a:rPr lang="en-US" sz="1650" dirty="0"/>
              <a:t> sleep disturbance)</a:t>
            </a:r>
          </a:p>
          <a:p>
            <a:r>
              <a:rPr lang="en-US" sz="1650" dirty="0"/>
              <a:t>Time frames </a:t>
            </a:r>
          </a:p>
          <a:p>
            <a:pPr lvl="1"/>
            <a:r>
              <a:rPr lang="en-US" sz="1650" dirty="0"/>
              <a:t>Acute Stress Disorder: 3 days to 1 month </a:t>
            </a:r>
          </a:p>
          <a:p>
            <a:pPr lvl="1"/>
            <a:r>
              <a:rPr lang="en-US" sz="1650" dirty="0"/>
              <a:t>PTSD &gt;1 month</a:t>
            </a:r>
          </a:p>
          <a:p>
            <a:pPr lvl="1"/>
            <a:r>
              <a:rPr lang="en-US" sz="1650" dirty="0"/>
              <a:t>Delayed onset - &gt;6 months after stressor</a:t>
            </a:r>
          </a:p>
          <a:p>
            <a:r>
              <a:rPr lang="en-US" sz="1650" dirty="0"/>
              <a:t>Functional impact</a:t>
            </a:r>
          </a:p>
          <a:p>
            <a:pPr marL="0" indent="0">
              <a:buNone/>
            </a:pPr>
            <a:endParaRPr lang="en-US" sz="1650" dirty="0"/>
          </a:p>
          <a:p>
            <a:r>
              <a:rPr lang="en-US" sz="1650" dirty="0"/>
              <a:t>Heterogeneity:  </a:t>
            </a:r>
            <a:r>
              <a:rPr lang="en-US" sz="1650" dirty="0">
                <a:solidFill>
                  <a:srgbClr val="FF0000"/>
                </a:solidFill>
              </a:rPr>
              <a:t>636,120 ways to have PTSD</a:t>
            </a:r>
          </a:p>
          <a:p>
            <a:pPr>
              <a:buNone/>
            </a:pPr>
            <a:endParaRPr lang="en-US" sz="1650" dirty="0"/>
          </a:p>
        </p:txBody>
      </p:sp>
      <p:sp>
        <p:nvSpPr>
          <p:cNvPr id="4" name="TextBox 3"/>
          <p:cNvSpPr txBox="1"/>
          <p:nvPr/>
        </p:nvSpPr>
        <p:spPr>
          <a:xfrm>
            <a:off x="6019799" y="5803900"/>
            <a:ext cx="2038350" cy="196850"/>
          </a:xfrm>
          <a:prstGeom prst="rect">
            <a:avLst/>
          </a:prstGeom>
        </p:spPr>
        <p:txBody>
          <a:bodyPr vert="horz" wrap="square" lIns="68580" tIns="34290" rIns="68580" bIns="34290" rtlCol="0" anchor="ctr">
            <a:normAutofit fontScale="37500" lnSpcReduction="20000"/>
          </a:bodyPr>
          <a:lstStyle/>
          <a:p>
            <a:pPr defTabSz="685800"/>
            <a:r>
              <a:rPr lang="en-US" sz="2025" dirty="0">
                <a:solidFill>
                  <a:prstClr val="black"/>
                </a:solidFill>
                <a:latin typeface="Avenir Black"/>
                <a:cs typeface="Avenir Black"/>
              </a:rPr>
              <a:t>DSM-V, </a:t>
            </a:r>
            <a:r>
              <a:rPr lang="en-US" sz="2025" dirty="0" err="1">
                <a:solidFill>
                  <a:prstClr val="black"/>
                </a:solidFill>
                <a:latin typeface="Avenir Black"/>
                <a:cs typeface="Avenir Black"/>
              </a:rPr>
              <a:t>Galatzer</a:t>
            </a:r>
            <a:r>
              <a:rPr lang="en-US" sz="2025" dirty="0">
                <a:solidFill>
                  <a:prstClr val="black"/>
                </a:solidFill>
                <a:latin typeface="Avenir Black"/>
                <a:cs typeface="Avenir Black"/>
              </a:rPr>
              <a:t>-Levy and Bryant 2013</a:t>
            </a:r>
          </a:p>
        </p:txBody>
      </p:sp>
      <p:pic>
        <p:nvPicPr>
          <p:cNvPr id="1026" name="Picture 2" descr="Post-Traumatic Stress Disorder (PTSD) Is More Than A Bad Story">
            <a:extLst>
              <a:ext uri="{FF2B5EF4-FFF2-40B4-BE49-F238E27FC236}">
                <a16:creationId xmlns:a16="http://schemas.microsoft.com/office/drawing/2014/main" id="{B67FDE76-9C16-4BD7-93DB-0B55D9ED08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459" y="3429001"/>
            <a:ext cx="1878806" cy="13644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weapon&#10;&#10;Description automatically generated">
            <a:extLst>
              <a:ext uri="{FF2B5EF4-FFF2-40B4-BE49-F238E27FC236}">
                <a16:creationId xmlns:a16="http://schemas.microsoft.com/office/drawing/2014/main" id="{67E22285-4BB7-4B60-803C-5D79630391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75885" y="3858815"/>
            <a:ext cx="1964531" cy="1307306"/>
          </a:xfrm>
          <a:prstGeom prst="rect">
            <a:avLst/>
          </a:prstGeom>
        </p:spPr>
      </p:pic>
    </p:spTree>
    <p:extLst>
      <p:ext uri="{BB962C8B-B14F-4D97-AF65-F5344CB8AC3E}">
        <p14:creationId xmlns:p14="http://schemas.microsoft.com/office/powerpoint/2010/main" val="302455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nut 9"/>
          <p:cNvSpPr/>
          <p:nvPr/>
        </p:nvSpPr>
        <p:spPr bwMode="auto">
          <a:xfrm>
            <a:off x="4463143" y="1215724"/>
            <a:ext cx="2370668" cy="2370668"/>
          </a:xfrm>
          <a:prstGeom prst="donut">
            <a:avLst/>
          </a:prstGeom>
          <a:noFill/>
          <a:ln w="9525"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latin typeface="Calibri"/>
              <a:ea typeface="ＭＳ Ｐゴシック" charset="0"/>
              <a:cs typeface="ＭＳ Ｐゴシック" charset="0"/>
            </a:endParaRPr>
          </a:p>
        </p:txBody>
      </p:sp>
      <p:sp>
        <p:nvSpPr>
          <p:cNvPr id="48144" name="Rectangle 48143"/>
          <p:cNvSpPr/>
          <p:nvPr/>
        </p:nvSpPr>
        <p:spPr bwMode="auto">
          <a:xfrm>
            <a:off x="7620000" y="5328105"/>
            <a:ext cx="1366762" cy="508000"/>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latin typeface="Calibri"/>
              <a:ea typeface="ＭＳ Ｐゴシック" charset="0"/>
              <a:cs typeface="ＭＳ Ｐゴシック" charset="0"/>
            </a:endParaRPr>
          </a:p>
        </p:txBody>
      </p:sp>
      <p:sp>
        <p:nvSpPr>
          <p:cNvPr id="32" name="Title 1"/>
          <p:cNvSpPr txBox="1">
            <a:spLocks/>
          </p:cNvSpPr>
          <p:nvPr/>
        </p:nvSpPr>
        <p:spPr>
          <a:xfrm>
            <a:off x="0" y="1066801"/>
            <a:ext cx="9144000" cy="743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200" b="1" dirty="0">
                <a:solidFill>
                  <a:srgbClr val="DF5327">
                    <a:lumMod val="75000"/>
                  </a:srgbClr>
                </a:solidFill>
                <a:latin typeface="Calibri"/>
                <a:ea typeface=""/>
              </a:rPr>
              <a:t>A PATH TO POST-TRAUMATIC GROWTH</a:t>
            </a:r>
          </a:p>
        </p:txBody>
      </p:sp>
      <p:sp>
        <p:nvSpPr>
          <p:cNvPr id="2" name="Oval 1">
            <a:extLst>
              <a:ext uri="{FF2B5EF4-FFF2-40B4-BE49-F238E27FC236}">
                <a16:creationId xmlns:a16="http://schemas.microsoft.com/office/drawing/2014/main" id="{C82B8EEE-AFFF-44B3-BBED-5C165F212812}"/>
              </a:ext>
            </a:extLst>
          </p:cNvPr>
          <p:cNvSpPr/>
          <p:nvPr/>
        </p:nvSpPr>
        <p:spPr bwMode="auto">
          <a:xfrm>
            <a:off x="157239" y="1810389"/>
            <a:ext cx="8829524" cy="402571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solidFill>
                <a:srgbClr val="000000"/>
              </a:solidFill>
              <a:latin typeface="Arial" charset="0"/>
              <a:ea typeface="ＭＳ Ｐゴシック" pitchFamily="1" charset="-128"/>
            </a:endParaRPr>
          </a:p>
        </p:txBody>
      </p:sp>
      <p:sp>
        <p:nvSpPr>
          <p:cNvPr id="3" name="Oval 2">
            <a:extLst>
              <a:ext uri="{FF2B5EF4-FFF2-40B4-BE49-F238E27FC236}">
                <a16:creationId xmlns:a16="http://schemas.microsoft.com/office/drawing/2014/main" id="{95E4D006-C272-4313-BD2E-97207BF93624}"/>
              </a:ext>
            </a:extLst>
          </p:cNvPr>
          <p:cNvSpPr/>
          <p:nvPr/>
        </p:nvSpPr>
        <p:spPr bwMode="auto">
          <a:xfrm>
            <a:off x="157239" y="1959312"/>
            <a:ext cx="6551059" cy="368296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solidFill>
                <a:srgbClr val="000000"/>
              </a:solidFill>
              <a:latin typeface="Arial" charset="0"/>
              <a:ea typeface="ＭＳ Ｐゴシック" pitchFamily="1" charset="-128"/>
            </a:endParaRPr>
          </a:p>
        </p:txBody>
      </p:sp>
      <p:sp>
        <p:nvSpPr>
          <p:cNvPr id="26" name="Oval 25">
            <a:extLst>
              <a:ext uri="{FF2B5EF4-FFF2-40B4-BE49-F238E27FC236}">
                <a16:creationId xmlns:a16="http://schemas.microsoft.com/office/drawing/2014/main" id="{8D317731-C1CF-4687-95E0-68BFC827B1C2}"/>
              </a:ext>
            </a:extLst>
          </p:cNvPr>
          <p:cNvSpPr/>
          <p:nvPr/>
        </p:nvSpPr>
        <p:spPr bwMode="auto">
          <a:xfrm>
            <a:off x="157238" y="2339733"/>
            <a:ext cx="3702663" cy="2937409"/>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solidFill>
                <a:srgbClr val="000000"/>
              </a:solidFill>
              <a:latin typeface="Arial" charset="0"/>
              <a:ea typeface="ＭＳ Ｐゴシック" pitchFamily="1" charset="-128"/>
            </a:endParaRPr>
          </a:p>
          <a:p>
            <a:pPr defTabSz="914378" eaLnBrk="0" fontAlgn="base" hangingPunct="0">
              <a:spcBef>
                <a:spcPct val="0"/>
              </a:spcBef>
              <a:spcAft>
                <a:spcPct val="0"/>
              </a:spcAft>
            </a:pPr>
            <a:endParaRPr lang="en-US" sz="24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endParaRPr lang="en-US" sz="2400" dirty="0">
              <a:solidFill>
                <a:srgbClr val="000000"/>
              </a:solidFill>
              <a:latin typeface="Arial" charset="0"/>
              <a:ea typeface="ＭＳ Ｐゴシック" pitchFamily="1" charset="-128"/>
            </a:endParaRPr>
          </a:p>
        </p:txBody>
      </p:sp>
      <p:sp>
        <p:nvSpPr>
          <p:cNvPr id="4" name="Rectangle 3">
            <a:extLst>
              <a:ext uri="{FF2B5EF4-FFF2-40B4-BE49-F238E27FC236}">
                <a16:creationId xmlns:a16="http://schemas.microsoft.com/office/drawing/2014/main" id="{280E52B0-6074-44B6-9D30-E2609998A6A1}"/>
              </a:ext>
            </a:extLst>
          </p:cNvPr>
          <p:cNvSpPr/>
          <p:nvPr/>
        </p:nvSpPr>
        <p:spPr bwMode="auto">
          <a:xfrm>
            <a:off x="4034807" y="3450695"/>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solidFill>
                  <a:srgbClr val="000000"/>
                </a:solidFill>
                <a:latin typeface="Arial" charset="0"/>
                <a:ea typeface="ＭＳ Ｐゴシック" pitchFamily="1" charset="-128"/>
              </a:rPr>
              <a:t>Learning Zone</a:t>
            </a:r>
          </a:p>
        </p:txBody>
      </p:sp>
      <p:sp>
        <p:nvSpPr>
          <p:cNvPr id="28" name="Rectangle 27">
            <a:extLst>
              <a:ext uri="{FF2B5EF4-FFF2-40B4-BE49-F238E27FC236}">
                <a16:creationId xmlns:a16="http://schemas.microsoft.com/office/drawing/2014/main" id="{4343B52F-E15F-4934-BE85-EF70A12EF4B2}"/>
              </a:ext>
            </a:extLst>
          </p:cNvPr>
          <p:cNvSpPr/>
          <p:nvPr/>
        </p:nvSpPr>
        <p:spPr bwMode="auto">
          <a:xfrm>
            <a:off x="6872168" y="3392533"/>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solidFill>
                  <a:srgbClr val="000000"/>
                </a:solidFill>
                <a:latin typeface="Arial" charset="0"/>
                <a:ea typeface="ＭＳ Ｐゴシック" pitchFamily="1" charset="-128"/>
              </a:rPr>
              <a:t>Growth Zone</a:t>
            </a:r>
          </a:p>
        </p:txBody>
      </p:sp>
      <p:cxnSp>
        <p:nvCxnSpPr>
          <p:cNvPr id="12" name="Straight Arrow Connector 11">
            <a:extLst>
              <a:ext uri="{FF2B5EF4-FFF2-40B4-BE49-F238E27FC236}">
                <a16:creationId xmlns:a16="http://schemas.microsoft.com/office/drawing/2014/main" id="{C2BDC6FA-3C3A-4ADD-BEA8-7786B23D1522}"/>
              </a:ext>
            </a:extLst>
          </p:cNvPr>
          <p:cNvCxnSpPr>
            <a:cxnSpLocks/>
          </p:cNvCxnSpPr>
          <p:nvPr/>
        </p:nvCxnSpPr>
        <p:spPr bwMode="auto">
          <a:xfrm>
            <a:off x="1351371" y="4146706"/>
            <a:ext cx="7428488" cy="0"/>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E85C1557-5440-4CB9-A6D7-CB74AF2855FE}"/>
              </a:ext>
            </a:extLst>
          </p:cNvPr>
          <p:cNvSpPr/>
          <p:nvPr/>
        </p:nvSpPr>
        <p:spPr bwMode="auto">
          <a:xfrm>
            <a:off x="1315883" y="3450695"/>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solidFill>
                  <a:srgbClr val="000000"/>
                </a:solidFill>
                <a:latin typeface="Arial" charset="0"/>
                <a:ea typeface="ＭＳ Ｐゴシック" pitchFamily="1" charset="-128"/>
              </a:rPr>
              <a:t>Fear Zone</a:t>
            </a:r>
          </a:p>
        </p:txBody>
      </p:sp>
    </p:spTree>
    <p:extLst>
      <p:ext uri="{BB962C8B-B14F-4D97-AF65-F5344CB8AC3E}">
        <p14:creationId xmlns:p14="http://schemas.microsoft.com/office/powerpoint/2010/main" val="3950350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nut 9"/>
          <p:cNvSpPr/>
          <p:nvPr/>
        </p:nvSpPr>
        <p:spPr bwMode="auto">
          <a:xfrm>
            <a:off x="4463143" y="1215724"/>
            <a:ext cx="2370668" cy="2370668"/>
          </a:xfrm>
          <a:prstGeom prst="donut">
            <a:avLst/>
          </a:prstGeom>
          <a:noFill/>
          <a:ln w="9525"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latin typeface="Calibri"/>
              <a:ea typeface="ＭＳ Ｐゴシック" charset="0"/>
              <a:cs typeface="ＭＳ Ｐゴシック" charset="0"/>
            </a:endParaRPr>
          </a:p>
        </p:txBody>
      </p:sp>
      <p:sp>
        <p:nvSpPr>
          <p:cNvPr id="48144" name="Rectangle 48143"/>
          <p:cNvSpPr/>
          <p:nvPr/>
        </p:nvSpPr>
        <p:spPr bwMode="auto">
          <a:xfrm>
            <a:off x="7620000" y="5328105"/>
            <a:ext cx="1366762" cy="508000"/>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latin typeface="Calibri"/>
              <a:ea typeface="ＭＳ Ｐゴシック" charset="0"/>
              <a:cs typeface="ＭＳ Ｐゴシック" charset="0"/>
            </a:endParaRPr>
          </a:p>
        </p:txBody>
      </p:sp>
      <p:sp>
        <p:nvSpPr>
          <p:cNvPr id="32" name="Title 1"/>
          <p:cNvSpPr txBox="1">
            <a:spLocks/>
          </p:cNvSpPr>
          <p:nvPr/>
        </p:nvSpPr>
        <p:spPr>
          <a:xfrm>
            <a:off x="0" y="1066801"/>
            <a:ext cx="9144000" cy="743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200" b="1" dirty="0">
                <a:solidFill>
                  <a:srgbClr val="DF5327">
                    <a:lumMod val="75000"/>
                  </a:srgbClr>
                </a:solidFill>
                <a:latin typeface="Calibri"/>
                <a:ea typeface=""/>
              </a:rPr>
              <a:t>THE PATH TO POST-TRAUMATIC GROWTH</a:t>
            </a:r>
          </a:p>
        </p:txBody>
      </p:sp>
      <p:sp>
        <p:nvSpPr>
          <p:cNvPr id="2" name="Oval 1">
            <a:extLst>
              <a:ext uri="{FF2B5EF4-FFF2-40B4-BE49-F238E27FC236}">
                <a16:creationId xmlns:a16="http://schemas.microsoft.com/office/drawing/2014/main" id="{C82B8EEE-AFFF-44B3-BBED-5C165F212812}"/>
              </a:ext>
            </a:extLst>
          </p:cNvPr>
          <p:cNvSpPr/>
          <p:nvPr/>
        </p:nvSpPr>
        <p:spPr bwMode="auto">
          <a:xfrm>
            <a:off x="3235300" y="3363725"/>
            <a:ext cx="2644166" cy="19016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solidFill>
                <a:srgbClr val="000000"/>
              </a:solidFill>
              <a:latin typeface="Arial" charset="0"/>
              <a:ea typeface="ＭＳ Ｐゴシック" pitchFamily="1" charset="-128"/>
            </a:endParaRPr>
          </a:p>
        </p:txBody>
      </p:sp>
      <p:sp>
        <p:nvSpPr>
          <p:cNvPr id="28" name="Rectangle 27">
            <a:extLst>
              <a:ext uri="{FF2B5EF4-FFF2-40B4-BE49-F238E27FC236}">
                <a16:creationId xmlns:a16="http://schemas.microsoft.com/office/drawing/2014/main" id="{4343B52F-E15F-4934-BE85-EF70A12EF4B2}"/>
              </a:ext>
            </a:extLst>
          </p:cNvPr>
          <p:cNvSpPr/>
          <p:nvPr/>
        </p:nvSpPr>
        <p:spPr bwMode="auto">
          <a:xfrm>
            <a:off x="3606959" y="4049444"/>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solidFill>
                  <a:srgbClr val="000000"/>
                </a:solidFill>
                <a:latin typeface="Arial" charset="0"/>
                <a:ea typeface="ＭＳ Ｐゴシック" pitchFamily="1" charset="-128"/>
              </a:rPr>
              <a:t>Growth Zone</a:t>
            </a:r>
          </a:p>
        </p:txBody>
      </p:sp>
      <p:sp>
        <p:nvSpPr>
          <p:cNvPr id="5" name="Oval 4">
            <a:extLst>
              <a:ext uri="{FF2B5EF4-FFF2-40B4-BE49-F238E27FC236}">
                <a16:creationId xmlns:a16="http://schemas.microsoft.com/office/drawing/2014/main" id="{CF1CD5ED-2FC9-4B15-91F0-1C17BE2297C8}"/>
              </a:ext>
            </a:extLst>
          </p:cNvPr>
          <p:cNvSpPr/>
          <p:nvPr/>
        </p:nvSpPr>
        <p:spPr bwMode="auto">
          <a:xfrm>
            <a:off x="3645342" y="1688320"/>
            <a:ext cx="1853317" cy="1391431"/>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Spiritual Changes</a:t>
            </a:r>
          </a:p>
        </p:txBody>
      </p:sp>
      <p:sp>
        <p:nvSpPr>
          <p:cNvPr id="24" name="Oval 23">
            <a:extLst>
              <a:ext uri="{FF2B5EF4-FFF2-40B4-BE49-F238E27FC236}">
                <a16:creationId xmlns:a16="http://schemas.microsoft.com/office/drawing/2014/main" id="{3F1D61A9-EBE0-4CBC-899B-6D4055380C56}"/>
              </a:ext>
            </a:extLst>
          </p:cNvPr>
          <p:cNvSpPr/>
          <p:nvPr/>
        </p:nvSpPr>
        <p:spPr bwMode="auto">
          <a:xfrm>
            <a:off x="6343804" y="2162316"/>
            <a:ext cx="1678812" cy="1266685"/>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Personal Strength</a:t>
            </a:r>
          </a:p>
        </p:txBody>
      </p:sp>
      <p:sp>
        <p:nvSpPr>
          <p:cNvPr id="25" name="Oval 24">
            <a:extLst>
              <a:ext uri="{FF2B5EF4-FFF2-40B4-BE49-F238E27FC236}">
                <a16:creationId xmlns:a16="http://schemas.microsoft.com/office/drawing/2014/main" id="{140DEA61-312E-4C87-A942-14C471BA7D00}"/>
              </a:ext>
            </a:extLst>
          </p:cNvPr>
          <p:cNvSpPr/>
          <p:nvPr/>
        </p:nvSpPr>
        <p:spPr bwMode="auto">
          <a:xfrm>
            <a:off x="6343804" y="4008571"/>
            <a:ext cx="1713176" cy="1485900"/>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Relating to Others</a:t>
            </a:r>
          </a:p>
        </p:txBody>
      </p:sp>
      <p:sp>
        <p:nvSpPr>
          <p:cNvPr id="27" name="Oval 26">
            <a:extLst>
              <a:ext uri="{FF2B5EF4-FFF2-40B4-BE49-F238E27FC236}">
                <a16:creationId xmlns:a16="http://schemas.microsoft.com/office/drawing/2014/main" id="{53644315-88C7-415A-B342-9624E8A035B8}"/>
              </a:ext>
            </a:extLst>
          </p:cNvPr>
          <p:cNvSpPr/>
          <p:nvPr/>
        </p:nvSpPr>
        <p:spPr bwMode="auto">
          <a:xfrm>
            <a:off x="772010" y="2401058"/>
            <a:ext cx="2141662" cy="1345355"/>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New Possibilities </a:t>
            </a:r>
          </a:p>
        </p:txBody>
      </p:sp>
      <p:sp>
        <p:nvSpPr>
          <p:cNvPr id="29" name="Oval 28">
            <a:extLst>
              <a:ext uri="{FF2B5EF4-FFF2-40B4-BE49-F238E27FC236}">
                <a16:creationId xmlns:a16="http://schemas.microsoft.com/office/drawing/2014/main" id="{F611694D-E2C5-4BE0-A0CD-B463E3A1926C}"/>
              </a:ext>
            </a:extLst>
          </p:cNvPr>
          <p:cNvSpPr/>
          <p:nvPr/>
        </p:nvSpPr>
        <p:spPr bwMode="auto">
          <a:xfrm>
            <a:off x="424544" y="4218759"/>
            <a:ext cx="2320125" cy="1617346"/>
          </a:xfrm>
          <a:prstGeom prst="ellipse">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Appreciation </a:t>
            </a: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for Life</a:t>
            </a:r>
          </a:p>
        </p:txBody>
      </p:sp>
      <p:cxnSp>
        <p:nvCxnSpPr>
          <p:cNvPr id="30" name="Straight Arrow Connector 29">
            <a:extLst>
              <a:ext uri="{FF2B5EF4-FFF2-40B4-BE49-F238E27FC236}">
                <a16:creationId xmlns:a16="http://schemas.microsoft.com/office/drawing/2014/main" id="{39E9129C-8E03-4460-8B08-06BF4FC9F5F4}"/>
              </a:ext>
            </a:extLst>
          </p:cNvPr>
          <p:cNvCxnSpPr>
            <a:cxnSpLocks/>
          </p:cNvCxnSpPr>
          <p:nvPr/>
        </p:nvCxnSpPr>
        <p:spPr bwMode="auto">
          <a:xfrm flipH="1">
            <a:off x="2656183" y="4514851"/>
            <a:ext cx="619050" cy="236671"/>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9DD58446-BD4F-44A7-9B54-25D0C67B2035}"/>
              </a:ext>
            </a:extLst>
          </p:cNvPr>
          <p:cNvCxnSpPr>
            <a:cxnSpLocks/>
          </p:cNvCxnSpPr>
          <p:nvPr/>
        </p:nvCxnSpPr>
        <p:spPr bwMode="auto">
          <a:xfrm flipH="1" flipV="1">
            <a:off x="2778154" y="3429001"/>
            <a:ext cx="624134" cy="387811"/>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AAB82BE2-73FB-472C-9A23-C08F4931F32B}"/>
              </a:ext>
            </a:extLst>
          </p:cNvPr>
          <p:cNvCxnSpPr>
            <a:cxnSpLocks/>
          </p:cNvCxnSpPr>
          <p:nvPr/>
        </p:nvCxnSpPr>
        <p:spPr bwMode="auto">
          <a:xfrm>
            <a:off x="5750114" y="4751522"/>
            <a:ext cx="605920" cy="152405"/>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5218E7D3-D06D-4115-A74C-8B6BFB2255A1}"/>
              </a:ext>
            </a:extLst>
          </p:cNvPr>
          <p:cNvCxnSpPr>
            <a:cxnSpLocks/>
          </p:cNvCxnSpPr>
          <p:nvPr/>
        </p:nvCxnSpPr>
        <p:spPr bwMode="auto">
          <a:xfrm flipV="1">
            <a:off x="5703148" y="3184478"/>
            <a:ext cx="837359" cy="550836"/>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A1173B6E-FA55-44F8-A93A-BB75BDF86FD7}"/>
              </a:ext>
            </a:extLst>
          </p:cNvPr>
          <p:cNvCxnSpPr>
            <a:cxnSpLocks/>
            <a:stCxn id="2" idx="0"/>
          </p:cNvCxnSpPr>
          <p:nvPr/>
        </p:nvCxnSpPr>
        <p:spPr bwMode="auto">
          <a:xfrm flipV="1">
            <a:off x="4557383" y="3076194"/>
            <a:ext cx="0" cy="287531"/>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57" name="TextBox 56">
            <a:extLst>
              <a:ext uri="{FF2B5EF4-FFF2-40B4-BE49-F238E27FC236}">
                <a16:creationId xmlns:a16="http://schemas.microsoft.com/office/drawing/2014/main" id="{AC59875C-C4AC-4F76-A3D6-8B14DBAC88AA}"/>
              </a:ext>
            </a:extLst>
          </p:cNvPr>
          <p:cNvSpPr txBox="1"/>
          <p:nvPr/>
        </p:nvSpPr>
        <p:spPr>
          <a:xfrm>
            <a:off x="5921768" y="5627184"/>
            <a:ext cx="3064994" cy="40408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a:r>
              <a:rPr lang="en-US" sz="1013" dirty="0">
                <a:solidFill>
                  <a:srgbClr val="DDDDDD"/>
                </a:solidFill>
                <a:latin typeface="Calibri"/>
              </a:rPr>
              <a:t>https://www.phoenixtraumacenter.com/post-traumatic-growth/</a:t>
            </a:r>
          </a:p>
        </p:txBody>
      </p:sp>
    </p:spTree>
    <p:extLst>
      <p:ext uri="{BB962C8B-B14F-4D97-AF65-F5344CB8AC3E}">
        <p14:creationId xmlns:p14="http://schemas.microsoft.com/office/powerpoint/2010/main" val="35365794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par>
                                <p:cTn id="52" presetID="53" presetClass="entr" presetSubtype="16"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5" grpId="0" animBg="1"/>
      <p:bldP spid="24" grpId="0" animBg="1"/>
      <p:bldP spid="25" grpId="0" animBg="1"/>
      <p:bldP spid="27"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0879" y="987469"/>
            <a:ext cx="4045298" cy="4147835"/>
          </a:xfrm>
          <a:prstGeom prst="rect">
            <a:avLst/>
          </a:prstGeom>
        </p:spPr>
      </p:pic>
      <p:sp>
        <p:nvSpPr>
          <p:cNvPr id="2" name="TextBox 1">
            <a:extLst>
              <a:ext uri="{FF2B5EF4-FFF2-40B4-BE49-F238E27FC236}">
                <a16:creationId xmlns:a16="http://schemas.microsoft.com/office/drawing/2014/main" id="{5D177775-869F-4BFA-910F-DCF7C94B5151}"/>
              </a:ext>
            </a:extLst>
          </p:cNvPr>
          <p:cNvSpPr txBox="1"/>
          <p:nvPr/>
        </p:nvSpPr>
        <p:spPr>
          <a:xfrm>
            <a:off x="6564085" y="4789055"/>
            <a:ext cx="2465615" cy="369332"/>
          </a:xfrm>
          <a:prstGeom prst="rect">
            <a:avLst/>
          </a:prstGeom>
          <a:noFill/>
        </p:spPr>
        <p:txBody>
          <a:bodyPr wrap="square" rtlCol="0">
            <a:spAutoFit/>
          </a:bodyPr>
          <a:lstStyle/>
          <a:p>
            <a:pPr defTabSz="685800"/>
            <a:r>
              <a:rPr lang="en-US" sz="900" dirty="0">
                <a:solidFill>
                  <a:srgbClr val="000000"/>
                </a:solidFill>
                <a:latin typeface="Calibri"/>
              </a:rPr>
              <a:t>https://ifunny.co/picture/i-hate-that-moment-when-you-re-tired-and-sleepy-ggOJmYfu4?s=cl</a:t>
            </a:r>
          </a:p>
        </p:txBody>
      </p:sp>
    </p:spTree>
    <p:extLst>
      <p:ext uri="{BB962C8B-B14F-4D97-AF65-F5344CB8AC3E}">
        <p14:creationId xmlns:p14="http://schemas.microsoft.com/office/powerpoint/2010/main" val="130558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14488" y="2242783"/>
            <a:ext cx="5915025" cy="15310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171450" defTabSz="685800">
              <a:spcBef>
                <a:spcPts val="375"/>
              </a:spcBef>
              <a:spcAft>
                <a:spcPts val="450"/>
              </a:spcAft>
            </a:pPr>
            <a:r>
              <a:rPr lang="en-US" sz="2100" b="1" i="1" dirty="0">
                <a:solidFill>
                  <a:srgbClr val="418AB3"/>
                </a:solidFill>
                <a:latin typeface="Calibri"/>
              </a:rPr>
              <a:t>Realizes</a:t>
            </a:r>
            <a:r>
              <a:rPr lang="en-US" sz="2100" i="1" dirty="0">
                <a:solidFill>
                  <a:srgbClr val="000000"/>
                </a:solidFill>
                <a:latin typeface="Calibri"/>
              </a:rPr>
              <a:t> </a:t>
            </a:r>
            <a:r>
              <a:rPr lang="en-US" sz="2100" dirty="0">
                <a:solidFill>
                  <a:srgbClr val="000000"/>
                </a:solidFill>
                <a:latin typeface="Calibri"/>
              </a:rPr>
              <a:t>the widespread impact of trauma and understands potential paths for recovery</a:t>
            </a:r>
          </a:p>
          <a:p>
            <a:pPr marL="514350" lvl="1" indent="-171450" defTabSz="685800">
              <a:spcBef>
                <a:spcPts val="375"/>
              </a:spcBef>
              <a:spcAft>
                <a:spcPts val="450"/>
              </a:spcAft>
            </a:pPr>
            <a:r>
              <a:rPr lang="en-US" sz="2100" b="1" i="1" dirty="0">
                <a:solidFill>
                  <a:srgbClr val="418AB3"/>
                </a:solidFill>
                <a:latin typeface="Calibri"/>
              </a:rPr>
              <a:t>Recognizes</a:t>
            </a:r>
            <a:r>
              <a:rPr lang="en-US" sz="2100" dirty="0">
                <a:solidFill>
                  <a:srgbClr val="000000"/>
                </a:solidFill>
                <a:latin typeface="Calibri"/>
              </a:rPr>
              <a:t> how trauma affects all individuals involved in an organization, including its own workforce </a:t>
            </a:r>
          </a:p>
          <a:p>
            <a:pPr marL="514350" lvl="1" indent="-171450" defTabSz="685800">
              <a:spcBef>
                <a:spcPts val="375"/>
              </a:spcBef>
              <a:spcAft>
                <a:spcPts val="450"/>
              </a:spcAft>
            </a:pPr>
            <a:r>
              <a:rPr lang="en-US" sz="2100" b="1" i="1" dirty="0">
                <a:solidFill>
                  <a:srgbClr val="418AB3"/>
                </a:solidFill>
                <a:latin typeface="Calibri"/>
              </a:rPr>
              <a:t>Responds</a:t>
            </a:r>
            <a:r>
              <a:rPr lang="en-US" sz="2100" b="1" i="1" dirty="0">
                <a:solidFill>
                  <a:srgbClr val="008000"/>
                </a:solidFill>
                <a:latin typeface="Calibri"/>
              </a:rPr>
              <a:t> </a:t>
            </a:r>
            <a:r>
              <a:rPr lang="en-US" sz="2100" dirty="0">
                <a:solidFill>
                  <a:srgbClr val="000000"/>
                </a:solidFill>
                <a:latin typeface="Calibri"/>
              </a:rPr>
              <a:t>by fully integrating knowledge about trauma into policies, procedures, and practices </a:t>
            </a:r>
            <a:endParaRPr lang="en-US" sz="2100" b="1" i="1" dirty="0">
              <a:solidFill>
                <a:srgbClr val="008000"/>
              </a:solidFill>
              <a:latin typeface="Calibri"/>
            </a:endParaRPr>
          </a:p>
          <a:p>
            <a:pPr marL="514350" lvl="1" indent="-171450" defTabSz="685800">
              <a:spcBef>
                <a:spcPts val="375"/>
              </a:spcBef>
              <a:spcAft>
                <a:spcPts val="450"/>
              </a:spcAft>
            </a:pPr>
            <a:r>
              <a:rPr lang="en-US" sz="2100" b="1" i="1" dirty="0">
                <a:solidFill>
                  <a:srgbClr val="418AB3"/>
                </a:solidFill>
                <a:latin typeface="Calibri"/>
              </a:rPr>
              <a:t>Resists </a:t>
            </a:r>
            <a:r>
              <a:rPr lang="en-US" sz="2100" dirty="0">
                <a:solidFill>
                  <a:srgbClr val="000000"/>
                </a:solidFill>
                <a:latin typeface="Calibri"/>
              </a:rPr>
              <a:t>re-traumatization</a:t>
            </a:r>
          </a:p>
        </p:txBody>
      </p:sp>
      <p:sp>
        <p:nvSpPr>
          <p:cNvPr id="5" name="Title 1"/>
          <p:cNvSpPr txBox="1">
            <a:spLocks/>
          </p:cNvSpPr>
          <p:nvPr/>
        </p:nvSpPr>
        <p:spPr>
          <a:xfrm>
            <a:off x="1272701" y="1489389"/>
            <a:ext cx="6580831" cy="64817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bg2">
                    <a:lumMod val="25000"/>
                  </a:schemeClr>
                </a:solidFill>
                <a:latin typeface="Arial" panose="020B0604020202020204" pitchFamily="34" charset="0"/>
                <a:ea typeface="+mj-ea"/>
                <a:cs typeface="Arial" panose="020B0604020202020204" pitchFamily="34" charset="0"/>
              </a:defRPr>
            </a:lvl1pPr>
          </a:lstStyle>
          <a:p>
            <a:pPr defTabSz="685800"/>
            <a:r>
              <a:rPr lang="en-US" sz="2700" b="1" dirty="0">
                <a:solidFill>
                  <a:srgbClr val="C00000"/>
                </a:solidFill>
                <a:latin typeface="Arial"/>
                <a:cs typeface="Arial"/>
              </a:rPr>
              <a:t>The Trauma-Informed Approach</a:t>
            </a:r>
          </a:p>
        </p:txBody>
      </p:sp>
      <p:sp>
        <p:nvSpPr>
          <p:cNvPr id="6" name="Rectangle: Rounded Corners 5"/>
          <p:cNvSpPr/>
          <p:nvPr/>
        </p:nvSpPr>
        <p:spPr>
          <a:xfrm>
            <a:off x="2348067" y="5216124"/>
            <a:ext cx="4482692" cy="6982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1350"/>
              </a:spcBef>
            </a:pPr>
            <a:endParaRPr lang="en-US" sz="150" dirty="0">
              <a:solidFill>
                <a:prstClr val="white"/>
              </a:solidFill>
              <a:latin typeface="Calibri"/>
              <a:cs typeface="Calibri"/>
            </a:endParaRPr>
          </a:p>
          <a:p>
            <a:pPr algn="ctr" defTabSz="685800">
              <a:spcBef>
                <a:spcPts val="1350"/>
              </a:spcBef>
            </a:pPr>
            <a:r>
              <a:rPr lang="en-US" sz="2400" dirty="0">
                <a:solidFill>
                  <a:prstClr val="white"/>
                </a:solidFill>
                <a:latin typeface="Calibri"/>
                <a:cs typeface="Calibri"/>
              </a:rPr>
              <a:t>A TI approach refers to a change in </a:t>
            </a:r>
            <a:r>
              <a:rPr lang="en-US" sz="2400" b="1" i="1" dirty="0">
                <a:solidFill>
                  <a:prstClr val="white"/>
                </a:solidFill>
                <a:latin typeface="Calibri"/>
                <a:cs typeface="Calibri"/>
              </a:rPr>
              <a:t>organizational</a:t>
            </a:r>
            <a:r>
              <a:rPr lang="en-US" sz="2400" dirty="0">
                <a:solidFill>
                  <a:prstClr val="white"/>
                </a:solidFill>
                <a:latin typeface="Calibri"/>
                <a:cs typeface="Calibri"/>
              </a:rPr>
              <a:t> culture.</a:t>
            </a:r>
          </a:p>
          <a:p>
            <a:pPr algn="ctr" defTabSz="685800"/>
            <a:endParaRPr lang="en-US" sz="1350" dirty="0">
              <a:solidFill>
                <a:prstClr val="white"/>
              </a:solidFill>
              <a:latin typeface="Calibri"/>
            </a:endParaRPr>
          </a:p>
        </p:txBody>
      </p:sp>
    </p:spTree>
    <p:extLst>
      <p:ext uri="{BB962C8B-B14F-4D97-AF65-F5344CB8AC3E}">
        <p14:creationId xmlns:p14="http://schemas.microsoft.com/office/powerpoint/2010/main" val="335354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8641" y="1056094"/>
            <a:ext cx="91440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b="1" dirty="0">
                <a:solidFill>
                  <a:srgbClr val="DF5327">
                    <a:lumMod val="75000"/>
                  </a:srgbClr>
                </a:solidFill>
                <a:latin typeface="Calibri"/>
                <a:ea typeface=""/>
              </a:rPr>
              <a:t>TRAUMA-INFORMED CARE</a:t>
            </a:r>
          </a:p>
        </p:txBody>
      </p:sp>
      <p:sp>
        <p:nvSpPr>
          <p:cNvPr id="28" name="TextBox 27">
            <a:extLst>
              <a:ext uri="{FF2B5EF4-FFF2-40B4-BE49-F238E27FC236}">
                <a16:creationId xmlns:a16="http://schemas.microsoft.com/office/drawing/2014/main" id="{01ED2D5D-7FB0-47B2-B2A1-3EB0A5613AE3}"/>
              </a:ext>
            </a:extLst>
          </p:cNvPr>
          <p:cNvSpPr txBox="1"/>
          <p:nvPr/>
        </p:nvSpPr>
        <p:spPr>
          <a:xfrm>
            <a:off x="7810968" y="5711312"/>
            <a:ext cx="1333032" cy="404085"/>
          </a:xfrm>
          <a:prstGeom prst="rect">
            <a:avLst/>
          </a:prstGeom>
          <a:noFill/>
        </p:spPr>
        <p:txBody>
          <a:bodyPr wrap="square" rtlCol="0">
            <a:spAutoFit/>
          </a:bodyPr>
          <a:lstStyle/>
          <a:p>
            <a:pPr defTabSz="685800"/>
            <a:r>
              <a:rPr lang="en-US" sz="1013" i="1" dirty="0">
                <a:solidFill>
                  <a:prstClr val="white"/>
                </a:solidFill>
                <a:latin typeface="Calibri"/>
                <a:hlinkClick r:id="rId3">
                  <a:extLst>
                    <a:ext uri="{A12FA001-AC4F-418D-AE19-62706E023703}">
                      <ahyp:hlinkClr xmlns:ahyp="http://schemas.microsoft.com/office/drawing/2018/hyperlinkcolor" val="tx"/>
                    </a:ext>
                  </a:extLst>
                </a:hlinkClick>
              </a:rPr>
              <a:t>www.samhsa.org/TIC</a:t>
            </a:r>
            <a:endParaRPr lang="en-US" sz="1013" i="1" dirty="0">
              <a:solidFill>
                <a:prstClr val="white"/>
              </a:solidFill>
              <a:latin typeface="Calibri"/>
            </a:endParaRPr>
          </a:p>
          <a:p>
            <a:pPr defTabSz="685800"/>
            <a:endParaRPr lang="en-US" sz="1013" dirty="0">
              <a:solidFill>
                <a:srgbClr val="000000"/>
              </a:solidFill>
              <a:latin typeface="Calibri"/>
            </a:endParaRPr>
          </a:p>
        </p:txBody>
      </p:sp>
      <p:sp>
        <p:nvSpPr>
          <p:cNvPr id="2" name="Rectangle 1">
            <a:extLst>
              <a:ext uri="{FF2B5EF4-FFF2-40B4-BE49-F238E27FC236}">
                <a16:creationId xmlns:a16="http://schemas.microsoft.com/office/drawing/2014/main" id="{A58A702E-E33B-4AAB-BA99-821588AE5487}"/>
              </a:ext>
            </a:extLst>
          </p:cNvPr>
          <p:cNvSpPr/>
          <p:nvPr/>
        </p:nvSpPr>
        <p:spPr bwMode="auto">
          <a:xfrm>
            <a:off x="1075504" y="2464405"/>
            <a:ext cx="2233754" cy="1266678"/>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Safety: Physical and psychological</a:t>
            </a:r>
          </a:p>
        </p:txBody>
      </p:sp>
      <p:sp>
        <p:nvSpPr>
          <p:cNvPr id="25" name="Rectangle 24">
            <a:extLst>
              <a:ext uri="{FF2B5EF4-FFF2-40B4-BE49-F238E27FC236}">
                <a16:creationId xmlns:a16="http://schemas.microsoft.com/office/drawing/2014/main" id="{67DFE219-22B1-4374-A72A-60CBB8F5334B}"/>
              </a:ext>
            </a:extLst>
          </p:cNvPr>
          <p:cNvSpPr/>
          <p:nvPr/>
        </p:nvSpPr>
        <p:spPr bwMode="auto">
          <a:xfrm>
            <a:off x="3446414" y="2438581"/>
            <a:ext cx="2379621" cy="1266678"/>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Trustworthiness and transparency</a:t>
            </a:r>
          </a:p>
        </p:txBody>
      </p:sp>
      <p:sp>
        <p:nvSpPr>
          <p:cNvPr id="26" name="Rectangle 25">
            <a:extLst>
              <a:ext uri="{FF2B5EF4-FFF2-40B4-BE49-F238E27FC236}">
                <a16:creationId xmlns:a16="http://schemas.microsoft.com/office/drawing/2014/main" id="{AA651193-79D1-4D9C-9A9B-2A5855317EFA}"/>
              </a:ext>
            </a:extLst>
          </p:cNvPr>
          <p:cNvSpPr/>
          <p:nvPr/>
        </p:nvSpPr>
        <p:spPr bwMode="auto">
          <a:xfrm>
            <a:off x="5933389" y="2475289"/>
            <a:ext cx="2233753" cy="122997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Collaboration and mutuality</a:t>
            </a:r>
          </a:p>
        </p:txBody>
      </p:sp>
      <p:sp>
        <p:nvSpPr>
          <p:cNvPr id="29" name="Rectangle 28">
            <a:extLst>
              <a:ext uri="{FF2B5EF4-FFF2-40B4-BE49-F238E27FC236}">
                <a16:creationId xmlns:a16="http://schemas.microsoft.com/office/drawing/2014/main" id="{02C94BAC-6FE9-4532-9F82-7FC8D0946FFE}"/>
              </a:ext>
            </a:extLst>
          </p:cNvPr>
          <p:cNvSpPr/>
          <p:nvPr/>
        </p:nvSpPr>
        <p:spPr bwMode="auto">
          <a:xfrm>
            <a:off x="1084214" y="3899997"/>
            <a:ext cx="2233753" cy="149442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Empowerment, voice, and choice</a:t>
            </a:r>
          </a:p>
        </p:txBody>
      </p:sp>
      <p:sp>
        <p:nvSpPr>
          <p:cNvPr id="31" name="Rectangle 30">
            <a:extLst>
              <a:ext uri="{FF2B5EF4-FFF2-40B4-BE49-F238E27FC236}">
                <a16:creationId xmlns:a16="http://schemas.microsoft.com/office/drawing/2014/main" id="{B647E426-628B-46BC-816A-70A25621BAB2}"/>
              </a:ext>
            </a:extLst>
          </p:cNvPr>
          <p:cNvSpPr/>
          <p:nvPr/>
        </p:nvSpPr>
        <p:spPr bwMode="auto">
          <a:xfrm>
            <a:off x="3435247" y="3899992"/>
            <a:ext cx="2390789" cy="1494428"/>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Cultural, historical, and gender acknowledgment</a:t>
            </a:r>
          </a:p>
        </p:txBody>
      </p:sp>
      <p:sp>
        <p:nvSpPr>
          <p:cNvPr id="32" name="Rectangle 31">
            <a:extLst>
              <a:ext uri="{FF2B5EF4-FFF2-40B4-BE49-F238E27FC236}">
                <a16:creationId xmlns:a16="http://schemas.microsoft.com/office/drawing/2014/main" id="{A8946056-6C73-4CBE-8649-67AF6480D491}"/>
              </a:ext>
            </a:extLst>
          </p:cNvPr>
          <p:cNvSpPr/>
          <p:nvPr/>
        </p:nvSpPr>
        <p:spPr bwMode="auto">
          <a:xfrm>
            <a:off x="5933388" y="3878855"/>
            <a:ext cx="2233750" cy="149442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solidFill>
                <a:srgbClr val="000000"/>
              </a:solidFill>
              <a:latin typeface="Arial" charset="0"/>
              <a:ea typeface="ＭＳ Ｐゴシック" pitchFamily="1" charset="-128"/>
            </a:endParaRP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Peer </a:t>
            </a:r>
          </a:p>
          <a:p>
            <a:pPr algn="ctr" defTabSz="914378" eaLnBrk="0" fontAlgn="base" hangingPunct="0">
              <a:spcBef>
                <a:spcPct val="0"/>
              </a:spcBef>
              <a:spcAft>
                <a:spcPct val="0"/>
              </a:spcAft>
            </a:pPr>
            <a:r>
              <a:rPr lang="en-US" sz="2000" dirty="0">
                <a:solidFill>
                  <a:srgbClr val="000000"/>
                </a:solidFill>
                <a:latin typeface="Arial" charset="0"/>
                <a:ea typeface="ＭＳ Ｐゴシック" pitchFamily="1" charset="-128"/>
              </a:rPr>
              <a:t>support</a:t>
            </a:r>
          </a:p>
        </p:txBody>
      </p:sp>
      <p:sp>
        <p:nvSpPr>
          <p:cNvPr id="3" name="TextBox 2">
            <a:extLst>
              <a:ext uri="{FF2B5EF4-FFF2-40B4-BE49-F238E27FC236}">
                <a16:creationId xmlns:a16="http://schemas.microsoft.com/office/drawing/2014/main" id="{E8AB7C80-2998-4F91-A764-CE489FC2140E}"/>
              </a:ext>
            </a:extLst>
          </p:cNvPr>
          <p:cNvSpPr txBox="1"/>
          <p:nvPr/>
        </p:nvSpPr>
        <p:spPr>
          <a:xfrm>
            <a:off x="6788258" y="5711311"/>
            <a:ext cx="1110066" cy="190637"/>
          </a:xfrm>
          <a:prstGeom prst="rect">
            <a:avLst/>
          </a:prstGeom>
        </p:spPr>
        <p:txBody>
          <a:bodyPr vert="horz" wrap="square" lIns="68580" tIns="34290" rIns="68580" bIns="34290" rtlCol="0" anchor="ctr">
            <a:normAutofit fontScale="25000" lnSpcReduction="20000"/>
          </a:bodyPr>
          <a:lstStyle/>
          <a:p>
            <a:pPr defTabSz="685800"/>
            <a:r>
              <a:rPr lang="en-US" sz="2025" dirty="0">
                <a:solidFill>
                  <a:srgbClr val="000000"/>
                </a:solidFill>
                <a:latin typeface="Avenir Black"/>
                <a:cs typeface="Avenir Black"/>
              </a:rPr>
              <a:t>https://www.samhsa.gov/</a:t>
            </a:r>
          </a:p>
        </p:txBody>
      </p:sp>
    </p:spTree>
    <p:extLst>
      <p:ext uri="{BB962C8B-B14F-4D97-AF65-F5344CB8AC3E}">
        <p14:creationId xmlns:p14="http://schemas.microsoft.com/office/powerpoint/2010/main" val="728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9" grpId="0" animBg="1"/>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B8D81-F27A-406D-81A1-DB6591F2C274}"/>
              </a:ext>
            </a:extLst>
          </p:cNvPr>
          <p:cNvSpPr>
            <a:spLocks noGrp="1"/>
          </p:cNvSpPr>
          <p:nvPr>
            <p:ph type="body" sz="quarter" idx="10"/>
          </p:nvPr>
        </p:nvSpPr>
        <p:spPr/>
        <p:txBody>
          <a:bodyPr vert="horz" lIns="68580" tIns="34290" rIns="68580" bIns="34290" rtlCol="0" anchor="t">
            <a:noAutofit/>
          </a:bodyPr>
          <a:lstStyle/>
          <a:p>
            <a:r>
              <a:rPr lang="en-US" sz="2400" dirty="0">
                <a:solidFill>
                  <a:srgbClr val="C00000"/>
                </a:solidFill>
              </a:rPr>
              <a:t>Trauma-Informed Approach </a:t>
            </a:r>
            <a:r>
              <a:rPr lang="en-US" sz="2400" dirty="0"/>
              <a:t>vs </a:t>
            </a:r>
            <a:r>
              <a:rPr lang="en-US" sz="2400" dirty="0">
                <a:solidFill>
                  <a:srgbClr val="0070C0"/>
                </a:solidFill>
              </a:rPr>
              <a:t>Trauma-Focused Treatment</a:t>
            </a:r>
            <a:endParaRPr lang="en-US" sz="2400" dirty="0">
              <a:solidFill>
                <a:srgbClr val="0070C0"/>
              </a:solidFill>
              <a:cs typeface="Calibri"/>
            </a:endParaRPr>
          </a:p>
        </p:txBody>
      </p:sp>
      <p:sp>
        <p:nvSpPr>
          <p:cNvPr id="3" name="Text Placeholder 2">
            <a:extLst>
              <a:ext uri="{FF2B5EF4-FFF2-40B4-BE49-F238E27FC236}">
                <a16:creationId xmlns:a16="http://schemas.microsoft.com/office/drawing/2014/main" id="{9291F021-380A-455F-89FC-49CB78CD2FFF}"/>
              </a:ext>
            </a:extLst>
          </p:cNvPr>
          <p:cNvSpPr>
            <a:spLocks noGrp="1"/>
          </p:cNvSpPr>
          <p:nvPr>
            <p:ph type="body" sz="quarter" idx="11"/>
          </p:nvPr>
        </p:nvSpPr>
        <p:spPr>
          <a:xfrm>
            <a:off x="992171" y="2762422"/>
            <a:ext cx="3235751" cy="2808494"/>
          </a:xfrm>
        </p:spPr>
        <p:txBody>
          <a:bodyPr>
            <a:normAutofit/>
          </a:bodyPr>
          <a:lstStyle/>
          <a:p>
            <a:r>
              <a:rPr lang="en-US" dirty="0"/>
              <a:t>Focus on optimizing engagement [in health care]</a:t>
            </a:r>
          </a:p>
          <a:p>
            <a:r>
              <a:rPr lang="en-US" dirty="0"/>
              <a:t>Universal precautions</a:t>
            </a:r>
          </a:p>
          <a:p>
            <a:r>
              <a:rPr lang="en-US" dirty="0"/>
              <a:t>Universal framing</a:t>
            </a:r>
          </a:p>
          <a:p>
            <a:r>
              <a:rPr lang="en-US" dirty="0"/>
              <a:t>Avoid retriggering</a:t>
            </a:r>
          </a:p>
          <a:p>
            <a:r>
              <a:rPr lang="en-US" dirty="0"/>
              <a:t>Variability of role and context of care</a:t>
            </a:r>
          </a:p>
        </p:txBody>
      </p:sp>
      <p:sp>
        <p:nvSpPr>
          <p:cNvPr id="4" name="Text Placeholder 2">
            <a:extLst>
              <a:ext uri="{FF2B5EF4-FFF2-40B4-BE49-F238E27FC236}">
                <a16:creationId xmlns:a16="http://schemas.microsoft.com/office/drawing/2014/main" id="{F0E1ADA6-B1F8-4BFD-A41E-D01372887A23}"/>
              </a:ext>
            </a:extLst>
          </p:cNvPr>
          <p:cNvSpPr txBox="1">
            <a:spLocks/>
          </p:cNvSpPr>
          <p:nvPr/>
        </p:nvSpPr>
        <p:spPr>
          <a:xfrm>
            <a:off x="5265823" y="2762422"/>
            <a:ext cx="2886006" cy="28084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srgbClr val="000000"/>
                </a:solidFill>
                <a:latin typeface="Calibri"/>
              </a:rPr>
              <a:t>Addressing trauma experience directly</a:t>
            </a:r>
          </a:p>
          <a:p>
            <a:pPr marL="171450" indent="-171450" defTabSz="685800">
              <a:spcBef>
                <a:spcPts val="750"/>
              </a:spcBef>
            </a:pPr>
            <a:r>
              <a:rPr lang="en-US" sz="2100" dirty="0">
                <a:solidFill>
                  <a:srgbClr val="000000"/>
                </a:solidFill>
                <a:latin typeface="Calibri"/>
              </a:rPr>
              <a:t>Treatment focused on resolution of trauma-related symptoms </a:t>
            </a:r>
          </a:p>
          <a:p>
            <a:pPr marL="171450" indent="-171450" defTabSz="685800">
              <a:spcBef>
                <a:spcPts val="750"/>
              </a:spcBef>
            </a:pPr>
            <a:r>
              <a:rPr lang="en-US" sz="2100" dirty="0">
                <a:solidFill>
                  <a:srgbClr val="000000"/>
                </a:solidFill>
                <a:latin typeface="Calibri"/>
              </a:rPr>
              <a:t>May require detailed trauma history as part of the treatment</a:t>
            </a:r>
          </a:p>
        </p:txBody>
      </p:sp>
    </p:spTree>
    <p:extLst>
      <p:ext uri="{BB962C8B-B14F-4D97-AF65-F5344CB8AC3E}">
        <p14:creationId xmlns:p14="http://schemas.microsoft.com/office/powerpoint/2010/main" val="136168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6472" y="1569823"/>
            <a:ext cx="5873354" cy="691753"/>
          </a:xfrm>
        </p:spPr>
        <p:txBody>
          <a:bodyPr>
            <a:normAutofit fontScale="85000" lnSpcReduction="10000"/>
          </a:bodyPr>
          <a:lstStyle/>
          <a:p>
            <a:r>
              <a:rPr lang="en-US" sz="2550" dirty="0">
                <a:solidFill>
                  <a:srgbClr val="0070C0"/>
                </a:solidFill>
              </a:rPr>
              <a:t>Six Guiding Principles of TIC</a:t>
            </a:r>
          </a:p>
          <a:p>
            <a:r>
              <a:rPr lang="en-US" sz="2100" dirty="0">
                <a:solidFill>
                  <a:srgbClr val="0070C0"/>
                </a:solidFill>
              </a:rPr>
              <a:t>(And corollaries to </a:t>
            </a:r>
            <a:r>
              <a:rPr lang="en-US" sz="2100" dirty="0">
                <a:solidFill>
                  <a:srgbClr val="92D050"/>
                </a:solidFill>
              </a:rPr>
              <a:t>PFA Core Actions and VA’s Stress First Aid</a:t>
            </a:r>
            <a:r>
              <a:rPr lang="en-US" sz="2100" dirty="0">
                <a:solidFill>
                  <a:srgbClr val="0070C0"/>
                </a:solidFill>
              </a:rPr>
              <a:t>)</a:t>
            </a:r>
          </a:p>
        </p:txBody>
      </p:sp>
      <p:grpSp>
        <p:nvGrpSpPr>
          <p:cNvPr id="7" name="Group 6"/>
          <p:cNvGrpSpPr/>
          <p:nvPr/>
        </p:nvGrpSpPr>
        <p:grpSpPr>
          <a:xfrm>
            <a:off x="2450811" y="2439370"/>
            <a:ext cx="2029398" cy="989114"/>
            <a:chOff x="1145612" y="3469"/>
            <a:chExt cx="2705864" cy="1623518"/>
          </a:xfrm>
          <a:solidFill>
            <a:srgbClr val="00B0F0"/>
          </a:solidFill>
        </p:grpSpPr>
        <p:sp>
          <p:nvSpPr>
            <p:cNvPr id="23" name="Rectangle 22"/>
            <p:cNvSpPr/>
            <p:nvPr/>
          </p:nvSpPr>
          <p:spPr>
            <a:xfrm>
              <a:off x="1145612" y="3469"/>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4" name="TextBox 23"/>
            <p:cNvSpPr txBox="1"/>
            <p:nvPr/>
          </p:nvSpPr>
          <p:spPr>
            <a:xfrm>
              <a:off x="1145612" y="3469"/>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Calibri"/>
                </a:rPr>
                <a:t>Safety: Physical &amp; psychological</a:t>
              </a:r>
            </a:p>
          </p:txBody>
        </p:sp>
      </p:grpSp>
      <p:grpSp>
        <p:nvGrpSpPr>
          <p:cNvPr id="8" name="Group 7"/>
          <p:cNvGrpSpPr/>
          <p:nvPr/>
        </p:nvGrpSpPr>
        <p:grpSpPr>
          <a:xfrm>
            <a:off x="4683149" y="2439370"/>
            <a:ext cx="2029398" cy="989114"/>
            <a:chOff x="4122063" y="3469"/>
            <a:chExt cx="2705864" cy="1623518"/>
          </a:xfrm>
          <a:solidFill>
            <a:schemeClr val="accent3"/>
          </a:solidFill>
        </p:grpSpPr>
        <p:sp>
          <p:nvSpPr>
            <p:cNvPr id="21" name="Rectangle 20"/>
            <p:cNvSpPr/>
            <p:nvPr/>
          </p:nvSpPr>
          <p:spPr>
            <a:xfrm>
              <a:off x="4122063" y="3469"/>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2" name="TextBox 21"/>
            <p:cNvSpPr txBox="1"/>
            <p:nvPr/>
          </p:nvSpPr>
          <p:spPr>
            <a:xfrm>
              <a:off x="4122063" y="3469"/>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Calibri"/>
                </a:rPr>
                <a:t>Trustworthiness &amp; transparency</a:t>
              </a:r>
            </a:p>
          </p:txBody>
        </p:sp>
      </p:grpSp>
      <p:grpSp>
        <p:nvGrpSpPr>
          <p:cNvPr id="9" name="Group 8"/>
          <p:cNvGrpSpPr/>
          <p:nvPr/>
        </p:nvGrpSpPr>
        <p:grpSpPr>
          <a:xfrm>
            <a:off x="2450811" y="3631425"/>
            <a:ext cx="2029398" cy="991678"/>
            <a:chOff x="1145612" y="1897574"/>
            <a:chExt cx="2705864" cy="1623518"/>
          </a:xfrm>
          <a:solidFill>
            <a:srgbClr val="00B0F0"/>
          </a:solidFill>
        </p:grpSpPr>
        <p:sp>
          <p:nvSpPr>
            <p:cNvPr id="19" name="Rectangle 18"/>
            <p:cNvSpPr/>
            <p:nvPr/>
          </p:nvSpPr>
          <p:spPr>
            <a:xfrm>
              <a:off x="1145612" y="1897574"/>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0" name="TextBox 19"/>
            <p:cNvSpPr txBox="1"/>
            <p:nvPr/>
          </p:nvSpPr>
          <p:spPr>
            <a:xfrm>
              <a:off x="1145612" y="1897574"/>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Calibri"/>
                </a:rPr>
                <a:t>Peer Support</a:t>
              </a:r>
            </a:p>
          </p:txBody>
        </p:sp>
      </p:grpSp>
      <p:grpSp>
        <p:nvGrpSpPr>
          <p:cNvPr id="10" name="Group 9"/>
          <p:cNvGrpSpPr/>
          <p:nvPr/>
        </p:nvGrpSpPr>
        <p:grpSpPr>
          <a:xfrm>
            <a:off x="4683149" y="3631425"/>
            <a:ext cx="2029398" cy="991678"/>
            <a:chOff x="4122063" y="1897574"/>
            <a:chExt cx="2705864" cy="1623518"/>
          </a:xfrm>
          <a:solidFill>
            <a:schemeClr val="accent3"/>
          </a:solidFill>
        </p:grpSpPr>
        <p:sp>
          <p:nvSpPr>
            <p:cNvPr id="17" name="Rectangle 16"/>
            <p:cNvSpPr/>
            <p:nvPr/>
          </p:nvSpPr>
          <p:spPr>
            <a:xfrm>
              <a:off x="4122063" y="1897574"/>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8" name="TextBox 17"/>
            <p:cNvSpPr txBox="1"/>
            <p:nvPr/>
          </p:nvSpPr>
          <p:spPr>
            <a:xfrm>
              <a:off x="4122063" y="1897574"/>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Calibri"/>
                </a:rPr>
                <a:t>Collaboration &amp; Mutuality</a:t>
              </a:r>
            </a:p>
          </p:txBody>
        </p:sp>
      </p:grpSp>
      <p:grpSp>
        <p:nvGrpSpPr>
          <p:cNvPr id="11" name="Group 10"/>
          <p:cNvGrpSpPr/>
          <p:nvPr/>
        </p:nvGrpSpPr>
        <p:grpSpPr>
          <a:xfrm>
            <a:off x="2466025" y="4826043"/>
            <a:ext cx="2035499" cy="943435"/>
            <a:chOff x="1157761" y="3793051"/>
            <a:chExt cx="2713999" cy="1210865"/>
          </a:xfrm>
        </p:grpSpPr>
        <p:sp>
          <p:nvSpPr>
            <p:cNvPr id="15" name="Rectangle 14"/>
            <p:cNvSpPr/>
            <p:nvPr/>
          </p:nvSpPr>
          <p:spPr>
            <a:xfrm>
              <a:off x="1157761" y="3795148"/>
              <a:ext cx="2705864" cy="1208768"/>
            </a:xfrm>
            <a:prstGeom prst="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6" name="TextBox 15"/>
            <p:cNvSpPr txBox="1"/>
            <p:nvPr/>
          </p:nvSpPr>
          <p:spPr>
            <a:xfrm>
              <a:off x="1165896" y="3793051"/>
              <a:ext cx="2705864" cy="1208768"/>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Calibri"/>
                </a:rPr>
                <a:t>Empowerment, Voice, Choice</a:t>
              </a:r>
            </a:p>
          </p:txBody>
        </p:sp>
      </p:grpSp>
      <p:grpSp>
        <p:nvGrpSpPr>
          <p:cNvPr id="12" name="Group 11"/>
          <p:cNvGrpSpPr/>
          <p:nvPr/>
        </p:nvGrpSpPr>
        <p:grpSpPr>
          <a:xfrm>
            <a:off x="4683149" y="4826043"/>
            <a:ext cx="2029398" cy="944404"/>
            <a:chOff x="4122063" y="3791679"/>
            <a:chExt cx="2705864" cy="1623518"/>
          </a:xfrm>
        </p:grpSpPr>
        <p:sp>
          <p:nvSpPr>
            <p:cNvPr id="13" name="Rectangle 12"/>
            <p:cNvSpPr/>
            <p:nvPr/>
          </p:nvSpPr>
          <p:spPr>
            <a:xfrm>
              <a:off x="4122063" y="3791679"/>
              <a:ext cx="2705864" cy="1623518"/>
            </a:xfrm>
            <a:prstGeom prst="rect">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TextBox 13"/>
            <p:cNvSpPr txBox="1"/>
            <p:nvPr/>
          </p:nvSpPr>
          <p:spPr>
            <a:xfrm>
              <a:off x="4122063" y="3791679"/>
              <a:ext cx="2705864" cy="1623518"/>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solidFill>
                    <a:prstClr val="white"/>
                  </a:solidFill>
                  <a:latin typeface="Calibri"/>
                </a:rPr>
                <a:t>Cultural, Historical, &amp; Gender Acknowledgment</a:t>
              </a:r>
            </a:p>
          </p:txBody>
        </p:sp>
      </p:grpSp>
      <p:sp>
        <p:nvSpPr>
          <p:cNvPr id="4" name="Thought Bubble: Cloud 3">
            <a:extLst>
              <a:ext uri="{FF2B5EF4-FFF2-40B4-BE49-F238E27FC236}">
                <a16:creationId xmlns:a16="http://schemas.microsoft.com/office/drawing/2014/main" id="{F261AEFC-91C5-4566-AF18-26B3D31680DC}"/>
              </a:ext>
            </a:extLst>
          </p:cNvPr>
          <p:cNvSpPr/>
          <p:nvPr/>
        </p:nvSpPr>
        <p:spPr>
          <a:xfrm>
            <a:off x="6896129" y="3631425"/>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5" name="Thought Bubble: Cloud 24">
            <a:extLst>
              <a:ext uri="{FF2B5EF4-FFF2-40B4-BE49-F238E27FC236}">
                <a16:creationId xmlns:a16="http://schemas.microsoft.com/office/drawing/2014/main" id="{C89AA0F4-DFE9-4CF5-A07E-67CF0A3FD384}"/>
              </a:ext>
            </a:extLst>
          </p:cNvPr>
          <p:cNvSpPr/>
          <p:nvPr/>
        </p:nvSpPr>
        <p:spPr>
          <a:xfrm>
            <a:off x="6791903" y="2483199"/>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6" name="Thought Bubble: Cloud 25">
            <a:extLst>
              <a:ext uri="{FF2B5EF4-FFF2-40B4-BE49-F238E27FC236}">
                <a16:creationId xmlns:a16="http://schemas.microsoft.com/office/drawing/2014/main" id="{B11C6507-867A-41E0-8808-4F830026E148}"/>
              </a:ext>
            </a:extLst>
          </p:cNvPr>
          <p:cNvSpPr/>
          <p:nvPr/>
        </p:nvSpPr>
        <p:spPr>
          <a:xfrm>
            <a:off x="6900274" y="4923538"/>
            <a:ext cx="1655846" cy="7871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7" name="Thought Bubble: Cloud 26">
            <a:extLst>
              <a:ext uri="{FF2B5EF4-FFF2-40B4-BE49-F238E27FC236}">
                <a16:creationId xmlns:a16="http://schemas.microsoft.com/office/drawing/2014/main" id="{09D68DDA-1B9C-4B2D-B93A-224D098C8AE0}"/>
              </a:ext>
            </a:extLst>
          </p:cNvPr>
          <p:cNvSpPr/>
          <p:nvPr/>
        </p:nvSpPr>
        <p:spPr>
          <a:xfrm>
            <a:off x="592025" y="2483199"/>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8" name="Thought Bubble: Cloud 27">
            <a:extLst>
              <a:ext uri="{FF2B5EF4-FFF2-40B4-BE49-F238E27FC236}">
                <a16:creationId xmlns:a16="http://schemas.microsoft.com/office/drawing/2014/main" id="{FEEDAF11-C9F9-4582-B580-F2C96DB48040}"/>
              </a:ext>
            </a:extLst>
          </p:cNvPr>
          <p:cNvSpPr/>
          <p:nvPr/>
        </p:nvSpPr>
        <p:spPr>
          <a:xfrm>
            <a:off x="592025" y="3676536"/>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9" name="Thought Bubble: Cloud 28">
            <a:extLst>
              <a:ext uri="{FF2B5EF4-FFF2-40B4-BE49-F238E27FC236}">
                <a16:creationId xmlns:a16="http://schemas.microsoft.com/office/drawing/2014/main" id="{51D136A9-DE70-487D-AB34-566E50A8E539}"/>
              </a:ext>
            </a:extLst>
          </p:cNvPr>
          <p:cNvSpPr/>
          <p:nvPr/>
        </p:nvSpPr>
        <p:spPr>
          <a:xfrm>
            <a:off x="673621" y="4923538"/>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5" name="TextBox 4">
            <a:extLst>
              <a:ext uri="{FF2B5EF4-FFF2-40B4-BE49-F238E27FC236}">
                <a16:creationId xmlns:a16="http://schemas.microsoft.com/office/drawing/2014/main" id="{F4ABABD3-CD77-4DA6-9CE5-0866B7910F58}"/>
              </a:ext>
            </a:extLst>
          </p:cNvPr>
          <p:cNvSpPr txBox="1"/>
          <p:nvPr/>
        </p:nvSpPr>
        <p:spPr>
          <a:xfrm>
            <a:off x="7200900" y="3839778"/>
            <a:ext cx="1134836" cy="461665"/>
          </a:xfrm>
          <a:prstGeom prst="rect">
            <a:avLst/>
          </a:prstGeom>
          <a:noFill/>
        </p:spPr>
        <p:txBody>
          <a:bodyPr wrap="square" rtlCol="0">
            <a:spAutoFit/>
          </a:bodyPr>
          <a:lstStyle/>
          <a:p>
            <a:pPr defTabSz="685800"/>
            <a:r>
              <a:rPr lang="en-US" sz="1200" dirty="0">
                <a:solidFill>
                  <a:srgbClr val="000000"/>
                </a:solidFill>
                <a:latin typeface="Calibri"/>
              </a:rPr>
              <a:t>Contact and engagement</a:t>
            </a:r>
          </a:p>
        </p:txBody>
      </p:sp>
      <p:sp>
        <p:nvSpPr>
          <p:cNvPr id="6" name="TextBox 5">
            <a:extLst>
              <a:ext uri="{FF2B5EF4-FFF2-40B4-BE49-F238E27FC236}">
                <a16:creationId xmlns:a16="http://schemas.microsoft.com/office/drawing/2014/main" id="{87EBA645-87BD-49F2-9041-B6A649AA00A5}"/>
              </a:ext>
            </a:extLst>
          </p:cNvPr>
          <p:cNvSpPr txBox="1"/>
          <p:nvPr/>
        </p:nvSpPr>
        <p:spPr>
          <a:xfrm>
            <a:off x="1011687" y="2691552"/>
            <a:ext cx="979714" cy="507831"/>
          </a:xfrm>
          <a:prstGeom prst="rect">
            <a:avLst/>
          </a:prstGeom>
          <a:noFill/>
        </p:spPr>
        <p:txBody>
          <a:bodyPr wrap="square" rtlCol="0">
            <a:spAutoFit/>
          </a:bodyPr>
          <a:lstStyle/>
          <a:p>
            <a:pPr defTabSz="685800"/>
            <a:r>
              <a:rPr lang="en-US" sz="1350" dirty="0">
                <a:solidFill>
                  <a:srgbClr val="000000"/>
                </a:solidFill>
                <a:latin typeface="Calibri"/>
              </a:rPr>
              <a:t>Safety and comfort</a:t>
            </a:r>
          </a:p>
        </p:txBody>
      </p:sp>
      <p:sp>
        <p:nvSpPr>
          <p:cNvPr id="30" name="TextBox 29">
            <a:extLst>
              <a:ext uri="{FF2B5EF4-FFF2-40B4-BE49-F238E27FC236}">
                <a16:creationId xmlns:a16="http://schemas.microsoft.com/office/drawing/2014/main" id="{BABF2E8F-99AA-4B47-8DEE-0DCF555E22E2}"/>
              </a:ext>
            </a:extLst>
          </p:cNvPr>
          <p:cNvSpPr txBox="1"/>
          <p:nvPr/>
        </p:nvSpPr>
        <p:spPr>
          <a:xfrm>
            <a:off x="878646" y="5154975"/>
            <a:ext cx="1541633" cy="461665"/>
          </a:xfrm>
          <a:prstGeom prst="rect">
            <a:avLst/>
          </a:prstGeom>
          <a:noFill/>
        </p:spPr>
        <p:txBody>
          <a:bodyPr wrap="square" rtlCol="0">
            <a:spAutoFit/>
          </a:bodyPr>
          <a:lstStyle/>
          <a:p>
            <a:pPr defTabSz="685800"/>
            <a:r>
              <a:rPr lang="en-US" sz="1200" dirty="0">
                <a:solidFill>
                  <a:srgbClr val="000000"/>
                </a:solidFill>
                <a:latin typeface="Calibri"/>
              </a:rPr>
              <a:t>Practical assistance, </a:t>
            </a:r>
          </a:p>
          <a:p>
            <a:pPr defTabSz="685800"/>
            <a:r>
              <a:rPr lang="en-US" sz="1200" dirty="0">
                <a:solidFill>
                  <a:srgbClr val="000000"/>
                </a:solidFill>
                <a:latin typeface="Calibri"/>
              </a:rPr>
              <a:t>link to services</a:t>
            </a:r>
          </a:p>
        </p:txBody>
      </p:sp>
      <p:sp>
        <p:nvSpPr>
          <p:cNvPr id="31" name="TextBox 30">
            <a:extLst>
              <a:ext uri="{FF2B5EF4-FFF2-40B4-BE49-F238E27FC236}">
                <a16:creationId xmlns:a16="http://schemas.microsoft.com/office/drawing/2014/main" id="{CF3F8B22-4562-440F-A845-D078A25020CD}"/>
              </a:ext>
            </a:extLst>
          </p:cNvPr>
          <p:cNvSpPr txBox="1"/>
          <p:nvPr/>
        </p:nvSpPr>
        <p:spPr>
          <a:xfrm>
            <a:off x="869113" y="3862861"/>
            <a:ext cx="1183136" cy="646331"/>
          </a:xfrm>
          <a:prstGeom prst="rect">
            <a:avLst/>
          </a:prstGeom>
          <a:noFill/>
        </p:spPr>
        <p:txBody>
          <a:bodyPr wrap="square" rtlCol="0">
            <a:spAutoFit/>
          </a:bodyPr>
          <a:lstStyle/>
          <a:p>
            <a:pPr defTabSz="685800"/>
            <a:r>
              <a:rPr lang="en-US" sz="1200" dirty="0">
                <a:solidFill>
                  <a:srgbClr val="000000"/>
                </a:solidFill>
                <a:latin typeface="Calibri"/>
              </a:rPr>
              <a:t>Connection with social supports</a:t>
            </a:r>
          </a:p>
        </p:txBody>
      </p:sp>
      <p:sp>
        <p:nvSpPr>
          <p:cNvPr id="32" name="TextBox 31">
            <a:extLst>
              <a:ext uri="{FF2B5EF4-FFF2-40B4-BE49-F238E27FC236}">
                <a16:creationId xmlns:a16="http://schemas.microsoft.com/office/drawing/2014/main" id="{2F46911F-2BCF-4FE0-AD35-FF6DF0D919FC}"/>
              </a:ext>
            </a:extLst>
          </p:cNvPr>
          <p:cNvSpPr txBox="1"/>
          <p:nvPr/>
        </p:nvSpPr>
        <p:spPr>
          <a:xfrm>
            <a:off x="7200900" y="5128564"/>
            <a:ext cx="1134836" cy="415498"/>
          </a:xfrm>
          <a:prstGeom prst="rect">
            <a:avLst/>
          </a:prstGeom>
          <a:solidFill>
            <a:srgbClr val="92D050"/>
          </a:solidFill>
        </p:spPr>
        <p:txBody>
          <a:bodyPr wrap="square" rtlCol="0">
            <a:spAutoFit/>
          </a:bodyPr>
          <a:lstStyle/>
          <a:p>
            <a:pPr defTabSz="685800"/>
            <a:r>
              <a:rPr lang="en-US" sz="1050" dirty="0">
                <a:solidFill>
                  <a:srgbClr val="000000"/>
                </a:solidFill>
                <a:latin typeface="Calibri"/>
              </a:rPr>
              <a:t>Identify current needs, concerns</a:t>
            </a:r>
          </a:p>
        </p:txBody>
      </p:sp>
      <p:sp>
        <p:nvSpPr>
          <p:cNvPr id="33" name="TextBox 32">
            <a:extLst>
              <a:ext uri="{FF2B5EF4-FFF2-40B4-BE49-F238E27FC236}">
                <a16:creationId xmlns:a16="http://schemas.microsoft.com/office/drawing/2014/main" id="{B9FCACAB-E04D-486C-A5C3-96E1775D93DC}"/>
              </a:ext>
            </a:extLst>
          </p:cNvPr>
          <p:cNvSpPr txBox="1"/>
          <p:nvPr/>
        </p:nvSpPr>
        <p:spPr>
          <a:xfrm>
            <a:off x="7050703" y="2684509"/>
            <a:ext cx="1346698" cy="461665"/>
          </a:xfrm>
          <a:prstGeom prst="rect">
            <a:avLst/>
          </a:prstGeom>
          <a:noFill/>
        </p:spPr>
        <p:txBody>
          <a:bodyPr wrap="square" rtlCol="0">
            <a:spAutoFit/>
          </a:bodyPr>
          <a:lstStyle/>
          <a:p>
            <a:pPr defTabSz="685800"/>
            <a:r>
              <a:rPr lang="en-US" sz="1200" dirty="0">
                <a:solidFill>
                  <a:srgbClr val="000000"/>
                </a:solidFill>
                <a:latin typeface="Calibri"/>
              </a:rPr>
              <a:t>Stabilization (prn); info sharing</a:t>
            </a:r>
          </a:p>
        </p:txBody>
      </p:sp>
      <p:sp>
        <p:nvSpPr>
          <p:cNvPr id="34" name="TextBox 33">
            <a:extLst>
              <a:ext uri="{FF2B5EF4-FFF2-40B4-BE49-F238E27FC236}">
                <a16:creationId xmlns:a16="http://schemas.microsoft.com/office/drawing/2014/main" id="{3B67249F-F974-46BA-89D0-996D02212FD7}"/>
              </a:ext>
            </a:extLst>
          </p:cNvPr>
          <p:cNvSpPr txBox="1"/>
          <p:nvPr/>
        </p:nvSpPr>
        <p:spPr>
          <a:xfrm>
            <a:off x="7705906" y="5770694"/>
            <a:ext cx="1655845" cy="230832"/>
          </a:xfrm>
          <a:prstGeom prst="rect">
            <a:avLst/>
          </a:prstGeom>
          <a:noFill/>
        </p:spPr>
        <p:txBody>
          <a:bodyPr wrap="square">
            <a:spAutoFit/>
          </a:bodyPr>
          <a:lstStyle/>
          <a:p>
            <a:pPr defTabSz="685800"/>
            <a:r>
              <a:rPr lang="en-US" sz="900" i="1" dirty="0">
                <a:solidFill>
                  <a:srgbClr val="000000"/>
                </a:solidFill>
                <a:latin typeface="Calibri"/>
              </a:rPr>
              <a:t>Nomi Levy-Carrick  ©2020	</a:t>
            </a:r>
          </a:p>
        </p:txBody>
      </p:sp>
    </p:spTree>
    <p:extLst>
      <p:ext uri="{BB962C8B-B14F-4D97-AF65-F5344CB8AC3E}">
        <p14:creationId xmlns:p14="http://schemas.microsoft.com/office/powerpoint/2010/main" val="419377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3B2C1-7A5F-40C0-935F-548A506FC6B7}"/>
              </a:ext>
            </a:extLst>
          </p:cNvPr>
          <p:cNvSpPr>
            <a:spLocks noGrp="1"/>
          </p:cNvSpPr>
          <p:nvPr>
            <p:ph type="body" sz="quarter" idx="10"/>
          </p:nvPr>
        </p:nvSpPr>
        <p:spPr>
          <a:xfrm>
            <a:off x="450396" y="1986357"/>
            <a:ext cx="7831138" cy="691753"/>
          </a:xfrm>
        </p:spPr>
        <p:txBody>
          <a:bodyPr/>
          <a:lstStyle/>
          <a:p>
            <a:r>
              <a:rPr lang="en-US" dirty="0"/>
              <a:t>Stress and coping in the age of COVID</a:t>
            </a:r>
          </a:p>
          <a:p>
            <a:endParaRPr lang="en-US" dirty="0"/>
          </a:p>
        </p:txBody>
      </p:sp>
      <p:sp>
        <p:nvSpPr>
          <p:cNvPr id="3" name="Text Placeholder 2">
            <a:extLst>
              <a:ext uri="{FF2B5EF4-FFF2-40B4-BE49-F238E27FC236}">
                <a16:creationId xmlns:a16="http://schemas.microsoft.com/office/drawing/2014/main" id="{5E373295-7714-4853-80EE-BF87C0A12CE0}"/>
              </a:ext>
            </a:extLst>
          </p:cNvPr>
          <p:cNvSpPr>
            <a:spLocks noGrp="1"/>
          </p:cNvSpPr>
          <p:nvPr>
            <p:ph type="body" sz="quarter" idx="11"/>
          </p:nvPr>
        </p:nvSpPr>
        <p:spPr>
          <a:xfrm>
            <a:off x="1608365" y="2873069"/>
            <a:ext cx="6410324" cy="2054078"/>
          </a:xfrm>
        </p:spPr>
        <p:txBody>
          <a:bodyPr>
            <a:normAutofit/>
          </a:bodyPr>
          <a:lstStyle/>
          <a:p>
            <a:r>
              <a:rPr lang="en-US" dirty="0"/>
              <a:t>Resilience: Individual and systems components</a:t>
            </a:r>
          </a:p>
          <a:p>
            <a:r>
              <a:rPr lang="en-US" dirty="0"/>
              <a:t>Challenges to resilience: shared nomenclature</a:t>
            </a:r>
          </a:p>
          <a:p>
            <a:r>
              <a:rPr lang="en-US" dirty="0"/>
              <a:t>Strategies for managing acute vs chronic stress</a:t>
            </a:r>
          </a:p>
        </p:txBody>
      </p:sp>
      <p:pic>
        <p:nvPicPr>
          <p:cNvPr id="1026" name="Picture 2" descr="Neuroplasticity and Resilience: The Case for Mindfulness as a ...">
            <a:extLst>
              <a:ext uri="{FF2B5EF4-FFF2-40B4-BE49-F238E27FC236}">
                <a16:creationId xmlns:a16="http://schemas.microsoft.com/office/drawing/2014/main" id="{3317D015-2554-40B5-B7F4-B17F6E398D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4715" y="4322201"/>
            <a:ext cx="2134408" cy="15108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map&#10;&#10;Description automatically generated">
            <a:extLst>
              <a:ext uri="{FF2B5EF4-FFF2-40B4-BE49-F238E27FC236}">
                <a16:creationId xmlns:a16="http://schemas.microsoft.com/office/drawing/2014/main" id="{939E9C2F-4FA0-49E8-A917-7706AFEF54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976" y="4179892"/>
            <a:ext cx="2025243" cy="1653182"/>
          </a:xfrm>
          <a:prstGeom prst="rect">
            <a:avLst/>
          </a:prstGeom>
        </p:spPr>
      </p:pic>
    </p:spTree>
    <p:extLst>
      <p:ext uri="{BB962C8B-B14F-4D97-AF65-F5344CB8AC3E}">
        <p14:creationId xmlns:p14="http://schemas.microsoft.com/office/powerpoint/2010/main" val="56316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EDF58E-A1CE-422B-A378-427089B8816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443784" y="1096115"/>
            <a:ext cx="7056533" cy="3969827"/>
          </a:xfrm>
        </p:spPr>
      </p:pic>
      <p:sp>
        <p:nvSpPr>
          <p:cNvPr id="4" name="TextBox 3">
            <a:extLst>
              <a:ext uri="{FF2B5EF4-FFF2-40B4-BE49-F238E27FC236}">
                <a16:creationId xmlns:a16="http://schemas.microsoft.com/office/drawing/2014/main" id="{C3E59EB6-D84B-2C41-8603-386EE14651B4}"/>
              </a:ext>
            </a:extLst>
          </p:cNvPr>
          <p:cNvSpPr txBox="1"/>
          <p:nvPr/>
        </p:nvSpPr>
        <p:spPr>
          <a:xfrm>
            <a:off x="5161731" y="4540840"/>
            <a:ext cx="1997878" cy="209288"/>
          </a:xfrm>
          <a:prstGeom prst="rect">
            <a:avLst/>
          </a:prstGeom>
          <a:noFill/>
        </p:spPr>
        <p:txBody>
          <a:bodyPr wrap="square" rtlCol="0">
            <a:spAutoFit/>
          </a:bodyPr>
          <a:lstStyle/>
          <a:p>
            <a:pPr defTabSz="685800"/>
            <a:endParaRPr lang="en-US" sz="760" dirty="0">
              <a:solidFill>
                <a:srgbClr val="000000"/>
              </a:solidFill>
              <a:latin typeface="Calibri"/>
            </a:endParaRPr>
          </a:p>
        </p:txBody>
      </p:sp>
      <p:sp>
        <p:nvSpPr>
          <p:cNvPr id="6" name="TextBox 5">
            <a:extLst>
              <a:ext uri="{FF2B5EF4-FFF2-40B4-BE49-F238E27FC236}">
                <a16:creationId xmlns:a16="http://schemas.microsoft.com/office/drawing/2014/main" id="{5E49EE33-7783-0640-9541-B5798AB9AC7A}"/>
              </a:ext>
            </a:extLst>
          </p:cNvPr>
          <p:cNvSpPr txBox="1"/>
          <p:nvPr/>
        </p:nvSpPr>
        <p:spPr>
          <a:xfrm>
            <a:off x="6664354" y="4938985"/>
            <a:ext cx="1997878" cy="276999"/>
          </a:xfrm>
          <a:prstGeom prst="rect">
            <a:avLst/>
          </a:prstGeom>
          <a:noFill/>
        </p:spPr>
        <p:txBody>
          <a:bodyPr wrap="square" rtlCol="0">
            <a:spAutoFit/>
          </a:bodyPr>
          <a:lstStyle/>
          <a:p>
            <a:pPr defTabSz="685800"/>
            <a:r>
              <a:rPr lang="en-US" sz="1200" dirty="0">
                <a:solidFill>
                  <a:srgbClr val="000000"/>
                </a:solidFill>
                <a:latin typeface="Calibri"/>
              </a:rPr>
              <a:t>Denver Health/RISE </a:t>
            </a:r>
          </a:p>
        </p:txBody>
      </p:sp>
      <p:sp>
        <p:nvSpPr>
          <p:cNvPr id="2" name="TextBox 1">
            <a:extLst>
              <a:ext uri="{FF2B5EF4-FFF2-40B4-BE49-F238E27FC236}">
                <a16:creationId xmlns:a16="http://schemas.microsoft.com/office/drawing/2014/main" id="{7C2661EC-44C5-4F11-978C-2B94790C589A}"/>
              </a:ext>
            </a:extLst>
          </p:cNvPr>
          <p:cNvSpPr txBox="1"/>
          <p:nvPr/>
        </p:nvSpPr>
        <p:spPr>
          <a:xfrm>
            <a:off x="1985963" y="5343525"/>
            <a:ext cx="4979194" cy="500063"/>
          </a:xfrm>
          <a:prstGeom prst="rect">
            <a:avLst/>
          </a:prstGeom>
        </p:spPr>
        <p:txBody>
          <a:bodyPr vert="horz" wrap="square" lIns="68580" tIns="34290" rIns="68580" bIns="34290" rtlCol="0" anchor="ctr">
            <a:normAutofit fontScale="52500" lnSpcReduction="20000"/>
          </a:bodyPr>
          <a:lstStyle/>
          <a:p>
            <a:pPr defTabSz="685800"/>
            <a:r>
              <a:rPr lang="en-US" sz="2025" b="1" dirty="0">
                <a:solidFill>
                  <a:srgbClr val="000000"/>
                </a:solidFill>
                <a:latin typeface="Arial" panose="020B0604020202020204" pitchFamily="34" charset="0"/>
                <a:cs typeface="Arial" panose="020B0604020202020204" pitchFamily="34" charset="0"/>
              </a:rPr>
              <a:t>Suicide Postvention - </a:t>
            </a:r>
            <a:r>
              <a:rPr lang="en-US" sz="2025" dirty="0">
                <a:solidFill>
                  <a:srgbClr val="000000"/>
                </a:solidFill>
                <a:latin typeface="Avenir Black"/>
                <a:cs typeface="Avenir Black"/>
              </a:rPr>
              <a:t>https://www.mirecc.va.gov/visn19/postvention/workplace/your_plan.asp</a:t>
            </a:r>
          </a:p>
        </p:txBody>
      </p:sp>
    </p:spTree>
    <p:extLst>
      <p:ext uri="{BB962C8B-B14F-4D97-AF65-F5344CB8AC3E}">
        <p14:creationId xmlns:p14="http://schemas.microsoft.com/office/powerpoint/2010/main" val="126844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577307" y="2639997"/>
          <a:ext cx="3989387" cy="284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24779" y="1814065"/>
            <a:ext cx="4694442" cy="553998"/>
          </a:xfrm>
          <a:prstGeom prst="rect">
            <a:avLst/>
          </a:prstGeom>
          <a:noFill/>
        </p:spPr>
        <p:txBody>
          <a:bodyPr wrap="square" rtlCol="0">
            <a:spAutoFit/>
          </a:bodyPr>
          <a:lstStyle/>
          <a:p>
            <a:pPr algn="ctr" defTabSz="685800"/>
            <a:r>
              <a:rPr lang="en-US" sz="3000" dirty="0">
                <a:solidFill>
                  <a:srgbClr val="000000"/>
                </a:solidFill>
                <a:latin typeface="Calibri"/>
              </a:rPr>
              <a:t>Resilience on the Front Line</a:t>
            </a:r>
          </a:p>
        </p:txBody>
      </p:sp>
      <p:sp>
        <p:nvSpPr>
          <p:cNvPr id="2" name="TextBox 1"/>
          <p:cNvSpPr txBox="1"/>
          <p:nvPr/>
        </p:nvSpPr>
        <p:spPr>
          <a:xfrm>
            <a:off x="312334" y="5723942"/>
            <a:ext cx="1596062" cy="230832"/>
          </a:xfrm>
          <a:prstGeom prst="rect">
            <a:avLst/>
          </a:prstGeom>
          <a:noFill/>
        </p:spPr>
        <p:txBody>
          <a:bodyPr wrap="square" rtlCol="0">
            <a:spAutoFit/>
          </a:bodyPr>
          <a:lstStyle/>
          <a:p>
            <a:pPr defTabSz="685800"/>
            <a:r>
              <a:rPr lang="en-US" sz="900" dirty="0">
                <a:solidFill>
                  <a:srgbClr val="000000"/>
                </a:solidFill>
                <a:latin typeface="Calibri"/>
              </a:rPr>
              <a:t>©Nomi Levy-Carrick 2019</a:t>
            </a:r>
          </a:p>
        </p:txBody>
      </p:sp>
    </p:spTree>
    <p:extLst>
      <p:ext uri="{BB962C8B-B14F-4D97-AF65-F5344CB8AC3E}">
        <p14:creationId xmlns:p14="http://schemas.microsoft.com/office/powerpoint/2010/main" val="2375008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F1D1C4-C4B6-4D46-8BD2-94BEC9FAAF51}"/>
              </a:ext>
            </a:extLst>
          </p:cNvPr>
          <p:cNvGraphicFramePr>
            <a:graphicFrameLocks noGrp="1"/>
          </p:cNvGraphicFramePr>
          <p:nvPr>
            <p:ph idx="1"/>
          </p:nvPr>
        </p:nvGraphicFramePr>
        <p:xfrm>
          <a:off x="516835" y="1347108"/>
          <a:ext cx="8110331" cy="3873545"/>
        </p:xfrm>
        <a:graphic>
          <a:graphicData uri="http://schemas.openxmlformats.org/drawingml/2006/table">
            <a:tbl>
              <a:tblPr firstCol="1" bandRow="1">
                <a:tableStyleId>{5C22544A-7EE6-4342-B048-85BDC9FD1C3A}</a:tableStyleId>
              </a:tblPr>
              <a:tblGrid>
                <a:gridCol w="1946072">
                  <a:extLst>
                    <a:ext uri="{9D8B030D-6E8A-4147-A177-3AD203B41FA5}">
                      <a16:colId xmlns:a16="http://schemas.microsoft.com/office/drawing/2014/main" val="2636412253"/>
                    </a:ext>
                  </a:extLst>
                </a:gridCol>
                <a:gridCol w="6164259">
                  <a:extLst>
                    <a:ext uri="{9D8B030D-6E8A-4147-A177-3AD203B41FA5}">
                      <a16:colId xmlns:a16="http://schemas.microsoft.com/office/drawing/2014/main" val="2638673039"/>
                    </a:ext>
                  </a:extLst>
                </a:gridCol>
              </a:tblGrid>
              <a:tr h="595930">
                <a:tc>
                  <a:txBody>
                    <a:bodyPr/>
                    <a:lstStyle/>
                    <a:p>
                      <a:pPr marL="0" marR="0" algn="ctr" fontAlgn="base">
                        <a:spcBef>
                          <a:spcPts val="0"/>
                        </a:spcBef>
                        <a:spcAft>
                          <a:spcPts val="0"/>
                        </a:spcAft>
                        <a:tabLst>
                          <a:tab pos="6172200" algn="l"/>
                        </a:tabLst>
                      </a:pPr>
                      <a:r>
                        <a:rPr lang="en-US" sz="1400" dirty="0">
                          <a:effectLst/>
                        </a:rPr>
                        <a:t>SAFETY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fontAlgn="base">
                        <a:spcBef>
                          <a:spcPts val="0"/>
                        </a:spcBef>
                        <a:spcAft>
                          <a:spcPts val="0"/>
                        </a:spcAft>
                        <a:tabLst>
                          <a:tab pos="6172200" algn="l"/>
                        </a:tabLst>
                      </a:pPr>
                      <a:r>
                        <a:rPr lang="en-US" sz="1500" dirty="0">
                          <a:effectLst/>
                        </a:rPr>
                        <a:t>Physical and psychological safety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024402747"/>
                  </a:ext>
                </a:extLst>
              </a:tr>
              <a:tr h="595930">
                <a:tc>
                  <a:txBody>
                    <a:bodyPr/>
                    <a:lstStyle/>
                    <a:p>
                      <a:pPr marL="0" marR="0" algn="ctr" fontAlgn="base">
                        <a:spcBef>
                          <a:spcPts val="0"/>
                        </a:spcBef>
                        <a:spcAft>
                          <a:spcPts val="0"/>
                        </a:spcAft>
                        <a:tabLst>
                          <a:tab pos="6172200" algn="l"/>
                        </a:tabLst>
                      </a:pPr>
                      <a:r>
                        <a:rPr lang="en-US" sz="1400" dirty="0">
                          <a:effectLst/>
                        </a:rPr>
                        <a:t>TRUSTWORTHINESS + TRANSPARENCY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fontAlgn="base">
                        <a:spcBef>
                          <a:spcPts val="0"/>
                        </a:spcBef>
                        <a:spcAft>
                          <a:spcPts val="0"/>
                        </a:spcAft>
                        <a:tabLst>
                          <a:tab pos="6172200" algn="l"/>
                        </a:tabLst>
                      </a:pPr>
                      <a:r>
                        <a:rPr lang="en-US" sz="1500" dirty="0">
                          <a:effectLst/>
                        </a:rPr>
                        <a:t>Decisions are made with transparency to establish trust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136885496"/>
                  </a:ext>
                </a:extLst>
              </a:tr>
              <a:tr h="595930">
                <a:tc>
                  <a:txBody>
                    <a:bodyPr/>
                    <a:lstStyle/>
                    <a:p>
                      <a:pPr marL="0" marR="0" algn="ctr" fontAlgn="base">
                        <a:spcBef>
                          <a:spcPts val="0"/>
                        </a:spcBef>
                        <a:spcAft>
                          <a:spcPts val="0"/>
                        </a:spcAft>
                        <a:tabLst>
                          <a:tab pos="6172200" algn="l"/>
                        </a:tabLst>
                      </a:pPr>
                      <a:r>
                        <a:rPr lang="en-US" sz="1400" dirty="0">
                          <a:effectLst/>
                        </a:rPr>
                        <a:t>PEER SUPPORT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fontAlgn="base">
                        <a:spcBef>
                          <a:spcPts val="0"/>
                        </a:spcBef>
                        <a:spcAft>
                          <a:spcPts val="0"/>
                        </a:spcAft>
                        <a:tabLst>
                          <a:tab pos="6172200" algn="l"/>
                        </a:tabLst>
                      </a:pPr>
                      <a:r>
                        <a:rPr lang="en-US" sz="1500" dirty="0">
                          <a:effectLst/>
                        </a:rPr>
                        <a:t>Integration of individuals in the organization with shared experiences to facilitate delivery of service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253364380"/>
                  </a:ext>
                </a:extLst>
              </a:tr>
              <a:tr h="595930">
                <a:tc>
                  <a:txBody>
                    <a:bodyPr/>
                    <a:lstStyle/>
                    <a:p>
                      <a:pPr marL="0" marR="0" algn="ctr" fontAlgn="base">
                        <a:spcBef>
                          <a:spcPts val="0"/>
                        </a:spcBef>
                        <a:spcAft>
                          <a:spcPts val="0"/>
                        </a:spcAft>
                        <a:tabLst>
                          <a:tab pos="6172200" algn="l"/>
                        </a:tabLst>
                      </a:pPr>
                      <a:r>
                        <a:rPr lang="en-US" sz="1400" dirty="0">
                          <a:effectLst/>
                        </a:rPr>
                        <a:t>COLLABORATION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fontAlgn="base">
                        <a:spcBef>
                          <a:spcPts val="0"/>
                        </a:spcBef>
                        <a:spcAft>
                          <a:spcPts val="0"/>
                        </a:spcAft>
                        <a:tabLst>
                          <a:tab pos="6172200" algn="l"/>
                        </a:tabLst>
                      </a:pPr>
                      <a:r>
                        <a:rPr lang="en-US" sz="1500" dirty="0">
                          <a:effectLst/>
                        </a:rPr>
                        <a:t>Recognition of power differences among staff and with patients</a:t>
                      </a:r>
                    </a:p>
                    <a:p>
                      <a:pPr marL="0" marR="0" algn="ctr" fontAlgn="base">
                        <a:spcBef>
                          <a:spcPts val="0"/>
                        </a:spcBef>
                        <a:spcAft>
                          <a:spcPts val="0"/>
                        </a:spcAft>
                        <a:tabLst>
                          <a:tab pos="6172200" algn="l"/>
                        </a:tabLst>
                      </a:pPr>
                      <a:r>
                        <a:rPr lang="en-US" sz="1500" dirty="0">
                          <a:effectLst/>
                        </a:rPr>
                        <a:t>Honor all perspectives in shared decision-making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313349422"/>
                  </a:ext>
                </a:extLst>
              </a:tr>
              <a:tr h="595930">
                <a:tc>
                  <a:txBody>
                    <a:bodyPr/>
                    <a:lstStyle/>
                    <a:p>
                      <a:pPr marL="0" marR="0" algn="ctr" fontAlgn="base">
                        <a:spcBef>
                          <a:spcPts val="0"/>
                        </a:spcBef>
                        <a:spcAft>
                          <a:spcPts val="0"/>
                        </a:spcAft>
                        <a:tabLst>
                          <a:tab pos="6172200" algn="l"/>
                        </a:tabLst>
                      </a:pPr>
                      <a:r>
                        <a:rPr lang="en-US" sz="1400" dirty="0">
                          <a:effectLst/>
                        </a:rPr>
                        <a:t>EMPOWERMENT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fontAlgn="base">
                        <a:spcBef>
                          <a:spcPts val="0"/>
                        </a:spcBef>
                        <a:spcAft>
                          <a:spcPts val="0"/>
                        </a:spcAft>
                        <a:tabLst>
                          <a:tab pos="6172200" algn="l"/>
                        </a:tabLst>
                      </a:pPr>
                      <a:r>
                        <a:rPr lang="en-US" sz="1500" dirty="0">
                          <a:effectLst/>
                        </a:rPr>
                        <a:t>Acknowledge and build on patient and staff strengths</a:t>
                      </a:r>
                    </a:p>
                    <a:p>
                      <a:pPr marL="0" marR="0" algn="ctr" fontAlgn="base">
                        <a:spcBef>
                          <a:spcPts val="0"/>
                        </a:spcBef>
                        <a:spcAft>
                          <a:spcPts val="0"/>
                        </a:spcAft>
                        <a:tabLst>
                          <a:tab pos="6172200" algn="l"/>
                        </a:tabLst>
                      </a:pPr>
                      <a:r>
                        <a:rPr lang="en-US" sz="1500" dirty="0">
                          <a:effectLst/>
                        </a:rPr>
                        <a:t>Believe in resilience and ability to recover from trauma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577971048"/>
                  </a:ext>
                </a:extLst>
              </a:tr>
              <a:tr h="893895">
                <a:tc>
                  <a:txBody>
                    <a:bodyPr/>
                    <a:lstStyle/>
                    <a:p>
                      <a:pPr marL="0" marR="0" algn="ctr" fontAlgn="base">
                        <a:spcBef>
                          <a:spcPts val="0"/>
                        </a:spcBef>
                        <a:spcAft>
                          <a:spcPts val="0"/>
                        </a:spcAft>
                        <a:tabLst>
                          <a:tab pos="6172200" algn="l"/>
                        </a:tabLst>
                      </a:pPr>
                      <a:r>
                        <a:rPr lang="en-US" sz="1400" dirty="0">
                          <a:effectLst/>
                        </a:rPr>
                        <a:t>CULTURAL HUMILITY + RESPONSIVENESS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fontAlgn="base">
                        <a:spcBef>
                          <a:spcPts val="0"/>
                        </a:spcBef>
                        <a:spcAft>
                          <a:spcPts val="0"/>
                        </a:spcAft>
                        <a:tabLst>
                          <a:tab pos="6172200" algn="l"/>
                        </a:tabLst>
                      </a:pPr>
                      <a:r>
                        <a:rPr lang="en-US" sz="1500" dirty="0">
                          <a:effectLst/>
                        </a:rPr>
                        <a:t>Recognize and address stigma, biases, stereotypes (e.g., based on race, ethnicity, gender identity, sexual orientation, age, social determinants of health, language, diagnosis, behaviors) and lived experiences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34591841"/>
                  </a:ext>
                </a:extLst>
              </a:tr>
            </a:tbl>
          </a:graphicData>
        </a:graphic>
      </p:graphicFrame>
      <p:sp>
        <p:nvSpPr>
          <p:cNvPr id="5" name="Rectangle 1">
            <a:extLst>
              <a:ext uri="{FF2B5EF4-FFF2-40B4-BE49-F238E27FC236}">
                <a16:creationId xmlns:a16="http://schemas.microsoft.com/office/drawing/2014/main" id="{0989503A-4934-504B-9759-F71BFA7E0429}"/>
              </a:ext>
            </a:extLst>
          </p:cNvPr>
          <p:cNvSpPr>
            <a:spLocks noChangeArrowheads="1"/>
          </p:cNvSpPr>
          <p:nvPr/>
        </p:nvSpPr>
        <p:spPr bwMode="auto">
          <a:xfrm>
            <a:off x="1375693" y="5215742"/>
            <a:ext cx="706347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6172200" algn="l"/>
              </a:tabLst>
              <a:defRPr>
                <a:solidFill>
                  <a:schemeClr val="tx1"/>
                </a:solidFill>
                <a:latin typeface="Arial" panose="020B0604020202020204" pitchFamily="34" charset="0"/>
              </a:defRPr>
            </a:lvl1pPr>
            <a:lvl2pPr eaLnBrk="0" fontAlgn="base" hangingPunct="0">
              <a:spcBef>
                <a:spcPct val="0"/>
              </a:spcBef>
              <a:spcAft>
                <a:spcPct val="0"/>
              </a:spcAft>
              <a:tabLst>
                <a:tab pos="6172200" algn="l"/>
              </a:tabLst>
              <a:defRPr>
                <a:solidFill>
                  <a:schemeClr val="tx1"/>
                </a:solidFill>
                <a:latin typeface="Arial" panose="020B0604020202020204" pitchFamily="34" charset="0"/>
              </a:defRPr>
            </a:lvl2pPr>
            <a:lvl3pPr eaLnBrk="0" fontAlgn="base" hangingPunct="0">
              <a:spcBef>
                <a:spcPct val="0"/>
              </a:spcBef>
              <a:spcAft>
                <a:spcPct val="0"/>
              </a:spcAft>
              <a:tabLst>
                <a:tab pos="6172200" algn="l"/>
              </a:tabLst>
              <a:defRPr>
                <a:solidFill>
                  <a:schemeClr val="tx1"/>
                </a:solidFill>
                <a:latin typeface="Arial" panose="020B0604020202020204" pitchFamily="34" charset="0"/>
              </a:defRPr>
            </a:lvl3pPr>
            <a:lvl4pPr eaLnBrk="0" fontAlgn="base" hangingPunct="0">
              <a:spcBef>
                <a:spcPct val="0"/>
              </a:spcBef>
              <a:spcAft>
                <a:spcPct val="0"/>
              </a:spcAft>
              <a:tabLst>
                <a:tab pos="6172200" algn="l"/>
              </a:tabLst>
              <a:defRPr>
                <a:solidFill>
                  <a:schemeClr val="tx1"/>
                </a:solidFill>
                <a:latin typeface="Arial" panose="020B0604020202020204" pitchFamily="34" charset="0"/>
              </a:defRPr>
            </a:lvl4pPr>
            <a:lvl5pPr eaLnBrk="0" fontAlgn="base" hangingPunct="0">
              <a:spcBef>
                <a:spcPct val="0"/>
              </a:spcBef>
              <a:spcAft>
                <a:spcPct val="0"/>
              </a:spcAft>
              <a:tabLst>
                <a:tab pos="6172200" algn="l"/>
              </a:tabLst>
              <a:defRPr>
                <a:solidFill>
                  <a:schemeClr val="tx1"/>
                </a:solidFill>
                <a:latin typeface="Arial" panose="020B0604020202020204" pitchFamily="34" charset="0"/>
              </a:defRPr>
            </a:lvl5pPr>
            <a:lvl6pPr eaLnBrk="0" fontAlgn="base" hangingPunct="0">
              <a:spcBef>
                <a:spcPct val="0"/>
              </a:spcBef>
              <a:spcAft>
                <a:spcPct val="0"/>
              </a:spcAft>
              <a:tabLst>
                <a:tab pos="6172200" algn="l"/>
              </a:tabLst>
              <a:defRPr>
                <a:solidFill>
                  <a:schemeClr val="tx1"/>
                </a:solidFill>
                <a:latin typeface="Arial" panose="020B0604020202020204" pitchFamily="34" charset="0"/>
              </a:defRPr>
            </a:lvl6pPr>
            <a:lvl7pPr eaLnBrk="0" fontAlgn="base" hangingPunct="0">
              <a:spcBef>
                <a:spcPct val="0"/>
              </a:spcBef>
              <a:spcAft>
                <a:spcPct val="0"/>
              </a:spcAft>
              <a:tabLst>
                <a:tab pos="6172200" algn="l"/>
              </a:tabLst>
              <a:defRPr>
                <a:solidFill>
                  <a:schemeClr val="tx1"/>
                </a:solidFill>
                <a:latin typeface="Arial" panose="020B0604020202020204" pitchFamily="34" charset="0"/>
              </a:defRPr>
            </a:lvl7pPr>
            <a:lvl8pPr eaLnBrk="0" fontAlgn="base" hangingPunct="0">
              <a:spcBef>
                <a:spcPct val="0"/>
              </a:spcBef>
              <a:spcAft>
                <a:spcPct val="0"/>
              </a:spcAft>
              <a:tabLst>
                <a:tab pos="6172200" algn="l"/>
              </a:tabLst>
              <a:defRPr>
                <a:solidFill>
                  <a:schemeClr val="tx1"/>
                </a:solidFill>
                <a:latin typeface="Arial" panose="020B0604020202020204" pitchFamily="34" charset="0"/>
              </a:defRPr>
            </a:lvl8pPr>
            <a:lvl9pPr eaLnBrk="0" fontAlgn="base" hangingPunct="0">
              <a:spcBef>
                <a:spcPct val="0"/>
              </a:spcBef>
              <a:spcAft>
                <a:spcPct val="0"/>
              </a:spcAft>
              <a:tabLst>
                <a:tab pos="6172200" algn="l"/>
              </a:tabLst>
              <a:defRPr>
                <a:solidFill>
                  <a:schemeClr val="tx1"/>
                </a:solidFill>
                <a:latin typeface="Arial" panose="020B0604020202020204" pitchFamily="34" charset="0"/>
              </a:defRPr>
            </a:lvl9pPr>
          </a:lstStyle>
          <a:p>
            <a:pPr defTabSz="685800">
              <a:tabLst>
                <a:tab pos="4629150" algn="l"/>
              </a:tabLst>
            </a:pPr>
            <a:r>
              <a:rPr lang="en-US" altLang="en-US" sz="900" b="1" dirty="0">
                <a:solidFill>
                  <a:srgbClr val="000000"/>
                </a:solidFill>
                <a:latin typeface="Calibri"/>
                <a:ea typeface="Calibri" panose="020F0502020204030204" pitchFamily="34" charset="0"/>
                <a:cs typeface="Calibri" panose="020F0502020204030204" pitchFamily="34" charset="0"/>
              </a:rPr>
              <a:t>Adapted- Trauma-Informed Care, Implementation Resource Center https://www.traumainformedcare.chcs.org/what-is-trauma-informed-care/</a:t>
            </a:r>
            <a:endParaRPr lang="en-US" altLang="en-US" sz="900" dirty="0">
              <a:solidFill>
                <a:srgbClr val="000000"/>
              </a:solidFill>
              <a:latin typeface="Calibri"/>
            </a:endParaRPr>
          </a:p>
          <a:p>
            <a:pPr defTabSz="685800">
              <a:tabLst>
                <a:tab pos="4629150" algn="l"/>
              </a:tabLst>
            </a:pPr>
            <a:endParaRPr lang="en-US" altLang="en-US" sz="1350" dirty="0">
              <a:solidFill>
                <a:srgbClr val="000000"/>
              </a:solidFill>
            </a:endParaRPr>
          </a:p>
        </p:txBody>
      </p:sp>
      <p:sp>
        <p:nvSpPr>
          <p:cNvPr id="6" name="Google Shape;219;p26">
            <a:extLst>
              <a:ext uri="{FF2B5EF4-FFF2-40B4-BE49-F238E27FC236}">
                <a16:creationId xmlns:a16="http://schemas.microsoft.com/office/drawing/2014/main" id="{2847A55E-49C0-2F4E-B1F3-A58457EA32C9}"/>
              </a:ext>
            </a:extLst>
          </p:cNvPr>
          <p:cNvSpPr/>
          <p:nvPr/>
        </p:nvSpPr>
        <p:spPr>
          <a:xfrm rot="10800000">
            <a:off x="1143000" y="857249"/>
            <a:ext cx="846118" cy="587829"/>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7" name="Google Shape;218;p26">
            <a:extLst>
              <a:ext uri="{FF2B5EF4-FFF2-40B4-BE49-F238E27FC236}">
                <a16:creationId xmlns:a16="http://schemas.microsoft.com/office/drawing/2014/main" id="{F4FB376E-D587-2B4A-85D0-4D09C15D0575}"/>
              </a:ext>
            </a:extLst>
          </p:cNvPr>
          <p:cNvSpPr/>
          <p:nvPr/>
        </p:nvSpPr>
        <p:spPr>
          <a:xfrm rot="2700000">
            <a:off x="1683122" y="969740"/>
            <a:ext cx="328710" cy="305958"/>
          </a:xfrm>
          <a:prstGeom prst="rect">
            <a:avLst/>
          </a:prstGeom>
          <a:solidFill>
            <a:schemeClr val="accent4">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8" name="Google Shape;220;p26">
            <a:extLst>
              <a:ext uri="{FF2B5EF4-FFF2-40B4-BE49-F238E27FC236}">
                <a16:creationId xmlns:a16="http://schemas.microsoft.com/office/drawing/2014/main" id="{03805D25-D72E-8B45-AA83-D145EF301A3C}"/>
              </a:ext>
            </a:extLst>
          </p:cNvPr>
          <p:cNvSpPr/>
          <p:nvPr/>
        </p:nvSpPr>
        <p:spPr>
          <a:xfrm rot="2700000">
            <a:off x="7318800" y="716425"/>
            <a:ext cx="819790" cy="634856"/>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9" name="Google Shape;221;p26">
            <a:extLst>
              <a:ext uri="{FF2B5EF4-FFF2-40B4-BE49-F238E27FC236}">
                <a16:creationId xmlns:a16="http://schemas.microsoft.com/office/drawing/2014/main" id="{0F2AB700-E043-EE4D-9483-BA8906965D8A}"/>
              </a:ext>
            </a:extLst>
          </p:cNvPr>
          <p:cNvSpPr/>
          <p:nvPr/>
        </p:nvSpPr>
        <p:spPr>
          <a:xfrm rot="2700000">
            <a:off x="7231263" y="1042153"/>
            <a:ext cx="338624" cy="218022"/>
          </a:xfrm>
          <a:prstGeom prst="rect">
            <a:avLst/>
          </a:pr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10" name="Google Shape;223;p26">
            <a:extLst>
              <a:ext uri="{FF2B5EF4-FFF2-40B4-BE49-F238E27FC236}">
                <a16:creationId xmlns:a16="http://schemas.microsoft.com/office/drawing/2014/main" id="{E67973F7-C244-8B48-AB40-7936808601DE}"/>
              </a:ext>
            </a:extLst>
          </p:cNvPr>
          <p:cNvSpPr/>
          <p:nvPr/>
        </p:nvSpPr>
        <p:spPr>
          <a:xfrm>
            <a:off x="4086596" y="5407658"/>
            <a:ext cx="970808" cy="605701"/>
          </a:xfrm>
          <a:prstGeom prst="triangle">
            <a:avLst>
              <a:gd name="adj" fmla="val 50000"/>
            </a:avLst>
          </a:pr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11" name="Google Shape;224;p26">
            <a:extLst>
              <a:ext uri="{FF2B5EF4-FFF2-40B4-BE49-F238E27FC236}">
                <a16:creationId xmlns:a16="http://schemas.microsoft.com/office/drawing/2014/main" id="{E9229F22-5EA3-6040-8FD4-1E7E3E9A8643}"/>
              </a:ext>
            </a:extLst>
          </p:cNvPr>
          <p:cNvSpPr/>
          <p:nvPr/>
        </p:nvSpPr>
        <p:spPr>
          <a:xfrm>
            <a:off x="4647705" y="5585390"/>
            <a:ext cx="760946" cy="436502"/>
          </a:xfrm>
          <a:prstGeom prst="triangle">
            <a:avLst>
              <a:gd name="adj" fmla="val 50000"/>
            </a:avLst>
          </a:pr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0204F469-AB65-9B44-AE3F-54C4A68110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660" y="5685203"/>
            <a:ext cx="1089411" cy="234794"/>
          </a:xfrm>
          <a:prstGeom prst="rect">
            <a:avLst/>
          </a:prstGeom>
        </p:spPr>
      </p:pic>
      <p:pic>
        <p:nvPicPr>
          <p:cNvPr id="14" name="Picture 13" descr="http://www.bwhpikenotes.org/Employee_Resources/Logos/Images/HMS_Affiliate_2013.gif">
            <a:extLst>
              <a:ext uri="{FF2B5EF4-FFF2-40B4-BE49-F238E27FC236}">
                <a16:creationId xmlns:a16="http://schemas.microsoft.com/office/drawing/2014/main" id="{BB56A82A-C045-1E4C-8A41-AA1E16167B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6756" y="5640107"/>
            <a:ext cx="1272542" cy="279925"/>
          </a:xfrm>
          <a:prstGeom prst="rect">
            <a:avLst/>
          </a:prstGeom>
          <a:noFill/>
          <a:ln w="9525">
            <a:noFill/>
            <a:miter lim="800000"/>
            <a:headEnd/>
            <a:tailEnd/>
          </a:ln>
        </p:spPr>
      </p:pic>
    </p:spTree>
    <p:extLst>
      <p:ext uri="{BB962C8B-B14F-4D97-AF65-F5344CB8AC3E}">
        <p14:creationId xmlns:p14="http://schemas.microsoft.com/office/powerpoint/2010/main" val="1243653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BD1E7-9236-4233-AC39-B3C6679031B7}"/>
              </a:ext>
            </a:extLst>
          </p:cNvPr>
          <p:cNvSpPr>
            <a:spLocks noGrp="1"/>
          </p:cNvSpPr>
          <p:nvPr>
            <p:ph type="body" sz="quarter" idx="10"/>
          </p:nvPr>
        </p:nvSpPr>
        <p:spPr>
          <a:xfrm>
            <a:off x="457200" y="1910955"/>
            <a:ext cx="7831138" cy="585242"/>
          </a:xfrm>
        </p:spPr>
        <p:txBody>
          <a:bodyPr/>
          <a:lstStyle/>
          <a:p>
            <a:r>
              <a:rPr lang="en-US" dirty="0">
                <a:solidFill>
                  <a:schemeClr val="accent3"/>
                </a:solidFill>
              </a:rPr>
              <a:t>Strategies: short and long-term</a:t>
            </a:r>
          </a:p>
        </p:txBody>
      </p:sp>
      <p:sp>
        <p:nvSpPr>
          <p:cNvPr id="3" name="Text Placeholder 2">
            <a:extLst>
              <a:ext uri="{FF2B5EF4-FFF2-40B4-BE49-F238E27FC236}">
                <a16:creationId xmlns:a16="http://schemas.microsoft.com/office/drawing/2014/main" id="{350F72A9-1F6E-4536-9FB4-D6B04A5AB0A8}"/>
              </a:ext>
            </a:extLst>
          </p:cNvPr>
          <p:cNvSpPr>
            <a:spLocks noGrp="1"/>
          </p:cNvSpPr>
          <p:nvPr>
            <p:ph type="body" sz="quarter" idx="11"/>
          </p:nvPr>
        </p:nvSpPr>
        <p:spPr>
          <a:xfrm>
            <a:off x="1076325" y="2630196"/>
            <a:ext cx="7212013" cy="3006828"/>
          </a:xfrm>
        </p:spPr>
        <p:txBody>
          <a:bodyPr>
            <a:normAutofit fontScale="92500" lnSpcReduction="10000"/>
          </a:bodyPr>
          <a:lstStyle/>
          <a:p>
            <a:r>
              <a:rPr lang="en-US" dirty="0">
                <a:solidFill>
                  <a:srgbClr val="7030A0"/>
                </a:solidFill>
              </a:rPr>
              <a:t>Recognizing multiple roles</a:t>
            </a:r>
          </a:p>
          <a:p>
            <a:pPr lvl="1"/>
            <a:r>
              <a:rPr lang="en-US" dirty="0"/>
              <a:t>as frontline clinician and colleague</a:t>
            </a:r>
          </a:p>
          <a:p>
            <a:pPr lvl="1"/>
            <a:r>
              <a:rPr lang="en-US" dirty="0"/>
              <a:t>as advocate (lessons learned will always be relevant)</a:t>
            </a:r>
          </a:p>
          <a:p>
            <a:pPr lvl="1"/>
            <a:r>
              <a:rPr lang="en-US" dirty="0"/>
              <a:t>as family member and friend</a:t>
            </a:r>
          </a:p>
          <a:p>
            <a:pPr marL="342900" lvl="1" indent="0">
              <a:buNone/>
            </a:pPr>
            <a:endParaRPr lang="en-US" dirty="0"/>
          </a:p>
          <a:p>
            <a:r>
              <a:rPr lang="en-US" dirty="0">
                <a:solidFill>
                  <a:srgbClr val="0070C0"/>
                </a:solidFill>
              </a:rPr>
              <a:t>Contextual Processing</a:t>
            </a:r>
          </a:p>
          <a:p>
            <a:pPr lvl="1"/>
            <a:r>
              <a:rPr lang="en-US" dirty="0"/>
              <a:t>Recognize limitations of the system</a:t>
            </a:r>
          </a:p>
          <a:p>
            <a:pPr lvl="1"/>
            <a:r>
              <a:rPr lang="en-US" dirty="0"/>
              <a:t>Identify resources in the system, interpersonally, and individually</a:t>
            </a:r>
          </a:p>
          <a:p>
            <a:pPr lvl="2"/>
            <a:r>
              <a:rPr lang="en-US" dirty="0"/>
              <a:t>Huddles, team-based care, EMR templates, resources &amp; reminders of resources</a:t>
            </a:r>
          </a:p>
          <a:p>
            <a:pPr lvl="2"/>
            <a:r>
              <a:rPr lang="en-US" dirty="0"/>
              <a:t>Formal and informal frameworks to support individual resilience and team cohesion</a:t>
            </a:r>
          </a:p>
          <a:p>
            <a:r>
              <a:rPr lang="en-US" dirty="0">
                <a:solidFill>
                  <a:srgbClr val="00B050"/>
                </a:solidFill>
              </a:rPr>
              <a:t>Maintaining meaning and sense of purpose</a:t>
            </a:r>
          </a:p>
        </p:txBody>
      </p:sp>
    </p:spTree>
    <p:extLst>
      <p:ext uri="{BB962C8B-B14F-4D97-AF65-F5344CB8AC3E}">
        <p14:creationId xmlns:p14="http://schemas.microsoft.com/office/powerpoint/2010/main" val="300822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60D3A98-6645-731E-B7CA-8BE16A6B1F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9845" y="1515058"/>
            <a:ext cx="4053736" cy="44856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59B2AF-61B8-4BB5-9E7B-254F17219421}"/>
              </a:ext>
            </a:extLst>
          </p:cNvPr>
          <p:cNvSpPr txBox="1"/>
          <p:nvPr/>
        </p:nvSpPr>
        <p:spPr>
          <a:xfrm>
            <a:off x="6693694" y="5443537"/>
            <a:ext cx="2264569" cy="557213"/>
          </a:xfrm>
          <a:prstGeom prst="rect">
            <a:avLst/>
          </a:prstGeom>
        </p:spPr>
        <p:txBody>
          <a:bodyPr vert="horz" wrap="square" lIns="68580" tIns="34290" rIns="68580" bIns="34290" rtlCol="0" anchor="ctr">
            <a:normAutofit fontScale="97500"/>
          </a:bodyPr>
          <a:lstStyle/>
          <a:p>
            <a:pPr defTabSz="685800"/>
            <a:r>
              <a:rPr lang="en-US" sz="900" dirty="0">
                <a:solidFill>
                  <a:srgbClr val="000000"/>
                </a:solidFill>
                <a:latin typeface="Calibri"/>
              </a:rPr>
              <a:t>https://i0.wp.com/www.dailycartoonist.com/wp-content/uploads/2019/03/pmp.gif?ssl=1</a:t>
            </a:r>
            <a:endParaRPr lang="en-US" sz="900" dirty="0">
              <a:solidFill>
                <a:srgbClr val="000000"/>
              </a:solidFill>
              <a:latin typeface="Avenir Black"/>
              <a:cs typeface="Avenir Black"/>
            </a:endParaRPr>
          </a:p>
        </p:txBody>
      </p:sp>
    </p:spTree>
    <p:extLst>
      <p:ext uri="{BB962C8B-B14F-4D97-AF65-F5344CB8AC3E}">
        <p14:creationId xmlns:p14="http://schemas.microsoft.com/office/powerpoint/2010/main" val="3929358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99E45-6811-1D32-AE18-898B0BCBA3D3}"/>
              </a:ext>
            </a:extLst>
          </p:cNvPr>
          <p:cNvSpPr>
            <a:spLocks noGrp="1"/>
          </p:cNvSpPr>
          <p:nvPr>
            <p:ph type="body" sz="quarter" idx="10"/>
          </p:nvPr>
        </p:nvSpPr>
        <p:spPr>
          <a:xfrm>
            <a:off x="636103" y="1493511"/>
            <a:ext cx="7831138" cy="691753"/>
          </a:xfrm>
        </p:spPr>
        <p:txBody>
          <a:bodyPr/>
          <a:lstStyle/>
          <a:p>
            <a:r>
              <a:rPr lang="en-US" dirty="0"/>
              <a:t>References</a:t>
            </a:r>
          </a:p>
        </p:txBody>
      </p:sp>
      <p:sp>
        <p:nvSpPr>
          <p:cNvPr id="3" name="Text Placeholder 2">
            <a:extLst>
              <a:ext uri="{FF2B5EF4-FFF2-40B4-BE49-F238E27FC236}">
                <a16:creationId xmlns:a16="http://schemas.microsoft.com/office/drawing/2014/main" id="{8C2CA0DF-C337-745B-F5ED-086888F129C0}"/>
              </a:ext>
            </a:extLst>
          </p:cNvPr>
          <p:cNvSpPr>
            <a:spLocks noGrp="1"/>
          </p:cNvSpPr>
          <p:nvPr>
            <p:ph type="body" sz="quarter" idx="11"/>
          </p:nvPr>
        </p:nvSpPr>
        <p:spPr>
          <a:xfrm>
            <a:off x="193813" y="2101195"/>
            <a:ext cx="8756374" cy="4075044"/>
          </a:xfrm>
        </p:spPr>
        <p:txBody>
          <a:bodyPr>
            <a:normAutofit fontScale="47500" lnSpcReduction="20000"/>
          </a:bodyPr>
          <a:lstStyle/>
          <a:p>
            <a:r>
              <a:rPr lang="en-US" dirty="0" err="1">
                <a:solidFill>
                  <a:srgbClr val="303030"/>
                </a:solidFill>
              </a:rPr>
              <a:t>Admon</a:t>
            </a:r>
            <a:r>
              <a:rPr lang="en-US" dirty="0">
                <a:solidFill>
                  <a:srgbClr val="303030"/>
                </a:solidFill>
              </a:rPr>
              <a:t> R, Milad MR, </a:t>
            </a:r>
            <a:r>
              <a:rPr lang="en-US" dirty="0" err="1">
                <a:solidFill>
                  <a:srgbClr val="303030"/>
                </a:solidFill>
              </a:rPr>
              <a:t>Hendler</a:t>
            </a:r>
            <a:r>
              <a:rPr lang="en-US" dirty="0">
                <a:solidFill>
                  <a:srgbClr val="303030"/>
                </a:solidFill>
              </a:rPr>
              <a:t> T. (2013) A causal model of post-traumatic stress disorder: disentangling predisposed from acquired neural abnormalities.  Trends in Cognitive Sciences, 17(7).</a:t>
            </a:r>
          </a:p>
          <a:p>
            <a:r>
              <a:rPr lang="en-US" dirty="0" err="1">
                <a:solidFill>
                  <a:srgbClr val="303030"/>
                </a:solidFill>
              </a:rPr>
              <a:t>Agboola</a:t>
            </a:r>
            <a:r>
              <a:rPr lang="en-US" dirty="0">
                <a:solidFill>
                  <a:srgbClr val="303030"/>
                </a:solidFill>
              </a:rPr>
              <a:t>, </a:t>
            </a:r>
            <a:r>
              <a:rPr lang="en-US" dirty="0" err="1">
                <a:solidFill>
                  <a:srgbClr val="303030"/>
                </a:solidFill>
              </a:rPr>
              <a:t>Coupet</a:t>
            </a:r>
            <a:r>
              <a:rPr lang="en-US" dirty="0">
                <a:solidFill>
                  <a:srgbClr val="303030"/>
                </a:solidFill>
              </a:rPr>
              <a:t>, E., &amp; Wong, A. H. (2021). “The Coats That We Can Take Off and the Ones We Can’t”: The Role of Trauma-Informed Care on Race and Bias During Agitation in the Emergency Department. Annals of Emergency Medicine, 77(5), 493–498. </a:t>
            </a:r>
            <a:r>
              <a:rPr lang="en-US" dirty="0">
                <a:solidFill>
                  <a:srgbClr val="303030"/>
                </a:solidFill>
                <a:hlinkClick r:id="rId3"/>
              </a:rPr>
              <a:t>https://doi.org/10.1016/j.annemergmed.2020.11.021</a:t>
            </a:r>
            <a:endParaRPr lang="en-US" dirty="0">
              <a:solidFill>
                <a:srgbClr val="303030"/>
              </a:solidFill>
            </a:endParaRPr>
          </a:p>
          <a:p>
            <a:r>
              <a:rPr lang="en-US" dirty="0">
                <a:solidFill>
                  <a:srgbClr val="303030"/>
                </a:solidFill>
              </a:rPr>
              <a:t>Akhtar, </a:t>
            </a:r>
            <a:r>
              <a:rPr lang="en-US" dirty="0" err="1">
                <a:solidFill>
                  <a:srgbClr val="303030"/>
                </a:solidFill>
              </a:rPr>
              <a:t>Faize</a:t>
            </a:r>
            <a:r>
              <a:rPr lang="en-US" dirty="0">
                <a:solidFill>
                  <a:srgbClr val="303030"/>
                </a:solidFill>
              </a:rPr>
              <a:t>, F. A., Malik, R. Z., &amp; </a:t>
            </a:r>
            <a:r>
              <a:rPr lang="en-US" dirty="0" err="1">
                <a:solidFill>
                  <a:srgbClr val="303030"/>
                </a:solidFill>
              </a:rPr>
              <a:t>Tabusam</a:t>
            </a:r>
            <a:r>
              <a:rPr lang="en-US" dirty="0">
                <a:solidFill>
                  <a:srgbClr val="303030"/>
                </a:solidFill>
              </a:rPr>
              <a:t>, A. (2022). Moral injury and psychological resilience among healthcare professionals amid COVID-19 pandemic. Pakistan Journal of Medical Sciences, 38(5), 1338. </a:t>
            </a:r>
            <a:r>
              <a:rPr lang="en-US" dirty="0">
                <a:solidFill>
                  <a:srgbClr val="303030"/>
                </a:solidFill>
                <a:hlinkClick r:id="rId4"/>
              </a:rPr>
              <a:t>https://doi.org/10.12669/pjms.38.5.5122</a:t>
            </a:r>
            <a:endParaRPr lang="en-US" dirty="0">
              <a:solidFill>
                <a:srgbClr val="303030"/>
              </a:solidFill>
            </a:endParaRPr>
          </a:p>
          <a:p>
            <a:r>
              <a:rPr lang="en-US" dirty="0">
                <a:solidFill>
                  <a:srgbClr val="303030"/>
                </a:solidFill>
              </a:rPr>
              <a:t>Albuquerque J, </a:t>
            </a:r>
            <a:r>
              <a:rPr lang="en-US" dirty="0" err="1">
                <a:solidFill>
                  <a:srgbClr val="303030"/>
                </a:solidFill>
              </a:rPr>
              <a:t>Tulk</a:t>
            </a:r>
            <a:r>
              <a:rPr lang="en-US" dirty="0">
                <a:solidFill>
                  <a:srgbClr val="303030"/>
                </a:solidFill>
              </a:rPr>
              <a:t> S. Physician suicide (2019) CMAJ 2019 May 6; 191:E505.</a:t>
            </a:r>
          </a:p>
          <a:p>
            <a:r>
              <a:rPr lang="en-US" dirty="0">
                <a:cs typeface="Arial"/>
              </a:rPr>
              <a:t>American </a:t>
            </a:r>
            <a:r>
              <a:rPr lang="en-US" dirty="0" err="1">
                <a:cs typeface="Arial"/>
              </a:rPr>
              <a:t>Psychiataric</a:t>
            </a:r>
            <a:r>
              <a:rPr lang="en-US" dirty="0">
                <a:cs typeface="Arial"/>
              </a:rPr>
              <a:t> Association’s Diagnostic and Statistical Manual of Mental Disorders (2013), 5</a:t>
            </a:r>
            <a:r>
              <a:rPr lang="en-US" baseline="30000" dirty="0">
                <a:cs typeface="Arial"/>
              </a:rPr>
              <a:t>th</a:t>
            </a:r>
            <a:r>
              <a:rPr lang="en-US" dirty="0">
                <a:cs typeface="Arial"/>
              </a:rPr>
              <a:t> Edition: DSM-5. Arlington VA: American Psychiatric Publishing.</a:t>
            </a:r>
          </a:p>
          <a:p>
            <a:r>
              <a:rPr lang="en-US" dirty="0">
                <a:solidFill>
                  <a:srgbClr val="303030"/>
                </a:solidFill>
              </a:rPr>
              <a:t>Anand KS, </a:t>
            </a:r>
            <a:r>
              <a:rPr lang="en-US" dirty="0" err="1">
                <a:solidFill>
                  <a:srgbClr val="303030"/>
                </a:solidFill>
              </a:rPr>
              <a:t>Dhikav</a:t>
            </a:r>
            <a:r>
              <a:rPr lang="en-US" dirty="0">
                <a:solidFill>
                  <a:srgbClr val="303030"/>
                </a:solidFill>
              </a:rPr>
              <a:t> V. Hippocampus in health and disease: An overview. Ann Indian </a:t>
            </a:r>
            <a:r>
              <a:rPr lang="en-US" dirty="0" err="1">
                <a:solidFill>
                  <a:srgbClr val="303030"/>
                </a:solidFill>
              </a:rPr>
              <a:t>Acad</a:t>
            </a:r>
            <a:r>
              <a:rPr lang="en-US" dirty="0">
                <a:solidFill>
                  <a:srgbClr val="303030"/>
                </a:solidFill>
              </a:rPr>
              <a:t> Neurol. 2012 Oct;15(4):239-46. </a:t>
            </a:r>
            <a:r>
              <a:rPr lang="en-US" dirty="0" err="1">
                <a:solidFill>
                  <a:srgbClr val="303030"/>
                </a:solidFill>
              </a:rPr>
              <a:t>doi</a:t>
            </a:r>
            <a:r>
              <a:rPr lang="en-US" dirty="0">
                <a:solidFill>
                  <a:srgbClr val="303030"/>
                </a:solidFill>
              </a:rPr>
              <a:t>: 10.4103/0972-2327.104323. PMID: 23349586; PMCID: PMC3548359.</a:t>
            </a:r>
          </a:p>
          <a:p>
            <a:r>
              <a:rPr lang="en-US" dirty="0" err="1">
                <a:solidFill>
                  <a:srgbClr val="303030"/>
                </a:solidFill>
              </a:rPr>
              <a:t>Arnsten</a:t>
            </a:r>
            <a:r>
              <a:rPr lang="en-US" dirty="0">
                <a:solidFill>
                  <a:srgbClr val="303030"/>
                </a:solidFill>
              </a:rPr>
              <a:t> AF. Stress </a:t>
            </a:r>
            <a:r>
              <a:rPr lang="en-US" dirty="0" err="1">
                <a:solidFill>
                  <a:srgbClr val="303030"/>
                </a:solidFill>
              </a:rPr>
              <a:t>signalling</a:t>
            </a:r>
            <a:r>
              <a:rPr lang="en-US" dirty="0">
                <a:solidFill>
                  <a:srgbClr val="303030"/>
                </a:solidFill>
              </a:rPr>
              <a:t> pathways that impair prefrontal cortex structure and function. Nat Rev </a:t>
            </a:r>
            <a:r>
              <a:rPr lang="en-US" dirty="0" err="1">
                <a:solidFill>
                  <a:srgbClr val="303030"/>
                </a:solidFill>
              </a:rPr>
              <a:t>Neurosci</a:t>
            </a:r>
            <a:r>
              <a:rPr lang="en-US" dirty="0">
                <a:solidFill>
                  <a:srgbClr val="303030"/>
                </a:solidFill>
              </a:rPr>
              <a:t>. 2009 Jun;10(6):410-22. </a:t>
            </a:r>
            <a:r>
              <a:rPr lang="en-US" dirty="0" err="1">
                <a:solidFill>
                  <a:srgbClr val="303030"/>
                </a:solidFill>
              </a:rPr>
              <a:t>doi</a:t>
            </a:r>
            <a:r>
              <a:rPr lang="en-US" dirty="0">
                <a:solidFill>
                  <a:srgbClr val="303030"/>
                </a:solidFill>
              </a:rPr>
              <a:t>: 10.1038/nrn2648. PMID: 19455173; PMCID: PMC2907136.</a:t>
            </a:r>
          </a:p>
          <a:p>
            <a:r>
              <a:rPr lang="en-US" dirty="0">
                <a:solidFill>
                  <a:srgbClr val="303030"/>
                </a:solidFill>
              </a:rPr>
              <a:t>Averill, L. A., Averill, C. L., Kelmendi, B., Abdallah, C. G., &amp; Southwick, S. M. (2018). Stress Response Modulation Underlying the Psychobiology of Resilience. Current psychiatry reports, 20(4), 27. </a:t>
            </a:r>
            <a:r>
              <a:rPr lang="en-US" dirty="0">
                <a:solidFill>
                  <a:srgbClr val="303030"/>
                </a:solidFill>
                <a:hlinkClick r:id="rId5"/>
              </a:rPr>
              <a:t>https://doi.org/10.1007/s11920-018-0887-x</a:t>
            </a:r>
            <a:endParaRPr lang="en-US" dirty="0">
              <a:solidFill>
                <a:srgbClr val="303030"/>
              </a:solidFill>
            </a:endParaRPr>
          </a:p>
          <a:p>
            <a:r>
              <a:rPr lang="en-US" dirty="0" err="1">
                <a:solidFill>
                  <a:srgbClr val="303030"/>
                </a:solidFill>
              </a:rPr>
              <a:t>Benjet</a:t>
            </a:r>
            <a:r>
              <a:rPr lang="en-US" dirty="0">
                <a:solidFill>
                  <a:srgbClr val="303030"/>
                </a:solidFill>
              </a:rPr>
              <a:t> C, </a:t>
            </a:r>
            <a:r>
              <a:rPr lang="en-US" dirty="0" err="1">
                <a:solidFill>
                  <a:srgbClr val="303030"/>
                </a:solidFill>
              </a:rPr>
              <a:t>Bromet</a:t>
            </a:r>
            <a:r>
              <a:rPr lang="en-US" dirty="0">
                <a:solidFill>
                  <a:srgbClr val="303030"/>
                </a:solidFill>
              </a:rPr>
              <a:t> E, Karam EG, et al. The epidemiology of traumatic event exposure worldwide: results from the World Mental Health Survey Consortium. </a:t>
            </a:r>
            <a:r>
              <a:rPr lang="en-US" i="1" dirty="0">
                <a:solidFill>
                  <a:srgbClr val="303030"/>
                </a:solidFill>
              </a:rPr>
              <a:t>Psychol Med</a:t>
            </a:r>
            <a:r>
              <a:rPr lang="en-US" dirty="0">
                <a:solidFill>
                  <a:srgbClr val="303030"/>
                </a:solidFill>
              </a:rPr>
              <a:t>. 2016;46(2):327-343. doi:10.1017/S0033291715001981</a:t>
            </a:r>
          </a:p>
          <a:p>
            <a:r>
              <a:rPr lang="en-US" dirty="0"/>
              <a:t>Brooks, </a:t>
            </a:r>
            <a:r>
              <a:rPr lang="en-US" dirty="0" err="1"/>
              <a:t>Amlôt</a:t>
            </a:r>
            <a:r>
              <a:rPr lang="en-US" dirty="0"/>
              <a:t>, R., Rubin, G. J., &amp; Greenberg, N. (2020). Psychological resilience and post-traumatic growth in disaster-exposed </a:t>
            </a:r>
            <a:r>
              <a:rPr lang="en-US" dirty="0" err="1"/>
              <a:t>organisations</a:t>
            </a:r>
            <a:r>
              <a:rPr lang="en-US" dirty="0"/>
              <a:t>: overview of the literature. BMJ Military Health, 166(1), 52–56. </a:t>
            </a:r>
            <a:r>
              <a:rPr lang="en-US" dirty="0">
                <a:hlinkClick r:id="rId6"/>
              </a:rPr>
              <a:t>https://doi.org/10.1136/jramc-2017-000876</a:t>
            </a:r>
            <a:endParaRPr lang="en-US" dirty="0"/>
          </a:p>
          <a:p>
            <a:r>
              <a:rPr lang="en-US" dirty="0"/>
              <a:t>Brooks, Rubin, G. J., &amp; Greenberg, N. (2019). Traumatic stress within disaster-exposed occupations: overview of the literature and suggestions for the management of traumatic stress in the workplace. British Medical Bulletin, 129(1), 25–34. </a:t>
            </a:r>
            <a:r>
              <a:rPr lang="en-US" dirty="0">
                <a:hlinkClick r:id="rId7"/>
              </a:rPr>
              <a:t>https://doi.org/10.1093/bmb/ldy040</a:t>
            </a:r>
            <a:endParaRPr lang="en-US" dirty="0"/>
          </a:p>
          <a:p>
            <a:r>
              <a:rPr lang="en-US" dirty="0"/>
              <a:t>Brown, T., Ashworth, H., Bass, M., Rittenberg, E., Levy-Carrick, N., Grossman, S., Lewis-O'Connor, A., &amp; </a:t>
            </a:r>
            <a:r>
              <a:rPr lang="en-US" dirty="0" err="1"/>
              <a:t>Stoklosa</a:t>
            </a:r>
            <a:r>
              <a:rPr lang="en-US" dirty="0"/>
              <a:t>, H. (2022). Trauma-informed Care Interventions in Emergency Medicine: A Systematic Review. The western journal of emergency medicine, 23(3), 334–344. </a:t>
            </a:r>
            <a:r>
              <a:rPr lang="en-US" dirty="0">
                <a:hlinkClick r:id="rId8"/>
              </a:rPr>
              <a:t>https://doi.org/10.5811/westjem.2022.1.53674</a:t>
            </a:r>
            <a:endParaRPr lang="en-US" dirty="0"/>
          </a:p>
        </p:txBody>
      </p:sp>
    </p:spTree>
    <p:extLst>
      <p:ext uri="{BB962C8B-B14F-4D97-AF65-F5344CB8AC3E}">
        <p14:creationId xmlns:p14="http://schemas.microsoft.com/office/powerpoint/2010/main" val="219018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99E45-6811-1D32-AE18-898B0BCBA3D3}"/>
              </a:ext>
            </a:extLst>
          </p:cNvPr>
          <p:cNvSpPr>
            <a:spLocks noGrp="1"/>
          </p:cNvSpPr>
          <p:nvPr>
            <p:ph type="body" sz="quarter" idx="10"/>
          </p:nvPr>
        </p:nvSpPr>
        <p:spPr>
          <a:xfrm>
            <a:off x="636103" y="1493511"/>
            <a:ext cx="7831138" cy="691753"/>
          </a:xfrm>
        </p:spPr>
        <p:txBody>
          <a:bodyPr/>
          <a:lstStyle/>
          <a:p>
            <a:r>
              <a:rPr lang="en-US" dirty="0"/>
              <a:t>References</a:t>
            </a:r>
          </a:p>
        </p:txBody>
      </p:sp>
      <p:sp>
        <p:nvSpPr>
          <p:cNvPr id="3" name="Text Placeholder 2">
            <a:extLst>
              <a:ext uri="{FF2B5EF4-FFF2-40B4-BE49-F238E27FC236}">
                <a16:creationId xmlns:a16="http://schemas.microsoft.com/office/drawing/2014/main" id="{8C2CA0DF-C337-745B-F5ED-086888F129C0}"/>
              </a:ext>
            </a:extLst>
          </p:cNvPr>
          <p:cNvSpPr>
            <a:spLocks noGrp="1"/>
          </p:cNvSpPr>
          <p:nvPr>
            <p:ph type="body" sz="quarter" idx="11"/>
          </p:nvPr>
        </p:nvSpPr>
        <p:spPr>
          <a:xfrm>
            <a:off x="238539" y="1990311"/>
            <a:ext cx="8756374" cy="3935896"/>
          </a:xfrm>
        </p:spPr>
        <p:txBody>
          <a:bodyPr>
            <a:normAutofit fontScale="40000" lnSpcReduction="20000"/>
          </a:bodyPr>
          <a:lstStyle/>
          <a:p>
            <a:r>
              <a:rPr lang="en-US" b="0" i="0" dirty="0">
                <a:solidFill>
                  <a:srgbClr val="000000"/>
                </a:solidFill>
                <a:effectLst/>
                <a:latin typeface="Open Sans"/>
              </a:rPr>
              <a:t>Chang, &amp; Yu, R. (2019). Hippocampal connectivity in the aftermath of acute social stress. Neurobiology of Stress, 11, 100195–100195. https://doi.org/10.1016/j.ynstr.2019.100195</a:t>
            </a:r>
          </a:p>
          <a:p>
            <a:r>
              <a:rPr lang="en-US" b="0" i="0" dirty="0">
                <a:solidFill>
                  <a:srgbClr val="000000"/>
                </a:solidFill>
                <a:effectLst/>
                <a:latin typeface="Open Sans"/>
              </a:rPr>
              <a:t>Chakraborty, &amp; </a:t>
            </a:r>
            <a:r>
              <a:rPr lang="en-US" b="0" i="0" dirty="0" err="1">
                <a:solidFill>
                  <a:srgbClr val="000000"/>
                </a:solidFill>
                <a:effectLst/>
                <a:latin typeface="Open Sans"/>
              </a:rPr>
              <a:t>Chattarji</a:t>
            </a:r>
            <a:r>
              <a:rPr lang="en-US" b="0" i="0" dirty="0">
                <a:solidFill>
                  <a:srgbClr val="000000"/>
                </a:solidFill>
                <a:effectLst/>
                <a:latin typeface="Open Sans"/>
              </a:rPr>
              <a:t>, S. (2019). Interventions after acute stress prevent its delayed effects on the amygdala. Neurobiology of Stress, 10, 100168–100168. https://doi.org/10.1016/j.ynstr.2019.100168</a:t>
            </a:r>
          </a:p>
          <a:p>
            <a:r>
              <a:rPr lang="en-US" b="0" i="0" dirty="0">
                <a:solidFill>
                  <a:srgbClr val="000000"/>
                </a:solidFill>
                <a:effectLst/>
                <a:latin typeface="Open Sans"/>
              </a:rPr>
              <a:t>Fischer, Bakes, K. M., Corbin, T. J., Fein, J. A., Harris, E. J., James, T. L., &amp; Melzer-Lange, M. D. (2019). Trauma-Informed Care for Violently Injured Patients in the Emergency Department. Annals of Emergency Medicine, 73(2), 193–202. </a:t>
            </a:r>
            <a:r>
              <a:rPr lang="en-US" b="0" i="0" dirty="0">
                <a:solidFill>
                  <a:srgbClr val="000000"/>
                </a:solidFill>
                <a:effectLst/>
                <a:latin typeface="Open Sans"/>
                <a:hlinkClick r:id="rId3"/>
              </a:rPr>
              <a:t>https://doi.org/10.1016/j.annemergmed.2018.10.018</a:t>
            </a:r>
            <a:endParaRPr lang="en-US" b="0" i="0" dirty="0">
              <a:solidFill>
                <a:srgbClr val="000000"/>
              </a:solidFill>
              <a:effectLst/>
              <a:latin typeface="Open Sans"/>
            </a:endParaRPr>
          </a:p>
          <a:p>
            <a:r>
              <a:rPr lang="en-US" b="0" i="0" dirty="0">
                <a:solidFill>
                  <a:srgbClr val="000000"/>
                </a:solidFill>
                <a:effectLst/>
                <a:latin typeface="Open Sans"/>
              </a:rPr>
              <a:t>Fisher, Beauchamp, K. G., </a:t>
            </a:r>
            <a:r>
              <a:rPr lang="en-US" b="0" i="0" dirty="0" err="1">
                <a:solidFill>
                  <a:srgbClr val="000000"/>
                </a:solidFill>
                <a:effectLst/>
                <a:latin typeface="Open Sans"/>
              </a:rPr>
              <a:t>Roos</a:t>
            </a:r>
            <a:r>
              <a:rPr lang="en-US" b="0" i="0" dirty="0">
                <a:solidFill>
                  <a:srgbClr val="000000"/>
                </a:solidFill>
                <a:effectLst/>
                <a:latin typeface="Open Sans"/>
              </a:rPr>
              <a:t>, L. E., Noll, L. K., Flannery, J., &amp; </a:t>
            </a:r>
            <a:r>
              <a:rPr lang="en-US" b="0" i="0" dirty="0" err="1">
                <a:solidFill>
                  <a:srgbClr val="000000"/>
                </a:solidFill>
                <a:effectLst/>
                <a:latin typeface="Open Sans"/>
              </a:rPr>
              <a:t>Delker</a:t>
            </a:r>
            <a:r>
              <a:rPr lang="en-US" b="0" i="0" dirty="0">
                <a:solidFill>
                  <a:srgbClr val="000000"/>
                </a:solidFill>
                <a:effectLst/>
                <a:latin typeface="Open Sans"/>
              </a:rPr>
              <a:t>, B. C. (2016). The Neurobiology of Intervention and Prevention in Early Adversity. Annual Review of Clinical Psychology, 12(1), 331–357. https://doi.org/10.1146/annurev-clinpsy-032814-112855</a:t>
            </a:r>
          </a:p>
          <a:p>
            <a:r>
              <a:rPr lang="en-US" b="0" i="0" dirty="0" err="1">
                <a:solidFill>
                  <a:srgbClr val="000000"/>
                </a:solidFill>
                <a:effectLst/>
                <a:latin typeface="Open Sans"/>
              </a:rPr>
              <a:t>Galatzer</a:t>
            </a:r>
            <a:r>
              <a:rPr lang="en-US" b="0" i="0" dirty="0">
                <a:solidFill>
                  <a:srgbClr val="000000"/>
                </a:solidFill>
                <a:effectLst/>
                <a:latin typeface="Open Sans"/>
              </a:rPr>
              <a:t>-Levy IR and Bryan RA (2013) 636,120 Ways to Have Posttraumatic Stress Disorder.  Perspectives on Psychological Science 8(6) 651-662.</a:t>
            </a:r>
          </a:p>
          <a:p>
            <a:r>
              <a:rPr lang="en-US" b="0" i="0" dirty="0" err="1">
                <a:solidFill>
                  <a:srgbClr val="000000"/>
                </a:solidFill>
                <a:effectLst/>
                <a:latin typeface="Open Sans"/>
              </a:rPr>
              <a:t>Gispen</a:t>
            </a:r>
            <a:r>
              <a:rPr lang="en-US" b="0" i="0" dirty="0">
                <a:solidFill>
                  <a:srgbClr val="000000"/>
                </a:solidFill>
                <a:effectLst/>
                <a:latin typeface="Open Sans"/>
              </a:rPr>
              <a:t>, F., &amp; Wu, A. W. (2018). Psychological first aid: CPR for mental health crises in healthcare. Journal of Patient Safety and Risk Management, 23(2), 51–53. </a:t>
            </a:r>
            <a:r>
              <a:rPr lang="en-US" b="0" i="0" dirty="0">
                <a:solidFill>
                  <a:srgbClr val="000000"/>
                </a:solidFill>
                <a:effectLst/>
                <a:latin typeface="Open Sans"/>
                <a:hlinkClick r:id="rId4"/>
              </a:rPr>
              <a:t>https://doi.org/10.1177/2516043518762826</a:t>
            </a:r>
            <a:endParaRPr lang="en-US" b="0" i="0" dirty="0">
              <a:solidFill>
                <a:srgbClr val="000000"/>
              </a:solidFill>
              <a:effectLst/>
              <a:latin typeface="Open Sans"/>
            </a:endParaRPr>
          </a:p>
          <a:p>
            <a:r>
              <a:rPr lang="en-US" b="0" i="0" dirty="0">
                <a:solidFill>
                  <a:srgbClr val="000000"/>
                </a:solidFill>
                <a:effectLst/>
                <a:latin typeface="Open Sans"/>
              </a:rPr>
              <a:t>Goldberg, </a:t>
            </a:r>
            <a:r>
              <a:rPr lang="en-US" b="0" i="0" dirty="0" err="1">
                <a:solidFill>
                  <a:srgbClr val="000000"/>
                </a:solidFill>
                <a:effectLst/>
                <a:latin typeface="Open Sans"/>
              </a:rPr>
              <a:t>Eapen</a:t>
            </a:r>
            <a:r>
              <a:rPr lang="en-US" b="0" i="0" dirty="0">
                <a:solidFill>
                  <a:srgbClr val="000000"/>
                </a:solidFill>
                <a:effectLst/>
                <a:latin typeface="Open Sans"/>
              </a:rPr>
              <a:t>, B., &amp; Kamen, L. (2020). Introduction to the thematic issue on stress, pain and the brain Conceptualizing rehabilitation as facilitated allostasis and the mitigation of uncertainty. </a:t>
            </a:r>
            <a:r>
              <a:rPr lang="en-US" b="0" i="0" dirty="0" err="1">
                <a:solidFill>
                  <a:srgbClr val="000000"/>
                </a:solidFill>
                <a:effectLst/>
                <a:latin typeface="Open Sans"/>
              </a:rPr>
              <a:t>NeuroRehabilitation</a:t>
            </a:r>
            <a:r>
              <a:rPr lang="en-US" b="0" i="0" dirty="0">
                <a:solidFill>
                  <a:srgbClr val="000000"/>
                </a:solidFill>
                <a:effectLst/>
                <a:latin typeface="Open Sans"/>
              </a:rPr>
              <a:t> (Reading, Mass.), 47(1), 1–10. </a:t>
            </a:r>
            <a:r>
              <a:rPr lang="en-US" b="0" i="0" dirty="0">
                <a:solidFill>
                  <a:srgbClr val="000000"/>
                </a:solidFill>
                <a:effectLst/>
                <a:latin typeface="Open Sans"/>
                <a:hlinkClick r:id="rId5"/>
              </a:rPr>
              <a:t>https://doi.org/10.3233/NRE-200003</a:t>
            </a:r>
            <a:endParaRPr lang="en-US" b="0" i="0" dirty="0">
              <a:solidFill>
                <a:srgbClr val="000000"/>
              </a:solidFill>
              <a:effectLst/>
              <a:latin typeface="Open Sans"/>
            </a:endParaRPr>
          </a:p>
          <a:p>
            <a:r>
              <a:rPr lang="en-US" b="0" i="0" dirty="0">
                <a:solidFill>
                  <a:srgbClr val="000000"/>
                </a:solidFill>
                <a:effectLst/>
                <a:latin typeface="Open Sans"/>
              </a:rPr>
              <a:t>Goldstein. (2021). Stress and the “extended” autonomic system. Autonomic Neuroscience, 236, 102889–102889. </a:t>
            </a:r>
            <a:r>
              <a:rPr lang="en-US" b="0" i="0" dirty="0">
                <a:solidFill>
                  <a:srgbClr val="000000"/>
                </a:solidFill>
                <a:effectLst/>
                <a:latin typeface="Open Sans"/>
                <a:hlinkClick r:id="rId6"/>
              </a:rPr>
              <a:t>https://doi.org/10.1016/j.autneu.2021.102889</a:t>
            </a:r>
            <a:endParaRPr lang="en-US" b="0" i="0" dirty="0">
              <a:solidFill>
                <a:srgbClr val="000000"/>
              </a:solidFill>
              <a:effectLst/>
              <a:latin typeface="Open Sans"/>
            </a:endParaRPr>
          </a:p>
          <a:p>
            <a:r>
              <a:rPr lang="en-US" b="0" i="0" dirty="0">
                <a:solidFill>
                  <a:srgbClr val="000000"/>
                </a:solidFill>
                <a:effectLst/>
                <a:latin typeface="Open Sans"/>
              </a:rPr>
              <a:t>Hambrick, E. P., Rubens, S. L., </a:t>
            </a:r>
            <a:r>
              <a:rPr lang="en-US" b="0" i="0" dirty="0" err="1">
                <a:solidFill>
                  <a:srgbClr val="000000"/>
                </a:solidFill>
                <a:effectLst/>
                <a:latin typeface="Open Sans"/>
              </a:rPr>
              <a:t>Vernberg</a:t>
            </a:r>
            <a:r>
              <a:rPr lang="en-US" b="0" i="0" dirty="0">
                <a:solidFill>
                  <a:srgbClr val="000000"/>
                </a:solidFill>
                <a:effectLst/>
                <a:latin typeface="Open Sans"/>
              </a:rPr>
              <a:t>, E. M., Jacobs, A. K., &amp; </a:t>
            </a:r>
            <a:r>
              <a:rPr lang="en-US" b="0" i="0" dirty="0" err="1">
                <a:solidFill>
                  <a:srgbClr val="000000"/>
                </a:solidFill>
                <a:effectLst/>
                <a:latin typeface="Open Sans"/>
              </a:rPr>
              <a:t>Kanine</a:t>
            </a:r>
            <a:r>
              <a:rPr lang="en-US" b="0" i="0" dirty="0">
                <a:solidFill>
                  <a:srgbClr val="000000"/>
                </a:solidFill>
                <a:effectLst/>
                <a:latin typeface="Open Sans"/>
              </a:rPr>
              <a:t>, R. M. (2013). Towards Successful Dissemination of Psychological First Aid: A Study of Provider Training Preferences. The Journal of Behavioral Health Services &amp; Research, 41(2), 203–215. </a:t>
            </a:r>
            <a:r>
              <a:rPr lang="en-US" b="0" i="0" dirty="0">
                <a:solidFill>
                  <a:srgbClr val="000000"/>
                </a:solidFill>
                <a:effectLst/>
                <a:latin typeface="Open Sans"/>
                <a:hlinkClick r:id="rId7"/>
              </a:rPr>
              <a:t>https://doi.org/10.1007/s11414-013-9362-y</a:t>
            </a:r>
            <a:endParaRPr lang="en-US" b="0" i="0" dirty="0">
              <a:solidFill>
                <a:srgbClr val="000000"/>
              </a:solidFill>
              <a:effectLst/>
              <a:latin typeface="Open Sans"/>
            </a:endParaRPr>
          </a:p>
          <a:p>
            <a:r>
              <a:rPr lang="en-US" b="0" i="0" dirty="0">
                <a:solidFill>
                  <a:srgbClr val="000000"/>
                </a:solidFill>
                <a:effectLst/>
                <a:latin typeface="Open Sans"/>
              </a:rPr>
              <a:t>Hanson, &amp; </a:t>
            </a:r>
            <a:r>
              <a:rPr lang="en-US" b="0" i="0" dirty="0" err="1">
                <a:solidFill>
                  <a:srgbClr val="000000"/>
                </a:solidFill>
                <a:effectLst/>
                <a:latin typeface="Open Sans"/>
              </a:rPr>
              <a:t>Nacewicz</a:t>
            </a:r>
            <a:r>
              <a:rPr lang="en-US" b="0" i="0" dirty="0">
                <a:solidFill>
                  <a:srgbClr val="000000"/>
                </a:solidFill>
                <a:effectLst/>
                <a:latin typeface="Open Sans"/>
              </a:rPr>
              <a:t>, B. M. (2021). Amygdala Allostasis and Early Life Adversity: Considering Excitotoxicity and Inescapability in the Sequelae of Stress. Frontiers in Human Neuroscience, 15, 624705–624705. https://doi.org/10.3389/fnhum.2021.624705</a:t>
            </a:r>
          </a:p>
          <a:p>
            <a:r>
              <a:rPr lang="en-US" b="0" i="0" dirty="0">
                <a:solidFill>
                  <a:srgbClr val="000000"/>
                </a:solidFill>
                <a:effectLst/>
                <a:latin typeface="Open Sans"/>
              </a:rPr>
              <a:t>Hare Bork R, Robins M, Schaffer K, </a:t>
            </a:r>
            <a:r>
              <a:rPr lang="en-US" b="0" i="0" dirty="0" err="1">
                <a:solidFill>
                  <a:srgbClr val="000000"/>
                </a:solidFill>
                <a:effectLst/>
                <a:latin typeface="Open Sans"/>
              </a:rPr>
              <a:t>Leider</a:t>
            </a:r>
            <a:r>
              <a:rPr lang="en-US" b="0" i="0" dirty="0">
                <a:solidFill>
                  <a:srgbClr val="000000"/>
                </a:solidFill>
                <a:effectLst/>
                <a:latin typeface="Open Sans"/>
              </a:rPr>
              <a:t> JP, </a:t>
            </a:r>
            <a:r>
              <a:rPr lang="en-US" b="0" i="0" dirty="0" err="1">
                <a:solidFill>
                  <a:srgbClr val="000000"/>
                </a:solidFill>
                <a:effectLst/>
                <a:latin typeface="Open Sans"/>
              </a:rPr>
              <a:t>Castrucci</a:t>
            </a:r>
            <a:r>
              <a:rPr lang="en-US" b="0" i="0" dirty="0">
                <a:solidFill>
                  <a:srgbClr val="000000"/>
                </a:solidFill>
                <a:effectLst/>
                <a:latin typeface="Open Sans"/>
              </a:rPr>
              <a:t> BC. Workplace Perceptions and Experiences Related to COVID-19 Response Efforts Among Public Health Workers — Public Health Workforce Interests and Needs Survey, United States, September 2021–January 2022. MMWR </a:t>
            </a:r>
            <a:r>
              <a:rPr lang="en-US" b="0" i="0" dirty="0" err="1">
                <a:solidFill>
                  <a:srgbClr val="000000"/>
                </a:solidFill>
                <a:effectLst/>
                <a:latin typeface="Open Sans"/>
              </a:rPr>
              <a:t>Morb</a:t>
            </a:r>
            <a:r>
              <a:rPr lang="en-US" b="0" i="0" dirty="0">
                <a:solidFill>
                  <a:srgbClr val="000000"/>
                </a:solidFill>
                <a:effectLst/>
                <a:latin typeface="Open Sans"/>
              </a:rPr>
              <a:t> Mortal </a:t>
            </a:r>
            <a:r>
              <a:rPr lang="en-US" b="0" i="0" dirty="0" err="1">
                <a:solidFill>
                  <a:srgbClr val="000000"/>
                </a:solidFill>
                <a:effectLst/>
                <a:latin typeface="Open Sans"/>
              </a:rPr>
              <a:t>Wkly</a:t>
            </a:r>
            <a:r>
              <a:rPr lang="en-US" b="0" i="0" dirty="0">
                <a:solidFill>
                  <a:srgbClr val="000000"/>
                </a:solidFill>
                <a:effectLst/>
                <a:latin typeface="Open Sans"/>
              </a:rPr>
              <a:t> Rep 2022;71:920–924. DOI: </a:t>
            </a:r>
            <a:r>
              <a:rPr lang="en-US" b="0" i="0" u="none" strike="noStrike" dirty="0">
                <a:solidFill>
                  <a:srgbClr val="075290"/>
                </a:solidFill>
                <a:effectLst/>
                <a:latin typeface="Open Sans"/>
                <a:hlinkClick r:id="rId8"/>
              </a:rPr>
              <a:t>http://dx.doi.org/10.15585/mmwr.mm7129a3</a:t>
            </a:r>
            <a:endParaRPr lang="en-US" b="0" i="0" u="none" strike="noStrike" dirty="0">
              <a:solidFill>
                <a:srgbClr val="075290"/>
              </a:solidFill>
              <a:effectLst/>
              <a:latin typeface="Open Sans"/>
            </a:endParaRPr>
          </a:p>
          <a:p>
            <a:r>
              <a:rPr lang="en-US" dirty="0"/>
              <a:t>Hawkins, </a:t>
            </a:r>
            <a:r>
              <a:rPr lang="en-US" dirty="0" err="1"/>
              <a:t>Coupet</a:t>
            </a:r>
            <a:r>
              <a:rPr lang="en-US" dirty="0"/>
              <a:t>, E., Saint-Hilaire, S., &amp; Dodington, J. (2021). Trauma-Informed Acute Care of Patients With Violence-Related Injury. Journal of Interpersonal Violence, 88626052110413–8862605211041375. https://doi.org/10.1177/08862605211041375</a:t>
            </a:r>
          </a:p>
          <a:p>
            <a:r>
              <a:rPr lang="en-US" dirty="0" err="1"/>
              <a:t>Holzel</a:t>
            </a:r>
            <a:r>
              <a:rPr lang="en-US" dirty="0"/>
              <a:t> BK, Carmody J, Evans KC, Hoge EA, </a:t>
            </a:r>
            <a:r>
              <a:rPr lang="en-US" dirty="0" err="1"/>
              <a:t>Dusek</a:t>
            </a:r>
            <a:r>
              <a:rPr lang="en-US" dirty="0"/>
              <a:t> JA et al (2010). Stress reduction correlates with structural changes in the amygdala. Soc </a:t>
            </a:r>
            <a:r>
              <a:rPr lang="en-US" dirty="0" err="1"/>
              <a:t>Cogn</a:t>
            </a:r>
            <a:r>
              <a:rPr lang="en-US" dirty="0"/>
              <a:t> Affect </a:t>
            </a:r>
            <a:r>
              <a:rPr lang="en-US" dirty="0" err="1"/>
              <a:t>Neurosci</a:t>
            </a:r>
            <a:r>
              <a:rPr lang="en-US" dirty="0"/>
              <a:t> 5: 11–17. </a:t>
            </a:r>
          </a:p>
        </p:txBody>
      </p:sp>
    </p:spTree>
    <p:extLst>
      <p:ext uri="{BB962C8B-B14F-4D97-AF65-F5344CB8AC3E}">
        <p14:creationId xmlns:p14="http://schemas.microsoft.com/office/powerpoint/2010/main" val="81353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99E45-6811-1D32-AE18-898B0BCBA3D3}"/>
              </a:ext>
            </a:extLst>
          </p:cNvPr>
          <p:cNvSpPr>
            <a:spLocks noGrp="1"/>
          </p:cNvSpPr>
          <p:nvPr>
            <p:ph type="body" sz="quarter" idx="10"/>
          </p:nvPr>
        </p:nvSpPr>
        <p:spPr>
          <a:xfrm>
            <a:off x="636103" y="1493511"/>
            <a:ext cx="7831138" cy="691753"/>
          </a:xfrm>
        </p:spPr>
        <p:txBody>
          <a:bodyPr/>
          <a:lstStyle/>
          <a:p>
            <a:r>
              <a:rPr lang="en-US" dirty="0"/>
              <a:t>References</a:t>
            </a:r>
          </a:p>
        </p:txBody>
      </p:sp>
      <p:sp>
        <p:nvSpPr>
          <p:cNvPr id="3" name="Text Placeholder 2">
            <a:extLst>
              <a:ext uri="{FF2B5EF4-FFF2-40B4-BE49-F238E27FC236}">
                <a16:creationId xmlns:a16="http://schemas.microsoft.com/office/drawing/2014/main" id="{8C2CA0DF-C337-745B-F5ED-086888F129C0}"/>
              </a:ext>
            </a:extLst>
          </p:cNvPr>
          <p:cNvSpPr>
            <a:spLocks noGrp="1"/>
          </p:cNvSpPr>
          <p:nvPr>
            <p:ph type="body" sz="quarter" idx="11"/>
          </p:nvPr>
        </p:nvSpPr>
        <p:spPr>
          <a:xfrm>
            <a:off x="238539" y="1990311"/>
            <a:ext cx="8756374" cy="3935896"/>
          </a:xfrm>
        </p:spPr>
        <p:txBody>
          <a:bodyPr>
            <a:normAutofit fontScale="40000" lnSpcReduction="20000"/>
          </a:bodyPr>
          <a:lstStyle/>
          <a:p>
            <a:r>
              <a:rPr lang="en-US" dirty="0">
                <a:solidFill>
                  <a:srgbClr val="000000"/>
                </a:solidFill>
                <a:latin typeface="Open Sans"/>
              </a:rPr>
              <a:t>Horn, &amp; Feder, A. (2018). Understanding Resilience and Preventing and Treating PTSD. Harvard Review of Psychiatry, 26(3), 158–174. </a:t>
            </a:r>
            <a:r>
              <a:rPr lang="en-US" dirty="0">
                <a:solidFill>
                  <a:srgbClr val="000000"/>
                </a:solidFill>
                <a:latin typeface="Open Sans"/>
                <a:hlinkClick r:id="rId3"/>
              </a:rPr>
              <a:t>https://doi.org/10.1097/HRP.0000000000000194</a:t>
            </a:r>
            <a:endParaRPr lang="en-US" dirty="0">
              <a:solidFill>
                <a:srgbClr val="000000"/>
              </a:solidFill>
              <a:latin typeface="Open Sans"/>
            </a:endParaRPr>
          </a:p>
          <a:p>
            <a:r>
              <a:rPr lang="en-US" dirty="0">
                <a:solidFill>
                  <a:srgbClr val="000000"/>
                </a:solidFill>
                <a:latin typeface="Open Sans"/>
              </a:rPr>
              <a:t>Joels, Karst, H., &amp; </a:t>
            </a:r>
            <a:r>
              <a:rPr lang="en-US" dirty="0" err="1">
                <a:solidFill>
                  <a:srgbClr val="000000"/>
                </a:solidFill>
                <a:latin typeface="Open Sans"/>
              </a:rPr>
              <a:t>Sarabdjitsingh</a:t>
            </a:r>
            <a:r>
              <a:rPr lang="en-US" dirty="0">
                <a:solidFill>
                  <a:srgbClr val="000000"/>
                </a:solidFill>
                <a:latin typeface="Open Sans"/>
              </a:rPr>
              <a:t>, R. A. (2018). The stressed brain of humans and rodents. ACTA PHYSIOLOGICA, 223(2), e13066–n/a. </a:t>
            </a:r>
            <a:r>
              <a:rPr lang="en-US" dirty="0">
                <a:solidFill>
                  <a:srgbClr val="000000"/>
                </a:solidFill>
                <a:latin typeface="Open Sans"/>
                <a:hlinkClick r:id="rId4"/>
              </a:rPr>
              <a:t>https://doi.org/10.1111/apha.13066</a:t>
            </a:r>
            <a:endParaRPr lang="en-US" dirty="0">
              <a:solidFill>
                <a:srgbClr val="000000"/>
              </a:solidFill>
              <a:latin typeface="Open Sans"/>
            </a:endParaRPr>
          </a:p>
          <a:p>
            <a:r>
              <a:rPr lang="en-US" dirty="0">
                <a:solidFill>
                  <a:srgbClr val="000000"/>
                </a:solidFill>
                <a:latin typeface="Open Sans"/>
              </a:rPr>
              <a:t>Kantor EM, </a:t>
            </a:r>
            <a:r>
              <a:rPr lang="en-US" dirty="0" err="1">
                <a:solidFill>
                  <a:srgbClr val="000000"/>
                </a:solidFill>
                <a:latin typeface="Open Sans"/>
              </a:rPr>
              <a:t>Beckert</a:t>
            </a:r>
            <a:r>
              <a:rPr lang="en-US" dirty="0">
                <a:solidFill>
                  <a:srgbClr val="000000"/>
                </a:solidFill>
                <a:latin typeface="Open Sans"/>
              </a:rPr>
              <a:t> DR. Psychological First Aid. In: Stoddard FS Jr, Pandya A, Katz CL, editors. Disaster Psychiatry: Readiness, Evaluation, and Treatment. Arlington: American Psychiatric Association Publishing; 2011. pp. 203-212.</a:t>
            </a:r>
          </a:p>
          <a:p>
            <a:r>
              <a:rPr lang="en-US" dirty="0" err="1">
                <a:solidFill>
                  <a:srgbClr val="000000"/>
                </a:solidFill>
                <a:latin typeface="Open Sans"/>
              </a:rPr>
              <a:t>Koné</a:t>
            </a:r>
            <a:r>
              <a:rPr lang="en-US" dirty="0">
                <a:solidFill>
                  <a:srgbClr val="000000"/>
                </a:solidFill>
                <a:latin typeface="Open Sans"/>
              </a:rPr>
              <a:t> A, </a:t>
            </a:r>
            <a:r>
              <a:rPr lang="en-US" dirty="0" err="1">
                <a:solidFill>
                  <a:srgbClr val="000000"/>
                </a:solidFill>
                <a:latin typeface="Open Sans"/>
              </a:rPr>
              <a:t>Horter</a:t>
            </a:r>
            <a:r>
              <a:rPr lang="en-US" dirty="0">
                <a:solidFill>
                  <a:srgbClr val="000000"/>
                </a:solidFill>
                <a:latin typeface="Open Sans"/>
              </a:rPr>
              <a:t> L, Thomas I, et al. Symptoms of mental health conditions and suicidal ideation among State, Tribal, Local, and Territorial Public Health Workers — United States, March 14–25, 2022. </a:t>
            </a:r>
            <a:r>
              <a:rPr lang="en-US" i="1" dirty="0">
                <a:solidFill>
                  <a:srgbClr val="000000"/>
                </a:solidFill>
                <a:latin typeface="Open Sans"/>
              </a:rPr>
              <a:t>MMWR </a:t>
            </a:r>
            <a:r>
              <a:rPr lang="en-US" i="1" dirty="0" err="1">
                <a:solidFill>
                  <a:srgbClr val="000000"/>
                </a:solidFill>
                <a:latin typeface="Open Sans"/>
              </a:rPr>
              <a:t>Morb</a:t>
            </a:r>
            <a:r>
              <a:rPr lang="en-US" i="1" dirty="0">
                <a:solidFill>
                  <a:srgbClr val="000000"/>
                </a:solidFill>
                <a:latin typeface="Open Sans"/>
              </a:rPr>
              <a:t> Mortal </a:t>
            </a:r>
            <a:r>
              <a:rPr lang="en-US" i="1" dirty="0" err="1">
                <a:solidFill>
                  <a:srgbClr val="000000"/>
                </a:solidFill>
                <a:latin typeface="Open Sans"/>
              </a:rPr>
              <a:t>Wkly</a:t>
            </a:r>
            <a:r>
              <a:rPr lang="en-US" i="1" dirty="0">
                <a:solidFill>
                  <a:srgbClr val="000000"/>
                </a:solidFill>
                <a:latin typeface="Open Sans"/>
              </a:rPr>
              <a:t> Rep</a:t>
            </a:r>
            <a:r>
              <a:rPr lang="en-US" dirty="0">
                <a:solidFill>
                  <a:srgbClr val="000000"/>
                </a:solidFill>
                <a:latin typeface="Open Sans"/>
              </a:rPr>
              <a:t> 2022;71:925–930. DOI: </a:t>
            </a:r>
            <a:r>
              <a:rPr lang="en-US" dirty="0">
                <a:solidFill>
                  <a:srgbClr val="075290"/>
                </a:solidFill>
                <a:latin typeface="Open Sans"/>
                <a:hlinkClick r:id="rId5"/>
              </a:rPr>
              <a:t>http://dx.doi.org/10.15585/mmwr.mm7129a4</a:t>
            </a:r>
            <a:endParaRPr lang="en-US" dirty="0">
              <a:solidFill>
                <a:srgbClr val="075290"/>
              </a:solidFill>
              <a:latin typeface="Open Sans"/>
            </a:endParaRPr>
          </a:p>
          <a:p>
            <a:r>
              <a:rPr lang="en-US" b="0" i="0" dirty="0">
                <a:solidFill>
                  <a:srgbClr val="212121"/>
                </a:solidFill>
                <a:effectLst/>
                <a:latin typeface="BlinkMacSystemFont"/>
              </a:rPr>
              <a:t>Li, S., </a:t>
            </a:r>
            <a:r>
              <a:rPr lang="en-US" b="0" i="0" dirty="0" err="1">
                <a:solidFill>
                  <a:srgbClr val="212121"/>
                </a:solidFill>
                <a:effectLst/>
                <a:latin typeface="BlinkMacSystemFont"/>
              </a:rPr>
              <a:t>Papale</a:t>
            </a:r>
            <a:r>
              <a:rPr lang="en-US" b="0" i="0" dirty="0">
                <a:solidFill>
                  <a:srgbClr val="212121"/>
                </a:solidFill>
                <a:effectLst/>
                <a:latin typeface="BlinkMacSystemFont"/>
              </a:rPr>
              <a:t>, L. A., Zhang, Q., Madrid, A., Chen, L., Chopra, P., </a:t>
            </a:r>
            <a:r>
              <a:rPr lang="en-US" b="0" i="0" dirty="0" err="1">
                <a:solidFill>
                  <a:srgbClr val="212121"/>
                </a:solidFill>
                <a:effectLst/>
                <a:latin typeface="BlinkMacSystemFont"/>
              </a:rPr>
              <a:t>Keleş</a:t>
            </a:r>
            <a:r>
              <a:rPr lang="en-US" b="0" i="0" dirty="0">
                <a:solidFill>
                  <a:srgbClr val="212121"/>
                </a:solidFill>
                <a:effectLst/>
                <a:latin typeface="BlinkMacSystemFont"/>
              </a:rPr>
              <a:t>, S., </a:t>
            </a:r>
            <a:r>
              <a:rPr lang="en-US" b="0" i="0" dirty="0" err="1">
                <a:solidFill>
                  <a:srgbClr val="212121"/>
                </a:solidFill>
                <a:effectLst/>
                <a:latin typeface="BlinkMacSystemFont"/>
              </a:rPr>
              <a:t>Jin</a:t>
            </a:r>
            <a:r>
              <a:rPr lang="en-US" b="0" i="0" dirty="0">
                <a:solidFill>
                  <a:srgbClr val="212121"/>
                </a:solidFill>
                <a:effectLst/>
                <a:latin typeface="BlinkMacSystemFont"/>
              </a:rPr>
              <a:t>, P., &amp; </a:t>
            </a:r>
            <a:r>
              <a:rPr lang="en-US" b="0" i="0" dirty="0" err="1">
                <a:solidFill>
                  <a:srgbClr val="212121"/>
                </a:solidFill>
                <a:effectLst/>
                <a:latin typeface="BlinkMacSystemFont"/>
              </a:rPr>
              <a:t>Alisch</a:t>
            </a:r>
            <a:r>
              <a:rPr lang="en-US" b="0" i="0" dirty="0">
                <a:solidFill>
                  <a:srgbClr val="212121"/>
                </a:solidFill>
                <a:effectLst/>
                <a:latin typeface="BlinkMacSystemFont"/>
              </a:rPr>
              <a:t>, R. S. (2016). Genome-wide alterations in hippocampal 5-hydroxymethylcytosine links plasticity genes to acute stress. </a:t>
            </a:r>
            <a:r>
              <a:rPr lang="en-US" b="0" i="1" dirty="0">
                <a:solidFill>
                  <a:srgbClr val="212121"/>
                </a:solidFill>
                <a:effectLst/>
                <a:latin typeface="BlinkMacSystemFont"/>
              </a:rPr>
              <a:t>Neurobiology of disease</a:t>
            </a:r>
            <a:r>
              <a:rPr lang="en-US" b="0" i="0" dirty="0">
                <a:solidFill>
                  <a:srgbClr val="212121"/>
                </a:solidFill>
                <a:effectLst/>
                <a:latin typeface="BlinkMacSystemFont"/>
              </a:rPr>
              <a:t>, </a:t>
            </a:r>
            <a:r>
              <a:rPr lang="en-US" b="0" i="1" dirty="0">
                <a:solidFill>
                  <a:srgbClr val="212121"/>
                </a:solidFill>
                <a:effectLst/>
                <a:latin typeface="BlinkMacSystemFont"/>
              </a:rPr>
              <a:t>86</a:t>
            </a:r>
            <a:r>
              <a:rPr lang="en-US" b="0" i="0" dirty="0">
                <a:solidFill>
                  <a:srgbClr val="212121"/>
                </a:solidFill>
                <a:effectLst/>
                <a:latin typeface="BlinkMacSystemFont"/>
              </a:rPr>
              <a:t>, 99–108. </a:t>
            </a:r>
            <a:r>
              <a:rPr lang="en-US" b="0" i="0" dirty="0">
                <a:solidFill>
                  <a:srgbClr val="212121"/>
                </a:solidFill>
                <a:effectLst/>
                <a:latin typeface="BlinkMacSystemFont"/>
                <a:hlinkClick r:id="rId6"/>
              </a:rPr>
              <a:t>https://doi.org/10.1016/j.nbd.2015.11.010</a:t>
            </a:r>
            <a:endParaRPr lang="en-US" b="0" i="0" dirty="0">
              <a:solidFill>
                <a:srgbClr val="212121"/>
              </a:solidFill>
              <a:effectLst/>
              <a:latin typeface="BlinkMacSystemFont"/>
            </a:endParaRPr>
          </a:p>
          <a:p>
            <a:r>
              <a:rPr lang="en-US" dirty="0"/>
              <a:t>Mao, Loke, A. Y., Fung, O. W. M., &amp; Hu, X. (2019). What it takes to be resilient: The views of disaster healthcare rescuers. International Journal of Disaster Risk Reduction, 36, 101112. </a:t>
            </a:r>
            <a:r>
              <a:rPr lang="en-US" dirty="0">
                <a:hlinkClick r:id="rId7"/>
              </a:rPr>
              <a:t>https://doi.org/10.1016/j.ijdrr.2019.101112</a:t>
            </a:r>
            <a:endParaRPr lang="en-US" dirty="0"/>
          </a:p>
          <a:p>
            <a:r>
              <a:rPr lang="en-US" dirty="0"/>
              <a:t>McCall T, Weil ZM, </a:t>
            </a:r>
            <a:r>
              <a:rPr lang="en-US" dirty="0" err="1"/>
              <a:t>Nacher</a:t>
            </a:r>
            <a:r>
              <a:rPr lang="en-US" dirty="0"/>
              <a:t> J, </a:t>
            </a:r>
            <a:r>
              <a:rPr lang="en-US" dirty="0" err="1"/>
              <a:t>Bloss</a:t>
            </a:r>
            <a:r>
              <a:rPr lang="en-US" dirty="0"/>
              <a:t> EB, El </a:t>
            </a:r>
            <a:r>
              <a:rPr lang="en-US" dirty="0" err="1"/>
              <a:t>Maarouf</a:t>
            </a:r>
            <a:r>
              <a:rPr lang="en-US" dirty="0"/>
              <a:t> A et al (2013). Depletion of </a:t>
            </a:r>
            <a:r>
              <a:rPr lang="en-US" dirty="0" err="1"/>
              <a:t>polysialic</a:t>
            </a:r>
            <a:r>
              <a:rPr lang="en-US" dirty="0"/>
              <a:t> acid from neural cell adhesion molecule (PSA-NCAM) increases CA3 dendritic arborization and increases vulnerability to excitotoxicity. Exp Neurol 241: 5–12.</a:t>
            </a:r>
            <a:endParaRPr lang="en-US" dirty="0">
              <a:solidFill>
                <a:srgbClr val="075290"/>
              </a:solidFill>
              <a:latin typeface="Open Sans"/>
            </a:endParaRPr>
          </a:p>
          <a:p>
            <a:r>
              <a:rPr lang="en-US" dirty="0">
                <a:latin typeface="Open Sans"/>
              </a:rPr>
              <a:t>McEwen, BS.  Allostasis and the Epigenetics of Brain and Body Health Over the Life Course The Brain on Stress  JAMA Psychiatry. Published online  April 26, 2017</a:t>
            </a:r>
            <a:r>
              <a:rPr lang="en-US" dirty="0">
                <a:solidFill>
                  <a:srgbClr val="075290"/>
                </a:solidFill>
                <a:latin typeface="Open Sans"/>
              </a:rPr>
              <a:t>. doi:10.1001/jamapsychiatry.2017.0270</a:t>
            </a:r>
          </a:p>
          <a:p>
            <a:r>
              <a:rPr lang="en-US" dirty="0">
                <a:latin typeface="Open Sans"/>
              </a:rPr>
              <a:t>McEwen, </a:t>
            </a:r>
            <a:r>
              <a:rPr lang="en-US" dirty="0" err="1">
                <a:latin typeface="Open Sans"/>
              </a:rPr>
              <a:t>Nasca</a:t>
            </a:r>
            <a:r>
              <a:rPr lang="en-US" dirty="0">
                <a:latin typeface="Open Sans"/>
              </a:rPr>
              <a:t>, C., &amp; Gray, J. D. (2016). Stress Effects on Neuronal Structure: Hippocampus, Amygdala, and Prefrontal Cortex. Neuropsychopharmacology (New York, N.Y.), 41(1), 3–23. https://doi.org/10.1038/npp.2015.171</a:t>
            </a:r>
          </a:p>
          <a:p>
            <a:r>
              <a:rPr lang="en-US" dirty="0"/>
              <a:t>Merrick MT, Ford DC, Ports KA, et al. </a:t>
            </a:r>
            <a:r>
              <a:rPr lang="en-US" i="1" dirty="0"/>
              <a:t>Vital Signs:</a:t>
            </a:r>
            <a:r>
              <a:rPr lang="en-US" dirty="0"/>
              <a:t> Estimated Proportion of Adult Health Problems Attributable to Adverse Childhood Experiences and Implications for Prevention — 25 States, 2015–2017. MMWR </a:t>
            </a:r>
            <a:r>
              <a:rPr lang="en-US" dirty="0" err="1"/>
              <a:t>Morb</a:t>
            </a:r>
            <a:r>
              <a:rPr lang="en-US" dirty="0"/>
              <a:t> Mortal </a:t>
            </a:r>
            <a:r>
              <a:rPr lang="en-US" dirty="0" err="1"/>
              <a:t>Wkly</a:t>
            </a:r>
            <a:r>
              <a:rPr lang="en-US" dirty="0"/>
              <a:t> Rep 2019;68:999-1005. DOI: </a:t>
            </a:r>
            <a:r>
              <a:rPr lang="en-US" dirty="0">
                <a:hlinkClick r:id="rId8"/>
              </a:rPr>
              <a:t>http://dx.doi.org/10.15585/mmwr.mm6844e1external icon</a:t>
            </a:r>
            <a:r>
              <a:rPr lang="en-US" dirty="0"/>
              <a:t>.</a:t>
            </a:r>
            <a:endParaRPr lang="en-US" dirty="0">
              <a:latin typeface="Avenir Black"/>
              <a:cs typeface="Avenir Black"/>
            </a:endParaRPr>
          </a:p>
          <a:p>
            <a:r>
              <a:rPr lang="en-US" dirty="0" err="1">
                <a:latin typeface="Calibri" panose="020F0502020204030204" pitchFamily="34" charset="0"/>
                <a:ea typeface="Calibri" panose="020F0502020204030204" pitchFamily="34" charset="0"/>
                <a:cs typeface="Times New Roman" panose="02020603050405020304" pitchFamily="18" charset="0"/>
              </a:rPr>
              <a:t>Movahed</a:t>
            </a:r>
            <a:r>
              <a:rPr lang="en-US" dirty="0">
                <a:latin typeface="Calibri" panose="020F0502020204030204" pitchFamily="34" charset="0"/>
                <a:ea typeface="Calibri" panose="020F0502020204030204" pitchFamily="34" charset="0"/>
                <a:cs typeface="Times New Roman" panose="02020603050405020304" pitchFamily="18" charset="0"/>
              </a:rPr>
              <a:t>, M., Khaleghi-</a:t>
            </a:r>
            <a:r>
              <a:rPr lang="en-US" dirty="0" err="1">
                <a:latin typeface="Calibri" panose="020F0502020204030204" pitchFamily="34" charset="0"/>
                <a:ea typeface="Calibri" panose="020F0502020204030204" pitchFamily="34" charset="0"/>
                <a:cs typeface="Times New Roman" panose="02020603050405020304" pitchFamily="18" charset="0"/>
              </a:rPr>
              <a:t>Nekou</a:t>
            </a:r>
            <a:r>
              <a:rPr lang="en-US" dirty="0">
                <a:latin typeface="Calibri" panose="020F0502020204030204" pitchFamily="34" charset="0"/>
                <a:ea typeface="Calibri" panose="020F0502020204030204" pitchFamily="34" charset="0"/>
                <a:cs typeface="Times New Roman" panose="02020603050405020304" pitchFamily="18" charset="0"/>
              </a:rPr>
              <a:t>, M., </a:t>
            </a:r>
            <a:r>
              <a:rPr lang="en-US" dirty="0" err="1">
                <a:latin typeface="Calibri" panose="020F0502020204030204" pitchFamily="34" charset="0"/>
                <a:ea typeface="Calibri" panose="020F0502020204030204" pitchFamily="34" charset="0"/>
                <a:cs typeface="Times New Roman" panose="02020603050405020304" pitchFamily="18" charset="0"/>
              </a:rPr>
              <a:t>Alvani</a:t>
            </a:r>
            <a:r>
              <a:rPr lang="en-US" dirty="0">
                <a:latin typeface="Calibri" panose="020F0502020204030204" pitchFamily="34" charset="0"/>
                <a:ea typeface="Calibri" panose="020F0502020204030204" pitchFamily="34" charset="0"/>
                <a:cs typeface="Times New Roman" panose="02020603050405020304" pitchFamily="18" charset="0"/>
              </a:rPr>
              <a:t>, E., &amp; Sharif-</a:t>
            </a:r>
            <a:r>
              <a:rPr lang="en-US" dirty="0" err="1">
                <a:latin typeface="Calibri" panose="020F0502020204030204" pitchFamily="34" charset="0"/>
                <a:ea typeface="Calibri" panose="020F0502020204030204" pitchFamily="34" charset="0"/>
                <a:cs typeface="Times New Roman" panose="02020603050405020304" pitchFamily="18" charset="0"/>
              </a:rPr>
              <a:t>Alhoseini</a:t>
            </a:r>
            <a:r>
              <a:rPr lang="en-US" dirty="0">
                <a:latin typeface="Calibri" panose="020F0502020204030204" pitchFamily="34" charset="0"/>
                <a:ea typeface="Calibri" panose="020F0502020204030204" pitchFamily="34" charset="0"/>
                <a:cs typeface="Times New Roman" panose="02020603050405020304" pitchFamily="18" charset="0"/>
              </a:rPr>
              <a:t>, M. (2022). The Impact of Psychological First aid Training on the Providers: A Systematic Review. Disaster Medicine and Public Health Preparedness, 1-5. doi:10.1017/dmp.2022.27</a:t>
            </a:r>
          </a:p>
          <a:p>
            <a:r>
              <a:rPr lang="en-US" dirty="0">
                <a:latin typeface="Calibri" panose="020F0502020204030204" pitchFamily="34" charset="0"/>
                <a:ea typeface="Calibri" panose="020F0502020204030204" pitchFamily="34" charset="0"/>
                <a:cs typeface="Times New Roman" panose="02020603050405020304" pitchFamily="18" charset="0"/>
              </a:rPr>
              <a:t>Ressler KJ. Amygdala activity, fear, and anxiety: modulation by stress. Biol Psychiatry. 2010 Jun 15;67(12):1117-9. </a:t>
            </a:r>
            <a:r>
              <a:rPr lang="en-US" dirty="0" err="1">
                <a:latin typeface="Calibri" panose="020F0502020204030204" pitchFamily="34" charset="0"/>
                <a:ea typeface="Calibri" panose="020F0502020204030204" pitchFamily="34" charset="0"/>
                <a:cs typeface="Times New Roman" panose="02020603050405020304" pitchFamily="18" charset="0"/>
              </a:rPr>
              <a:t>doi</a:t>
            </a:r>
            <a:r>
              <a:rPr lang="en-US" dirty="0">
                <a:latin typeface="Calibri" panose="020F0502020204030204" pitchFamily="34" charset="0"/>
                <a:ea typeface="Calibri" panose="020F0502020204030204" pitchFamily="34" charset="0"/>
                <a:cs typeface="Times New Roman" panose="02020603050405020304" pitchFamily="18" charset="0"/>
              </a:rPr>
              <a:t>: 10.1016/j.biopsych.2010.04.027. PMID: 20525501; PMCID: PMC2882379.</a:t>
            </a:r>
          </a:p>
          <a:p>
            <a:r>
              <a:rPr lang="en-US" dirty="0">
                <a:latin typeface="Calibri" panose="020F0502020204030204" pitchFamily="34" charset="0"/>
                <a:ea typeface="Calibri" panose="020F0502020204030204" pitchFamily="34" charset="0"/>
                <a:cs typeface="Times New Roman" panose="02020603050405020304" pitchFamily="18" charset="0"/>
              </a:rPr>
              <a:t>Wang, L., Norman, I., Xiao, T., Li, Y., &amp; </a:t>
            </a:r>
            <a:r>
              <a:rPr lang="en-US" dirty="0" err="1">
                <a:latin typeface="Calibri" panose="020F0502020204030204" pitchFamily="34" charset="0"/>
                <a:ea typeface="Calibri" panose="020F0502020204030204" pitchFamily="34" charset="0"/>
                <a:cs typeface="Times New Roman" panose="02020603050405020304" pitchFamily="18" charset="0"/>
              </a:rPr>
              <a:t>Leamy</a:t>
            </a:r>
            <a:r>
              <a:rPr lang="en-US" dirty="0">
                <a:latin typeface="Calibri" panose="020F0502020204030204" pitchFamily="34" charset="0"/>
                <a:ea typeface="Calibri" panose="020F0502020204030204" pitchFamily="34" charset="0"/>
                <a:cs typeface="Times New Roman" panose="02020603050405020304" pitchFamily="18" charset="0"/>
              </a:rPr>
              <a:t>, M. (2021). Psychological First Aid Training: A Scoping Review of Its Application, Outcomes and Implementation. </a:t>
            </a:r>
            <a:r>
              <a:rPr lang="en-US" i="1" dirty="0">
                <a:latin typeface="Calibri" panose="020F0502020204030204" pitchFamily="34" charset="0"/>
                <a:ea typeface="Calibri" panose="020F0502020204030204" pitchFamily="34" charset="0"/>
                <a:cs typeface="Times New Roman" panose="02020603050405020304" pitchFamily="18" charset="0"/>
              </a:rPr>
              <a:t>International Journal of Environmental Research and Public Health, 18</a:t>
            </a:r>
            <a:r>
              <a:rPr lang="en-US" dirty="0">
                <a:latin typeface="Calibri" panose="020F0502020204030204" pitchFamily="34" charset="0"/>
                <a:ea typeface="Calibri" panose="020F0502020204030204" pitchFamily="34" charset="0"/>
                <a:cs typeface="Times New Roman" panose="02020603050405020304" pitchFamily="18" charset="0"/>
              </a:rPr>
              <a:t>(9), 4594. https://doi.org/10.3390/ijerph18094594</a:t>
            </a:r>
          </a:p>
        </p:txBody>
      </p:sp>
    </p:spTree>
    <p:extLst>
      <p:ext uri="{BB962C8B-B14F-4D97-AF65-F5344CB8AC3E}">
        <p14:creationId xmlns:p14="http://schemas.microsoft.com/office/powerpoint/2010/main" val="147358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0411F-AF94-49B8-85C0-8EE1AFE9EF65}"/>
              </a:ext>
            </a:extLst>
          </p:cNvPr>
          <p:cNvSpPr>
            <a:spLocks noGrp="1"/>
          </p:cNvSpPr>
          <p:nvPr>
            <p:ph type="body" sz="quarter" idx="10"/>
          </p:nvPr>
        </p:nvSpPr>
        <p:spPr>
          <a:xfrm>
            <a:off x="457200" y="1583325"/>
            <a:ext cx="7831138" cy="472678"/>
          </a:xfrm>
        </p:spPr>
        <p:txBody>
          <a:bodyPr/>
          <a:lstStyle/>
          <a:p>
            <a:r>
              <a:rPr lang="en-US" dirty="0"/>
              <a:t>Additional References</a:t>
            </a:r>
          </a:p>
        </p:txBody>
      </p:sp>
      <p:sp>
        <p:nvSpPr>
          <p:cNvPr id="3" name="Text Placeholder 2">
            <a:extLst>
              <a:ext uri="{FF2B5EF4-FFF2-40B4-BE49-F238E27FC236}">
                <a16:creationId xmlns:a16="http://schemas.microsoft.com/office/drawing/2014/main" id="{B45FADD7-20AF-4806-B0AE-64A29B088519}"/>
              </a:ext>
            </a:extLst>
          </p:cNvPr>
          <p:cNvSpPr>
            <a:spLocks noGrp="1"/>
          </p:cNvSpPr>
          <p:nvPr>
            <p:ph type="body" sz="quarter" idx="11"/>
          </p:nvPr>
        </p:nvSpPr>
        <p:spPr>
          <a:xfrm>
            <a:off x="457200" y="2056003"/>
            <a:ext cx="7831138" cy="3705225"/>
          </a:xfrm>
        </p:spPr>
        <p:txBody>
          <a:bodyPr>
            <a:noAutofit/>
          </a:bodyPr>
          <a:lstStyle/>
          <a:p>
            <a:r>
              <a:rPr lang="en-US" sz="750" dirty="0">
                <a:latin typeface="BlinkMacSystemFont"/>
              </a:rPr>
              <a:t>Feder A, Fred-Torres S, Southwick SM, Charney DS. The Biology of Human Resilience: Opportunities for Enhancing Resilience Across the Life Span. Biol Psychiatry. 2019 Sep 15;86(6):443-453. </a:t>
            </a:r>
            <a:r>
              <a:rPr lang="en-US" sz="750" dirty="0" err="1">
                <a:latin typeface="BlinkMacSystemFont"/>
              </a:rPr>
              <a:t>doi</a:t>
            </a:r>
            <a:r>
              <a:rPr lang="en-US" sz="750" dirty="0">
                <a:latin typeface="BlinkMacSystemFont"/>
              </a:rPr>
              <a:t>: 10.1016/j.biopsych.2019.07.012. </a:t>
            </a:r>
            <a:r>
              <a:rPr lang="en-US" sz="750" dirty="0" err="1">
                <a:latin typeface="BlinkMacSystemFont"/>
              </a:rPr>
              <a:t>Epub</a:t>
            </a:r>
            <a:r>
              <a:rPr lang="en-US" sz="750" dirty="0">
                <a:latin typeface="BlinkMacSystemFont"/>
              </a:rPr>
              <a:t> 2019 Jul 24. PMID: 31466561. </a:t>
            </a:r>
          </a:p>
          <a:p>
            <a:r>
              <a:rPr lang="en-US" sz="750" dirty="0">
                <a:latin typeface="Source Sans Pro" panose="020B0503030403020204" pitchFamily="34" charset="0"/>
                <a:ea typeface="Calibri" panose="020F0502020204030204" pitchFamily="34" charset="0"/>
                <a:cs typeface="Arial" panose="020B0604020202020204" pitchFamily="34" charset="0"/>
              </a:rPr>
              <a:t>Harold G Koenig, M.D, Donna Ames, M.D et al, Screening for Moral Injury: The Moral Injury Symptom Scale – Military Version Short Form, </a:t>
            </a:r>
            <a:r>
              <a:rPr lang="en-US" sz="750" i="1" dirty="0">
                <a:latin typeface="Source Sans Pro" panose="020B0503030403020204" pitchFamily="34" charset="0"/>
                <a:ea typeface="Calibri" panose="020F0502020204030204" pitchFamily="34" charset="0"/>
                <a:cs typeface="Arial" panose="020B0604020202020204" pitchFamily="34" charset="0"/>
              </a:rPr>
              <a:t>Military Medicine</a:t>
            </a:r>
            <a:r>
              <a:rPr lang="en-US" sz="750" dirty="0">
                <a:latin typeface="Source Sans Pro" panose="020B0503030403020204" pitchFamily="34" charset="0"/>
                <a:ea typeface="Calibri" panose="020F0502020204030204" pitchFamily="34" charset="0"/>
                <a:cs typeface="Arial" panose="020B0604020202020204" pitchFamily="34" charset="0"/>
              </a:rPr>
              <a:t>, Volume 183, Issue 11-12, November-December 2018, Pages e659–e665, </a:t>
            </a:r>
            <a:r>
              <a:rPr lang="en-US" sz="750" u="sng" dirty="0">
                <a:latin typeface="Source Sans Pro" panose="020B0503030403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https://doi.org/10.1093/milmed/usy017</a:t>
            </a:r>
            <a:endParaRPr lang="en-US" sz="750" u="sng" dirty="0">
              <a:latin typeface="Source Sans Pro" panose="020B0503030403020204" pitchFamily="34" charset="0"/>
              <a:ea typeface="Calibri" panose="020F0502020204030204" pitchFamily="34" charset="0"/>
            </a:endParaRPr>
          </a:p>
          <a:p>
            <a:r>
              <a:rPr lang="en-US" sz="750" u="sng" dirty="0">
                <a:latin typeface="Source Sans Pro" panose="020B0503030403020204" pitchFamily="34" charset="0"/>
                <a:hlinkClick r:id="rId4">
                  <a:extLst>
                    <a:ext uri="{A12FA001-AC4F-418D-AE19-62706E023703}">
                      <ahyp:hlinkClr xmlns:ahyp="http://schemas.microsoft.com/office/drawing/2018/hyperlinkcolor" val="tx"/>
                    </a:ext>
                  </a:extLst>
                </a:hlinkClick>
              </a:rPr>
              <a:t>Samsha.org</a:t>
            </a:r>
            <a:endParaRPr lang="en-US" sz="750" dirty="0">
              <a:latin typeface="Arial "/>
              <a:hlinkClick r:id="rId4">
                <a:extLst>
                  <a:ext uri="{A12FA001-AC4F-418D-AE19-62706E023703}">
                    <ahyp:hlinkClr xmlns:ahyp="http://schemas.microsoft.com/office/drawing/2018/hyperlinkcolor" val="tx"/>
                  </a:ext>
                </a:extLst>
              </a:hlinkClick>
            </a:endParaRPr>
          </a:p>
          <a:p>
            <a:r>
              <a:rPr lang="en-US" sz="750" dirty="0">
                <a:latin typeface="Arial "/>
                <a:hlinkClick r:id="rId4">
                  <a:extLst>
                    <a:ext uri="{A12FA001-AC4F-418D-AE19-62706E023703}">
                      <ahyp:hlinkClr xmlns:ahyp="http://schemas.microsoft.com/office/drawing/2018/hyperlinkcolor" val="tx"/>
                    </a:ext>
                  </a:extLst>
                </a:hlinkClick>
              </a:rPr>
              <a:t>http://click.alerts.jamanetwork.com/click/axac-1xbich-mk10ut-b7fgeru6/</a:t>
            </a:r>
            <a:endParaRPr lang="en-US" sz="750" dirty="0">
              <a:latin typeface="Arial "/>
            </a:endParaRPr>
          </a:p>
          <a:p>
            <a:r>
              <a:rPr lang="en-US" sz="750" dirty="0">
                <a:latin typeface="Arial "/>
                <a:hlinkClick r:id="rId5">
                  <a:extLst>
                    <a:ext uri="{A12FA001-AC4F-418D-AE19-62706E023703}">
                      <ahyp:hlinkClr xmlns:ahyp="http://schemas.microsoft.com/office/drawing/2018/hyperlinkcolor" val="tx"/>
                    </a:ext>
                  </a:extLst>
                </a:hlinkClick>
              </a:rPr>
              <a:t>https://www.ncbi.nlm.nih.gov/pmc/articles/PMC3573269/</a:t>
            </a:r>
            <a:br>
              <a:rPr lang="en-US" sz="750" dirty="0">
                <a:latin typeface="Arial "/>
              </a:rPr>
            </a:br>
            <a:r>
              <a:rPr lang="en-US" sz="750" dirty="0">
                <a:latin typeface="Arial "/>
                <a:hlinkClick r:id="rId6">
                  <a:extLst>
                    <a:ext uri="{A12FA001-AC4F-418D-AE19-62706E023703}">
                      <ahyp:hlinkClr xmlns:ahyp="http://schemas.microsoft.com/office/drawing/2018/hyperlinkcolor" val="tx"/>
                    </a:ext>
                  </a:extLst>
                </a:hlinkClick>
              </a:rPr>
              <a:t>https://www.apa.org/topics/resilience?utm_source=linkedin&amp;utm_medium=social&amp;utm_campaign=apa-pandemics&amp;utm_content=building-resilience</a:t>
            </a:r>
            <a:endParaRPr lang="en-US" sz="750" dirty="0">
              <a:latin typeface="Arial "/>
            </a:endParaRPr>
          </a:p>
          <a:p>
            <a:r>
              <a:rPr lang="en-US" sz="750" dirty="0">
                <a:latin typeface="Arial "/>
                <a:hlinkClick r:id="rId7">
                  <a:extLst>
                    <a:ext uri="{A12FA001-AC4F-418D-AE19-62706E023703}">
                      <ahyp:hlinkClr xmlns:ahyp="http://schemas.microsoft.com/office/drawing/2018/hyperlinkcolor" val="tx"/>
                    </a:ext>
                  </a:extLst>
                </a:hlinkClick>
              </a:rPr>
              <a:t>https://onlinelibrary-wiley-com.ezp-prod1.hul.harvard.edu/doi/pdfdirect/10.1002/jclp.22598</a:t>
            </a:r>
            <a:endParaRPr lang="en-US" sz="750" dirty="0">
              <a:latin typeface="Arial "/>
            </a:endParaRPr>
          </a:p>
          <a:p>
            <a:r>
              <a:rPr lang="en-US" sz="750" dirty="0">
                <a:latin typeface="Arial "/>
                <a:hlinkClick r:id="rId8">
                  <a:extLst>
                    <a:ext uri="{A12FA001-AC4F-418D-AE19-62706E023703}">
                      <ahyp:hlinkClr xmlns:ahyp="http://schemas.microsoft.com/office/drawing/2018/hyperlinkcolor" val="tx"/>
                    </a:ext>
                  </a:extLst>
                </a:hlinkClick>
              </a:rPr>
              <a:t>Williamson V, et  al: COVID-19 and Experiences of Moral Injury Front-Line Workers; </a:t>
            </a:r>
            <a:r>
              <a:rPr lang="it-IT" sz="750" dirty="0">
                <a:latin typeface="Arial "/>
              </a:rPr>
              <a:t>Occupational Medicine doi:10.1093/occmed/kqaa052	</a:t>
            </a:r>
          </a:p>
          <a:p>
            <a:r>
              <a:rPr lang="it-IT" sz="750" dirty="0">
                <a:latin typeface="Arial "/>
                <a:hlinkClick r:id="rId9">
                  <a:extLst>
                    <a:ext uri="{A12FA001-AC4F-418D-AE19-62706E023703}">
                      <ahyp:hlinkClr xmlns:ahyp="http://schemas.microsoft.com/office/drawing/2018/hyperlinkcolor" val="tx"/>
                    </a:ext>
                  </a:extLst>
                </a:hlinkClick>
              </a:rPr>
              <a:t>https://www.npr.org/2020/04/20/839138181/indian-health-service-doctor-details-heavy-covid-19-impact-on-navajo-nation</a:t>
            </a:r>
            <a:endParaRPr lang="it-IT" sz="750" dirty="0">
              <a:latin typeface="Arial "/>
            </a:endParaRPr>
          </a:p>
          <a:p>
            <a:r>
              <a:rPr lang="it-IT" sz="750" dirty="0">
                <a:latin typeface="Arial "/>
                <a:hlinkClick r:id="rId10">
                  <a:extLst>
                    <a:ext uri="{A12FA001-AC4F-418D-AE19-62706E023703}">
                      <ahyp:hlinkClr xmlns:ahyp="http://schemas.microsoft.com/office/drawing/2018/hyperlinkcolor" val="tx"/>
                    </a:ext>
                  </a:extLst>
                </a:hlinkClick>
              </a:rPr>
              <a:t>https://www.statnews.com/2020/04/01/lessons-different-war-protecting-clinicians-moral-injury/</a:t>
            </a:r>
            <a:endParaRPr lang="en-US" sz="750" dirty="0">
              <a:latin typeface="Arial "/>
            </a:endParaRPr>
          </a:p>
          <a:p>
            <a:r>
              <a:rPr lang="en-US" sz="750" dirty="0">
                <a:latin typeface="Arial "/>
                <a:hlinkClick r:id="rId11">
                  <a:extLst>
                    <a:ext uri="{A12FA001-AC4F-418D-AE19-62706E023703}">
                      <ahyp:hlinkClr xmlns:ahyp="http://schemas.microsoft.com/office/drawing/2018/hyperlinkcolor" val="tx"/>
                    </a:ext>
                  </a:extLst>
                </a:hlinkClick>
              </a:rPr>
              <a:t>https://curriculum.covidstudentresponse.org/module-5-training-for-medical-student-specific-roles/managing-anxiety-and-stress-and-promoting-self-care</a:t>
            </a:r>
            <a:endParaRPr lang="it-IT" sz="750" dirty="0">
              <a:latin typeface="Arial "/>
            </a:endParaRPr>
          </a:p>
          <a:p>
            <a:r>
              <a:rPr lang="en-US" sz="750" dirty="0">
                <a:latin typeface="Arial "/>
              </a:rPr>
              <a:t>Nomi Levy-Carrick, COVID-related writing</a:t>
            </a:r>
          </a:p>
          <a:p>
            <a:pPr lvl="1"/>
            <a:r>
              <a:rPr lang="en-US" sz="750" dirty="0">
                <a:latin typeface="Arial "/>
              </a:rPr>
              <a:t>1-</a:t>
            </a:r>
            <a:r>
              <a:rPr lang="en-US" sz="750" dirty="0">
                <a:latin typeface="Arial "/>
                <a:hlinkClick r:id="rId12">
                  <a:extLst>
                    <a:ext uri="{A12FA001-AC4F-418D-AE19-62706E023703}">
                      <ahyp:hlinkClr xmlns:ahyp="http://schemas.microsoft.com/office/drawing/2018/hyperlinkcolor" val="tx"/>
                    </a:ext>
                  </a:extLst>
                </a:hlinkClick>
              </a:rPr>
              <a:t>https://www.kevinmd.com/blog/2020/03/a-psychiatric-services-response-to-the-covid-19-crisis.html</a:t>
            </a:r>
            <a:endParaRPr lang="en-US" sz="750" dirty="0">
              <a:latin typeface="Arial "/>
            </a:endParaRPr>
          </a:p>
          <a:p>
            <a:pPr lvl="1"/>
            <a:r>
              <a:rPr lang="en-US" sz="750" dirty="0">
                <a:latin typeface="Arial "/>
              </a:rPr>
              <a:t>2-</a:t>
            </a:r>
            <a:r>
              <a:rPr lang="en-US" sz="750" dirty="0">
                <a:latin typeface="Arial "/>
                <a:hlinkClick r:id="rId13">
                  <a:extLst>
                    <a:ext uri="{A12FA001-AC4F-418D-AE19-62706E023703}">
                      <ahyp:hlinkClr xmlns:ahyp="http://schemas.microsoft.com/office/drawing/2018/hyperlinkcolor" val="tx"/>
                    </a:ext>
                  </a:extLst>
                </a:hlinkClick>
              </a:rPr>
              <a:t>https://medium.com/@</a:t>
            </a:r>
            <a:r>
              <a:rPr lang="en-US" sz="750" dirty="0" err="1">
                <a:latin typeface="Arial "/>
                <a:hlinkClick r:id="rId13">
                  <a:extLst>
                    <a:ext uri="{A12FA001-AC4F-418D-AE19-62706E023703}">
                      <ahyp:hlinkClr xmlns:ahyp="http://schemas.microsoft.com/office/drawing/2018/hyperlinkcolor" val="tx"/>
                    </a:ext>
                  </a:extLst>
                </a:hlinkClick>
              </a:rPr>
              <a:t>ariadnelabs</a:t>
            </a:r>
            <a:r>
              <a:rPr lang="en-US" sz="750" dirty="0">
                <a:latin typeface="Arial "/>
                <a:hlinkClick r:id="rId13">
                  <a:extLst>
                    <a:ext uri="{A12FA001-AC4F-418D-AE19-62706E023703}">
                      <ahyp:hlinkClr xmlns:ahyp="http://schemas.microsoft.com/office/drawing/2018/hyperlinkcolor" val="tx"/>
                    </a:ext>
                  </a:extLst>
                </a:hlinkClick>
              </a:rPr>
              <a:t>/the-covid-resilience-marathon-4dee79f35a51</a:t>
            </a:r>
            <a:endParaRPr lang="en-US" sz="750" dirty="0">
              <a:latin typeface="Arial "/>
            </a:endParaRPr>
          </a:p>
          <a:p>
            <a:pPr lvl="1"/>
            <a:r>
              <a:rPr lang="en-US" sz="750" dirty="0">
                <a:latin typeface="Arial "/>
              </a:rPr>
              <a:t>3-https://medium.com/@ariadnelabs/bracing-for-the-surge-41ab72e69070</a:t>
            </a:r>
          </a:p>
          <a:p>
            <a:r>
              <a:rPr lang="en-US" sz="750" dirty="0">
                <a:latin typeface="Arial "/>
                <a:ea typeface="Times New Roman" panose="02020603050405020304" pitchFamily="18" charset="0"/>
                <a:hlinkClick r:id="rId14">
                  <a:extLst>
                    <a:ext uri="{A12FA001-AC4F-418D-AE19-62706E023703}">
                      <ahyp:hlinkClr xmlns:ahyp="http://schemas.microsoft.com/office/drawing/2018/hyperlinkcolor" val="tx"/>
                    </a:ext>
                  </a:extLst>
                </a:hlinkClick>
              </a:rPr>
              <a:t>https://www.nytimes.com/2021/11/01/us/virus-navajo-vaccination-rates.html</a:t>
            </a:r>
            <a:endParaRPr lang="en-US" sz="750" dirty="0">
              <a:latin typeface="Arial "/>
              <a:ea typeface="Times New Roman" panose="02020603050405020304" pitchFamily="18" charset="0"/>
            </a:endParaRPr>
          </a:p>
          <a:p>
            <a:r>
              <a:rPr lang="en-US" sz="750" u="sng" dirty="0">
                <a:latin typeface="Arial "/>
                <a:ea typeface="Calibri" panose="020F0502020204030204" pitchFamily="34" charset="0"/>
                <a:hlinkClick r:id="rId15">
                  <a:extLst>
                    <a:ext uri="{A12FA001-AC4F-418D-AE19-62706E023703}">
                      <ahyp:hlinkClr xmlns:ahyp="http://schemas.microsoft.com/office/drawing/2018/hyperlinkcolor" val="tx"/>
                    </a:ext>
                  </a:extLst>
                </a:hlinkClick>
              </a:rPr>
              <a:t>https://www.healio.com/news/primary-care/20220318/ways-to-reduce-physician-burnout?utm_source=selligent&amp;utm_medium=email&amp;utm_campaign=news&amp;M_BT=3382112830292</a:t>
            </a:r>
            <a:endParaRPr lang="en-US" sz="750" u="sng" dirty="0">
              <a:latin typeface="Arial "/>
              <a:ea typeface="Calibri" panose="020F0502020204030204" pitchFamily="34" charset="0"/>
            </a:endParaRPr>
          </a:p>
          <a:p>
            <a:r>
              <a:rPr lang="en-US" sz="750" dirty="0">
                <a:latin typeface="Arial "/>
                <a:ea typeface="Calibri" panose="020F0502020204030204" pitchFamily="34" charset="0"/>
                <a:hlinkClick r:id="rId16">
                  <a:extLst>
                    <a:ext uri="{A12FA001-AC4F-418D-AE19-62706E023703}">
                      <ahyp:hlinkClr xmlns:ahyp="http://schemas.microsoft.com/office/drawing/2018/hyperlinkcolor" val="tx"/>
                    </a:ext>
                  </a:extLst>
                </a:hlinkClick>
              </a:rPr>
              <a:t>https://physiciansfoundation.org/press-releases/new-survey-reveals-55-of-physicians-know-a-physician-who-considered-attempted-or-died-by-suicide/</a:t>
            </a:r>
            <a:endParaRPr lang="en-US" sz="750" dirty="0">
              <a:latin typeface="Arial "/>
              <a:ea typeface="Calibri" panose="020F0502020204030204" pitchFamily="34" charset="0"/>
            </a:endParaRPr>
          </a:p>
          <a:p>
            <a:r>
              <a:rPr lang="en-US" sz="750" dirty="0">
                <a:latin typeface="Arial "/>
                <a:ea typeface="Calibri" panose="020F0502020204030204" pitchFamily="34" charset="0"/>
              </a:rPr>
              <a:t>https://www.ptsd.va.gov/professional/treat/type/stress_first_aid.asp</a:t>
            </a:r>
          </a:p>
          <a:p>
            <a:pPr marL="0" indent="0">
              <a:buNone/>
            </a:pPr>
            <a:endParaRPr lang="en-US" sz="750" dirty="0">
              <a:latin typeface="Arial "/>
            </a:endParaRPr>
          </a:p>
          <a:p>
            <a:pPr lvl="1"/>
            <a:endParaRPr lang="en-US" sz="750" dirty="0">
              <a:latin typeface="Arial "/>
            </a:endParaRPr>
          </a:p>
          <a:p>
            <a:endParaRPr lang="en-US" sz="750" dirty="0">
              <a:latin typeface="Arial "/>
            </a:endParaRPr>
          </a:p>
        </p:txBody>
      </p:sp>
    </p:spTree>
    <p:extLst>
      <p:ext uri="{BB962C8B-B14F-4D97-AF65-F5344CB8AC3E}">
        <p14:creationId xmlns:p14="http://schemas.microsoft.com/office/powerpoint/2010/main" val="521641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D6463-ED9E-FDD2-A71C-BA25411BB9CB}"/>
              </a:ext>
            </a:extLst>
          </p:cNvPr>
          <p:cNvSpPr>
            <a:spLocks noGrp="1"/>
          </p:cNvSpPr>
          <p:nvPr>
            <p:ph type="body" sz="quarter" idx="10"/>
          </p:nvPr>
        </p:nvSpPr>
        <p:spPr>
          <a:xfrm>
            <a:off x="457200" y="1505073"/>
            <a:ext cx="7831138" cy="691753"/>
          </a:xfrm>
        </p:spPr>
        <p:txBody>
          <a:bodyPr/>
          <a:lstStyle/>
          <a:p>
            <a:r>
              <a:rPr lang="en-US" dirty="0"/>
              <a:t>Incorporation of TIC into Emergency Care</a:t>
            </a:r>
          </a:p>
        </p:txBody>
      </p:sp>
      <p:sp>
        <p:nvSpPr>
          <p:cNvPr id="3" name="Text Placeholder 2">
            <a:extLst>
              <a:ext uri="{FF2B5EF4-FFF2-40B4-BE49-F238E27FC236}">
                <a16:creationId xmlns:a16="http://schemas.microsoft.com/office/drawing/2014/main" id="{EBC149F5-7EC9-5475-E17C-D26A4AFD3746}"/>
              </a:ext>
            </a:extLst>
          </p:cNvPr>
          <p:cNvSpPr>
            <a:spLocks noGrp="1"/>
          </p:cNvSpPr>
          <p:nvPr>
            <p:ph type="body" sz="quarter" idx="11"/>
          </p:nvPr>
        </p:nvSpPr>
        <p:spPr>
          <a:xfrm>
            <a:off x="457200" y="1970433"/>
            <a:ext cx="8150290" cy="3925348"/>
          </a:xfrm>
        </p:spPr>
        <p:txBody>
          <a:bodyPr>
            <a:normAutofit lnSpcReduction="10000"/>
          </a:bodyPr>
          <a:lstStyle/>
          <a:p>
            <a:r>
              <a:rPr lang="en-US" dirty="0"/>
              <a:t>Universal precautions to address widespread impact: Assume </a:t>
            </a:r>
            <a:r>
              <a:rPr lang="en-US" dirty="0" err="1"/>
              <a:t>Hx</a:t>
            </a:r>
            <a:r>
              <a:rPr lang="en-US" dirty="0"/>
              <a:t> of trauma, don’t ask.</a:t>
            </a:r>
          </a:p>
          <a:p>
            <a:r>
              <a:rPr lang="en-US" dirty="0"/>
              <a:t>Recognition of signs of psychological trauma can prove difficult:</a:t>
            </a:r>
          </a:p>
          <a:p>
            <a:pPr lvl="1"/>
            <a:r>
              <a:rPr lang="en-US" dirty="0"/>
              <a:t>Acute stress can appear as inattention, numbing as lack of cooperativity, hyperarousal as aggression.</a:t>
            </a:r>
          </a:p>
          <a:p>
            <a:pPr lvl="1"/>
            <a:r>
              <a:rPr lang="en-US" dirty="0"/>
              <a:t>Recognizing trauma and adjusting treatment and communication can prevent inadvertently worsening the situation. </a:t>
            </a:r>
          </a:p>
          <a:p>
            <a:pPr lvl="1"/>
            <a:r>
              <a:rPr lang="en-US" dirty="0"/>
              <a:t>Communicate with other staff to share understanding and spread awareness.</a:t>
            </a:r>
          </a:p>
          <a:p>
            <a:r>
              <a:rPr lang="en-US" dirty="0"/>
              <a:t>Responding: De-escalation where appropriate, minimum restrictive measures. Patient-centered language, awareness of reactions.</a:t>
            </a:r>
          </a:p>
          <a:p>
            <a:r>
              <a:rPr lang="en-US" dirty="0"/>
              <a:t>With compassionate care and trauma-informed approach, also address implicit and explicit bias.</a:t>
            </a:r>
          </a:p>
          <a:p>
            <a:r>
              <a:rPr lang="en-US" dirty="0"/>
              <a:t>Education and operations should support a culture of TIC.</a:t>
            </a:r>
          </a:p>
          <a:p>
            <a:endParaRPr lang="en-US" dirty="0"/>
          </a:p>
        </p:txBody>
      </p:sp>
    </p:spTree>
    <p:extLst>
      <p:ext uri="{BB962C8B-B14F-4D97-AF65-F5344CB8AC3E}">
        <p14:creationId xmlns:p14="http://schemas.microsoft.com/office/powerpoint/2010/main" val="118656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5900" y="1444560"/>
            <a:ext cx="5873354" cy="508397"/>
          </a:xfrm>
        </p:spPr>
        <p:txBody>
          <a:bodyPr/>
          <a:lstStyle/>
          <a:p>
            <a:r>
              <a:rPr lang="en-US" dirty="0"/>
              <a:t>Stress response: seeking </a:t>
            </a:r>
            <a:r>
              <a:rPr lang="en-US" dirty="0" err="1"/>
              <a:t>allostasis</a:t>
            </a:r>
            <a:endParaRPr lang="en-US" dirty="0"/>
          </a:p>
        </p:txBody>
      </p:sp>
      <p:pic>
        <p:nvPicPr>
          <p:cNvPr id="5" name="Picture 13" descr="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0784" y="1952958"/>
            <a:ext cx="4648470" cy="3998647"/>
          </a:xfrm>
          <a:prstGeom prst="rect">
            <a:avLst/>
          </a:prstGeom>
          <a:noFill/>
        </p:spPr>
      </p:pic>
      <p:sp>
        <p:nvSpPr>
          <p:cNvPr id="6" name="TextBox 5"/>
          <p:cNvSpPr txBox="1"/>
          <p:nvPr/>
        </p:nvSpPr>
        <p:spPr>
          <a:xfrm>
            <a:off x="1193802" y="5679897"/>
            <a:ext cx="1612900" cy="369332"/>
          </a:xfrm>
          <a:prstGeom prst="rect">
            <a:avLst/>
          </a:prstGeom>
          <a:noFill/>
        </p:spPr>
        <p:txBody>
          <a:bodyPr wrap="square" rtlCol="0">
            <a:spAutoFit/>
          </a:bodyPr>
          <a:lstStyle/>
          <a:p>
            <a:pPr defTabSz="685800"/>
            <a:r>
              <a:rPr lang="en-US" sz="900" dirty="0">
                <a:solidFill>
                  <a:srgbClr val="000000"/>
                </a:solidFill>
                <a:latin typeface="Calibri"/>
              </a:rPr>
              <a:t>McEwen, JAMA Psychiatry 2017</a:t>
            </a:r>
          </a:p>
        </p:txBody>
      </p:sp>
      <p:sp>
        <p:nvSpPr>
          <p:cNvPr id="3" name="TextBox 2">
            <a:extLst>
              <a:ext uri="{FF2B5EF4-FFF2-40B4-BE49-F238E27FC236}">
                <a16:creationId xmlns:a16="http://schemas.microsoft.com/office/drawing/2014/main" id="{F520E6EC-5D47-4AD8-BFE4-E217562014C4}"/>
              </a:ext>
            </a:extLst>
          </p:cNvPr>
          <p:cNvSpPr txBox="1"/>
          <p:nvPr/>
        </p:nvSpPr>
        <p:spPr>
          <a:xfrm>
            <a:off x="7212525" y="2879779"/>
            <a:ext cx="784601" cy="180168"/>
          </a:xfrm>
          <a:prstGeom prst="rect">
            <a:avLst/>
          </a:prstGeom>
        </p:spPr>
        <p:txBody>
          <a:bodyPr vert="horz" wrap="square" lIns="68580" tIns="34290" rIns="68580" bIns="34290" rtlCol="0" anchor="ctr">
            <a:noAutofit/>
          </a:bodyPr>
          <a:lstStyle/>
          <a:p>
            <a:pPr defTabSz="685800"/>
            <a:r>
              <a:rPr lang="en-US" sz="750" i="1" dirty="0">
                <a:solidFill>
                  <a:prstClr val="white">
                    <a:lumMod val="50000"/>
                  </a:prstClr>
                </a:solidFill>
                <a:latin typeface="Avenir Black"/>
                <a:cs typeface="Avenir Black"/>
              </a:rPr>
              <a:t>“blood memory”</a:t>
            </a:r>
          </a:p>
        </p:txBody>
      </p:sp>
    </p:spTree>
    <p:extLst>
      <p:ext uri="{BB962C8B-B14F-4D97-AF65-F5344CB8AC3E}">
        <p14:creationId xmlns:p14="http://schemas.microsoft.com/office/powerpoint/2010/main" val="3002791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0B417-1D5C-1A79-EBA3-4CFD2D2AA1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4656" y="1714501"/>
            <a:ext cx="8314688" cy="3943985"/>
          </a:xfrm>
          <a:prstGeom prst="rect">
            <a:avLst/>
          </a:prstGeom>
        </p:spPr>
      </p:pic>
    </p:spTree>
    <p:extLst>
      <p:ext uri="{BB962C8B-B14F-4D97-AF65-F5344CB8AC3E}">
        <p14:creationId xmlns:p14="http://schemas.microsoft.com/office/powerpoint/2010/main" val="4052329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49057A-5CB0-EB04-52B4-AF0D14364D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54" r="2659" b="2129"/>
          <a:stretch/>
        </p:blipFill>
        <p:spPr>
          <a:xfrm>
            <a:off x="996696" y="1487409"/>
            <a:ext cx="7214616" cy="4527661"/>
          </a:xfrm>
          <a:prstGeom prst="rect">
            <a:avLst/>
          </a:prstGeom>
        </p:spPr>
      </p:pic>
    </p:spTree>
    <p:extLst>
      <p:ext uri="{BB962C8B-B14F-4D97-AF65-F5344CB8AC3E}">
        <p14:creationId xmlns:p14="http://schemas.microsoft.com/office/powerpoint/2010/main" val="552190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27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37BD1-65B4-4DE4-9F26-B312F6D0D077}"/>
              </a:ext>
            </a:extLst>
          </p:cNvPr>
          <p:cNvSpPr>
            <a:spLocks noGrp="1"/>
          </p:cNvSpPr>
          <p:nvPr>
            <p:ph type="body" sz="quarter" idx="10"/>
          </p:nvPr>
        </p:nvSpPr>
        <p:spPr/>
        <p:txBody>
          <a:bodyPr/>
          <a:lstStyle/>
          <a:p>
            <a:r>
              <a:rPr lang="en-US" dirty="0"/>
              <a:t>What is Trauma? (2.0)</a:t>
            </a:r>
          </a:p>
        </p:txBody>
      </p:sp>
      <p:pic>
        <p:nvPicPr>
          <p:cNvPr id="4" name="Content Placeholder 10">
            <a:extLst>
              <a:ext uri="{FF2B5EF4-FFF2-40B4-BE49-F238E27FC236}">
                <a16:creationId xmlns:a16="http://schemas.microsoft.com/office/drawing/2014/main" id="{F9B3219A-00A3-4D43-ADBC-8285CC17B4FC}"/>
              </a:ext>
            </a:extLst>
          </p:cNvPr>
          <p:cNvPicPr>
            <a:picLocks noGrp="1" noChangeAspect="1"/>
          </p:cNvPicPr>
          <p:nvPr>
            <p:ph idx="1"/>
          </p:nvPr>
        </p:nvPicPr>
        <p:blipFill>
          <a:blip r:embed="rId3" r:link="rId4">
            <a:extLst>
              <a:ext uri="{28A0092B-C50C-407E-A947-70E740481C1C}">
                <a14:useLocalDpi xmlns:a14="http://schemas.microsoft.com/office/drawing/2010/main"/>
              </a:ext>
            </a:extLst>
          </a:blip>
          <a:stretch>
            <a:fillRect/>
          </a:stretch>
        </p:blipFill>
        <p:spPr bwMode="auto">
          <a:xfrm>
            <a:off x="2570998" y="2602707"/>
            <a:ext cx="3809732" cy="2728957"/>
          </a:xfrm>
          <a:prstGeom prst="rect">
            <a:avLst/>
          </a:prstGeom>
          <a:noFill/>
          <a:ln>
            <a:noFill/>
          </a:ln>
        </p:spPr>
      </p:pic>
      <p:sp>
        <p:nvSpPr>
          <p:cNvPr id="3" name="TextBox 2">
            <a:extLst>
              <a:ext uri="{FF2B5EF4-FFF2-40B4-BE49-F238E27FC236}">
                <a16:creationId xmlns:a16="http://schemas.microsoft.com/office/drawing/2014/main" id="{64B694FF-315F-43C2-BEA6-81D5E05E48D1}"/>
              </a:ext>
            </a:extLst>
          </p:cNvPr>
          <p:cNvSpPr txBox="1"/>
          <p:nvPr/>
        </p:nvSpPr>
        <p:spPr>
          <a:xfrm>
            <a:off x="4079130" y="5553436"/>
            <a:ext cx="4209208" cy="564906"/>
          </a:xfrm>
          <a:prstGeom prst="rect">
            <a:avLst/>
          </a:prstGeom>
        </p:spPr>
        <p:txBody>
          <a:bodyPr vert="horz" wrap="none" lIns="68580" tIns="34290" rIns="68580" bIns="34290" rtlCol="0" anchor="ctr">
            <a:normAutofit fontScale="97500"/>
          </a:bodyPr>
          <a:lstStyle/>
          <a:p>
            <a:pPr defTabSz="685800"/>
            <a:r>
              <a:rPr lang="en-US" sz="900" dirty="0">
                <a:solidFill>
                  <a:srgbClr val="000000"/>
                </a:solidFill>
                <a:latin typeface="Avenir Black"/>
                <a:cs typeface="Avenir Black"/>
                <a:sym typeface="Symbol" panose="05050102010706020507" pitchFamily="18" charset="2"/>
              </a:rPr>
              <a:t></a:t>
            </a:r>
            <a:r>
              <a:rPr lang="en-US" sz="900" dirty="0">
                <a:solidFill>
                  <a:srgbClr val="000000"/>
                </a:solidFill>
                <a:latin typeface="Avenir Black"/>
                <a:cs typeface="Avenir Black"/>
              </a:rPr>
              <a:t>Lewis-O’Connor A 2015, </a:t>
            </a:r>
            <a:r>
              <a:rPr lang="en-US" sz="900" dirty="0">
                <a:solidFill>
                  <a:srgbClr val="000000"/>
                </a:solidFill>
                <a:latin typeface="Avenir Black"/>
                <a:cs typeface="Avenir Black"/>
                <a:sym typeface="Symbol" panose="05050102010706020507" pitchFamily="18" charset="2"/>
              </a:rPr>
              <a:t></a:t>
            </a:r>
            <a:r>
              <a:rPr lang="en-US" sz="900" dirty="0">
                <a:solidFill>
                  <a:srgbClr val="000000"/>
                </a:solidFill>
                <a:latin typeface="Avenir Black"/>
                <a:cs typeface="Avenir Black"/>
              </a:rPr>
              <a:t>Rittenberg E 2015, </a:t>
            </a:r>
            <a:r>
              <a:rPr lang="en-US" sz="900" dirty="0">
                <a:solidFill>
                  <a:srgbClr val="000000"/>
                </a:solidFill>
                <a:latin typeface="Avenir Black"/>
                <a:cs typeface="Avenir Black"/>
                <a:sym typeface="Symbol" panose="05050102010706020507" pitchFamily="18" charset="2"/>
              </a:rPr>
              <a:t>Grossman S 2015. Updated 2018, 2021</a:t>
            </a:r>
            <a:endParaRPr lang="en-US" sz="900" dirty="0">
              <a:solidFill>
                <a:srgbClr val="000000"/>
              </a:solidFill>
              <a:latin typeface="Avenir Black"/>
              <a:cs typeface="Avenir Black"/>
            </a:endParaRPr>
          </a:p>
        </p:txBody>
      </p:sp>
    </p:spTree>
    <p:extLst>
      <p:ext uri="{BB962C8B-B14F-4D97-AF65-F5344CB8AC3E}">
        <p14:creationId xmlns:p14="http://schemas.microsoft.com/office/powerpoint/2010/main" val="352912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223;p26">
            <a:extLst>
              <a:ext uri="{FF2B5EF4-FFF2-40B4-BE49-F238E27FC236}">
                <a16:creationId xmlns:a16="http://schemas.microsoft.com/office/drawing/2014/main" id="{5DBBABE0-5330-443E-B0C1-2957022F7F4E}"/>
              </a:ext>
            </a:extLst>
          </p:cNvPr>
          <p:cNvSpPr/>
          <p:nvPr/>
        </p:nvSpPr>
        <p:spPr>
          <a:xfrm>
            <a:off x="5707925" y="5578756"/>
            <a:ext cx="840600" cy="417600"/>
          </a:xfrm>
          <a:prstGeom prst="triangle">
            <a:avLst>
              <a:gd name="adj" fmla="val 50000"/>
            </a:avLst>
          </a:pr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19" name="Google Shape;220;p26">
            <a:extLst>
              <a:ext uri="{FF2B5EF4-FFF2-40B4-BE49-F238E27FC236}">
                <a16:creationId xmlns:a16="http://schemas.microsoft.com/office/drawing/2014/main" id="{EAB784C3-2183-43D8-A3D8-190FC59B053C}"/>
              </a:ext>
            </a:extLst>
          </p:cNvPr>
          <p:cNvSpPr/>
          <p:nvPr/>
        </p:nvSpPr>
        <p:spPr>
          <a:xfrm rot="2700000">
            <a:off x="7184137" y="714405"/>
            <a:ext cx="1027406" cy="774074"/>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20" name="Google Shape;221;p26">
            <a:extLst>
              <a:ext uri="{FF2B5EF4-FFF2-40B4-BE49-F238E27FC236}">
                <a16:creationId xmlns:a16="http://schemas.microsoft.com/office/drawing/2014/main" id="{B1CA1ECB-69EA-4677-97FF-BE24264BE558}"/>
              </a:ext>
            </a:extLst>
          </p:cNvPr>
          <p:cNvSpPr/>
          <p:nvPr/>
        </p:nvSpPr>
        <p:spPr>
          <a:xfrm rot="2700000">
            <a:off x="7135743" y="1094719"/>
            <a:ext cx="363064" cy="363064"/>
          </a:xfrm>
          <a:prstGeom prst="rect">
            <a:avLst/>
          </a:pr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17" name="Google Shape;218;p26">
            <a:extLst>
              <a:ext uri="{FF2B5EF4-FFF2-40B4-BE49-F238E27FC236}">
                <a16:creationId xmlns:a16="http://schemas.microsoft.com/office/drawing/2014/main" id="{D8F1D957-B866-4623-A2EE-C13B3B735E82}"/>
              </a:ext>
            </a:extLst>
          </p:cNvPr>
          <p:cNvSpPr/>
          <p:nvPr/>
        </p:nvSpPr>
        <p:spPr>
          <a:xfrm rot="2700000">
            <a:off x="1376731" y="1225750"/>
            <a:ext cx="386611" cy="386611"/>
          </a:xfrm>
          <a:prstGeom prst="rect">
            <a:avLst/>
          </a:prstGeom>
          <a:solidFill>
            <a:schemeClr val="accent4">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sp>
        <p:nvSpPr>
          <p:cNvPr id="18" name="Google Shape;219;p26">
            <a:extLst>
              <a:ext uri="{FF2B5EF4-FFF2-40B4-BE49-F238E27FC236}">
                <a16:creationId xmlns:a16="http://schemas.microsoft.com/office/drawing/2014/main" id="{3FD301B7-BA4A-4ABF-BA6A-7F734E9772CE}"/>
              </a:ext>
            </a:extLst>
          </p:cNvPr>
          <p:cNvSpPr/>
          <p:nvPr/>
        </p:nvSpPr>
        <p:spPr>
          <a:xfrm rot="10800000">
            <a:off x="1143000" y="938003"/>
            <a:ext cx="1366580" cy="832971"/>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0"/>
            </a:schemeClr>
          </a:solidFill>
          <a:ln>
            <a:noFill/>
          </a:ln>
        </p:spPr>
        <p:txBody>
          <a:bodyPr spcFirstLastPara="1" wrap="square" lIns="68569" tIns="34275" rIns="68569" bIns="34275" anchor="ctr" anchorCtr="0">
            <a:noAutofit/>
          </a:bodyPr>
          <a:lstStyle/>
          <a:p>
            <a:pPr algn="ctr" defTabSz="685800"/>
            <a:r>
              <a:rPr lang="en-US" sz="1350" dirty="0">
                <a:solidFill>
                  <a:prstClr val="white"/>
                </a:solidFill>
                <a:latin typeface="Calibri"/>
                <a:ea typeface="Calibri"/>
                <a:cs typeface="Calibri"/>
                <a:sym typeface="Calibri"/>
              </a:rPr>
              <a:t> </a:t>
            </a:r>
            <a:endParaRPr sz="1350" dirty="0">
              <a:solidFill>
                <a:prstClr val="white"/>
              </a:solidFill>
              <a:latin typeface="Calibri"/>
              <a:ea typeface="Calibri"/>
              <a:cs typeface="Calibri"/>
              <a:sym typeface="Calibri"/>
            </a:endParaRPr>
          </a:p>
        </p:txBody>
      </p:sp>
      <p:sp>
        <p:nvSpPr>
          <p:cNvPr id="22" name="Google Shape;224;p26">
            <a:extLst>
              <a:ext uri="{FF2B5EF4-FFF2-40B4-BE49-F238E27FC236}">
                <a16:creationId xmlns:a16="http://schemas.microsoft.com/office/drawing/2014/main" id="{3E2EA5C7-67EE-4001-8CEE-BBFE9E9945EB}"/>
              </a:ext>
            </a:extLst>
          </p:cNvPr>
          <p:cNvSpPr/>
          <p:nvPr/>
        </p:nvSpPr>
        <p:spPr>
          <a:xfrm>
            <a:off x="6299604" y="5768680"/>
            <a:ext cx="458325" cy="227700"/>
          </a:xfrm>
          <a:prstGeom prst="triangle">
            <a:avLst>
              <a:gd name="adj" fmla="val 50000"/>
            </a:avLst>
          </a:prstGeom>
          <a:solidFill>
            <a:schemeClr val="accent1">
              <a:alpha val="29800"/>
            </a:schemeClr>
          </a:solidFill>
          <a:ln>
            <a:noFill/>
          </a:ln>
        </p:spPr>
        <p:txBody>
          <a:bodyPr spcFirstLastPara="1" wrap="square" lIns="68569" tIns="34275" rIns="68569" bIns="34275" anchor="ctr" anchorCtr="0">
            <a:noAutofit/>
          </a:bodyPr>
          <a:lstStyle/>
          <a:p>
            <a:pPr algn="ctr" defTabSz="685800"/>
            <a:endParaRPr sz="1350">
              <a:solidFill>
                <a:prstClr val="white"/>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8E4B34AC-40CC-7247-A5C7-9F66163199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6660" y="5578757"/>
            <a:ext cx="1717473" cy="341241"/>
          </a:xfrm>
          <a:prstGeom prst="rect">
            <a:avLst/>
          </a:prstGeom>
        </p:spPr>
      </p:pic>
      <p:sp>
        <p:nvSpPr>
          <p:cNvPr id="4" name="Content Placeholder 3">
            <a:extLst>
              <a:ext uri="{FF2B5EF4-FFF2-40B4-BE49-F238E27FC236}">
                <a16:creationId xmlns:a16="http://schemas.microsoft.com/office/drawing/2014/main" id="{A3E6F7B2-C734-4419-9B7A-02501EE164DF}"/>
              </a:ext>
            </a:extLst>
          </p:cNvPr>
          <p:cNvSpPr>
            <a:spLocks noGrp="1"/>
          </p:cNvSpPr>
          <p:nvPr>
            <p:ph idx="1"/>
          </p:nvPr>
        </p:nvSpPr>
        <p:spPr/>
        <p:txBody>
          <a:bodyPr/>
          <a:lstStyle/>
          <a:p>
            <a:endParaRPr lang="en-US" sz="1350" dirty="0">
              <a:latin typeface="Arial" panose="020B0604020202020204" pitchFamily="34" charset="0"/>
            </a:endParaRPr>
          </a:p>
          <a:p>
            <a:endParaRPr lang="en-US" dirty="0"/>
          </a:p>
        </p:txBody>
      </p:sp>
      <p:pic>
        <p:nvPicPr>
          <p:cNvPr id="23" name="Content Placeholder 6">
            <a:extLst>
              <a:ext uri="{FF2B5EF4-FFF2-40B4-BE49-F238E27FC236}">
                <a16:creationId xmlns:a16="http://schemas.microsoft.com/office/drawing/2014/main" id="{4EF1FA7D-E2EF-4981-A9E4-7209F9B14E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838" y="1019526"/>
            <a:ext cx="4228149" cy="4470448"/>
          </a:xfrm>
          <a:prstGeom prst="rect">
            <a:avLst/>
          </a:prstGeom>
        </p:spPr>
      </p:pic>
    </p:spTree>
    <p:extLst>
      <p:ext uri="{BB962C8B-B14F-4D97-AF65-F5344CB8AC3E}">
        <p14:creationId xmlns:p14="http://schemas.microsoft.com/office/powerpoint/2010/main" val="44386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A738C5-CDCC-4DDD-99AC-E58C5120876D}"/>
              </a:ext>
            </a:extLst>
          </p:cNvPr>
          <p:cNvSpPr>
            <a:spLocks noGrp="1"/>
          </p:cNvSpPr>
          <p:nvPr>
            <p:ph type="body" sz="quarter" idx="10"/>
          </p:nvPr>
        </p:nvSpPr>
        <p:spPr>
          <a:xfrm>
            <a:off x="1485900" y="1590081"/>
            <a:ext cx="5873354" cy="691753"/>
          </a:xfrm>
        </p:spPr>
        <p:txBody>
          <a:bodyPr>
            <a:normAutofit fontScale="92500" lnSpcReduction="20000"/>
          </a:bodyPr>
          <a:lstStyle/>
          <a:p>
            <a:r>
              <a:rPr lang="en-US" dirty="0"/>
              <a:t>Health Impact of ACEs on Adults- 2019 MMWR</a:t>
            </a:r>
          </a:p>
          <a:p>
            <a:endParaRPr lang="en-US" dirty="0"/>
          </a:p>
        </p:txBody>
      </p:sp>
      <p:sp>
        <p:nvSpPr>
          <p:cNvPr id="3" name="Text Placeholder 2">
            <a:extLst>
              <a:ext uri="{FF2B5EF4-FFF2-40B4-BE49-F238E27FC236}">
                <a16:creationId xmlns:a16="http://schemas.microsoft.com/office/drawing/2014/main" id="{702E0C89-8E23-4AE0-B3D3-FA8B09DA674C}"/>
              </a:ext>
            </a:extLst>
          </p:cNvPr>
          <p:cNvSpPr>
            <a:spLocks noGrp="1"/>
          </p:cNvSpPr>
          <p:nvPr>
            <p:ph type="body" sz="quarter" idx="11"/>
          </p:nvPr>
        </p:nvSpPr>
        <p:spPr>
          <a:xfrm>
            <a:off x="1485900" y="2510790"/>
            <a:ext cx="5873354" cy="3489960"/>
          </a:xfrm>
        </p:spPr>
        <p:txBody>
          <a:bodyPr>
            <a:normAutofit fontScale="77500" lnSpcReduction="20000"/>
          </a:bodyPr>
          <a:lstStyle/>
          <a:p>
            <a:r>
              <a:rPr lang="en-US" dirty="0"/>
              <a:t>61% report at least 1 ACE</a:t>
            </a:r>
          </a:p>
          <a:p>
            <a:r>
              <a:rPr lang="en-US" dirty="0"/>
              <a:t>16% report 4+ ACEs</a:t>
            </a:r>
          </a:p>
          <a:p>
            <a:r>
              <a:rPr lang="en-US" dirty="0"/>
              <a:t>Women, AI/AN, Black, and Other</a:t>
            </a:r>
          </a:p>
          <a:p>
            <a:pPr marL="0" indent="0">
              <a:buNone/>
            </a:pPr>
            <a:r>
              <a:rPr lang="en-US" dirty="0"/>
              <a:t>more likely to report 4+ ACEs than Men and Whites </a:t>
            </a:r>
          </a:p>
          <a:p>
            <a:pPr marL="0" indent="0">
              <a:buNone/>
            </a:pPr>
            <a:endParaRPr lang="en-US" dirty="0"/>
          </a:p>
          <a:p>
            <a:pPr marL="0" indent="0">
              <a:buNone/>
            </a:pPr>
            <a:r>
              <a:rPr lang="en-US" b="1" dirty="0"/>
              <a:t>Adjusted Odds Ratio: 4+ vs 0 ACE exposures</a:t>
            </a:r>
          </a:p>
          <a:p>
            <a:pPr marL="0" indent="0">
              <a:buNone/>
            </a:pPr>
            <a:r>
              <a:rPr lang="en-US" dirty="0"/>
              <a:t>Obesity 1.2	 	Stroke 2.1                 	 Depression 5.3 </a:t>
            </a:r>
          </a:p>
          <a:p>
            <a:pPr marL="0" indent="0">
              <a:buNone/>
            </a:pPr>
            <a:r>
              <a:rPr lang="en-US" dirty="0"/>
              <a:t>Diabetes 1.4      	Asthma 2.2	 	 COPD 2.8 </a:t>
            </a:r>
          </a:p>
          <a:p>
            <a:pPr marL="0" indent="0">
              <a:buNone/>
            </a:pPr>
            <a:r>
              <a:rPr lang="en-US" dirty="0"/>
              <a:t>CHD 1.8                	Heavy drinking 1.8  	 Smoking 3.1 </a:t>
            </a:r>
          </a:p>
          <a:p>
            <a:pPr marL="0" indent="0">
              <a:buNone/>
            </a:pPr>
            <a:endParaRPr lang="en-US" dirty="0"/>
          </a:p>
          <a:p>
            <a:pPr marL="0" indent="0">
              <a:buNone/>
            </a:pPr>
            <a:r>
              <a:rPr lang="en-US" sz="1425" dirty="0"/>
              <a:t>Merrick MT, Ford DC, Ports KA, et al. </a:t>
            </a:r>
            <a:r>
              <a:rPr lang="en-US" sz="1425" i="1" dirty="0"/>
              <a:t>Vital Signs:</a:t>
            </a:r>
            <a:r>
              <a:rPr lang="en-US" sz="1425" dirty="0"/>
              <a:t> Estimated Proportion of Adult Health Problems Attributable to Adverse Childhood Experiences and Implications for Prevention — 25 States, 2015–2017. MMWR </a:t>
            </a:r>
            <a:r>
              <a:rPr lang="en-US" sz="1425" dirty="0" err="1"/>
              <a:t>Morb</a:t>
            </a:r>
            <a:r>
              <a:rPr lang="en-US" sz="1425" dirty="0"/>
              <a:t> Mortal </a:t>
            </a:r>
            <a:r>
              <a:rPr lang="en-US" sz="1425" dirty="0" err="1"/>
              <a:t>Wkly</a:t>
            </a:r>
            <a:r>
              <a:rPr lang="en-US" sz="1425" dirty="0"/>
              <a:t> Rep 2019;68:999-1005. DOI: </a:t>
            </a:r>
            <a:r>
              <a:rPr lang="en-US" sz="1425" dirty="0">
                <a:hlinkClick r:id="rId3"/>
              </a:rPr>
              <a:t>http://dx.doi.org/10.15585/mmwr.mm6844e1external icon</a:t>
            </a:r>
            <a:r>
              <a:rPr lang="en-US" sz="1425" dirty="0"/>
              <a:t>.</a:t>
            </a:r>
            <a:endParaRPr lang="en-US" sz="1425" dirty="0">
              <a:latin typeface="Avenir Black"/>
              <a:cs typeface="Avenir Black"/>
            </a:endParaRP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2947A438-A222-4928-9195-5A915E2F4E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4257" y="2050257"/>
            <a:ext cx="1384313" cy="1321594"/>
          </a:xfrm>
          <a:prstGeom prst="rect">
            <a:avLst/>
          </a:prstGeom>
        </p:spPr>
      </p:pic>
    </p:spTree>
    <p:extLst>
      <p:ext uri="{BB962C8B-B14F-4D97-AF65-F5344CB8AC3E}">
        <p14:creationId xmlns:p14="http://schemas.microsoft.com/office/powerpoint/2010/main" val="400095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5900" y="1565078"/>
            <a:ext cx="5873354" cy="691753"/>
          </a:xfrm>
        </p:spPr>
        <p:txBody>
          <a:bodyPr/>
          <a:lstStyle/>
          <a:p>
            <a:r>
              <a:rPr lang="en-US" dirty="0"/>
              <a:t>Ubiquity of Trauma Exposures</a:t>
            </a:r>
          </a:p>
        </p:txBody>
      </p:sp>
      <p:sp>
        <p:nvSpPr>
          <p:cNvPr id="3" name="Text Placeholder 2"/>
          <p:cNvSpPr>
            <a:spLocks noGrp="1"/>
          </p:cNvSpPr>
          <p:nvPr>
            <p:ph type="body" sz="quarter" idx="11"/>
          </p:nvPr>
        </p:nvSpPr>
        <p:spPr>
          <a:xfrm>
            <a:off x="1485900" y="2484430"/>
            <a:ext cx="5873354" cy="3048729"/>
          </a:xfrm>
        </p:spPr>
        <p:txBody>
          <a:bodyPr>
            <a:normAutofit lnSpcReduction="10000"/>
          </a:bodyPr>
          <a:lstStyle/>
          <a:p>
            <a:r>
              <a:rPr lang="en-US" dirty="0"/>
              <a:t>World Mental Health Survey Consortium (2016) N=27 countries</a:t>
            </a:r>
          </a:p>
          <a:p>
            <a:pPr lvl="1"/>
            <a:r>
              <a:rPr lang="en-US" dirty="0"/>
              <a:t>Lifetime trauma exposure &gt;70%; 30.5% &gt;4</a:t>
            </a:r>
          </a:p>
          <a:p>
            <a:endParaRPr lang="en-US" dirty="0"/>
          </a:p>
          <a:p>
            <a:r>
              <a:rPr lang="en-US" dirty="0"/>
              <a:t>Averse Childhood Experiences (ACE) Study (1998) N=17,377 </a:t>
            </a:r>
          </a:p>
          <a:p>
            <a:pPr lvl="1"/>
            <a:r>
              <a:rPr lang="en-US" dirty="0"/>
              <a:t>63% at least one trauma exposure, 20% &gt;3</a:t>
            </a:r>
          </a:p>
          <a:p>
            <a:pPr marL="342900" lvl="1" indent="0">
              <a:buNone/>
            </a:pPr>
            <a:endParaRPr lang="en-US" dirty="0"/>
          </a:p>
          <a:p>
            <a:r>
              <a:rPr lang="en-US" sz="1200" dirty="0" err="1">
                <a:solidFill>
                  <a:srgbClr val="303030"/>
                </a:solidFill>
              </a:rPr>
              <a:t>Benjet</a:t>
            </a:r>
            <a:r>
              <a:rPr lang="en-US" sz="1200" dirty="0">
                <a:solidFill>
                  <a:srgbClr val="303030"/>
                </a:solidFill>
              </a:rPr>
              <a:t> C, </a:t>
            </a:r>
            <a:r>
              <a:rPr lang="en-US" sz="1200" dirty="0" err="1">
                <a:solidFill>
                  <a:srgbClr val="303030"/>
                </a:solidFill>
              </a:rPr>
              <a:t>Bromet</a:t>
            </a:r>
            <a:r>
              <a:rPr lang="en-US" sz="1200" dirty="0">
                <a:solidFill>
                  <a:srgbClr val="303030"/>
                </a:solidFill>
              </a:rPr>
              <a:t> E, Karam EG, et al. The epidemiology of traumatic event exposure worldwide: results from the World Mental Health Survey Consortium. </a:t>
            </a:r>
            <a:r>
              <a:rPr lang="en-US" sz="1200" i="1" dirty="0">
                <a:solidFill>
                  <a:srgbClr val="303030"/>
                </a:solidFill>
              </a:rPr>
              <a:t>Psychol Med</a:t>
            </a:r>
            <a:r>
              <a:rPr lang="en-US" sz="1200" dirty="0">
                <a:solidFill>
                  <a:srgbClr val="303030"/>
                </a:solidFill>
              </a:rPr>
              <a:t>. 2016;46(2):327-343. doi:10.1017/S0033291715001981</a:t>
            </a:r>
            <a:endParaRPr lang="en-US" sz="1200" dirty="0"/>
          </a:p>
          <a:p>
            <a:endParaRPr lang="en-US" dirty="0"/>
          </a:p>
        </p:txBody>
      </p:sp>
    </p:spTree>
    <p:extLst>
      <p:ext uri="{BB962C8B-B14F-4D97-AF65-F5344CB8AC3E}">
        <p14:creationId xmlns:p14="http://schemas.microsoft.com/office/powerpoint/2010/main" val="403440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178" y="857250"/>
            <a:ext cx="9143999" cy="5143500"/>
          </a:xfrm>
          <a:prstGeom prst="rect">
            <a:avLst/>
          </a:prstGeom>
          <a:gradFill>
            <a:gsLst>
              <a:gs pos="0">
                <a:srgbClr val="5F2261"/>
              </a:gs>
              <a:gs pos="56000">
                <a:srgbClr val="9A297B"/>
              </a:gs>
              <a:gs pos="88000">
                <a:srgbClr val="CD2F92">
                  <a:lumMod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b="1" dirty="0">
              <a:solidFill>
                <a:prstClr val="white"/>
              </a:solidFill>
              <a:latin typeface="Calibri"/>
            </a:endParaRPr>
          </a:p>
        </p:txBody>
      </p:sp>
      <p:sp>
        <p:nvSpPr>
          <p:cNvPr id="19" name="Title 1"/>
          <p:cNvSpPr txBox="1">
            <a:spLocks/>
          </p:cNvSpPr>
          <p:nvPr/>
        </p:nvSpPr>
        <p:spPr>
          <a:xfrm>
            <a:off x="946770" y="926083"/>
            <a:ext cx="7355660" cy="809663"/>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b="1" dirty="0">
                <a:solidFill>
                  <a:prstClr val="white"/>
                </a:solidFill>
                <a:latin typeface="Calibri Light"/>
              </a:rPr>
              <a:t>TRAUMA ON THE BRAIN</a:t>
            </a:r>
          </a:p>
        </p:txBody>
      </p:sp>
      <p:sp>
        <p:nvSpPr>
          <p:cNvPr id="14" name="Title 1">
            <a:extLst>
              <a:ext uri="{FF2B5EF4-FFF2-40B4-BE49-F238E27FC236}">
                <a16:creationId xmlns:a16="http://schemas.microsoft.com/office/drawing/2014/main" id="{31690E94-E1A8-4C6B-8EAC-AB2789552418}"/>
              </a:ext>
            </a:extLst>
          </p:cNvPr>
          <p:cNvSpPr txBox="1">
            <a:spLocks/>
          </p:cNvSpPr>
          <p:nvPr/>
        </p:nvSpPr>
        <p:spPr>
          <a:xfrm>
            <a:off x="5426538" y="4177420"/>
            <a:ext cx="3800999" cy="809663"/>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endParaRPr lang="en-US" sz="3200" b="1" dirty="0">
              <a:solidFill>
                <a:prstClr val="white"/>
              </a:solidFill>
              <a:latin typeface="Calibri Light"/>
            </a:endParaRPr>
          </a:p>
        </p:txBody>
      </p:sp>
      <p:graphicFrame>
        <p:nvGraphicFramePr>
          <p:cNvPr id="13" name="Diagram 12">
            <a:extLst>
              <a:ext uri="{FF2B5EF4-FFF2-40B4-BE49-F238E27FC236}">
                <a16:creationId xmlns:a16="http://schemas.microsoft.com/office/drawing/2014/main" id="{7DCCF068-43FB-49EA-8089-834F6B067848}"/>
              </a:ext>
            </a:extLst>
          </p:cNvPr>
          <p:cNvGraphicFramePr/>
          <p:nvPr/>
        </p:nvGraphicFramePr>
        <p:xfrm>
          <a:off x="2355216" y="1924450"/>
          <a:ext cx="4596521" cy="34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BD15F22-7100-41C8-93BA-D8C0C75C57E6}"/>
              </a:ext>
            </a:extLst>
          </p:cNvPr>
          <p:cNvSpPr/>
          <p:nvPr/>
        </p:nvSpPr>
        <p:spPr>
          <a:xfrm>
            <a:off x="6225815" y="1834985"/>
            <a:ext cx="2630803" cy="40969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342892" indent="-342892" defTabSz="685800">
              <a:buFont typeface="Wingdings" panose="05000000000000000000" pitchFamily="2" charset="2"/>
              <a:buChar char="v"/>
            </a:pPr>
            <a:r>
              <a:rPr lang="en-US" sz="2000" dirty="0">
                <a:solidFill>
                  <a:prstClr val="white"/>
                </a:solidFill>
                <a:latin typeface="Calibri"/>
              </a:rPr>
              <a:t>Emotional Regulation and Executive Function</a:t>
            </a:r>
          </a:p>
          <a:p>
            <a:pPr marL="342892" indent="-342892" defTabSz="685800">
              <a:buFont typeface="Wingdings" panose="05000000000000000000" pitchFamily="2" charset="2"/>
              <a:buChar char="v"/>
            </a:pPr>
            <a:endParaRPr lang="en-US" sz="2000" dirty="0">
              <a:solidFill>
                <a:prstClr val="white"/>
              </a:solidFill>
              <a:latin typeface="Calibri"/>
            </a:endParaRPr>
          </a:p>
          <a:p>
            <a:pPr marL="342892" indent="-342892" defTabSz="685800">
              <a:buFont typeface="Wingdings" panose="05000000000000000000" pitchFamily="2" charset="2"/>
              <a:buChar char="v"/>
            </a:pPr>
            <a:r>
              <a:rPr lang="en-US" sz="2000" dirty="0">
                <a:solidFill>
                  <a:prstClr val="white"/>
                </a:solidFill>
                <a:latin typeface="Calibri"/>
              </a:rPr>
              <a:t>Threat Detection</a:t>
            </a:r>
          </a:p>
          <a:p>
            <a:pPr marL="342892" indent="-342892" defTabSz="685800">
              <a:buFont typeface="Wingdings" panose="05000000000000000000" pitchFamily="2" charset="2"/>
              <a:buChar char="v"/>
            </a:pPr>
            <a:endParaRPr lang="en-US" sz="2000" dirty="0">
              <a:solidFill>
                <a:prstClr val="white"/>
              </a:solidFill>
              <a:latin typeface="Calibri"/>
            </a:endParaRPr>
          </a:p>
          <a:p>
            <a:pPr marL="342892" indent="-342892" defTabSz="685800">
              <a:buFont typeface="Wingdings" panose="05000000000000000000" pitchFamily="2" charset="2"/>
              <a:buChar char="v"/>
            </a:pPr>
            <a:r>
              <a:rPr lang="en-US" sz="2000" dirty="0">
                <a:solidFill>
                  <a:prstClr val="white"/>
                </a:solidFill>
                <a:latin typeface="Calibri"/>
              </a:rPr>
              <a:t>Contextual Processing</a:t>
            </a:r>
          </a:p>
          <a:p>
            <a:pPr marL="342892" indent="-342892" defTabSz="685800">
              <a:buFont typeface="Wingdings" panose="05000000000000000000" pitchFamily="2" charset="2"/>
              <a:buChar char="v"/>
            </a:pPr>
            <a:endParaRPr lang="en-US" sz="2000" dirty="0">
              <a:solidFill>
                <a:prstClr val="white"/>
              </a:solidFill>
              <a:latin typeface="Calibri"/>
            </a:endParaRPr>
          </a:p>
          <a:p>
            <a:pPr marL="342892" indent="-342892" defTabSz="685800">
              <a:buFont typeface="Wingdings" panose="05000000000000000000" pitchFamily="2" charset="2"/>
              <a:buChar char="v"/>
            </a:pPr>
            <a:r>
              <a:rPr lang="en-US" sz="2000" dirty="0">
                <a:solidFill>
                  <a:prstClr val="white"/>
                </a:solidFill>
                <a:latin typeface="Calibri"/>
              </a:rPr>
              <a:t>Fear Learning</a:t>
            </a:r>
          </a:p>
        </p:txBody>
      </p:sp>
      <p:pic>
        <p:nvPicPr>
          <p:cNvPr id="4" name="Picture 3">
            <a:extLst>
              <a:ext uri="{FF2B5EF4-FFF2-40B4-BE49-F238E27FC236}">
                <a16:creationId xmlns:a16="http://schemas.microsoft.com/office/drawing/2014/main" id="{C6CC0C0D-D945-4B78-8F42-98BA2471F94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71612" y="1804578"/>
            <a:ext cx="4254564" cy="3989926"/>
          </a:xfrm>
          <a:prstGeom prst="rect">
            <a:avLst/>
          </a:prstGeom>
        </p:spPr>
      </p:pic>
    </p:spTree>
    <p:extLst>
      <p:ext uri="{BB962C8B-B14F-4D97-AF65-F5344CB8AC3E}">
        <p14:creationId xmlns:p14="http://schemas.microsoft.com/office/powerpoint/2010/main" val="312302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ern Stat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fontScale="90000" lnSpcReduction="10000"/>
      </a:bodyPr>
      <a:lstStyle>
        <a:defPPr algn="l">
          <a:defRPr sz="2700" dirty="0" smtClean="0">
            <a:latin typeface="Avenir Black"/>
            <a:cs typeface="Avenir Bla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Western States Template</Template>
  <TotalTime>421</TotalTime>
  <Words>6349</Words>
  <Application>Microsoft Macintosh PowerPoint</Application>
  <PresentationFormat>On-screen Show (4:3)</PresentationFormat>
  <Paragraphs>472</Paragraphs>
  <Slides>42</Slides>
  <Notes>40</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Arial Unicode MS</vt:lpstr>
      <vt:lpstr>Arial</vt:lpstr>
      <vt:lpstr>Arial </vt:lpstr>
      <vt:lpstr>Avenir Black</vt:lpstr>
      <vt:lpstr>BlinkMacSystemFont</vt:lpstr>
      <vt:lpstr>Calibri</vt:lpstr>
      <vt:lpstr>Calibri Light</vt:lpstr>
      <vt:lpstr>Google Sans Text</vt:lpstr>
      <vt:lpstr>Lucida Fax</vt:lpstr>
      <vt:lpstr>Open Sans</vt:lpstr>
      <vt:lpstr>Source Sans Pro</vt:lpstr>
      <vt:lpstr>Wingdings</vt:lpstr>
      <vt:lpstr>Western States 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 A, Fred-Torres S, Southwick SM, Charney DS. The Biology of Human Resilience: Opportunities for Enhancing Resilience Across the Life Span. Biol Psychiatry. 2019 Sep 15;86(6):443-453. doi: 10.1016/j.biopsych.2019.07.012. Epub 2019 Jul 24. PMID: 31466561. </vt:lpstr>
      <vt:lpstr>PowerPoint Presentation</vt:lpstr>
      <vt:lpstr>PowerPoint Presentation</vt:lpstr>
      <vt:lpstr>Resilience Throughout the Life Span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UNM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Leah Sedillo</dc:creator>
  <cp:lastModifiedBy>Nicholas Cushman</cp:lastModifiedBy>
  <cp:revision>39</cp:revision>
  <dcterms:created xsi:type="dcterms:W3CDTF">2015-10-26T14:49:02Z</dcterms:created>
  <dcterms:modified xsi:type="dcterms:W3CDTF">2022-09-08T19:31:06Z</dcterms:modified>
</cp:coreProperties>
</file>