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2" r:id="rId3"/>
    <p:sldId id="259" r:id="rId4"/>
    <p:sldId id="257" r:id="rId5"/>
    <p:sldId id="258" r:id="rId6"/>
    <p:sldId id="277" r:id="rId7"/>
    <p:sldId id="260" r:id="rId8"/>
    <p:sldId id="261" r:id="rId9"/>
    <p:sldId id="271" r:id="rId10"/>
    <p:sldId id="263" r:id="rId11"/>
    <p:sldId id="264" r:id="rId12"/>
    <p:sldId id="265" r:id="rId13"/>
    <p:sldId id="272" r:id="rId14"/>
    <p:sldId id="266" r:id="rId15"/>
    <p:sldId id="267" r:id="rId16"/>
    <p:sldId id="268" r:id="rId17"/>
    <p:sldId id="269" r:id="rId18"/>
    <p:sldId id="270" r:id="rId19"/>
    <p:sldId id="274" r:id="rId20"/>
    <p:sldId id="275" r:id="rId21"/>
    <p:sldId id="276" r:id="rId22"/>
    <p:sldId id="273"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77" d="100"/>
          <a:sy n="77" d="100"/>
        </p:scale>
        <p:origin x="642"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6/9/2022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46C117F-5CCF-4837-BE5F-2B92066CAFAF}" type="datetimeFigureOut">
              <a:rPr lang="en-US" dirty="0"/>
              <a:t>6/9/2022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4EB90BD-B6CE-46B7-997F-7313B992CCDC}" type="datetimeFigureOut">
              <a:rPr lang="en-US" dirty="0"/>
              <a:t>6/9/2022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DB9D11F-B188-461D-B23F-39381795C052}" type="datetimeFigureOut">
              <a:rPr lang="en-US" dirty="0"/>
              <a:t>6/9/2022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2E6D8D9-55A2-4063-B0F3-121F44549695}" type="datetimeFigureOut">
              <a:rPr lang="en-US" dirty="0"/>
              <a:t>6/9/2022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D4B24536-994D-4021-A283-9F449C0DB509}" type="datetimeFigureOut">
              <a:rPr lang="en-US" dirty="0"/>
              <a:t>6/9/2022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3CBBBB78-C96F-47B7-AB17-D852CA960AC9}" type="datetimeFigureOut">
              <a:rPr lang="en-US" dirty="0"/>
              <a:t>6/9/2022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6/9/2022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6/9/2022</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6/9/2022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0578ACC-22D6-47C1-A373-4FD133E34F3C}" type="datetimeFigureOut">
              <a:rPr lang="en-US" dirty="0"/>
              <a:t>6/9/2022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6/9/2022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6/9/2022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6/9/2022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6/9/2022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331444B-B92B-4E27-8C94-BB93EAF5CB18}" type="datetimeFigureOut">
              <a:rPr lang="en-US" dirty="0"/>
              <a:t>6/9/2022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63EFA5E-FA76-400D-B3DC-F0BA90E6D107}" type="datetimeFigureOut">
              <a:rPr lang="en-US" dirty="0"/>
              <a:t>6/9/2022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6/9/2022</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mailto:Alithea.Gabrellas@ihs.gov"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t>Infections of the Urinary Trac</a:t>
            </a:r>
            <a:r>
              <a:rPr lang="en-US" dirty="0"/>
              <a:t>t</a:t>
            </a:r>
          </a:p>
        </p:txBody>
      </p:sp>
      <p:sp>
        <p:nvSpPr>
          <p:cNvPr id="3" name="Subtitle 2"/>
          <p:cNvSpPr>
            <a:spLocks noGrp="1"/>
          </p:cNvSpPr>
          <p:nvPr>
            <p:ph type="subTitle" idx="1"/>
          </p:nvPr>
        </p:nvSpPr>
        <p:spPr/>
        <p:txBody>
          <a:bodyPr>
            <a:normAutofit lnSpcReduction="10000"/>
          </a:bodyPr>
          <a:lstStyle/>
          <a:p>
            <a:pPr algn="ctr"/>
            <a:r>
              <a:rPr lang="en-US" dirty="0" smtClean="0"/>
              <a:t>Alithea Gabrellas, MD</a:t>
            </a:r>
          </a:p>
          <a:p>
            <a:pPr algn="ctr"/>
            <a:r>
              <a:rPr lang="en-US" dirty="0" smtClean="0"/>
              <a:t>Infectious Diseases Physician</a:t>
            </a:r>
          </a:p>
          <a:p>
            <a:pPr algn="ctr"/>
            <a:r>
              <a:rPr lang="en-US" dirty="0" smtClean="0"/>
              <a:t>Gallup Indian Medical Center</a:t>
            </a:r>
            <a:endParaRPr lang="en-US" dirty="0"/>
          </a:p>
        </p:txBody>
      </p:sp>
    </p:spTree>
    <p:extLst>
      <p:ext uri="{BB962C8B-B14F-4D97-AF65-F5344CB8AC3E}">
        <p14:creationId xmlns:p14="http://schemas.microsoft.com/office/powerpoint/2010/main" val="28708925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IDSA 2009 Diagnosis, Prevention and Treatment of Catheter-Associated UTI (CA-UTI)</a:t>
            </a:r>
            <a:endParaRPr lang="en-US" dirty="0"/>
          </a:p>
        </p:txBody>
      </p:sp>
      <p:sp>
        <p:nvSpPr>
          <p:cNvPr id="3" name="Content Placeholder 2"/>
          <p:cNvSpPr>
            <a:spLocks noGrp="1"/>
          </p:cNvSpPr>
          <p:nvPr>
            <p:ph idx="1"/>
          </p:nvPr>
        </p:nvSpPr>
        <p:spPr/>
        <p:txBody>
          <a:bodyPr>
            <a:normAutofit fontScale="92500"/>
          </a:bodyPr>
          <a:lstStyle/>
          <a:p>
            <a:r>
              <a:rPr lang="en-US" dirty="0"/>
              <a:t>CA-UTI in patients with indwelling urethral, indwelling suprapubic, or intermittent catheterization is defined by the presence of symptoms or signs compatible with UTI with no other identified source of infection along with ⩾10</a:t>
            </a:r>
            <a:r>
              <a:rPr lang="en-US" baseline="30000" dirty="0"/>
              <a:t>3</a:t>
            </a:r>
            <a:r>
              <a:rPr lang="en-US" dirty="0"/>
              <a:t> colony-forming units (</a:t>
            </a:r>
            <a:r>
              <a:rPr lang="en-US" dirty="0" err="1"/>
              <a:t>cfu</a:t>
            </a:r>
            <a:r>
              <a:rPr lang="en-US" dirty="0"/>
              <a:t>)/mL of ⩾1 bacterial species in a single catheter urine specimen or in a midstream voided urine specimen from a patient whose urethral, suprapubic, or condom catheter has been removed within the previous 48 </a:t>
            </a:r>
            <a:r>
              <a:rPr lang="en-US" dirty="0" err="1" smtClean="0"/>
              <a:t>hr</a:t>
            </a:r>
            <a:endParaRPr lang="en-US" dirty="0" smtClean="0"/>
          </a:p>
          <a:p>
            <a:r>
              <a:rPr lang="en-US" dirty="0" smtClean="0"/>
              <a:t>Catheter associated asymptomatic bacteriuria (CA-ASB) </a:t>
            </a:r>
            <a:r>
              <a:rPr lang="en-US" dirty="0"/>
              <a:t>should not be screened for except in research studies evaluating interventions designed to reduce the incidence of CA-ASB or CA-UTI </a:t>
            </a:r>
            <a:r>
              <a:rPr lang="en-US" dirty="0" smtClean="0"/>
              <a:t>and </a:t>
            </a:r>
            <a:r>
              <a:rPr lang="en-US" dirty="0"/>
              <a:t>in selected clinical situations, such as in pregnant </a:t>
            </a:r>
            <a:r>
              <a:rPr lang="en-US" dirty="0" smtClean="0"/>
              <a:t>women. </a:t>
            </a:r>
            <a:endParaRPr lang="en-US" dirty="0"/>
          </a:p>
        </p:txBody>
      </p:sp>
    </p:spTree>
    <p:extLst>
      <p:ext uri="{BB962C8B-B14F-4D97-AF65-F5344CB8AC3E}">
        <p14:creationId xmlns:p14="http://schemas.microsoft.com/office/powerpoint/2010/main" val="21803697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IDSA 2009 Diagnosis, Prevention and Treatment of Catheter-Associated UTI (CA-UTI)</a:t>
            </a:r>
          </a:p>
        </p:txBody>
      </p:sp>
      <p:sp>
        <p:nvSpPr>
          <p:cNvPr id="3" name="Content Placeholder 2"/>
          <p:cNvSpPr>
            <a:spLocks noGrp="1"/>
          </p:cNvSpPr>
          <p:nvPr>
            <p:ph idx="1"/>
          </p:nvPr>
        </p:nvSpPr>
        <p:spPr/>
        <p:txBody>
          <a:bodyPr/>
          <a:lstStyle/>
          <a:p>
            <a:r>
              <a:rPr lang="en-US" dirty="0"/>
              <a:t>In patients with spinal cord injury, increased spasticity, autonomic </a:t>
            </a:r>
            <a:r>
              <a:rPr lang="en-US" dirty="0" err="1"/>
              <a:t>dysreflexia</a:t>
            </a:r>
            <a:r>
              <a:rPr lang="en-US" dirty="0"/>
              <a:t>, or sense of unease are also compatible with CA-UTI </a:t>
            </a:r>
            <a:endParaRPr lang="en-US" dirty="0" smtClean="0"/>
          </a:p>
          <a:p>
            <a:r>
              <a:rPr lang="en-US" dirty="0"/>
              <a:t>The presence, absence, or degree of pyuria should not be used to differentiate CA-ASB from </a:t>
            </a:r>
            <a:r>
              <a:rPr lang="en-US" dirty="0" smtClean="0"/>
              <a:t>CA-UTI</a:t>
            </a:r>
          </a:p>
          <a:p>
            <a:r>
              <a:rPr lang="en-US" dirty="0" smtClean="0"/>
              <a:t>In a </a:t>
            </a:r>
            <a:r>
              <a:rPr lang="en-US" dirty="0"/>
              <a:t>catheterized patient, the presence or absence of odorous or cloudy urine alone should not be used to differentiate CA-ASB from CA-UTI or as an indication for urine culture or antimicrobial therapy</a:t>
            </a:r>
          </a:p>
        </p:txBody>
      </p:sp>
    </p:spTree>
    <p:extLst>
      <p:ext uri="{BB962C8B-B14F-4D97-AF65-F5344CB8AC3E}">
        <p14:creationId xmlns:p14="http://schemas.microsoft.com/office/powerpoint/2010/main" val="10014380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IDSA 2009 Diagnosis, Prevention and Treatment of Catheter-Associated UTI (CA-UTI)</a:t>
            </a:r>
          </a:p>
        </p:txBody>
      </p:sp>
      <p:sp>
        <p:nvSpPr>
          <p:cNvPr id="3" name="Content Placeholder 2"/>
          <p:cNvSpPr>
            <a:spLocks noGrp="1"/>
          </p:cNvSpPr>
          <p:nvPr>
            <p:ph idx="1"/>
          </p:nvPr>
        </p:nvSpPr>
        <p:spPr/>
        <p:txBody>
          <a:bodyPr>
            <a:normAutofit lnSpcReduction="10000"/>
          </a:bodyPr>
          <a:lstStyle/>
          <a:p>
            <a:r>
              <a:rPr lang="en-US" dirty="0"/>
              <a:t>If an indwelling catheter has been in place for &gt;2 weeks at the onset of CA-UTI and is still indicated, the catheter should be replaced to hasten resolution of symptoms and to reduce the risk of subsequent CA-bacteriuria and CA-UTI </a:t>
            </a:r>
            <a:endParaRPr lang="en-US" dirty="0" smtClean="0"/>
          </a:p>
          <a:p>
            <a:r>
              <a:rPr lang="en-US" dirty="0"/>
              <a:t> The urine culture should be obtained from the freshly placed catheter prior to the initiation of antimicrobial therapy to help guide </a:t>
            </a:r>
            <a:r>
              <a:rPr lang="en-US" dirty="0" smtClean="0"/>
              <a:t>treatment</a:t>
            </a:r>
          </a:p>
          <a:p>
            <a:r>
              <a:rPr lang="en-US" dirty="0"/>
              <a:t> If use of the catheter can be discontinued, a culture of a voided midstream urine specimen should be obtained prior to the initiation of antimicrobial therapy to help guide treatment</a:t>
            </a:r>
            <a:endParaRPr lang="en-US" dirty="0" smtClean="0"/>
          </a:p>
          <a:p>
            <a:endParaRPr lang="en-US" dirty="0"/>
          </a:p>
          <a:p>
            <a:endParaRPr lang="en-US" dirty="0"/>
          </a:p>
        </p:txBody>
      </p:sp>
    </p:spTree>
    <p:extLst>
      <p:ext uri="{BB962C8B-B14F-4D97-AF65-F5344CB8AC3E}">
        <p14:creationId xmlns:p14="http://schemas.microsoft.com/office/powerpoint/2010/main" val="21576137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IDSA 2009 Diagnosis, Prevention and Treatment of Catheter-Associated UTI (CA-UTI)</a:t>
            </a:r>
          </a:p>
        </p:txBody>
      </p:sp>
      <p:sp>
        <p:nvSpPr>
          <p:cNvPr id="3" name="Content Placeholder 2"/>
          <p:cNvSpPr>
            <a:spLocks noGrp="1"/>
          </p:cNvSpPr>
          <p:nvPr>
            <p:ph idx="1"/>
          </p:nvPr>
        </p:nvSpPr>
        <p:spPr/>
        <p:txBody>
          <a:bodyPr/>
          <a:lstStyle/>
          <a:p>
            <a:r>
              <a:rPr lang="en-US" dirty="0" smtClean="0"/>
              <a:t>What is the optimal duration of antimicrobial therapy for a patient with a CA-UTI who has prompt resolution of symptoms? </a:t>
            </a:r>
          </a:p>
          <a:p>
            <a:pPr marL="0" indent="0">
              <a:buNone/>
            </a:pPr>
            <a:endParaRPr lang="en-US" dirty="0" smtClean="0"/>
          </a:p>
          <a:p>
            <a:r>
              <a:rPr lang="en-US" dirty="0" smtClean="0"/>
              <a:t>A. 7 days</a:t>
            </a:r>
          </a:p>
          <a:p>
            <a:r>
              <a:rPr lang="en-US" dirty="0" smtClean="0"/>
              <a:t>B. 5 days</a:t>
            </a:r>
          </a:p>
          <a:p>
            <a:r>
              <a:rPr lang="en-US" dirty="0" smtClean="0"/>
              <a:t>C. 14 days</a:t>
            </a:r>
          </a:p>
          <a:p>
            <a:r>
              <a:rPr lang="en-US" dirty="0" smtClean="0"/>
              <a:t>D. You should repeat a culture at 7 days and then continue antibiotics for 14 days if still positive at that time </a:t>
            </a:r>
          </a:p>
        </p:txBody>
      </p:sp>
    </p:spTree>
    <p:extLst>
      <p:ext uri="{BB962C8B-B14F-4D97-AF65-F5344CB8AC3E}">
        <p14:creationId xmlns:p14="http://schemas.microsoft.com/office/powerpoint/2010/main" val="12987540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IDSA 2009 Diagnosis, Prevention and Treatment of Catheter-Associated UTI (CA-UTI)</a:t>
            </a:r>
          </a:p>
        </p:txBody>
      </p:sp>
      <p:sp>
        <p:nvSpPr>
          <p:cNvPr id="3" name="Content Placeholder 2"/>
          <p:cNvSpPr>
            <a:spLocks noGrp="1"/>
          </p:cNvSpPr>
          <p:nvPr>
            <p:ph idx="1"/>
          </p:nvPr>
        </p:nvSpPr>
        <p:spPr/>
        <p:txBody>
          <a:bodyPr>
            <a:normAutofit lnSpcReduction="10000"/>
          </a:bodyPr>
          <a:lstStyle/>
          <a:p>
            <a:r>
              <a:rPr lang="en-US" dirty="0" smtClean="0"/>
              <a:t>7 </a:t>
            </a:r>
            <a:r>
              <a:rPr lang="en-US" dirty="0"/>
              <a:t>days is the recommended duration of antimicrobial treatment for patients with CA-UTI who have prompt resolution of symptoms </a:t>
            </a:r>
            <a:r>
              <a:rPr lang="en-US" dirty="0" smtClean="0"/>
              <a:t>and </a:t>
            </a:r>
            <a:r>
              <a:rPr lang="en-US" dirty="0"/>
              <a:t>10–14 days of treatment is recommended for those with a delayed response </a:t>
            </a:r>
            <a:r>
              <a:rPr lang="en-US" dirty="0" smtClean="0"/>
              <a:t>regardless </a:t>
            </a:r>
            <a:r>
              <a:rPr lang="en-US" dirty="0"/>
              <a:t>of whether the patient remains catheterized or </a:t>
            </a:r>
            <a:r>
              <a:rPr lang="en-US" dirty="0" smtClean="0"/>
              <a:t>not</a:t>
            </a:r>
          </a:p>
          <a:p>
            <a:r>
              <a:rPr lang="en-US" dirty="0"/>
              <a:t>A 5-day regimen of levofloxacin may be considered in patients with CA-UTI who are not severely </a:t>
            </a:r>
            <a:r>
              <a:rPr lang="en-US" dirty="0" smtClean="0"/>
              <a:t>ill</a:t>
            </a:r>
          </a:p>
          <a:p>
            <a:r>
              <a:rPr lang="en-US" dirty="0"/>
              <a:t> A 3-day antimicrobial regimen may be considered for women aged ⩽65 years who develop CA-UTI without upper urinary tract symptoms after an indwelling catheter has been removed </a:t>
            </a:r>
          </a:p>
        </p:txBody>
      </p:sp>
    </p:spTree>
    <p:extLst>
      <p:ext uri="{BB962C8B-B14F-4D97-AF65-F5344CB8AC3E}">
        <p14:creationId xmlns:p14="http://schemas.microsoft.com/office/powerpoint/2010/main" val="14513526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Acute simple cystitis in males </a:t>
            </a:r>
            <a:endParaRPr lang="en-US" dirty="0"/>
          </a:p>
        </p:txBody>
      </p:sp>
      <p:sp>
        <p:nvSpPr>
          <p:cNvPr id="3" name="Content Placeholder 2"/>
          <p:cNvSpPr>
            <a:spLocks noGrp="1"/>
          </p:cNvSpPr>
          <p:nvPr>
            <p:ph idx="1"/>
          </p:nvPr>
        </p:nvSpPr>
        <p:spPr/>
        <p:txBody>
          <a:bodyPr/>
          <a:lstStyle/>
          <a:p>
            <a:r>
              <a:rPr lang="en-US" dirty="0" smtClean="0"/>
              <a:t>Occurs in </a:t>
            </a:r>
            <a:r>
              <a:rPr lang="en-US" dirty="0"/>
              <a:t>a very small proportion of men between 15 and 50 years of </a:t>
            </a:r>
            <a:r>
              <a:rPr lang="en-US" dirty="0" smtClean="0"/>
              <a:t>age (incidence </a:t>
            </a:r>
            <a:r>
              <a:rPr lang="en-US" dirty="0"/>
              <a:t>is approximately </a:t>
            </a:r>
            <a:r>
              <a:rPr lang="en-US" dirty="0" smtClean="0"/>
              <a:t>5-8 UTIs </a:t>
            </a:r>
            <a:r>
              <a:rPr lang="en-US" dirty="0"/>
              <a:t>per year per </a:t>
            </a:r>
            <a:r>
              <a:rPr lang="en-US" dirty="0" smtClean="0"/>
              <a:t>10,000)</a:t>
            </a:r>
          </a:p>
          <a:p>
            <a:pPr marL="0" indent="0">
              <a:buNone/>
            </a:pPr>
            <a:endParaRPr lang="en-US" dirty="0" smtClean="0"/>
          </a:p>
          <a:p>
            <a:r>
              <a:rPr lang="en-US" dirty="0" smtClean="0"/>
              <a:t>This </a:t>
            </a:r>
            <a:r>
              <a:rPr lang="en-US" dirty="0"/>
              <a:t>is due to longer urethral </a:t>
            </a:r>
            <a:r>
              <a:rPr lang="en-US" dirty="0" smtClean="0"/>
              <a:t>length in males, </a:t>
            </a:r>
            <a:r>
              <a:rPr lang="en-US" dirty="0"/>
              <a:t>drier </a:t>
            </a:r>
            <a:r>
              <a:rPr lang="en-US" dirty="0" err="1"/>
              <a:t>periurethral</a:t>
            </a:r>
            <a:r>
              <a:rPr lang="en-US" dirty="0"/>
              <a:t> environment (with less frequent colonization around the urethra), and antibacterial substances in prostatic fluid. </a:t>
            </a:r>
            <a:endParaRPr lang="en-US" dirty="0" smtClean="0"/>
          </a:p>
          <a:p>
            <a:pPr marL="0" indent="0">
              <a:buNone/>
            </a:pPr>
            <a:endParaRPr lang="en-US" dirty="0" smtClean="0"/>
          </a:p>
          <a:p>
            <a:r>
              <a:rPr lang="en-US" dirty="0"/>
              <a:t>Risk factors associated with acute simple cystitis in men include </a:t>
            </a:r>
            <a:r>
              <a:rPr lang="en-US" dirty="0" err="1"/>
              <a:t>insertive</a:t>
            </a:r>
            <a:r>
              <a:rPr lang="en-US" dirty="0"/>
              <a:t> anal intercourse and lack of circumcision</a:t>
            </a:r>
          </a:p>
        </p:txBody>
      </p:sp>
    </p:spTree>
    <p:extLst>
      <p:ext uri="{BB962C8B-B14F-4D97-AF65-F5344CB8AC3E}">
        <p14:creationId xmlns:p14="http://schemas.microsoft.com/office/powerpoint/2010/main" val="32706644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Differentiation from bacterial prostatitis </a:t>
            </a:r>
            <a:endParaRPr lang="en-US" dirty="0"/>
          </a:p>
        </p:txBody>
      </p:sp>
      <p:sp>
        <p:nvSpPr>
          <p:cNvPr id="3" name="Content Placeholder 2"/>
          <p:cNvSpPr>
            <a:spLocks noGrp="1"/>
          </p:cNvSpPr>
          <p:nvPr>
            <p:ph idx="1"/>
          </p:nvPr>
        </p:nvSpPr>
        <p:spPr/>
        <p:txBody>
          <a:bodyPr>
            <a:normAutofit/>
          </a:bodyPr>
          <a:lstStyle/>
          <a:p>
            <a:r>
              <a:rPr lang="en-US" dirty="0"/>
              <a:t>Dysuria, urinary frequency and urgency, and </a:t>
            </a:r>
            <a:r>
              <a:rPr lang="en-US" dirty="0" smtClean="0"/>
              <a:t>pyuria can also be seen in prostatitis</a:t>
            </a:r>
          </a:p>
          <a:p>
            <a:r>
              <a:rPr lang="en-US" dirty="0" smtClean="0"/>
              <a:t>Presence </a:t>
            </a:r>
            <a:r>
              <a:rPr lang="en-US" dirty="0"/>
              <a:t>of fever, chills, malaise, </a:t>
            </a:r>
            <a:r>
              <a:rPr lang="en-US" dirty="0" err="1"/>
              <a:t>myalgias</a:t>
            </a:r>
            <a:r>
              <a:rPr lang="en-US" dirty="0"/>
              <a:t>, pelvic or perineal pain, or obstructive symptoms such as dribbling and hesitancy (due to acute urinary retention) in a man with symptoms of </a:t>
            </a:r>
            <a:r>
              <a:rPr lang="en-US" dirty="0" smtClean="0"/>
              <a:t>cystitis</a:t>
            </a:r>
          </a:p>
          <a:p>
            <a:r>
              <a:rPr lang="en-US" dirty="0" smtClean="0"/>
              <a:t>Any of </a:t>
            </a:r>
            <a:r>
              <a:rPr lang="en-US" dirty="0"/>
              <a:t>these signs and symptoms should prompt performance of gentle digital rectal examination, and the finding of an edematous and tender prostate helps to confirm this alternate </a:t>
            </a:r>
            <a:r>
              <a:rPr lang="en-US" dirty="0" smtClean="0"/>
              <a:t>diagnosis </a:t>
            </a:r>
            <a:endParaRPr lang="en-US" dirty="0"/>
          </a:p>
        </p:txBody>
      </p:sp>
    </p:spTree>
    <p:extLst>
      <p:ext uri="{BB962C8B-B14F-4D97-AF65-F5344CB8AC3E}">
        <p14:creationId xmlns:p14="http://schemas.microsoft.com/office/powerpoint/2010/main" val="16292194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Cystitis in men </a:t>
            </a:r>
            <a:endParaRPr lang="en-US" dirty="0"/>
          </a:p>
        </p:txBody>
      </p:sp>
      <p:sp>
        <p:nvSpPr>
          <p:cNvPr id="3" name="Content Placeholder 2"/>
          <p:cNvSpPr>
            <a:spLocks noGrp="1"/>
          </p:cNvSpPr>
          <p:nvPr>
            <p:ph idx="1"/>
          </p:nvPr>
        </p:nvSpPr>
        <p:spPr/>
        <p:txBody>
          <a:bodyPr>
            <a:normAutofit lnSpcReduction="10000"/>
          </a:bodyPr>
          <a:lstStyle/>
          <a:p>
            <a:r>
              <a:rPr lang="en-US" dirty="0" smtClean="0"/>
              <a:t>Because cystitis </a:t>
            </a:r>
            <a:r>
              <a:rPr lang="en-US" dirty="0"/>
              <a:t>in men is uncommon, </a:t>
            </a:r>
            <a:r>
              <a:rPr lang="en-US" dirty="0" smtClean="0"/>
              <a:t>there </a:t>
            </a:r>
            <a:r>
              <a:rPr lang="en-US" dirty="0"/>
              <a:t>are no comparative antimicrobial treatment trials from which to draw evidence-based </a:t>
            </a:r>
            <a:r>
              <a:rPr lang="en-US" dirty="0" smtClean="0"/>
              <a:t>recommendations</a:t>
            </a:r>
          </a:p>
          <a:p>
            <a:r>
              <a:rPr lang="en-US" dirty="0" smtClean="0"/>
              <a:t>Nitrofurantoin, </a:t>
            </a:r>
            <a:r>
              <a:rPr lang="en-US" dirty="0" err="1" smtClean="0"/>
              <a:t>fosfomycin</a:t>
            </a:r>
            <a:r>
              <a:rPr lang="en-US" dirty="0" smtClean="0"/>
              <a:t> </a:t>
            </a:r>
            <a:r>
              <a:rPr lang="en-US" dirty="0"/>
              <a:t>and beta-lactams do not achieve reliable tissue concentrations in the prostate and may not adequately treat subclinical prostatitis. Thus, for men who have more severe cystitis symptoms or concern about early involvement of the prostate, </a:t>
            </a:r>
            <a:r>
              <a:rPr lang="en-US" dirty="0" smtClean="0"/>
              <a:t>a fluoroquinolone is often used</a:t>
            </a:r>
          </a:p>
          <a:p>
            <a:r>
              <a:rPr lang="en-US" dirty="0"/>
              <a:t>Based on data on UTI in women, empiric </a:t>
            </a:r>
            <a:r>
              <a:rPr lang="en-US" dirty="0" smtClean="0"/>
              <a:t>TMP-SMX is often used but </a:t>
            </a:r>
            <a:r>
              <a:rPr lang="en-US" dirty="0"/>
              <a:t>should be avoided if the regional prevalence of resistance is known to exceed 20 percent</a:t>
            </a:r>
          </a:p>
        </p:txBody>
      </p:sp>
    </p:spTree>
    <p:extLst>
      <p:ext uri="{BB962C8B-B14F-4D97-AF65-F5344CB8AC3E}">
        <p14:creationId xmlns:p14="http://schemas.microsoft.com/office/powerpoint/2010/main" val="6197293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Duration of therapy for cystitis in males</a:t>
            </a:r>
            <a:endParaRPr lang="en-US" dirty="0"/>
          </a:p>
        </p:txBody>
      </p:sp>
      <p:sp>
        <p:nvSpPr>
          <p:cNvPr id="3" name="Content Placeholder 2"/>
          <p:cNvSpPr>
            <a:spLocks noGrp="1"/>
          </p:cNvSpPr>
          <p:nvPr>
            <p:ph idx="1"/>
          </p:nvPr>
        </p:nvSpPr>
        <p:spPr/>
        <p:txBody>
          <a:bodyPr>
            <a:normAutofit lnSpcReduction="10000"/>
          </a:bodyPr>
          <a:lstStyle/>
          <a:p>
            <a:r>
              <a:rPr lang="en-US" dirty="0"/>
              <a:t>There are no </a:t>
            </a:r>
            <a:r>
              <a:rPr lang="en-US" dirty="0" smtClean="0"/>
              <a:t>definitive guidelines for the </a:t>
            </a:r>
            <a:r>
              <a:rPr lang="en-US" dirty="0"/>
              <a:t>optimal duration of antimicrobial therapy in men with cystitis</a:t>
            </a:r>
            <a:r>
              <a:rPr lang="en-US" dirty="0" smtClean="0"/>
              <a:t>.</a:t>
            </a:r>
          </a:p>
          <a:p>
            <a:r>
              <a:rPr lang="en-US" dirty="0" smtClean="0"/>
              <a:t>Double-blind </a:t>
            </a:r>
            <a:r>
              <a:rPr lang="en-US" dirty="0"/>
              <a:t>trial of 272 males who were starting </a:t>
            </a:r>
            <a:r>
              <a:rPr lang="en-US" dirty="0" err="1" smtClean="0"/>
              <a:t>cipro</a:t>
            </a:r>
            <a:r>
              <a:rPr lang="en-US" dirty="0" smtClean="0"/>
              <a:t> or TMP-SMX for </a:t>
            </a:r>
            <a:r>
              <a:rPr lang="en-US" dirty="0"/>
              <a:t>symptoms of a UTI </a:t>
            </a:r>
            <a:r>
              <a:rPr lang="en-US" dirty="0" smtClean="0"/>
              <a:t>and </a:t>
            </a:r>
            <a:r>
              <a:rPr lang="en-US" dirty="0"/>
              <a:t>were randomly assigned to receive </a:t>
            </a:r>
            <a:r>
              <a:rPr lang="en-US" dirty="0" smtClean="0"/>
              <a:t>7 days </a:t>
            </a:r>
            <a:r>
              <a:rPr lang="en-US" dirty="0"/>
              <a:t>of the chosen antibiotic followed by </a:t>
            </a:r>
            <a:r>
              <a:rPr lang="en-US" dirty="0" smtClean="0"/>
              <a:t>7 </a:t>
            </a:r>
            <a:r>
              <a:rPr lang="en-US" dirty="0"/>
              <a:t>days of placebo or receive 14 days of the </a:t>
            </a:r>
            <a:r>
              <a:rPr lang="en-US" dirty="0" smtClean="0"/>
              <a:t>antibiotic</a:t>
            </a:r>
          </a:p>
          <a:p>
            <a:r>
              <a:rPr lang="en-US" dirty="0"/>
              <a:t>There was no detected difference in the rate of clinical cure 14 days following completion of the active antibiotic (93 versus 90 percent) or in the rate of recurrent symptoms within 28 days (10 versus 13 percent) with 7 versus 14 days of </a:t>
            </a:r>
            <a:r>
              <a:rPr lang="en-US" dirty="0" smtClean="0"/>
              <a:t>therapy</a:t>
            </a:r>
          </a:p>
          <a:p>
            <a:endParaRPr lang="en-US" dirty="0"/>
          </a:p>
          <a:p>
            <a:endParaRPr lang="en-US" dirty="0"/>
          </a:p>
        </p:txBody>
      </p:sp>
      <p:sp>
        <p:nvSpPr>
          <p:cNvPr id="4" name="Rectangle 1"/>
          <p:cNvSpPr>
            <a:spLocks noChangeArrowheads="1"/>
          </p:cNvSpPr>
          <p:nvPr/>
        </p:nvSpPr>
        <p:spPr bwMode="auto">
          <a:xfrm>
            <a:off x="0" y="-6667183"/>
            <a:ext cx="15701542" cy="133344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38088"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smtClean="0">
                <a:ln>
                  <a:noFill/>
                </a:ln>
                <a:solidFill>
                  <a:schemeClr val="tx1"/>
                </a:solidFill>
                <a:effectLst/>
                <a:latin typeface="Arial" panose="020B0604020202020204" pitchFamily="34" charset="0"/>
              </a:rPr>
              <a:t>Effect of 7 vs 14 Days of Antibiotic Therapy on Resolution of Symptoms Among Afebrile Men With Urinary Tract Infection: A Randomized Clinical Trial.</a:t>
            </a:r>
          </a:p>
          <a:p>
            <a:pPr marL="457200" marR="0" lvl="1" indent="0" algn="l" defTabSz="914400" rtl="0" eaLnBrk="0" fontAlgn="base" latinLnBrk="0" hangingPunct="0">
              <a:lnSpc>
                <a:spcPct val="100000"/>
              </a:lnSpc>
              <a:spcBef>
                <a:spcPct val="0"/>
              </a:spcBef>
              <a:spcAft>
                <a:spcPct val="0"/>
              </a:spcAft>
              <a:buClrTx/>
              <a:buSzTx/>
              <a:buFontTx/>
              <a:buNone/>
              <a:tabLst/>
            </a:pPr>
            <a:endParaRPr kumimoji="0" lang="en-US" altLang="en-US" b="0" i="1" u="none" strike="noStrike" cap="none" normalizeH="0" baseline="0" dirty="0" smtClean="0">
              <a:ln>
                <a:noFill/>
              </a:ln>
              <a:solidFill>
                <a:srgbClr val="999999"/>
              </a:solidFill>
              <a:effectLst/>
              <a:latin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None/>
              <a:tabLst/>
            </a:pPr>
            <a:endParaRPr lang="en-US" altLang="en-US" i="1" dirty="0">
              <a:solidFill>
                <a:srgbClr val="999999"/>
              </a:solidFill>
              <a:latin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None/>
              <a:tabLst/>
            </a:pPr>
            <a:endParaRPr kumimoji="0" lang="en-US" altLang="en-US" b="0" i="1" u="none" strike="noStrike" cap="none" normalizeH="0" baseline="0" dirty="0" smtClean="0">
              <a:ln>
                <a:noFill/>
              </a:ln>
              <a:solidFill>
                <a:srgbClr val="999999"/>
              </a:solidFill>
              <a:effectLst/>
              <a:latin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None/>
              <a:tabLst/>
            </a:pPr>
            <a:endParaRPr kumimoji="0" lang="en-US" altLang="en-US" b="0" i="1" u="none" strike="noStrike" cap="none" normalizeH="0" baseline="0" dirty="0" smtClean="0">
              <a:ln>
                <a:noFill/>
              </a:ln>
              <a:solidFill>
                <a:srgbClr val="999999"/>
              </a:solidFill>
              <a:effectLst/>
              <a:latin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None/>
              <a:tabLst/>
            </a:pPr>
            <a:endParaRPr lang="en-US" altLang="en-US" i="1" dirty="0">
              <a:solidFill>
                <a:srgbClr val="999999"/>
              </a:solidFill>
              <a:latin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None/>
              <a:tabLst/>
            </a:pPr>
            <a:endParaRPr kumimoji="0" lang="en-US" altLang="en-US" b="0" i="1" u="none" strike="noStrike" cap="none" normalizeH="0" baseline="0" dirty="0" smtClean="0">
              <a:ln>
                <a:noFill/>
              </a:ln>
              <a:solidFill>
                <a:srgbClr val="999999"/>
              </a:solidFill>
              <a:effectLst/>
              <a:latin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None/>
              <a:tabLst/>
            </a:pPr>
            <a:endParaRPr lang="en-US" altLang="en-US" i="1" dirty="0">
              <a:solidFill>
                <a:srgbClr val="999999"/>
              </a:solidFill>
              <a:latin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None/>
              <a:tabLst/>
            </a:pPr>
            <a:endParaRPr kumimoji="0" lang="en-US" altLang="en-US" b="0" i="1" u="none" strike="noStrike" cap="none" normalizeH="0" baseline="0" dirty="0" smtClean="0">
              <a:ln>
                <a:noFill/>
              </a:ln>
              <a:solidFill>
                <a:srgbClr val="999999"/>
              </a:solidFill>
              <a:effectLst/>
              <a:latin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None/>
              <a:tabLst/>
            </a:pPr>
            <a:endParaRPr lang="en-US" altLang="en-US" i="1" dirty="0">
              <a:solidFill>
                <a:srgbClr val="999999"/>
              </a:solidFill>
              <a:latin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None/>
              <a:tabLst/>
            </a:pPr>
            <a:endParaRPr kumimoji="0" lang="en-US" altLang="en-US" b="0" i="1" u="none" strike="noStrike" cap="none" normalizeH="0" baseline="0" dirty="0" smtClean="0">
              <a:ln>
                <a:noFill/>
              </a:ln>
              <a:solidFill>
                <a:srgbClr val="999999"/>
              </a:solidFill>
              <a:effectLst/>
              <a:latin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None/>
              <a:tabLst/>
            </a:pPr>
            <a:endParaRPr lang="en-US" altLang="en-US" i="1" dirty="0">
              <a:solidFill>
                <a:srgbClr val="999999"/>
              </a:solidFill>
              <a:latin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None/>
              <a:tabLst/>
            </a:pPr>
            <a:endParaRPr kumimoji="0" lang="en-US" altLang="en-US" b="0" i="1" u="none" strike="noStrike" cap="none" normalizeH="0" baseline="0" dirty="0" smtClean="0">
              <a:ln>
                <a:noFill/>
              </a:ln>
              <a:solidFill>
                <a:srgbClr val="999999"/>
              </a:solidFill>
              <a:effectLst/>
              <a:latin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None/>
              <a:tabLst/>
            </a:pPr>
            <a:endParaRPr lang="en-US" altLang="en-US" i="1" dirty="0">
              <a:solidFill>
                <a:srgbClr val="999999"/>
              </a:solidFill>
              <a:latin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None/>
              <a:tabLst/>
            </a:pPr>
            <a:endParaRPr kumimoji="0" lang="en-US" altLang="en-US" b="0" i="1" u="none" strike="noStrike" cap="none" normalizeH="0" baseline="0" dirty="0" smtClean="0">
              <a:ln>
                <a:noFill/>
              </a:ln>
              <a:solidFill>
                <a:srgbClr val="999999"/>
              </a:solidFill>
              <a:effectLst/>
              <a:latin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None/>
              <a:tabLst/>
            </a:pPr>
            <a:endParaRPr lang="en-US" altLang="en-US" i="1" dirty="0">
              <a:solidFill>
                <a:srgbClr val="999999"/>
              </a:solidFill>
              <a:latin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None/>
              <a:tabLst/>
            </a:pPr>
            <a:endParaRPr kumimoji="0" lang="en-US" altLang="en-US" b="0" i="1" u="none" strike="noStrike" cap="none" normalizeH="0" baseline="0" dirty="0" smtClean="0">
              <a:ln>
                <a:noFill/>
              </a:ln>
              <a:solidFill>
                <a:srgbClr val="999999"/>
              </a:solidFill>
              <a:effectLst/>
              <a:latin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None/>
              <a:tabLst/>
            </a:pPr>
            <a:endParaRPr lang="en-US" altLang="en-US" i="1" dirty="0">
              <a:solidFill>
                <a:srgbClr val="999999"/>
              </a:solidFill>
              <a:latin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None/>
              <a:tabLst/>
            </a:pPr>
            <a:endParaRPr kumimoji="0" lang="en-US" altLang="en-US" b="0" i="1" u="none" strike="noStrike" cap="none" normalizeH="0" baseline="0" dirty="0" smtClean="0">
              <a:ln>
                <a:noFill/>
              </a:ln>
              <a:solidFill>
                <a:srgbClr val="999999"/>
              </a:solidFill>
              <a:effectLst/>
              <a:latin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None/>
              <a:tabLst/>
            </a:pPr>
            <a:endParaRPr lang="en-US" altLang="en-US" i="1" dirty="0">
              <a:solidFill>
                <a:srgbClr val="999999"/>
              </a:solidFill>
              <a:latin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None/>
              <a:tabLst/>
            </a:pPr>
            <a:endParaRPr kumimoji="0" lang="en-US" altLang="en-US" b="0" i="1" u="none" strike="noStrike" cap="none" normalizeH="0" baseline="0" dirty="0" smtClean="0">
              <a:ln>
                <a:noFill/>
              </a:ln>
              <a:solidFill>
                <a:srgbClr val="999999"/>
              </a:solidFill>
              <a:effectLst/>
              <a:latin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None/>
              <a:tabLst/>
            </a:pPr>
            <a:endParaRPr lang="en-US" altLang="en-US" i="1" dirty="0">
              <a:solidFill>
                <a:srgbClr val="999999"/>
              </a:solidFill>
              <a:latin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None/>
              <a:tabLst/>
            </a:pPr>
            <a:endParaRPr kumimoji="0" lang="en-US" altLang="en-US" b="0" i="1" u="none" strike="noStrike" cap="none" normalizeH="0" baseline="0" dirty="0" smtClean="0">
              <a:ln>
                <a:noFill/>
              </a:ln>
              <a:solidFill>
                <a:srgbClr val="999999"/>
              </a:solidFill>
              <a:effectLst/>
              <a:latin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None/>
              <a:tabLst/>
            </a:pPr>
            <a:endParaRPr lang="en-US" altLang="en-US" i="1" dirty="0">
              <a:solidFill>
                <a:srgbClr val="999999"/>
              </a:solidFill>
              <a:latin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None/>
              <a:tabLst/>
            </a:pPr>
            <a:endParaRPr kumimoji="0" lang="en-US" altLang="en-US" b="0" i="1" u="none" strike="noStrike" cap="none" normalizeH="0" baseline="0" dirty="0" smtClean="0">
              <a:ln>
                <a:noFill/>
              </a:ln>
              <a:solidFill>
                <a:srgbClr val="999999"/>
              </a:solidFill>
              <a:effectLst/>
              <a:latin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None/>
              <a:tabLst/>
            </a:pPr>
            <a:endParaRPr lang="en-US" altLang="en-US" i="1" dirty="0">
              <a:solidFill>
                <a:srgbClr val="999999"/>
              </a:solidFill>
              <a:latin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None/>
              <a:tabLst/>
            </a:pPr>
            <a:endParaRPr kumimoji="0" lang="en-US" altLang="en-US" b="0" i="1" u="none" strike="noStrike" cap="none" normalizeH="0" baseline="0" dirty="0" smtClean="0">
              <a:ln>
                <a:noFill/>
              </a:ln>
              <a:solidFill>
                <a:srgbClr val="999999"/>
              </a:solidFill>
              <a:effectLst/>
              <a:latin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None/>
              <a:tabLst/>
            </a:pPr>
            <a:endParaRPr lang="en-US" altLang="en-US" i="1" dirty="0">
              <a:solidFill>
                <a:srgbClr val="999999"/>
              </a:solidFill>
              <a:latin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None/>
              <a:tabLst/>
            </a:pPr>
            <a:endParaRPr kumimoji="0" lang="en-US" altLang="en-US" b="0" i="1" u="none" strike="noStrike" cap="none" normalizeH="0" baseline="0" dirty="0" smtClean="0">
              <a:ln>
                <a:noFill/>
              </a:ln>
              <a:solidFill>
                <a:srgbClr val="999999"/>
              </a:solidFill>
              <a:effectLst/>
              <a:latin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None/>
              <a:tabLst/>
            </a:pPr>
            <a:endParaRPr lang="en-US" altLang="en-US" i="1" dirty="0">
              <a:solidFill>
                <a:srgbClr val="999999"/>
              </a:solidFill>
              <a:latin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None/>
              <a:tabLst/>
            </a:pPr>
            <a:endParaRPr kumimoji="0" lang="en-US" altLang="en-US" b="0" i="1" u="none" strike="noStrike" cap="none" normalizeH="0" baseline="0" dirty="0" smtClean="0">
              <a:ln>
                <a:noFill/>
              </a:ln>
              <a:solidFill>
                <a:srgbClr val="999999"/>
              </a:solidFill>
              <a:effectLst/>
              <a:latin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None/>
              <a:tabLst/>
            </a:pPr>
            <a:endParaRPr lang="en-US" altLang="en-US" i="1" dirty="0">
              <a:solidFill>
                <a:srgbClr val="999999"/>
              </a:solidFill>
              <a:latin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None/>
              <a:tabLst/>
            </a:pPr>
            <a:endParaRPr kumimoji="0" lang="en-US" altLang="en-US" b="0" i="1" u="none" strike="noStrike" cap="none" normalizeH="0" baseline="0" dirty="0" smtClean="0">
              <a:ln>
                <a:noFill/>
              </a:ln>
              <a:solidFill>
                <a:srgbClr val="999999"/>
              </a:solidFill>
              <a:effectLst/>
              <a:latin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None/>
              <a:tabLst/>
            </a:pPr>
            <a:endParaRPr lang="en-US" altLang="en-US" i="1" dirty="0">
              <a:solidFill>
                <a:srgbClr val="999999"/>
              </a:solidFill>
              <a:latin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None/>
              <a:tabLst/>
            </a:pPr>
            <a:endParaRPr kumimoji="0" lang="en-US" altLang="en-US" b="0" i="1" u="none" strike="noStrike" cap="none" normalizeH="0" baseline="0" dirty="0" smtClean="0">
              <a:ln>
                <a:noFill/>
              </a:ln>
              <a:solidFill>
                <a:srgbClr val="999999"/>
              </a:solidFill>
              <a:effectLst/>
              <a:latin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None/>
              <a:tabLst/>
            </a:pPr>
            <a:endParaRPr lang="en-US" altLang="en-US" i="1" dirty="0">
              <a:solidFill>
                <a:srgbClr val="999999"/>
              </a:solidFill>
              <a:latin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None/>
              <a:tabLst/>
            </a:pPr>
            <a:endParaRPr kumimoji="0" lang="en-US" altLang="en-US" b="0" i="1" u="none" strike="noStrike" cap="none" normalizeH="0" baseline="0" dirty="0" smtClean="0">
              <a:ln>
                <a:noFill/>
              </a:ln>
              <a:solidFill>
                <a:srgbClr val="999999"/>
              </a:solidFill>
              <a:effectLst/>
              <a:latin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None/>
              <a:tabLst/>
            </a:pPr>
            <a:endParaRPr lang="en-US" altLang="en-US" i="1" dirty="0">
              <a:solidFill>
                <a:srgbClr val="999999"/>
              </a:solidFill>
              <a:latin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None/>
              <a:tabLst/>
            </a:pPr>
            <a:endParaRPr kumimoji="0" lang="en-US" altLang="en-US" b="0" i="1" u="none" strike="noStrike" cap="none" normalizeH="0" baseline="0" dirty="0" smtClean="0">
              <a:ln>
                <a:noFill/>
              </a:ln>
              <a:solidFill>
                <a:srgbClr val="999999"/>
              </a:solidFill>
              <a:effectLst/>
              <a:latin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None/>
              <a:tabLst/>
            </a:pPr>
            <a:endParaRPr lang="en-US" altLang="en-US" i="1" dirty="0">
              <a:solidFill>
                <a:srgbClr val="999999"/>
              </a:solidFill>
              <a:latin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None/>
              <a:tabLst/>
            </a:pPr>
            <a:endParaRPr kumimoji="0" lang="en-US" altLang="en-US" b="0" i="1" u="none" strike="noStrike" cap="none" normalizeH="0" baseline="0" dirty="0" smtClean="0">
              <a:ln>
                <a:noFill/>
              </a:ln>
              <a:solidFill>
                <a:srgbClr val="999999"/>
              </a:solidFill>
              <a:effectLst/>
              <a:latin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None/>
              <a:tabLst/>
            </a:pPr>
            <a:endParaRPr lang="en-US" altLang="en-US" i="1" dirty="0">
              <a:solidFill>
                <a:srgbClr val="999999"/>
              </a:solidFill>
              <a:latin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None/>
              <a:tabLst/>
            </a:pPr>
            <a:endParaRPr kumimoji="0" lang="en-US" altLang="en-US" b="0" i="1" u="none" strike="noStrike" cap="none" normalizeH="0" baseline="0" dirty="0" smtClean="0">
              <a:ln>
                <a:noFill/>
              </a:ln>
              <a:solidFill>
                <a:srgbClr val="999999"/>
              </a:solidFill>
              <a:effectLst/>
              <a:latin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None/>
              <a:tabLst/>
            </a:pPr>
            <a:endParaRPr lang="en-US" altLang="en-US" i="1" dirty="0">
              <a:solidFill>
                <a:srgbClr val="999999"/>
              </a:solidFill>
              <a:latin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None/>
              <a:tabLst/>
            </a:pPr>
            <a:endParaRPr kumimoji="0" lang="en-US" altLang="en-US" b="0" i="1" u="none" strike="noStrike" cap="none" normalizeH="0" baseline="0" dirty="0" smtClean="0">
              <a:ln>
                <a:noFill/>
              </a:ln>
              <a:solidFill>
                <a:srgbClr val="999999"/>
              </a:solidFill>
              <a:effectLst/>
              <a:latin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None/>
              <a:tabLst/>
            </a:pPr>
            <a:r>
              <a:rPr kumimoji="0" lang="en-US" altLang="en-US" b="0" i="1" u="none" strike="noStrike" cap="none" normalizeH="0" baseline="0" dirty="0" err="1" smtClean="0">
                <a:ln>
                  <a:noFill/>
                </a:ln>
                <a:solidFill>
                  <a:srgbClr val="999999"/>
                </a:solidFill>
                <a:effectLst/>
                <a:latin typeface="Arial" panose="020B0604020202020204" pitchFamily="34" charset="0"/>
              </a:rPr>
              <a:t>Drekonja</a:t>
            </a:r>
            <a:r>
              <a:rPr kumimoji="0" lang="en-US" altLang="en-US" b="0" i="1" u="none" strike="noStrike" cap="none" normalizeH="0" baseline="0" dirty="0" smtClean="0">
                <a:ln>
                  <a:noFill/>
                </a:ln>
                <a:solidFill>
                  <a:srgbClr val="999999"/>
                </a:solidFill>
                <a:effectLst/>
                <a:latin typeface="Arial" panose="020B0604020202020204" pitchFamily="34" charset="0"/>
              </a:rPr>
              <a:t> DM, </a:t>
            </a:r>
            <a:r>
              <a:rPr kumimoji="0" lang="en-US" altLang="en-US" b="0" i="1" u="none" strike="noStrike" cap="none" normalizeH="0" baseline="0" dirty="0" err="1" smtClean="0">
                <a:ln>
                  <a:noFill/>
                </a:ln>
                <a:solidFill>
                  <a:srgbClr val="999999"/>
                </a:solidFill>
                <a:effectLst/>
                <a:latin typeface="Arial" panose="020B0604020202020204" pitchFamily="34" charset="0"/>
              </a:rPr>
              <a:t>Trautner</a:t>
            </a:r>
            <a:r>
              <a:rPr kumimoji="0" lang="en-US" altLang="en-US" b="0" i="1" u="none" strike="noStrike" cap="none" normalizeH="0" baseline="0" dirty="0" smtClean="0">
                <a:ln>
                  <a:noFill/>
                </a:ln>
                <a:solidFill>
                  <a:srgbClr val="999999"/>
                </a:solidFill>
                <a:effectLst/>
                <a:latin typeface="Arial" panose="020B0604020202020204" pitchFamily="34" charset="0"/>
              </a:rPr>
              <a:t> B, Amundson C, </a:t>
            </a:r>
            <a:r>
              <a:rPr kumimoji="0" lang="en-US" altLang="en-US" b="0" i="1" u="none" strike="noStrike" cap="none" normalizeH="0" baseline="0" dirty="0" err="1" smtClean="0">
                <a:ln>
                  <a:noFill/>
                </a:ln>
                <a:solidFill>
                  <a:srgbClr val="999999"/>
                </a:solidFill>
                <a:effectLst/>
                <a:latin typeface="Arial" panose="020B0604020202020204" pitchFamily="34" charset="0"/>
              </a:rPr>
              <a:t>Kuskowski</a:t>
            </a:r>
            <a:r>
              <a:rPr kumimoji="0" lang="en-US" altLang="en-US" b="0" i="1" u="none" strike="noStrike" cap="none" normalizeH="0" baseline="0" dirty="0" smtClean="0">
                <a:ln>
                  <a:noFill/>
                </a:ln>
                <a:solidFill>
                  <a:srgbClr val="999999"/>
                </a:solidFill>
                <a:effectLst/>
                <a:latin typeface="Arial" panose="020B0604020202020204" pitchFamily="34" charset="0"/>
              </a:rPr>
              <a:t> M, Johnson JR</a:t>
            </a:r>
            <a:r>
              <a:rPr kumimoji="0" lang="en-US" altLang="en-US" b="0" i="0" u="none" strike="noStrike" cap="none" normalizeH="0" baseline="0" dirty="0" smtClean="0">
                <a:ln>
                  <a:noFill/>
                </a:ln>
                <a:solidFill>
                  <a:schemeClr val="tx1"/>
                </a:solidFill>
                <a:effectLst/>
                <a:latin typeface="Arial" panose="020B0604020202020204" pitchFamily="34" charset="0"/>
              </a:rPr>
              <a:t> </a:t>
            </a:r>
            <a:r>
              <a:rPr kumimoji="0" lang="en-US" altLang="en-US" b="0" i="0" u="none" strike="noStrike" cap="none" normalizeH="0" dirty="0" smtClean="0">
                <a:ln>
                  <a:noFill/>
                </a:ln>
                <a:solidFill>
                  <a:schemeClr val="tx1"/>
                </a:solidFill>
                <a:effectLst/>
                <a:latin typeface="Arial" panose="020B0604020202020204" pitchFamily="34" charset="0"/>
              </a:rPr>
              <a:t> </a:t>
            </a:r>
            <a:r>
              <a:rPr kumimoji="0" lang="en-US" altLang="en-US" b="0" i="1" u="none" strike="noStrike" cap="none" normalizeH="0" baseline="0" dirty="0" smtClean="0">
                <a:ln>
                  <a:noFill/>
                </a:ln>
                <a:solidFill>
                  <a:srgbClr val="999999"/>
                </a:solidFill>
                <a:effectLst/>
                <a:latin typeface="Arial" panose="020B0604020202020204" pitchFamily="34" charset="0"/>
              </a:rPr>
              <a:t>JAMA. 2021;326(4):324.</a:t>
            </a:r>
            <a:r>
              <a:rPr kumimoji="0" lang="en-US" altLang="en-US" b="0" i="0" u="none" strike="noStrike" cap="none" normalizeH="0" baseline="0" dirty="0" smtClean="0">
                <a:ln>
                  <a:noFill/>
                </a:ln>
                <a:solidFill>
                  <a:schemeClr val="tx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8681670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Recurrent UTI</a:t>
            </a:r>
            <a:endParaRPr lang="en-US" dirty="0"/>
          </a:p>
        </p:txBody>
      </p:sp>
      <p:sp>
        <p:nvSpPr>
          <p:cNvPr id="3" name="Content Placeholder 2"/>
          <p:cNvSpPr>
            <a:spLocks noGrp="1"/>
          </p:cNvSpPr>
          <p:nvPr>
            <p:ph idx="1"/>
          </p:nvPr>
        </p:nvSpPr>
        <p:spPr/>
        <p:txBody>
          <a:bodyPr>
            <a:normAutofit lnSpcReduction="10000"/>
          </a:bodyPr>
          <a:lstStyle/>
          <a:p>
            <a:r>
              <a:rPr lang="en-US" dirty="0" smtClean="0"/>
              <a:t>Refers </a:t>
            </a:r>
            <a:r>
              <a:rPr lang="en-US" dirty="0"/>
              <a:t>to ≥2 infections in six months or ≥3 infections in one </a:t>
            </a:r>
            <a:r>
              <a:rPr lang="en-US" dirty="0" smtClean="0"/>
              <a:t>year</a:t>
            </a:r>
          </a:p>
          <a:p>
            <a:r>
              <a:rPr lang="en-US" dirty="0" smtClean="0"/>
              <a:t>Among premenopausal women,  risk factors associated with recurrent UTI include spermicide </a:t>
            </a:r>
            <a:r>
              <a:rPr lang="en-US" dirty="0"/>
              <a:t>use during the past </a:t>
            </a:r>
            <a:r>
              <a:rPr lang="en-US" dirty="0" smtClean="0"/>
              <a:t>year, having </a:t>
            </a:r>
            <a:r>
              <a:rPr lang="en-US" dirty="0"/>
              <a:t>a new sex partner during the past </a:t>
            </a:r>
            <a:r>
              <a:rPr lang="en-US" dirty="0" smtClean="0"/>
              <a:t>year, having </a:t>
            </a:r>
            <a:r>
              <a:rPr lang="en-US" dirty="0"/>
              <a:t>a first </a:t>
            </a:r>
            <a:r>
              <a:rPr lang="en-US" dirty="0" smtClean="0"/>
              <a:t>UTI at </a:t>
            </a:r>
            <a:r>
              <a:rPr lang="en-US" dirty="0"/>
              <a:t>or before 15 years of </a:t>
            </a:r>
            <a:r>
              <a:rPr lang="en-US" dirty="0" smtClean="0"/>
              <a:t>age and having </a:t>
            </a:r>
            <a:r>
              <a:rPr lang="en-US" dirty="0"/>
              <a:t>a mother with a history of </a:t>
            </a:r>
            <a:r>
              <a:rPr lang="en-US" dirty="0" smtClean="0"/>
              <a:t>UTIs</a:t>
            </a:r>
          </a:p>
          <a:p>
            <a:r>
              <a:rPr lang="en-US" dirty="0"/>
              <a:t>Among postmenopausal women, urologic factors are associated with </a:t>
            </a:r>
            <a:r>
              <a:rPr lang="en-US" dirty="0" smtClean="0"/>
              <a:t>recurrence</a:t>
            </a:r>
          </a:p>
          <a:p>
            <a:pPr lvl="1"/>
            <a:r>
              <a:rPr lang="en-US" dirty="0"/>
              <a:t>Urinary incontinence </a:t>
            </a:r>
            <a:endParaRPr lang="en-US" dirty="0" smtClean="0"/>
          </a:p>
          <a:p>
            <a:pPr lvl="1"/>
            <a:r>
              <a:rPr lang="en-US" dirty="0"/>
              <a:t>Presence of a </a:t>
            </a:r>
            <a:r>
              <a:rPr lang="en-US" dirty="0" smtClean="0"/>
              <a:t>cystocele</a:t>
            </a:r>
          </a:p>
          <a:p>
            <a:pPr lvl="1"/>
            <a:r>
              <a:rPr lang="en-US" dirty="0"/>
              <a:t>Post-voiding residual urine</a:t>
            </a:r>
          </a:p>
        </p:txBody>
      </p:sp>
    </p:spTree>
    <p:extLst>
      <p:ext uri="{BB962C8B-B14F-4D97-AF65-F5344CB8AC3E}">
        <p14:creationId xmlns:p14="http://schemas.microsoft.com/office/powerpoint/2010/main" val="27800522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Microbiology</a:t>
            </a:r>
            <a:endParaRPr lang="en-US" dirty="0"/>
          </a:p>
        </p:txBody>
      </p:sp>
      <p:sp>
        <p:nvSpPr>
          <p:cNvPr id="3" name="Content Placeholder 2"/>
          <p:cNvSpPr>
            <a:spLocks noGrp="1"/>
          </p:cNvSpPr>
          <p:nvPr>
            <p:ph idx="1"/>
          </p:nvPr>
        </p:nvSpPr>
        <p:spPr/>
        <p:txBody>
          <a:bodyPr/>
          <a:lstStyle/>
          <a:p>
            <a:r>
              <a:rPr lang="en-US" dirty="0"/>
              <a:t>The microbial spectrum of uncomplicated cystitis and pyelonephritis consists mainly of </a:t>
            </a:r>
            <a:r>
              <a:rPr lang="en-US" i="1" dirty="0"/>
              <a:t>Escherichia coli</a:t>
            </a:r>
            <a:r>
              <a:rPr lang="en-US" dirty="0"/>
              <a:t> (75%–95%), with occasional other species of </a:t>
            </a:r>
            <a:r>
              <a:rPr lang="en-US" dirty="0" err="1"/>
              <a:t>Enterobacteriaceae</a:t>
            </a:r>
            <a:r>
              <a:rPr lang="en-US" dirty="0"/>
              <a:t>, such as </a:t>
            </a:r>
            <a:r>
              <a:rPr lang="en-US" i="1" dirty="0"/>
              <a:t>Proteus mirabilis</a:t>
            </a:r>
            <a:r>
              <a:rPr lang="en-US" dirty="0"/>
              <a:t> and </a:t>
            </a:r>
            <a:r>
              <a:rPr lang="en-US" i="1" dirty="0" err="1"/>
              <a:t>Klebsiella</a:t>
            </a:r>
            <a:r>
              <a:rPr lang="en-US" i="1" dirty="0"/>
              <a:t> </a:t>
            </a:r>
            <a:r>
              <a:rPr lang="en-US" i="1" dirty="0" err="1"/>
              <a:t>pneumoniae</a:t>
            </a:r>
            <a:r>
              <a:rPr lang="en-US" i="1" dirty="0"/>
              <a:t>,</a:t>
            </a:r>
            <a:r>
              <a:rPr lang="en-US" dirty="0"/>
              <a:t> and </a:t>
            </a:r>
            <a:r>
              <a:rPr lang="en-US" i="1" dirty="0"/>
              <a:t>Staphylococcus </a:t>
            </a:r>
            <a:r>
              <a:rPr lang="en-US" i="1" dirty="0" err="1" smtClean="0"/>
              <a:t>saprophyticus</a:t>
            </a:r>
            <a:endParaRPr lang="en-US" i="1" dirty="0" smtClean="0"/>
          </a:p>
          <a:p>
            <a:pPr marL="0" indent="0">
              <a:buNone/>
            </a:pPr>
            <a:endParaRPr lang="en-US" dirty="0"/>
          </a:p>
          <a:p>
            <a:r>
              <a:rPr lang="en-US" dirty="0"/>
              <a:t>Therefore, local antimicrobial susceptibility patterns of </a:t>
            </a:r>
            <a:r>
              <a:rPr lang="en-US" i="1" dirty="0"/>
              <a:t>E. coli</a:t>
            </a:r>
            <a:r>
              <a:rPr lang="en-US" dirty="0"/>
              <a:t> in particular should be considered in empirical antimicrobial selection for uncomplicated UTIs</a:t>
            </a:r>
          </a:p>
        </p:txBody>
      </p:sp>
    </p:spTree>
    <p:extLst>
      <p:ext uri="{BB962C8B-B14F-4D97-AF65-F5344CB8AC3E}">
        <p14:creationId xmlns:p14="http://schemas.microsoft.com/office/powerpoint/2010/main" val="9735076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Recurrent UTI</a:t>
            </a:r>
            <a:endParaRPr lang="en-US" dirty="0"/>
          </a:p>
        </p:txBody>
      </p:sp>
      <p:sp>
        <p:nvSpPr>
          <p:cNvPr id="3" name="Content Placeholder 2"/>
          <p:cNvSpPr>
            <a:spLocks noGrp="1"/>
          </p:cNvSpPr>
          <p:nvPr>
            <p:ph idx="1"/>
          </p:nvPr>
        </p:nvSpPr>
        <p:spPr/>
        <p:txBody>
          <a:bodyPr/>
          <a:lstStyle/>
          <a:p>
            <a:r>
              <a:rPr lang="en-US" dirty="0" smtClean="0"/>
              <a:t>CT </a:t>
            </a:r>
            <a:r>
              <a:rPr lang="en-US" dirty="0" err="1" smtClean="0"/>
              <a:t>urogram</a:t>
            </a:r>
            <a:r>
              <a:rPr lang="en-US" dirty="0" smtClean="0"/>
              <a:t> or renal US often performed in the setting of: </a:t>
            </a:r>
          </a:p>
          <a:p>
            <a:pPr marL="0" indent="0">
              <a:buNone/>
            </a:pPr>
            <a:endParaRPr lang="en-US" dirty="0" smtClean="0"/>
          </a:p>
          <a:p>
            <a:pPr lvl="1"/>
            <a:r>
              <a:rPr lang="en-US" dirty="0"/>
              <a:t>Relapsing </a:t>
            </a:r>
            <a:r>
              <a:rPr lang="en-US" dirty="0" smtClean="0"/>
              <a:t>infection (</a:t>
            </a:r>
            <a:r>
              <a:rPr lang="en-US" dirty="0"/>
              <a:t>occurs within 2</a:t>
            </a:r>
            <a:r>
              <a:rPr lang="en-US" dirty="0" smtClean="0"/>
              <a:t> </a:t>
            </a:r>
            <a:r>
              <a:rPr lang="en-US" dirty="0"/>
              <a:t>weeks of completion of treatment for the original infection and the infecting </a:t>
            </a:r>
            <a:r>
              <a:rPr lang="en-US" dirty="0" err="1"/>
              <a:t>uropathogen</a:t>
            </a:r>
            <a:r>
              <a:rPr lang="en-US" dirty="0"/>
              <a:t> strain is the </a:t>
            </a:r>
            <a:r>
              <a:rPr lang="en-US" dirty="0" smtClean="0"/>
              <a:t>same)</a:t>
            </a:r>
          </a:p>
          <a:p>
            <a:pPr lvl="1"/>
            <a:r>
              <a:rPr lang="en-US" dirty="0" smtClean="0"/>
              <a:t>Repeated isolation </a:t>
            </a:r>
            <a:r>
              <a:rPr lang="en-US" dirty="0"/>
              <a:t>of </a:t>
            </a:r>
            <a:r>
              <a:rPr lang="en-US" i="1" dirty="0"/>
              <a:t>Proteus</a:t>
            </a:r>
            <a:r>
              <a:rPr lang="en-US" dirty="0"/>
              <a:t> </a:t>
            </a:r>
            <a:r>
              <a:rPr lang="en-US" dirty="0" err="1"/>
              <a:t>spp</a:t>
            </a:r>
            <a:r>
              <a:rPr lang="en-US" dirty="0"/>
              <a:t>, which is often associated with </a:t>
            </a:r>
            <a:r>
              <a:rPr lang="en-US" dirty="0" smtClean="0"/>
              <a:t>nephrolithiasis</a:t>
            </a:r>
          </a:p>
          <a:p>
            <a:pPr lvl="1"/>
            <a:r>
              <a:rPr lang="en-US" dirty="0"/>
              <a:t>History of </a:t>
            </a:r>
            <a:r>
              <a:rPr lang="en-US" dirty="0" smtClean="0"/>
              <a:t>nephrolithiasis</a:t>
            </a:r>
          </a:p>
          <a:p>
            <a:pPr lvl="1"/>
            <a:r>
              <a:rPr lang="en-US" dirty="0"/>
              <a:t>Hematuria that persists following eradication of infection</a:t>
            </a:r>
          </a:p>
        </p:txBody>
      </p:sp>
    </p:spTree>
    <p:extLst>
      <p:ext uri="{BB962C8B-B14F-4D97-AF65-F5344CB8AC3E}">
        <p14:creationId xmlns:p14="http://schemas.microsoft.com/office/powerpoint/2010/main" val="20102083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Strategies to prevent recurrent UTI</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Liberal fluid intake (2-3 L of fluid daily)</a:t>
            </a:r>
          </a:p>
          <a:p>
            <a:r>
              <a:rPr lang="en-US" dirty="0" smtClean="0"/>
              <a:t>Changing </a:t>
            </a:r>
            <a:r>
              <a:rPr lang="en-US" dirty="0"/>
              <a:t>to an alternate method of contraception that does not include a spermicide-containing product </a:t>
            </a:r>
            <a:endParaRPr lang="en-US" dirty="0" smtClean="0"/>
          </a:p>
          <a:p>
            <a:r>
              <a:rPr lang="en-US" dirty="0" smtClean="0"/>
              <a:t>Vaginal </a:t>
            </a:r>
            <a:r>
              <a:rPr lang="en-US" dirty="0"/>
              <a:t>estrogen for postmenopausal </a:t>
            </a:r>
            <a:r>
              <a:rPr lang="en-US" dirty="0" smtClean="0"/>
              <a:t>women</a:t>
            </a:r>
          </a:p>
          <a:p>
            <a:r>
              <a:rPr lang="en-US" dirty="0" err="1" smtClean="0"/>
              <a:t>Methenamine</a:t>
            </a:r>
            <a:r>
              <a:rPr lang="en-US" dirty="0" smtClean="0"/>
              <a:t>? (</a:t>
            </a:r>
            <a:r>
              <a:rPr lang="en-US" dirty="0"/>
              <a:t>salts are converted to formaldehyde in acidified urine and thus have general antibacterial </a:t>
            </a:r>
            <a:r>
              <a:rPr lang="en-US" dirty="0" smtClean="0"/>
              <a:t>activity) – evidence for benefit is unclear and long-term risks unknown </a:t>
            </a:r>
          </a:p>
          <a:p>
            <a:r>
              <a:rPr lang="en-US" dirty="0" smtClean="0"/>
              <a:t>Cranberry products? – unclear that these have efficacy </a:t>
            </a:r>
          </a:p>
          <a:p>
            <a:r>
              <a:rPr lang="en-US" dirty="0" smtClean="0"/>
              <a:t>Antimicrobial prophylaxis (continuous or post-coital) – often contributes to resistance </a:t>
            </a:r>
            <a:endParaRPr lang="en-US" dirty="0"/>
          </a:p>
        </p:txBody>
      </p:sp>
    </p:spTree>
    <p:extLst>
      <p:ext uri="{BB962C8B-B14F-4D97-AF65-F5344CB8AC3E}">
        <p14:creationId xmlns:p14="http://schemas.microsoft.com/office/powerpoint/2010/main" val="41398567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Questions/Comments? </a:t>
            </a:r>
            <a:endParaRPr lang="en-US" dirty="0"/>
          </a:p>
        </p:txBody>
      </p:sp>
      <p:sp>
        <p:nvSpPr>
          <p:cNvPr id="3" name="Content Placeholder 2"/>
          <p:cNvSpPr>
            <a:spLocks noGrp="1"/>
          </p:cNvSpPr>
          <p:nvPr>
            <p:ph idx="1"/>
          </p:nvPr>
        </p:nvSpPr>
        <p:spPr/>
        <p:txBody>
          <a:bodyPr/>
          <a:lstStyle/>
          <a:p>
            <a:pPr algn="ctr"/>
            <a:r>
              <a:rPr lang="en-US" dirty="0" smtClean="0"/>
              <a:t>Contact information: </a:t>
            </a:r>
          </a:p>
          <a:p>
            <a:pPr algn="ctr"/>
            <a:r>
              <a:rPr lang="en-US" dirty="0" smtClean="0"/>
              <a:t>Alithea Gabrellas, MD</a:t>
            </a:r>
          </a:p>
          <a:p>
            <a:pPr algn="ctr"/>
            <a:r>
              <a:rPr lang="en-US" dirty="0" smtClean="0"/>
              <a:t>Gallup Indian Medical Center</a:t>
            </a:r>
          </a:p>
          <a:p>
            <a:pPr algn="ctr"/>
            <a:r>
              <a:rPr lang="en-US" dirty="0" smtClean="0">
                <a:hlinkClick r:id="rId2"/>
              </a:rPr>
              <a:t>Alithea.Gabrellas@ihs.gov</a:t>
            </a:r>
            <a:r>
              <a:rPr lang="en-US" dirty="0" smtClean="0"/>
              <a:t> </a:t>
            </a:r>
            <a:endParaRPr lang="en-US" dirty="0"/>
          </a:p>
        </p:txBody>
      </p:sp>
    </p:spTree>
    <p:extLst>
      <p:ext uri="{BB962C8B-B14F-4D97-AF65-F5344CB8AC3E}">
        <p14:creationId xmlns:p14="http://schemas.microsoft.com/office/powerpoint/2010/main" val="2853232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IDSA 2010 update on Treatment of Uncomplicated Cystitis and Pyelonephritis in Women</a:t>
            </a:r>
          </a:p>
        </p:txBody>
      </p:sp>
      <p:sp>
        <p:nvSpPr>
          <p:cNvPr id="3" name="Content Placeholder 2"/>
          <p:cNvSpPr>
            <a:spLocks noGrp="1"/>
          </p:cNvSpPr>
          <p:nvPr>
            <p:ph idx="1"/>
          </p:nvPr>
        </p:nvSpPr>
        <p:spPr/>
        <p:txBody>
          <a:bodyPr/>
          <a:lstStyle/>
          <a:p>
            <a:r>
              <a:rPr lang="en-US" dirty="0" smtClean="0"/>
              <a:t>What is an appropriate first line empiric antibiotic to use for treatment of uncomplicated cystitis in a premenopausal, non-pregnant female patient?</a:t>
            </a:r>
          </a:p>
          <a:p>
            <a:endParaRPr lang="en-US" dirty="0" smtClean="0"/>
          </a:p>
          <a:p>
            <a:pPr marL="457200" indent="-457200">
              <a:buAutoNum type="alphaUcPeriod"/>
            </a:pPr>
            <a:r>
              <a:rPr lang="en-US" dirty="0" smtClean="0"/>
              <a:t>Ciprofloxacin 500 mg twice daily x 3 days</a:t>
            </a:r>
          </a:p>
          <a:p>
            <a:pPr marL="457200" indent="-457200">
              <a:buAutoNum type="alphaUcPeriod"/>
            </a:pPr>
            <a:r>
              <a:rPr lang="en-US" dirty="0" err="1" smtClean="0"/>
              <a:t>Fosfamycin</a:t>
            </a:r>
            <a:r>
              <a:rPr lang="en-US" dirty="0" smtClean="0"/>
              <a:t> 3 gm in a single dose</a:t>
            </a:r>
          </a:p>
          <a:p>
            <a:pPr marL="457200" indent="-457200">
              <a:buFont typeface="Arial" panose="020B0604020202020204" pitchFamily="34" charset="0"/>
              <a:buAutoNum type="alphaUcPeriod"/>
            </a:pPr>
            <a:r>
              <a:rPr lang="en-US" dirty="0"/>
              <a:t>Nitrofurantoin 100 mg twice daily for 5 </a:t>
            </a:r>
            <a:r>
              <a:rPr lang="en-US" dirty="0" smtClean="0"/>
              <a:t>days</a:t>
            </a:r>
          </a:p>
          <a:p>
            <a:pPr marL="457200" indent="-457200">
              <a:buFont typeface="Arial" panose="020B0604020202020204" pitchFamily="34" charset="0"/>
              <a:buAutoNum type="alphaUcPeriod"/>
            </a:pPr>
            <a:r>
              <a:rPr lang="en-US" dirty="0" smtClean="0"/>
              <a:t>Cephalexin 500 mg twice daily for 5 days </a:t>
            </a:r>
            <a:endParaRPr lang="en-US" dirty="0"/>
          </a:p>
          <a:p>
            <a:pPr marL="457200" indent="-457200">
              <a:buAutoNum type="alphaUcPeriod"/>
            </a:pPr>
            <a:endParaRPr lang="en-US" dirty="0" smtClean="0"/>
          </a:p>
          <a:p>
            <a:pPr marL="457200" indent="-457200">
              <a:buAutoNum type="alphaUcPeriod"/>
            </a:pPr>
            <a:endParaRPr lang="en-US" dirty="0"/>
          </a:p>
        </p:txBody>
      </p:sp>
    </p:spTree>
    <p:extLst>
      <p:ext uri="{BB962C8B-B14F-4D97-AF65-F5344CB8AC3E}">
        <p14:creationId xmlns:p14="http://schemas.microsoft.com/office/powerpoint/2010/main" val="35588781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IDSA 2010 update on Treatment of Uncomplicated Cystitis and Pyelonephritis in Women</a:t>
            </a:r>
            <a:endParaRPr lang="en-US" dirty="0"/>
          </a:p>
        </p:txBody>
      </p:sp>
      <p:sp>
        <p:nvSpPr>
          <p:cNvPr id="3" name="Content Placeholder 2"/>
          <p:cNvSpPr>
            <a:spLocks noGrp="1"/>
          </p:cNvSpPr>
          <p:nvPr>
            <p:ph idx="1"/>
          </p:nvPr>
        </p:nvSpPr>
        <p:spPr/>
        <p:txBody>
          <a:bodyPr>
            <a:normAutofit/>
          </a:bodyPr>
          <a:lstStyle/>
          <a:p>
            <a:r>
              <a:rPr lang="en-US" dirty="0" smtClean="0"/>
              <a:t>Limited to premenopausal, non-pregnant women with no known urologic abnormalities or comorbidities</a:t>
            </a:r>
          </a:p>
          <a:p>
            <a:pPr marL="0" indent="0">
              <a:buNone/>
            </a:pPr>
            <a:endParaRPr lang="en-US" dirty="0" smtClean="0"/>
          </a:p>
          <a:p>
            <a:r>
              <a:rPr lang="en-US" dirty="0" smtClean="0"/>
              <a:t>First line empiric treatment options include:</a:t>
            </a:r>
          </a:p>
          <a:p>
            <a:pPr lvl="1"/>
            <a:r>
              <a:rPr lang="en-US" dirty="0" smtClean="0"/>
              <a:t>Nitrofurantoin 100 mg twice daily for 5 days</a:t>
            </a:r>
          </a:p>
          <a:p>
            <a:pPr lvl="1"/>
            <a:r>
              <a:rPr lang="en-US" dirty="0" smtClean="0"/>
              <a:t>Trimethoprim-sulfamethoxazole 160/800 mg twice daily for 3 days if local rates of resistant </a:t>
            </a:r>
            <a:r>
              <a:rPr lang="en-US" dirty="0" err="1" smtClean="0"/>
              <a:t>uropathogens</a:t>
            </a:r>
            <a:r>
              <a:rPr lang="en-US" dirty="0" smtClean="0"/>
              <a:t> are not &gt; 20%</a:t>
            </a:r>
            <a:endParaRPr lang="en-US" dirty="0"/>
          </a:p>
          <a:p>
            <a:pPr lvl="1"/>
            <a:r>
              <a:rPr lang="en-US" dirty="0" smtClean="0"/>
              <a:t>A threshold of 20% is recommended as the resistance prevalence at which any given agent is no longer recommended </a:t>
            </a:r>
          </a:p>
        </p:txBody>
      </p:sp>
    </p:spTree>
    <p:extLst>
      <p:ext uri="{BB962C8B-B14F-4D97-AF65-F5344CB8AC3E}">
        <p14:creationId xmlns:p14="http://schemas.microsoft.com/office/powerpoint/2010/main" val="30445783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IDSA 2010 update on Treatment of Uncomplicated Cystitis and Pyelonephritis in Women</a:t>
            </a:r>
          </a:p>
        </p:txBody>
      </p:sp>
      <p:sp>
        <p:nvSpPr>
          <p:cNvPr id="3" name="Content Placeholder 2"/>
          <p:cNvSpPr>
            <a:spLocks noGrp="1"/>
          </p:cNvSpPr>
          <p:nvPr>
            <p:ph idx="1"/>
          </p:nvPr>
        </p:nvSpPr>
        <p:spPr>
          <a:xfrm>
            <a:off x="680321" y="2336872"/>
            <a:ext cx="9613861" cy="4354873"/>
          </a:xfrm>
        </p:spPr>
        <p:txBody>
          <a:bodyPr>
            <a:normAutofit/>
          </a:bodyPr>
          <a:lstStyle/>
          <a:p>
            <a:r>
              <a:rPr lang="en-US" dirty="0" smtClean="0"/>
              <a:t>Alternative empiric agents:</a:t>
            </a:r>
          </a:p>
          <a:p>
            <a:pPr lvl="1"/>
            <a:r>
              <a:rPr lang="en-US" dirty="0" err="1" smtClean="0"/>
              <a:t>Fosfamycin</a:t>
            </a:r>
            <a:r>
              <a:rPr lang="en-US" dirty="0" smtClean="0"/>
              <a:t> 3 gm in a single dose is an appropriate second line choice but it appears to have inferior efficacy compared with standard short course regimens</a:t>
            </a:r>
          </a:p>
          <a:p>
            <a:pPr lvl="1"/>
            <a:r>
              <a:rPr lang="en-US" dirty="0" smtClean="0"/>
              <a:t>Fluoroquinolones are highly efficacious in 3 day regimens but have a propensity for collateral damage and should be reserved for important uses other than acute cystitis </a:t>
            </a:r>
          </a:p>
          <a:p>
            <a:pPr lvl="1"/>
            <a:r>
              <a:rPr lang="en-US" dirty="0" smtClean="0"/>
              <a:t>Beta lactam agents (except </a:t>
            </a:r>
            <a:r>
              <a:rPr lang="en-US" dirty="0" err="1" smtClean="0"/>
              <a:t>amoxillin</a:t>
            </a:r>
            <a:r>
              <a:rPr lang="en-US" dirty="0" smtClean="0"/>
              <a:t> and ampicillin) can be appropriate empiric choices for 3-7 day regimens when other agents cannot be used but generally have inferior efficacy and more adverse effects</a:t>
            </a:r>
          </a:p>
          <a:p>
            <a:pPr lvl="1"/>
            <a:r>
              <a:rPr lang="en-US" dirty="0" smtClean="0"/>
              <a:t>Amoxicillin and ampicillin should NOT be used empirically given relatively poor efficacy and high prevalence of resistance </a:t>
            </a:r>
            <a:endParaRPr lang="en-US" dirty="0"/>
          </a:p>
        </p:txBody>
      </p:sp>
    </p:spTree>
    <p:extLst>
      <p:ext uri="{BB962C8B-B14F-4D97-AF65-F5344CB8AC3E}">
        <p14:creationId xmlns:p14="http://schemas.microsoft.com/office/powerpoint/2010/main" val="42405134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IDSA 2010 update on Treatment of Uncomplicated Cystitis and Pyelonephritis in Women</a:t>
            </a:r>
          </a:p>
        </p:txBody>
      </p:sp>
      <p:sp>
        <p:nvSpPr>
          <p:cNvPr id="3" name="Content Placeholder 2"/>
          <p:cNvSpPr>
            <a:spLocks noGrp="1"/>
          </p:cNvSpPr>
          <p:nvPr>
            <p:ph idx="1"/>
          </p:nvPr>
        </p:nvSpPr>
        <p:spPr/>
        <p:txBody>
          <a:bodyPr/>
          <a:lstStyle/>
          <a:p>
            <a:r>
              <a:rPr lang="en-US" dirty="0" smtClean="0"/>
              <a:t>What is an appropriate antimicrobial treatment duration for women who are treated as outpatients for pyelonephritis? </a:t>
            </a:r>
          </a:p>
          <a:p>
            <a:pPr marL="0" indent="0">
              <a:buNone/>
            </a:pPr>
            <a:endParaRPr lang="en-US" dirty="0" smtClean="0"/>
          </a:p>
          <a:p>
            <a:r>
              <a:rPr lang="en-US" dirty="0" smtClean="0"/>
              <a:t>A. 7 days</a:t>
            </a:r>
          </a:p>
          <a:p>
            <a:r>
              <a:rPr lang="en-US" dirty="0" smtClean="0"/>
              <a:t>B. 14 days</a:t>
            </a:r>
          </a:p>
          <a:p>
            <a:r>
              <a:rPr lang="en-US" dirty="0" smtClean="0"/>
              <a:t>C. 10 days</a:t>
            </a:r>
          </a:p>
          <a:p>
            <a:r>
              <a:rPr lang="en-US" dirty="0" smtClean="0"/>
              <a:t>D. 7 days if a fluoroquinolone is used or 14 days if TMP-SMX is used </a:t>
            </a:r>
            <a:endParaRPr lang="en-US" dirty="0"/>
          </a:p>
        </p:txBody>
      </p:sp>
    </p:spTree>
    <p:extLst>
      <p:ext uri="{BB962C8B-B14F-4D97-AF65-F5344CB8AC3E}">
        <p14:creationId xmlns:p14="http://schemas.microsoft.com/office/powerpoint/2010/main" val="25594273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IDSA 2010 update on Treatment of Uncomplicated Cystitis and Pyelonephritis in Women</a:t>
            </a:r>
          </a:p>
        </p:txBody>
      </p:sp>
      <p:sp>
        <p:nvSpPr>
          <p:cNvPr id="3" name="Content Placeholder 2"/>
          <p:cNvSpPr>
            <a:spLocks noGrp="1"/>
          </p:cNvSpPr>
          <p:nvPr>
            <p:ph idx="1"/>
          </p:nvPr>
        </p:nvSpPr>
        <p:spPr/>
        <p:txBody>
          <a:bodyPr/>
          <a:lstStyle/>
          <a:p>
            <a:r>
              <a:rPr lang="en-US" dirty="0" smtClean="0"/>
              <a:t>Treatment for acute pyelonephritis</a:t>
            </a:r>
          </a:p>
          <a:p>
            <a:pPr lvl="1"/>
            <a:r>
              <a:rPr lang="en-US" dirty="0" smtClean="0"/>
              <a:t>An oral fluoroquinolone for 7 days (with or without an initial IV dose) is an appropriate choice for patients not requiring hospitalization (if community resistance prevalence is not &gt;10%)</a:t>
            </a:r>
          </a:p>
          <a:p>
            <a:pPr lvl="1"/>
            <a:r>
              <a:rPr lang="en-US" dirty="0" smtClean="0"/>
              <a:t>If an initial IV agent is used, a long-acting antimicrobial such as ceftriaxone 1 gm could be used in lieu of an IV fluoroquinolone </a:t>
            </a:r>
          </a:p>
          <a:p>
            <a:pPr lvl="1"/>
            <a:r>
              <a:rPr lang="en-US" dirty="0"/>
              <a:t>Oral trimethoprim-sulfamethoxazole (160/800 mg [1 double-strength tablet] twice-daily for 14 days) is an appropriate choice for therapy if the </a:t>
            </a:r>
            <a:r>
              <a:rPr lang="en-US" dirty="0" err="1"/>
              <a:t>uropathogen</a:t>
            </a:r>
            <a:r>
              <a:rPr lang="en-US" dirty="0"/>
              <a:t> is known to be </a:t>
            </a:r>
            <a:r>
              <a:rPr lang="en-US" dirty="0" smtClean="0"/>
              <a:t>susceptible</a:t>
            </a:r>
          </a:p>
          <a:p>
            <a:pPr lvl="1"/>
            <a:r>
              <a:rPr lang="en-US" dirty="0"/>
              <a:t>Oral β-lactam agents are less effective than other available agents for treatment of pyelonephritis</a:t>
            </a:r>
          </a:p>
        </p:txBody>
      </p:sp>
    </p:spTree>
    <p:extLst>
      <p:ext uri="{BB962C8B-B14F-4D97-AF65-F5344CB8AC3E}">
        <p14:creationId xmlns:p14="http://schemas.microsoft.com/office/powerpoint/2010/main" val="10737931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IDSA 2010 update on Treatment of Uncomplicated Cystitis and Pyelonephritis in Women</a:t>
            </a:r>
          </a:p>
        </p:txBody>
      </p:sp>
      <p:sp>
        <p:nvSpPr>
          <p:cNvPr id="3" name="Content Placeholder 2"/>
          <p:cNvSpPr>
            <a:spLocks noGrp="1"/>
          </p:cNvSpPr>
          <p:nvPr>
            <p:ph idx="1"/>
          </p:nvPr>
        </p:nvSpPr>
        <p:spPr/>
        <p:txBody>
          <a:bodyPr/>
          <a:lstStyle/>
          <a:p>
            <a:r>
              <a:rPr lang="en-US" dirty="0" smtClean="0"/>
              <a:t>Women with pyelonephritis requiring hospitalization should empirically be treated with an IV antimicrobial such as: </a:t>
            </a:r>
          </a:p>
          <a:p>
            <a:pPr lvl="1"/>
            <a:r>
              <a:rPr lang="en-US" dirty="0"/>
              <a:t>an extended-spectrum cephalosporin or extended-spectrum penicillin, with or without an </a:t>
            </a:r>
            <a:r>
              <a:rPr lang="en-US" dirty="0" smtClean="0"/>
              <a:t>aminoglycoside</a:t>
            </a:r>
          </a:p>
          <a:p>
            <a:pPr lvl="1"/>
            <a:r>
              <a:rPr lang="en-US" dirty="0"/>
              <a:t>a </a:t>
            </a:r>
            <a:r>
              <a:rPr lang="en-US" dirty="0" smtClean="0"/>
              <a:t>fluoroquinolone</a:t>
            </a:r>
          </a:p>
          <a:p>
            <a:pPr lvl="1"/>
            <a:r>
              <a:rPr lang="en-US" dirty="0"/>
              <a:t>an aminoglycoside, with or without </a:t>
            </a:r>
            <a:r>
              <a:rPr lang="en-US" dirty="0" smtClean="0"/>
              <a:t>ampicillin</a:t>
            </a:r>
          </a:p>
          <a:p>
            <a:pPr lvl="1"/>
            <a:r>
              <a:rPr lang="en-US" dirty="0"/>
              <a:t>a </a:t>
            </a:r>
            <a:r>
              <a:rPr lang="en-US" dirty="0" err="1" smtClean="0"/>
              <a:t>carbapenem</a:t>
            </a:r>
            <a:endParaRPr lang="en-US" dirty="0" smtClean="0"/>
          </a:p>
          <a:p>
            <a:pPr lvl="1"/>
            <a:r>
              <a:rPr lang="en-US" dirty="0" smtClean="0"/>
              <a:t>The choice </a:t>
            </a:r>
            <a:r>
              <a:rPr lang="en-US" dirty="0"/>
              <a:t>between these agents should be based on local resistance data, and the regimen should be tailored on the basis of susceptibility results</a:t>
            </a:r>
            <a:endParaRPr lang="en-US" dirty="0" smtClean="0"/>
          </a:p>
          <a:p>
            <a:pPr lvl="1"/>
            <a:endParaRPr lang="en-US" dirty="0" smtClean="0"/>
          </a:p>
        </p:txBody>
      </p:sp>
    </p:spTree>
    <p:extLst>
      <p:ext uri="{BB962C8B-B14F-4D97-AF65-F5344CB8AC3E}">
        <p14:creationId xmlns:p14="http://schemas.microsoft.com/office/powerpoint/2010/main" val="32196335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IDSA 2009 Diagnosis, Prevention and Treatment of Catheter-Associated UTI (CA-UTI)</a:t>
            </a:r>
          </a:p>
        </p:txBody>
      </p:sp>
      <p:sp>
        <p:nvSpPr>
          <p:cNvPr id="3" name="Content Placeholder 2"/>
          <p:cNvSpPr>
            <a:spLocks noGrp="1"/>
          </p:cNvSpPr>
          <p:nvPr>
            <p:ph idx="1"/>
          </p:nvPr>
        </p:nvSpPr>
        <p:spPr/>
        <p:txBody>
          <a:bodyPr/>
          <a:lstStyle/>
          <a:p>
            <a:r>
              <a:rPr lang="en-US" dirty="0" smtClean="0"/>
              <a:t>Should you routinely screen for and treat asymptomatic bacteriuria in patients with indwelling catheters to prevent UTI? </a:t>
            </a:r>
          </a:p>
          <a:p>
            <a:endParaRPr lang="en-US" dirty="0"/>
          </a:p>
          <a:p>
            <a:r>
              <a:rPr lang="en-US" dirty="0" smtClean="0"/>
              <a:t>A. Yes, always</a:t>
            </a:r>
          </a:p>
          <a:p>
            <a:r>
              <a:rPr lang="en-US" dirty="0" smtClean="0"/>
              <a:t>B. No , never </a:t>
            </a:r>
          </a:p>
          <a:p>
            <a:r>
              <a:rPr lang="en-US" dirty="0" smtClean="0"/>
              <a:t>C. Only in patients &gt;65</a:t>
            </a:r>
          </a:p>
          <a:p>
            <a:r>
              <a:rPr lang="en-US" dirty="0" smtClean="0"/>
              <a:t>D. Only at the time of routine monthly catheter changes </a:t>
            </a:r>
            <a:endParaRPr lang="en-US" dirty="0"/>
          </a:p>
        </p:txBody>
      </p:sp>
    </p:spTree>
    <p:extLst>
      <p:ext uri="{BB962C8B-B14F-4D97-AF65-F5344CB8AC3E}">
        <p14:creationId xmlns:p14="http://schemas.microsoft.com/office/powerpoint/2010/main" val="2639633237"/>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Berlin</Template>
  <TotalTime>142</TotalTime>
  <Words>1822</Words>
  <Application>Microsoft Office PowerPoint</Application>
  <PresentationFormat>Widescreen</PresentationFormat>
  <Paragraphs>168</Paragraphs>
  <Slides>22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22</vt:i4>
      </vt:variant>
    </vt:vector>
  </HeadingPairs>
  <TitlesOfParts>
    <vt:vector size="25" baseType="lpstr">
      <vt:lpstr>Arial</vt:lpstr>
      <vt:lpstr>Trebuchet MS</vt:lpstr>
      <vt:lpstr>Berlin</vt:lpstr>
      <vt:lpstr>Infections of the Urinary Tract</vt:lpstr>
      <vt:lpstr>Microbiology</vt:lpstr>
      <vt:lpstr>IDSA 2010 update on Treatment of Uncomplicated Cystitis and Pyelonephritis in Women</vt:lpstr>
      <vt:lpstr>IDSA 2010 update on Treatment of Uncomplicated Cystitis and Pyelonephritis in Women</vt:lpstr>
      <vt:lpstr>IDSA 2010 update on Treatment of Uncomplicated Cystitis and Pyelonephritis in Women</vt:lpstr>
      <vt:lpstr>IDSA 2010 update on Treatment of Uncomplicated Cystitis and Pyelonephritis in Women</vt:lpstr>
      <vt:lpstr>IDSA 2010 update on Treatment of Uncomplicated Cystitis and Pyelonephritis in Women</vt:lpstr>
      <vt:lpstr>IDSA 2010 update on Treatment of Uncomplicated Cystitis and Pyelonephritis in Women</vt:lpstr>
      <vt:lpstr>IDSA 2009 Diagnosis, Prevention and Treatment of Catheter-Associated UTI (CA-UTI)</vt:lpstr>
      <vt:lpstr>IDSA 2009 Diagnosis, Prevention and Treatment of Catheter-Associated UTI (CA-UTI)</vt:lpstr>
      <vt:lpstr>IDSA 2009 Diagnosis, Prevention and Treatment of Catheter-Associated UTI (CA-UTI)</vt:lpstr>
      <vt:lpstr>IDSA 2009 Diagnosis, Prevention and Treatment of Catheter-Associated UTI (CA-UTI)</vt:lpstr>
      <vt:lpstr>IDSA 2009 Diagnosis, Prevention and Treatment of Catheter-Associated UTI (CA-UTI)</vt:lpstr>
      <vt:lpstr>IDSA 2009 Diagnosis, Prevention and Treatment of Catheter-Associated UTI (CA-UTI)</vt:lpstr>
      <vt:lpstr>Acute simple cystitis in males </vt:lpstr>
      <vt:lpstr>Differentiation from bacterial prostatitis </vt:lpstr>
      <vt:lpstr>Cystitis in men </vt:lpstr>
      <vt:lpstr>Duration of therapy for cystitis in males</vt:lpstr>
      <vt:lpstr>Recurrent UTI</vt:lpstr>
      <vt:lpstr>Recurrent UTI</vt:lpstr>
      <vt:lpstr>Strategies to prevent recurrent UTI</vt:lpstr>
      <vt:lpstr>Questions/Comments?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Infections of the Urinary Tract</dc:title>
  <dc:creator>Gabrellas, Alithea (IHS/NAV)</dc:creator>
  <cp:lastModifiedBy>Gabrellas, Alithea (IHS/NAV)</cp:lastModifiedBy>
  <cp:revision>31</cp:revision>
  <dcterms:created xsi:type="dcterms:W3CDTF">2022-06-09T22:09:04Z</dcterms:created>
  <dcterms:modified xsi:type="dcterms:W3CDTF">2022-06-10T00:36:10Z</dcterms:modified>
</cp:coreProperties>
</file>