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8" r:id="rId3"/>
    <p:sldMasterId id="2147483725" r:id="rId4"/>
    <p:sldMasterId id="2147483783" r:id="rId5"/>
  </p:sldMasterIdLst>
  <p:notesMasterIdLst>
    <p:notesMasterId r:id="rId36"/>
  </p:notesMasterIdLst>
  <p:sldIdLst>
    <p:sldId id="1361" r:id="rId6"/>
    <p:sldId id="693" r:id="rId7"/>
    <p:sldId id="595" r:id="rId8"/>
    <p:sldId id="768" r:id="rId9"/>
    <p:sldId id="386" r:id="rId10"/>
    <p:sldId id="770" r:id="rId11"/>
    <p:sldId id="790" r:id="rId12"/>
    <p:sldId id="750" r:id="rId13"/>
    <p:sldId id="764" r:id="rId14"/>
    <p:sldId id="762" r:id="rId15"/>
    <p:sldId id="786" r:id="rId16"/>
    <p:sldId id="1363" r:id="rId17"/>
    <p:sldId id="1364" r:id="rId18"/>
    <p:sldId id="679" r:id="rId19"/>
    <p:sldId id="260" r:id="rId20"/>
    <p:sldId id="391" r:id="rId21"/>
    <p:sldId id="393" r:id="rId22"/>
    <p:sldId id="771" r:id="rId23"/>
    <p:sldId id="318" r:id="rId24"/>
    <p:sldId id="773" r:id="rId25"/>
    <p:sldId id="772" r:id="rId26"/>
    <p:sldId id="608" r:id="rId27"/>
    <p:sldId id="1371" r:id="rId28"/>
    <p:sldId id="1368" r:id="rId29"/>
    <p:sldId id="1370" r:id="rId30"/>
    <p:sldId id="1367" r:id="rId31"/>
    <p:sldId id="1366" r:id="rId32"/>
    <p:sldId id="1372" r:id="rId33"/>
    <p:sldId id="390" r:id="rId34"/>
    <p:sldId id="57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9"/>
    <a:srgbClr val="50A5AB"/>
    <a:srgbClr val="BC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33" autoAdjust="0"/>
    <p:restoredTop sz="94660"/>
  </p:normalViewPr>
  <p:slideViewPr>
    <p:cSldViewPr>
      <p:cViewPr varScale="1">
        <p:scale>
          <a:sx n="113" d="100"/>
          <a:sy n="113" d="100"/>
        </p:scale>
        <p:origin x="112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6BD6AB-1FFE-4E9B-9D77-DEE71D0B23DC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74EBA2-81DE-464C-8930-D05E932CD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E80CC9AC-6B26-E849-B969-C05497804395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8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36" y="586581"/>
            <a:ext cx="1391326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72448" y="1905000"/>
            <a:ext cx="150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Project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ECHO®</a:t>
            </a:r>
          </a:p>
          <a:p>
            <a:r>
              <a:rPr lang="en-US" sz="1400" dirty="0">
                <a:solidFill>
                  <a:schemeClr val="bg1"/>
                </a:solidFill>
              </a:rPr>
              <a:t>HCV Collaborative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48200" y="6274712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8C99"/>
                </a:solidFill>
              </a:rPr>
              <a:t>Presentation prepared</a:t>
            </a:r>
            <a:r>
              <a:rPr lang="en-US" sz="1100" baseline="0" dirty="0">
                <a:solidFill>
                  <a:srgbClr val="008C99"/>
                </a:solidFill>
              </a:rPr>
              <a:t> by: </a:t>
            </a:r>
          </a:p>
          <a:p>
            <a:pPr algn="r"/>
            <a:r>
              <a:rPr lang="en-US" sz="1100" baseline="0" dirty="0">
                <a:solidFill>
                  <a:srgbClr val="008C99"/>
                </a:solidFill>
              </a:rPr>
              <a:t>Date prepared:</a:t>
            </a:r>
            <a:endParaRPr lang="en-US" sz="1100" dirty="0">
              <a:solidFill>
                <a:srgbClr val="008C99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3399" y="2209800"/>
            <a:ext cx="7010399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sz="2800" dirty="0"/>
              <a:t>Title of Presentation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33399" y="2971800"/>
            <a:ext cx="7010399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Presenter Line 1</a:t>
            </a:r>
          </a:p>
          <a:p>
            <a:pPr lvl="0"/>
            <a:r>
              <a:rPr lang="en-US" dirty="0"/>
              <a:t>Presenter Line 2</a:t>
            </a:r>
          </a:p>
          <a:p>
            <a:pPr lvl="0"/>
            <a:r>
              <a:rPr lang="en-US" dirty="0"/>
              <a:t>Presenter Line 3</a:t>
            </a:r>
          </a:p>
          <a:p>
            <a:pPr lvl="0"/>
            <a:r>
              <a:rPr lang="en-US" dirty="0"/>
              <a:t>Presenter Line 4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33399" y="4191000"/>
            <a:ext cx="701039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27380" y="6274713"/>
            <a:ext cx="1116419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>
                <a:solidFill>
                  <a:srgbClr val="008C9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1000" dirty="0"/>
              <a:t>Enter Name </a:t>
            </a:r>
          </a:p>
          <a:p>
            <a:pPr lvl="0"/>
            <a:r>
              <a:rPr lang="en-US" sz="1000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380907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D960-6CB1-427B-A25E-4DA15B3E09FD}" type="datetimeFigureOut">
              <a:rPr lang="en-US"/>
              <a:pPr>
                <a:defRPr/>
              </a:pPr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5294-EDF8-4B65-B652-E5E1E7C92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79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210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561AFF-7966-4665-B40C-3C8722E36B7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5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FAB73BC-B049-4115-A692-8D63A059BFB8}" type="slidenum">
              <a:rPr lang="en-US" sz="1350" smtClean="0">
                <a:solidFill>
                  <a:srgbClr val="000000"/>
                </a:solidFill>
              </a:rPr>
              <a:pPr defTabSz="342900"/>
              <a:t>‹#›</a:t>
            </a:fld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EACB5-47F1-0248-8311-4A130CD36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1766" y="6175234"/>
            <a:ext cx="2013415" cy="5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8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of Interest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0" y="25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/>
            <a:r>
              <a:rPr lang="en-US" sz="3200" dirty="0">
                <a:solidFill>
                  <a:schemeClr val="bg1"/>
                </a:solidFill>
              </a:rPr>
              <a:t>Project</a:t>
            </a:r>
            <a:r>
              <a:rPr lang="en-US" sz="3200" baseline="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ECHO HCV Collaborative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75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C99"/>
                </a:solidFill>
              </a:rPr>
              <a:t>Conflict of Interest Disclosure Statement</a:t>
            </a: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90600" y="2362200"/>
            <a:ext cx="7391400" cy="2667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sz="1800" dirty="0"/>
              <a:t>Click to enter Disclosure Statement</a:t>
            </a:r>
            <a:endParaRPr lang="en-US" dirty="0"/>
          </a:p>
        </p:txBody>
      </p:sp>
      <p:pic>
        <p:nvPicPr>
          <p:cNvPr id="2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0" y="6085563"/>
            <a:ext cx="2076476" cy="6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https://hospitals.dignityhealth.org/Style%20Library/Dignity/DHimages/DHStJoseph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9" y="6019800"/>
            <a:ext cx="2057401" cy="773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 userDrawn="1"/>
        </p:nvGrpSpPr>
        <p:grpSpPr>
          <a:xfrm>
            <a:off x="2663825" y="6113162"/>
            <a:ext cx="2076593" cy="506934"/>
            <a:chOff x="1394719" y="1552518"/>
            <a:chExt cx="5768919" cy="1408298"/>
          </a:xfrm>
        </p:grpSpPr>
        <p:pic>
          <p:nvPicPr>
            <p:cNvPr id="29" name="Picture 13" descr="http://bloximages.chicago2.vip.townnews.com/yourhoustonnews.com/content/tncms/assets/v3/editorial/3/3c/33c4c95c-31ed-11e4-bbd7-001a4bcf887a/5404921416f76.image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FF1EE"/>
                </a:clrFrom>
                <a:clrTo>
                  <a:srgbClr val="EFF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19" y="1623318"/>
              <a:ext cx="4318289" cy="1266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5340" y="1552518"/>
              <a:ext cx="1408298" cy="1408298"/>
            </a:xfrm>
            <a:prstGeom prst="rect">
              <a:avLst/>
            </a:prstGeom>
          </p:spPr>
        </p:pic>
      </p:grpSp>
      <p:pic>
        <p:nvPicPr>
          <p:cNvPr id="31" name="Picture 6" descr="The University of Chicago preferred logo in maro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0" y="5508563"/>
            <a:ext cx="2139484" cy="430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5094065" y="5508563"/>
            <a:ext cx="2018181" cy="50094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77" y="212725"/>
            <a:ext cx="12192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2" y="5348837"/>
            <a:ext cx="1226958" cy="660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12942"/>
          <a:stretch/>
        </p:blipFill>
        <p:spPr>
          <a:xfrm>
            <a:off x="7356780" y="6096000"/>
            <a:ext cx="117762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42" y="5334000"/>
            <a:ext cx="736921" cy="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-27920" y="1064745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295400"/>
            <a:ext cx="7696200" cy="48768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Objective 1</a:t>
            </a:r>
          </a:p>
          <a:p>
            <a:pPr lvl="0"/>
            <a:r>
              <a:rPr lang="en-US" dirty="0"/>
              <a:t>Objective 2</a:t>
            </a:r>
          </a:p>
          <a:p>
            <a:pPr lvl="0"/>
            <a:r>
              <a:rPr lang="en-US" dirty="0"/>
              <a:t>Objective 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C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931349" y="5411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66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5421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95400"/>
            <a:ext cx="8305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Text Slide: click to add heading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38800"/>
            <a:ext cx="8305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C9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2 Column Text Slide: click to add heading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C9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Text and Data/Image Slide: click to add 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2192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Data Image Slide: click to add heading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6934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223180"/>
            <a:ext cx="8382000" cy="42632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583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C99"/>
                </a:solidFill>
              </a:rPr>
              <a:t>End of Presentation</a:t>
            </a:r>
          </a:p>
          <a:p>
            <a:pPr algn="ctr"/>
            <a:endParaRPr lang="en-US" b="1" dirty="0">
              <a:solidFill>
                <a:srgbClr val="008C99"/>
              </a:solidFill>
            </a:endParaRPr>
          </a:p>
          <a:p>
            <a:pPr algn="ctr"/>
            <a:r>
              <a:rPr lang="en-US" b="1" dirty="0">
                <a:solidFill>
                  <a:srgbClr val="008C99"/>
                </a:solidFill>
              </a:rPr>
              <a:t>Questions?</a:t>
            </a:r>
          </a:p>
        </p:txBody>
      </p:sp>
      <p:pic>
        <p:nvPicPr>
          <p:cNvPr id="1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60" y="6085563"/>
            <a:ext cx="2076476" cy="6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ttps://hospitals.dignityhealth.org/Style%20Library/Dignity/DHimages/DHStJoseph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7" y="6019800"/>
            <a:ext cx="2057401" cy="773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3381161" y="6113162"/>
            <a:ext cx="2076593" cy="506934"/>
            <a:chOff x="1394719" y="1552518"/>
            <a:chExt cx="5768919" cy="1408298"/>
          </a:xfrm>
        </p:grpSpPr>
        <p:pic>
          <p:nvPicPr>
            <p:cNvPr id="20" name="Picture 13" descr="http://bloximages.chicago2.vip.townnews.com/yourhoustonnews.com/content/tncms/assets/v3/editorial/3/3c/33c4c95c-31ed-11e4-bbd7-001a4bcf887a/5404921416f76.image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FF1EE"/>
                </a:clrFrom>
                <a:clrTo>
                  <a:srgbClr val="EFF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19" y="1623318"/>
              <a:ext cx="4318289" cy="1266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5340" y="1552518"/>
              <a:ext cx="1408298" cy="1408298"/>
            </a:xfrm>
            <a:prstGeom prst="rect">
              <a:avLst/>
            </a:prstGeom>
          </p:spPr>
        </p:pic>
      </p:grpSp>
      <p:pic>
        <p:nvPicPr>
          <p:cNvPr id="22" name="Picture 6" descr="The University of Chicago preferred logo in maro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16" y="5508563"/>
            <a:ext cx="2139484" cy="430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6669545" y="5508563"/>
            <a:ext cx="2018181" cy="5009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25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/>
            <a:r>
              <a:rPr lang="en-US" sz="3200" dirty="0">
                <a:solidFill>
                  <a:schemeClr val="bg1"/>
                </a:solidFill>
              </a:rPr>
              <a:t>Project</a:t>
            </a:r>
            <a:r>
              <a:rPr lang="en-US" sz="3200" baseline="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ECHO HCV Collaborative</a:t>
            </a:r>
          </a:p>
        </p:txBody>
      </p:sp>
      <p:pic>
        <p:nvPicPr>
          <p:cNvPr id="24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77" y="212725"/>
            <a:ext cx="12192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6800" y="5315469"/>
            <a:ext cx="122540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0">
                <a:latin typeface="Geneva"/>
              </a:defRPr>
            </a:lvl1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AE1C7-669A-4F48-AE7B-A30D9CD74E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neva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ne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53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4" r:id="rId6"/>
    <p:sldLayoutId id="2147483662" r:id="rId7"/>
    <p:sldLayoutId id="214748366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CBBF18-3C1C-4AE9-9482-2FF8B3D94A73}" type="datetimeFigureOut">
              <a:rPr lang="en-US" altLang="en-US">
                <a:ea typeface="ＭＳ Ｐゴシック" panose="020B0600070205080204" pitchFamily="34" charset="-128"/>
                <a:cs typeface="+mn-cs"/>
              </a:rPr>
              <a:pPr>
                <a:defRPr/>
              </a:pPr>
              <a:t>4/18/22</a:t>
            </a:fld>
            <a:endParaRPr lang="en-US" altLang="en-US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2F381D-462D-4DB5-93FC-1D083472F675}" type="slidenum">
              <a:rPr lang="en-US" altLang="en-US"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1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4" r:id="rId2"/>
    <p:sldLayoutId id="214748371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01002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33CC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1D8395-1955-4AE6-9A0B-465BF2B80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4568"/>
            <a:ext cx="2582693" cy="5330952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5984750"/>
            <a:ext cx="2582693" cy="105155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D567D-6C4A-FD48-877F-22A12D9BD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1766" y="6175234"/>
            <a:ext cx="2013415" cy="5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4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Arial" panose="020B0604020202020204" pitchFamily="34" charset="0"/>
          <a:ea typeface="Gotham Book" charset="0"/>
          <a:cs typeface="Gotham Book" charset="0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atitisb.uw.edu/accessed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ologyinfo.com/hepatitis-b-virus-structure-epidemiology-symptoms-pathogenesis-diagnosis-treatment-and-vaccine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atitisb.uw.edu/page/primary-care-workgroup/guidance" TargetMode="Externa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585/mmwr.mm7113a1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patitis/resources/professionals/training/serology/training.htm" TargetMode="External"/><Relationship Id="rId2" Type="http://schemas.openxmlformats.org/officeDocument/2006/relationships/hyperlink" Target="https://www.cdc.gov/hepatitis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hepatitisb.uw.edu/page/primary-care-workgroup/guidance" TargetMode="External"/><Relationship Id="rId4" Type="http://schemas.openxmlformats.org/officeDocument/2006/relationships/hyperlink" Target="https://www.hepatitisb.uw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16" y="1700213"/>
            <a:ext cx="2210991" cy="3450431"/>
          </a:xfrm>
        </p:spPr>
        <p:txBody>
          <a:bodyPr>
            <a:normAutofit/>
          </a:bodyPr>
          <a:lstStyle/>
          <a:p>
            <a:r>
              <a:rPr lang="en-US" sz="1800" b="1" spc="225" dirty="0">
                <a:ea typeface="Gotham Bold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3999"/>
            <a:ext cx="8610600" cy="3821907"/>
          </a:xfrm>
        </p:spPr>
        <p:txBody>
          <a:bodyPr/>
          <a:lstStyle/>
          <a:p>
            <a:pPr marL="0" indent="0">
              <a:buNone/>
            </a:pPr>
            <a:br>
              <a:rPr lang="en-US" sz="18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2E883-A096-48D4-93D4-66548B171F40}"/>
              </a:ext>
            </a:extLst>
          </p:cNvPr>
          <p:cNvSpPr txBox="1"/>
          <p:nvPr/>
        </p:nvSpPr>
        <p:spPr>
          <a:xfrm>
            <a:off x="1600200" y="4495800"/>
            <a:ext cx="647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Karla Thornton, MD, MPH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Professor, Division of Infectious Diseases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Senior Associate Director, Project ECHO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kthornton@salud.unm.edu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88B3A-D2F6-4EB8-8E9C-983728F4C284}"/>
              </a:ext>
            </a:extLst>
          </p:cNvPr>
          <p:cNvSpPr txBox="1"/>
          <p:nvPr/>
        </p:nvSpPr>
        <p:spPr>
          <a:xfrm>
            <a:off x="1752600" y="24384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Hepatitis B (HBV): 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262970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2" y="1066800"/>
            <a:ext cx="9144000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019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https://www.hepatitisb.uw.edu/accessed</a:t>
            </a:r>
            <a:r>
              <a:rPr lang="en-US" dirty="0"/>
              <a:t> 2/14/22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HBV in the U.S.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BE103-47FA-4549-89FB-C5D37BF134DE}"/>
              </a:ext>
            </a:extLst>
          </p:cNvPr>
          <p:cNvSpPr txBox="1"/>
          <p:nvPr/>
        </p:nvSpPr>
        <p:spPr>
          <a:xfrm>
            <a:off x="0" y="6389132"/>
            <a:ext cx="906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Kowdley</a:t>
            </a:r>
            <a:r>
              <a:rPr lang="en-US" sz="1100" dirty="0"/>
              <a:t> KV, et al. Prevalence of chronic hepatitis B among foreign-born persons living in the U.S.by country of origin. Hepatology. 2012;56:422-33.</a:t>
            </a:r>
          </a:p>
        </p:txBody>
      </p:sp>
    </p:spTree>
    <p:extLst>
      <p:ext uri="{BB962C8B-B14F-4D97-AF65-F5344CB8AC3E}">
        <p14:creationId xmlns:p14="http://schemas.microsoft.com/office/powerpoint/2010/main" val="426030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1501640" y="5129946"/>
            <a:ext cx="6184508" cy="0"/>
          </a:xfrm>
          <a:custGeom>
            <a:avLst/>
            <a:gdLst/>
            <a:ahLst/>
            <a:cxnLst/>
            <a:rect l="l" t="t" r="r" b="b"/>
            <a:pathLst>
              <a:path w="6699884">
                <a:moveTo>
                  <a:pt x="0" y="0"/>
                </a:moveTo>
                <a:lnTo>
                  <a:pt x="6699808" y="0"/>
                </a:lnTo>
              </a:path>
            </a:pathLst>
          </a:custGeom>
          <a:ln w="34391">
            <a:solidFill>
              <a:srgbClr val="A7A7A7"/>
            </a:solidFill>
            <a:prstDash val="dot"/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6" name="object 46"/>
          <p:cNvSpPr/>
          <p:nvPr/>
        </p:nvSpPr>
        <p:spPr>
          <a:xfrm>
            <a:off x="1405758" y="51299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391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47" name="object 47"/>
          <p:cNvSpPr/>
          <p:nvPr/>
        </p:nvSpPr>
        <p:spPr>
          <a:xfrm>
            <a:off x="7734017" y="51299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391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1406770" y="5281480"/>
          <a:ext cx="6333396" cy="8353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3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Acute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Hepatitis</a:t>
                      </a:r>
                      <a:r>
                        <a:rPr sz="700" b="1" spc="-10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700" b="1" spc="4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B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2012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2013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2014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2015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2016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-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2017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2018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700" b="1" spc="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2019</a:t>
                      </a:r>
                      <a:endParaRPr sz="700">
                        <a:latin typeface="Lucida Sans"/>
                        <a:cs typeface="Lucida Sans"/>
                      </a:endParaRPr>
                    </a:p>
                  </a:txBody>
                  <a:tcPr marL="0" marR="0" marT="99646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Reported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acute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cases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R w="1905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2,895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905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3,050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2,791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3,370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3,218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3,409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3,322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700" b="1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3,192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1511" marB="0">
                    <a:lnL w="12700">
                      <a:solidFill>
                        <a:srgbClr val="005E6D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-1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Estimated </a:t>
                      </a: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acute</a:t>
                      </a:r>
                      <a:r>
                        <a:rPr sz="700" b="1" spc="-15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infections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R w="1905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18,800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905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19,800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18,100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21,900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20,900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-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22,200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21,600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2700">
                      <a:solidFill>
                        <a:srgbClr val="005E6D"/>
                      </a:solidFill>
                      <a:prstDash val="solid"/>
                    </a:lnL>
                    <a:lnR w="12700">
                      <a:solidFill>
                        <a:srgbClr val="005E6D"/>
                      </a:solidFill>
                      <a:prstDash val="solid"/>
                    </a:lnR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spc="20" dirty="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20,700</a:t>
                      </a:r>
                      <a:endParaRPr sz="700" dirty="0">
                        <a:latin typeface="Tahoma"/>
                        <a:cs typeface="Tahoma"/>
                      </a:endParaRPr>
                    </a:p>
                  </a:txBody>
                  <a:tcPr marL="0" marR="0" marT="74442" marB="0">
                    <a:lnL w="12700">
                      <a:solidFill>
                        <a:srgbClr val="005E6D"/>
                      </a:solidFill>
                      <a:prstDash val="solid"/>
                    </a:lnL>
                    <a:solidFill>
                      <a:srgbClr val="E5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1395046" y="6202210"/>
            <a:ext cx="6280052" cy="47350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646" spc="-28" dirty="0">
                <a:solidFill>
                  <a:srgbClr val="231F20"/>
                </a:solidFill>
                <a:latin typeface="Century Gothic"/>
                <a:cs typeface="Century Gothic"/>
              </a:rPr>
              <a:t>Source: </a:t>
            </a:r>
            <a:r>
              <a:rPr sz="646" spc="-83" dirty="0">
                <a:solidFill>
                  <a:srgbClr val="231F20"/>
                </a:solidFill>
                <a:latin typeface="Century Gothic"/>
                <a:cs typeface="Century Gothic"/>
              </a:rPr>
              <a:t>CDC, </a:t>
            </a:r>
            <a:r>
              <a:rPr sz="646" spc="-28" dirty="0">
                <a:solidFill>
                  <a:srgbClr val="231F20"/>
                </a:solidFill>
                <a:latin typeface="Century Gothic"/>
                <a:cs typeface="Century Gothic"/>
              </a:rPr>
              <a:t>National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Notifiable </a:t>
            </a:r>
            <a:r>
              <a:rPr sz="646" spc="-14" dirty="0">
                <a:solidFill>
                  <a:srgbClr val="231F20"/>
                </a:solidFill>
                <a:latin typeface="Century Gothic"/>
                <a:cs typeface="Century Gothic"/>
              </a:rPr>
              <a:t>Diseases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Surveillance</a:t>
            </a:r>
            <a:r>
              <a:rPr sz="646" spc="-37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46" spc="-5" dirty="0">
                <a:solidFill>
                  <a:srgbClr val="231F20"/>
                </a:solidFill>
                <a:latin typeface="Century Gothic"/>
                <a:cs typeface="Century Gothic"/>
              </a:rPr>
              <a:t>System.</a:t>
            </a:r>
            <a:endParaRPr sz="646">
              <a:latin typeface="Century Gothic"/>
              <a:cs typeface="Century Gothic"/>
            </a:endParaRPr>
          </a:p>
          <a:p>
            <a:pPr marL="11723" marR="4689">
              <a:lnSpc>
                <a:spcPct val="107200"/>
              </a:lnSpc>
              <a:spcBef>
                <a:spcPts val="415"/>
              </a:spcBef>
            </a:pPr>
            <a:r>
              <a:rPr sz="646" spc="-32" dirty="0">
                <a:solidFill>
                  <a:srgbClr val="231F20"/>
                </a:solidFill>
                <a:latin typeface="Century Gothic"/>
                <a:cs typeface="Century Gothic"/>
              </a:rPr>
              <a:t>* </a:t>
            </a:r>
            <a:r>
              <a:rPr sz="646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number </a:t>
            </a:r>
            <a:r>
              <a:rPr sz="646" spc="-14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estimated </a:t>
            </a:r>
            <a:r>
              <a:rPr sz="646" spc="-9" dirty="0">
                <a:solidFill>
                  <a:srgbClr val="231F20"/>
                </a:solidFill>
                <a:latin typeface="Century Gothic"/>
                <a:cs typeface="Century Gothic"/>
              </a:rPr>
              <a:t>viral </a:t>
            </a:r>
            <a:r>
              <a:rPr sz="646" spc="-14" dirty="0">
                <a:solidFill>
                  <a:srgbClr val="231F20"/>
                </a:solidFill>
                <a:latin typeface="Century Gothic"/>
                <a:cs typeface="Century Gothic"/>
              </a:rPr>
              <a:t>hepatitis infections </a:t>
            </a:r>
            <a:r>
              <a:rPr sz="646" spc="-28" dirty="0">
                <a:solidFill>
                  <a:srgbClr val="231F20"/>
                </a:solidFill>
                <a:latin typeface="Century Gothic"/>
                <a:cs typeface="Century Gothic"/>
              </a:rPr>
              <a:t>was determined </a:t>
            </a:r>
            <a:r>
              <a:rPr sz="646" spc="-42" dirty="0">
                <a:solidFill>
                  <a:srgbClr val="231F20"/>
                </a:solidFill>
                <a:latin typeface="Century Gothic"/>
                <a:cs typeface="Century Gothic"/>
              </a:rPr>
              <a:t>by </a:t>
            </a:r>
            <a:r>
              <a:rPr sz="646" spc="-9" dirty="0">
                <a:solidFill>
                  <a:srgbClr val="231F20"/>
                </a:solidFill>
                <a:latin typeface="Century Gothic"/>
                <a:cs typeface="Century Gothic"/>
              </a:rPr>
              <a:t>multiplying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number </a:t>
            </a:r>
            <a:r>
              <a:rPr sz="646" spc="-14" dirty="0">
                <a:solidFill>
                  <a:srgbClr val="231F20"/>
                </a:solidFill>
                <a:latin typeface="Century Gothic"/>
                <a:cs typeface="Century Gothic"/>
              </a:rPr>
              <a:t>of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reported </a:t>
            </a:r>
            <a:r>
              <a:rPr sz="646" spc="-32" dirty="0">
                <a:solidFill>
                  <a:srgbClr val="231F20"/>
                </a:solidFill>
                <a:latin typeface="Century Gothic"/>
                <a:cs typeface="Century Gothic"/>
              </a:rPr>
              <a:t>cases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met the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classification </a:t>
            </a:r>
            <a:r>
              <a:rPr sz="646" spc="-9" dirty="0">
                <a:solidFill>
                  <a:srgbClr val="231F20"/>
                </a:solidFill>
                <a:latin typeface="Century Gothic"/>
                <a:cs typeface="Century Gothic"/>
              </a:rPr>
              <a:t>criteria </a:t>
            </a:r>
            <a:r>
              <a:rPr sz="646" spc="9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646" spc="-97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confirmed </a:t>
            </a:r>
            <a:r>
              <a:rPr sz="646" spc="-55" dirty="0">
                <a:solidFill>
                  <a:srgbClr val="231F20"/>
                </a:solidFill>
                <a:latin typeface="Century Gothic"/>
                <a:cs typeface="Century Gothic"/>
              </a:rPr>
              <a:t>case  </a:t>
            </a:r>
            <a:r>
              <a:rPr sz="646" spc="-42" dirty="0">
                <a:solidFill>
                  <a:srgbClr val="231F20"/>
                </a:solidFill>
                <a:latin typeface="Century Gothic"/>
                <a:cs typeface="Century Gothic"/>
              </a:rPr>
              <a:t>by </a:t>
            </a:r>
            <a:r>
              <a:rPr sz="646" spc="-97" dirty="0">
                <a:solidFill>
                  <a:srgbClr val="231F20"/>
                </a:solidFill>
                <a:latin typeface="Century Gothic"/>
                <a:cs typeface="Century Gothic"/>
              </a:rPr>
              <a:t>a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factor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that </a:t>
            </a:r>
            <a:r>
              <a:rPr sz="646" spc="-28" dirty="0">
                <a:solidFill>
                  <a:srgbClr val="231F20"/>
                </a:solidFill>
                <a:latin typeface="Century Gothic"/>
                <a:cs typeface="Century Gothic"/>
              </a:rPr>
              <a:t>adjusted </a:t>
            </a:r>
            <a:r>
              <a:rPr sz="646" spc="9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underascertainment </a:t>
            </a:r>
            <a:r>
              <a:rPr sz="646" spc="-55" dirty="0">
                <a:solidFill>
                  <a:srgbClr val="231F20"/>
                </a:solidFill>
                <a:latin typeface="Century Gothic"/>
                <a:cs typeface="Century Gothic"/>
              </a:rPr>
              <a:t>and </a:t>
            </a:r>
            <a:r>
              <a:rPr sz="646" spc="-14" dirty="0">
                <a:solidFill>
                  <a:srgbClr val="231F20"/>
                </a:solidFill>
                <a:latin typeface="Century Gothic"/>
                <a:cs typeface="Century Gothic"/>
              </a:rPr>
              <a:t>underreporting. </a:t>
            </a:r>
            <a:r>
              <a:rPr sz="646" dirty="0">
                <a:solidFill>
                  <a:srgbClr val="231F20"/>
                </a:solidFill>
                <a:latin typeface="Century Gothic"/>
                <a:cs typeface="Century Gothic"/>
              </a:rPr>
              <a:t>The </a:t>
            </a:r>
            <a:r>
              <a:rPr sz="646" spc="42" dirty="0">
                <a:solidFill>
                  <a:srgbClr val="231F20"/>
                </a:solidFill>
                <a:latin typeface="Century Gothic"/>
                <a:cs typeface="Century Gothic"/>
              </a:rPr>
              <a:t>95%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bootstrap </a:t>
            </a:r>
            <a:r>
              <a:rPr sz="646" spc="-46" dirty="0">
                <a:solidFill>
                  <a:srgbClr val="231F20"/>
                </a:solidFill>
                <a:latin typeface="Century Gothic"/>
                <a:cs typeface="Century Gothic"/>
              </a:rPr>
              <a:t>confidence </a:t>
            </a:r>
            <a:r>
              <a:rPr sz="646" spc="-5" dirty="0">
                <a:solidFill>
                  <a:srgbClr val="231F20"/>
                </a:solidFill>
                <a:latin typeface="Century Gothic"/>
                <a:cs typeface="Century Gothic"/>
              </a:rPr>
              <a:t>intervals </a:t>
            </a:r>
            <a:r>
              <a:rPr sz="646" spc="9" dirty="0">
                <a:solidFill>
                  <a:srgbClr val="231F20"/>
                </a:solidFill>
                <a:latin typeface="Century Gothic"/>
                <a:cs typeface="Century Gothic"/>
              </a:rPr>
              <a:t>for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the estimated </a:t>
            </a:r>
            <a:r>
              <a:rPr sz="646" spc="-18" dirty="0">
                <a:solidFill>
                  <a:srgbClr val="231F20"/>
                </a:solidFill>
                <a:latin typeface="Century Gothic"/>
                <a:cs typeface="Century Gothic"/>
              </a:rPr>
              <a:t>number </a:t>
            </a:r>
            <a:r>
              <a:rPr sz="646" spc="-14" dirty="0">
                <a:solidFill>
                  <a:srgbClr val="231F20"/>
                </a:solidFill>
                <a:latin typeface="Century Gothic"/>
                <a:cs typeface="Century Gothic"/>
              </a:rPr>
              <a:t>of infections </a:t>
            </a:r>
            <a:r>
              <a:rPr sz="646" spc="-42" dirty="0">
                <a:solidFill>
                  <a:srgbClr val="231F20"/>
                </a:solidFill>
                <a:latin typeface="Century Gothic"/>
                <a:cs typeface="Century Gothic"/>
              </a:rPr>
              <a:t>are </a:t>
            </a:r>
            <a:r>
              <a:rPr sz="646" spc="-32" dirty="0">
                <a:solidFill>
                  <a:srgbClr val="231F20"/>
                </a:solidFill>
                <a:latin typeface="Century Gothic"/>
                <a:cs typeface="Century Gothic"/>
              </a:rPr>
              <a:t>displayed </a:t>
            </a:r>
            <a:r>
              <a:rPr sz="646" dirty="0">
                <a:solidFill>
                  <a:srgbClr val="231F20"/>
                </a:solidFill>
                <a:latin typeface="Century Gothic"/>
                <a:cs typeface="Century Gothic"/>
              </a:rPr>
              <a:t>in  </a:t>
            </a:r>
            <a:r>
              <a:rPr sz="646" spc="-23" dirty="0">
                <a:solidFill>
                  <a:srgbClr val="231F20"/>
                </a:solidFill>
                <a:latin typeface="Century Gothic"/>
                <a:cs typeface="Century Gothic"/>
              </a:rPr>
              <a:t>the</a:t>
            </a:r>
            <a:r>
              <a:rPr sz="646" spc="-42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646" spc="-32" dirty="0">
                <a:solidFill>
                  <a:srgbClr val="8C2689"/>
                </a:solidFill>
                <a:latin typeface="Century Gothic"/>
                <a:cs typeface="Century Gothic"/>
              </a:rPr>
              <a:t>Appendix</a:t>
            </a:r>
            <a:r>
              <a:rPr sz="646" spc="-32" dirty="0">
                <a:solidFill>
                  <a:srgbClr val="231F20"/>
                </a:solidFill>
                <a:latin typeface="Century Gothic"/>
                <a:cs typeface="Century Gothic"/>
              </a:rPr>
              <a:t>.</a:t>
            </a:r>
            <a:endParaRPr sz="646">
              <a:latin typeface="Century Gothic"/>
              <a:cs typeface="Century 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87232" y="458230"/>
            <a:ext cx="0" cy="48064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B2589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52" name="object 52"/>
          <p:cNvSpPr/>
          <p:nvPr/>
        </p:nvSpPr>
        <p:spPr>
          <a:xfrm>
            <a:off x="6064851" y="458230"/>
            <a:ext cx="0" cy="48064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0"/>
                </a:moveTo>
                <a:lnTo>
                  <a:pt x="0" y="51561"/>
                </a:lnTo>
              </a:path>
            </a:pathLst>
          </a:custGeom>
          <a:ln w="10960">
            <a:solidFill>
              <a:srgbClr val="8B2589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53" name="object 53"/>
          <p:cNvSpPr/>
          <p:nvPr/>
        </p:nvSpPr>
        <p:spPr>
          <a:xfrm>
            <a:off x="6109613" y="468331"/>
            <a:ext cx="0" cy="37514"/>
          </a:xfrm>
          <a:custGeom>
            <a:avLst/>
            <a:gdLst/>
            <a:ahLst/>
            <a:cxnLst/>
            <a:rect l="l" t="t" r="r" b="b"/>
            <a:pathLst>
              <a:path h="40640">
                <a:moveTo>
                  <a:pt x="0" y="0"/>
                </a:moveTo>
                <a:lnTo>
                  <a:pt x="0" y="40627"/>
                </a:lnTo>
              </a:path>
            </a:pathLst>
          </a:custGeom>
          <a:ln w="10960">
            <a:solidFill>
              <a:srgbClr val="8B2589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54" name="object 54"/>
          <p:cNvSpPr/>
          <p:nvPr/>
        </p:nvSpPr>
        <p:spPr>
          <a:xfrm>
            <a:off x="6131992" y="438506"/>
            <a:ext cx="0" cy="67408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936"/>
                </a:lnTo>
              </a:path>
            </a:pathLst>
          </a:custGeom>
          <a:ln w="10960">
            <a:solidFill>
              <a:srgbClr val="8B2589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55" name="object 55"/>
          <p:cNvSpPr/>
          <p:nvPr/>
        </p:nvSpPr>
        <p:spPr>
          <a:xfrm>
            <a:off x="5971347" y="300555"/>
            <a:ext cx="185225" cy="22566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121945" y="244055"/>
                </a:moveTo>
                <a:lnTo>
                  <a:pt x="11785" y="244055"/>
                </a:lnTo>
                <a:lnTo>
                  <a:pt x="5257" y="244055"/>
                </a:lnTo>
                <a:lnTo>
                  <a:pt x="0" y="238772"/>
                </a:lnTo>
                <a:lnTo>
                  <a:pt x="0" y="232244"/>
                </a:lnTo>
                <a:lnTo>
                  <a:pt x="0" y="13271"/>
                </a:lnTo>
                <a:lnTo>
                  <a:pt x="0" y="5943"/>
                </a:lnTo>
                <a:lnTo>
                  <a:pt x="5943" y="0"/>
                </a:lnTo>
                <a:lnTo>
                  <a:pt x="13271" y="0"/>
                </a:lnTo>
                <a:lnTo>
                  <a:pt x="186943" y="0"/>
                </a:lnTo>
                <a:lnTo>
                  <a:pt x="194271" y="0"/>
                </a:lnTo>
                <a:lnTo>
                  <a:pt x="200215" y="5943"/>
                </a:lnTo>
                <a:lnTo>
                  <a:pt x="200215" y="13271"/>
                </a:lnTo>
                <a:lnTo>
                  <a:pt x="200215" y="119748"/>
                </a:lnTo>
              </a:path>
            </a:pathLst>
          </a:custGeom>
          <a:ln w="10960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56" name="object 56"/>
          <p:cNvSpPr/>
          <p:nvPr/>
        </p:nvSpPr>
        <p:spPr>
          <a:xfrm>
            <a:off x="5986335" y="318604"/>
            <a:ext cx="155176" cy="187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57" name="object 57"/>
          <p:cNvSpPr/>
          <p:nvPr/>
        </p:nvSpPr>
        <p:spPr>
          <a:xfrm>
            <a:off x="5971350" y="300561"/>
            <a:ext cx="185225" cy="225669"/>
          </a:xfrm>
          <a:custGeom>
            <a:avLst/>
            <a:gdLst/>
            <a:ahLst/>
            <a:cxnLst/>
            <a:rect l="l" t="t" r="r" b="b"/>
            <a:pathLst>
              <a:path w="200660" h="244475">
                <a:moveTo>
                  <a:pt x="78270" y="0"/>
                </a:moveTo>
                <a:lnTo>
                  <a:pt x="188429" y="0"/>
                </a:lnTo>
                <a:lnTo>
                  <a:pt x="194957" y="0"/>
                </a:lnTo>
                <a:lnTo>
                  <a:pt x="200202" y="5283"/>
                </a:lnTo>
                <a:lnTo>
                  <a:pt x="200202" y="11811"/>
                </a:lnTo>
                <a:lnTo>
                  <a:pt x="200202" y="230784"/>
                </a:lnTo>
                <a:lnTo>
                  <a:pt x="200202" y="238112"/>
                </a:lnTo>
                <a:lnTo>
                  <a:pt x="194271" y="244043"/>
                </a:lnTo>
                <a:lnTo>
                  <a:pt x="186944" y="244043"/>
                </a:lnTo>
                <a:lnTo>
                  <a:pt x="13271" y="244043"/>
                </a:lnTo>
                <a:lnTo>
                  <a:pt x="5943" y="244043"/>
                </a:lnTo>
                <a:lnTo>
                  <a:pt x="0" y="238112"/>
                </a:lnTo>
                <a:lnTo>
                  <a:pt x="0" y="230784"/>
                </a:lnTo>
                <a:lnTo>
                  <a:pt x="0" y="124307"/>
                </a:lnTo>
              </a:path>
            </a:pathLst>
          </a:custGeom>
          <a:ln w="10960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58" name="object 58"/>
          <p:cNvSpPr txBox="1"/>
          <p:nvPr/>
        </p:nvSpPr>
        <p:spPr>
          <a:xfrm>
            <a:off x="1395046" y="251624"/>
            <a:ext cx="6303498" cy="10066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830028">
              <a:lnSpc>
                <a:spcPts val="1135"/>
              </a:lnSpc>
              <a:spcBef>
                <a:spcPts val="120"/>
              </a:spcBef>
            </a:pPr>
            <a:r>
              <a:rPr sz="923" b="1" spc="69" dirty="0">
                <a:solidFill>
                  <a:srgbClr val="005E6D"/>
                </a:solidFill>
                <a:latin typeface="Century Gothic"/>
                <a:cs typeface="Century Gothic"/>
              </a:rPr>
              <a:t>2019 </a:t>
            </a:r>
            <a:r>
              <a:rPr sz="969" b="1" spc="83" dirty="0">
                <a:solidFill>
                  <a:srgbClr val="8C2689"/>
                </a:solidFill>
                <a:latin typeface="Century Gothic"/>
                <a:cs typeface="Century Gothic"/>
              </a:rPr>
              <a:t>VIRAL</a:t>
            </a:r>
            <a:r>
              <a:rPr sz="969" b="1" spc="-23" dirty="0">
                <a:solidFill>
                  <a:srgbClr val="8C2689"/>
                </a:solidFill>
                <a:latin typeface="Century Gothic"/>
                <a:cs typeface="Century Gothic"/>
              </a:rPr>
              <a:t> </a:t>
            </a:r>
            <a:r>
              <a:rPr sz="969" b="1" spc="120" dirty="0">
                <a:solidFill>
                  <a:srgbClr val="8C2689"/>
                </a:solidFill>
                <a:latin typeface="Century Gothic"/>
                <a:cs typeface="Century Gothic"/>
              </a:rPr>
              <a:t>HEPATITIS</a:t>
            </a:r>
            <a:endParaRPr sz="969">
              <a:latin typeface="Century Gothic"/>
              <a:cs typeface="Century Gothic"/>
            </a:endParaRPr>
          </a:p>
          <a:p>
            <a:pPr marL="4830028">
              <a:lnSpc>
                <a:spcPts val="1135"/>
              </a:lnSpc>
            </a:pPr>
            <a:r>
              <a:rPr sz="969" spc="28" dirty="0">
                <a:solidFill>
                  <a:srgbClr val="005E6D"/>
                </a:solidFill>
                <a:latin typeface="Century Gothic"/>
                <a:cs typeface="Century Gothic"/>
              </a:rPr>
              <a:t>SURVEILLANCE</a:t>
            </a:r>
            <a:r>
              <a:rPr sz="969" spc="65" dirty="0">
                <a:solidFill>
                  <a:srgbClr val="005E6D"/>
                </a:solidFill>
                <a:latin typeface="Century Gothic"/>
                <a:cs typeface="Century Gothic"/>
              </a:rPr>
              <a:t> REPORT</a:t>
            </a:r>
            <a:endParaRPr sz="969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1723" marR="249708">
              <a:lnSpc>
                <a:spcPct val="107200"/>
              </a:lnSpc>
              <a:spcBef>
                <a:spcPts val="914"/>
              </a:spcBef>
            </a:pPr>
            <a:r>
              <a:rPr sz="1292" b="1" spc="-18" dirty="0">
                <a:solidFill>
                  <a:srgbClr val="005E6D"/>
                </a:solidFill>
                <a:latin typeface="Lucida Sans"/>
                <a:cs typeface="Lucida Sans"/>
              </a:rPr>
              <a:t>Figure</a:t>
            </a:r>
            <a:r>
              <a:rPr sz="1292" b="1" spc="-83" dirty="0">
                <a:solidFill>
                  <a:srgbClr val="005E6D"/>
                </a:solidFill>
                <a:latin typeface="Lucida Sans"/>
                <a:cs typeface="Lucida Sans"/>
              </a:rPr>
              <a:t> </a:t>
            </a:r>
            <a:r>
              <a:rPr sz="1292" b="1" spc="9" dirty="0">
                <a:solidFill>
                  <a:srgbClr val="005E6D"/>
                </a:solidFill>
                <a:latin typeface="Lucida Sans"/>
                <a:cs typeface="Lucida Sans"/>
              </a:rPr>
              <a:t>2.1.</a:t>
            </a:r>
            <a:r>
              <a:rPr sz="1292" b="1" spc="-78" dirty="0">
                <a:solidFill>
                  <a:srgbClr val="005E6D"/>
                </a:solidFill>
                <a:latin typeface="Lucida Sans"/>
                <a:cs typeface="Lucida Sans"/>
              </a:rPr>
              <a:t> </a:t>
            </a:r>
            <a:r>
              <a:rPr sz="1292" b="1" spc="-32" dirty="0">
                <a:solidFill>
                  <a:srgbClr val="8C2689"/>
                </a:solidFill>
                <a:latin typeface="Lucida Sans"/>
                <a:cs typeface="Lucida Sans"/>
              </a:rPr>
              <a:t>Number</a:t>
            </a:r>
            <a:r>
              <a:rPr sz="1292" b="1" spc="-111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18" dirty="0">
                <a:solidFill>
                  <a:srgbClr val="8C2689"/>
                </a:solidFill>
                <a:latin typeface="Lucida Sans"/>
                <a:cs typeface="Lucida Sans"/>
              </a:rPr>
              <a:t>of</a:t>
            </a:r>
            <a:r>
              <a:rPr sz="1292" b="1" spc="-102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9" dirty="0">
                <a:solidFill>
                  <a:srgbClr val="8C2689"/>
                </a:solidFill>
                <a:latin typeface="Lucida Sans"/>
                <a:cs typeface="Lucida Sans"/>
              </a:rPr>
              <a:t>reported</a:t>
            </a:r>
            <a:r>
              <a:rPr sz="1292" b="1" spc="-78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dirty="0">
                <a:solidFill>
                  <a:srgbClr val="8C2689"/>
                </a:solidFill>
                <a:latin typeface="Lucida Sans"/>
                <a:cs typeface="Lucida Sans"/>
              </a:rPr>
              <a:t>acute</a:t>
            </a:r>
            <a:r>
              <a:rPr sz="1292" b="1" spc="-83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5" dirty="0">
                <a:solidFill>
                  <a:srgbClr val="8C2689"/>
                </a:solidFill>
                <a:latin typeface="Lucida Sans"/>
                <a:cs typeface="Lucida Sans"/>
              </a:rPr>
              <a:t>hepatitis</a:t>
            </a:r>
            <a:r>
              <a:rPr sz="1292" b="1" spc="-78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69" dirty="0">
                <a:solidFill>
                  <a:srgbClr val="8C2689"/>
                </a:solidFill>
                <a:latin typeface="Lucida Sans"/>
                <a:cs typeface="Lucida Sans"/>
              </a:rPr>
              <a:t>B</a:t>
            </a:r>
            <a:r>
              <a:rPr sz="1292" b="1" spc="-105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32" dirty="0">
                <a:solidFill>
                  <a:srgbClr val="8C2689"/>
                </a:solidFill>
                <a:latin typeface="Lucida Sans"/>
                <a:cs typeface="Lucida Sans"/>
              </a:rPr>
              <a:t>virus</a:t>
            </a:r>
            <a:r>
              <a:rPr sz="1292" b="1" spc="-78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14" dirty="0">
                <a:solidFill>
                  <a:srgbClr val="8C2689"/>
                </a:solidFill>
                <a:latin typeface="Lucida Sans"/>
                <a:cs typeface="Lucida Sans"/>
              </a:rPr>
              <a:t>infection</a:t>
            </a:r>
            <a:r>
              <a:rPr sz="1292" b="1" spc="-83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28" dirty="0">
                <a:solidFill>
                  <a:srgbClr val="8C2689"/>
                </a:solidFill>
                <a:latin typeface="Lucida Sans"/>
                <a:cs typeface="Lucida Sans"/>
              </a:rPr>
              <a:t>cases</a:t>
            </a:r>
            <a:r>
              <a:rPr sz="1292" b="1" spc="-78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18" dirty="0">
                <a:solidFill>
                  <a:srgbClr val="8C2689"/>
                </a:solidFill>
                <a:latin typeface="Lucida Sans"/>
                <a:cs typeface="Lucida Sans"/>
              </a:rPr>
              <a:t>and  </a:t>
            </a:r>
            <a:r>
              <a:rPr sz="1292" b="1" spc="-9" dirty="0">
                <a:solidFill>
                  <a:srgbClr val="8C2689"/>
                </a:solidFill>
                <a:latin typeface="Lucida Sans"/>
                <a:cs typeface="Lucida Sans"/>
              </a:rPr>
              <a:t>estimated </a:t>
            </a:r>
            <a:r>
              <a:rPr sz="1292" b="1" spc="-23" dirty="0">
                <a:solidFill>
                  <a:srgbClr val="8C2689"/>
                </a:solidFill>
                <a:latin typeface="Lucida Sans"/>
                <a:cs typeface="Lucida Sans"/>
              </a:rPr>
              <a:t>infections* </a:t>
            </a:r>
            <a:r>
              <a:rPr sz="1292" b="1" spc="-60" dirty="0">
                <a:solidFill>
                  <a:srgbClr val="8C2689"/>
                </a:solidFill>
                <a:latin typeface="Lucida Sans"/>
                <a:cs typeface="Lucida Sans"/>
              </a:rPr>
              <a:t>— </a:t>
            </a:r>
            <a:r>
              <a:rPr sz="1292" b="1" spc="-9" dirty="0">
                <a:solidFill>
                  <a:srgbClr val="8C2689"/>
                </a:solidFill>
                <a:latin typeface="Lucida Sans"/>
                <a:cs typeface="Lucida Sans"/>
              </a:rPr>
              <a:t>United </a:t>
            </a:r>
            <a:r>
              <a:rPr sz="1292" b="1" spc="28" dirty="0">
                <a:solidFill>
                  <a:srgbClr val="8C2689"/>
                </a:solidFill>
                <a:latin typeface="Lucida Sans"/>
                <a:cs typeface="Lucida Sans"/>
              </a:rPr>
              <a:t>States,</a:t>
            </a:r>
            <a:r>
              <a:rPr sz="1292" b="1" spc="-314" dirty="0">
                <a:solidFill>
                  <a:srgbClr val="8C2689"/>
                </a:solidFill>
                <a:latin typeface="Lucida Sans"/>
                <a:cs typeface="Lucida Sans"/>
              </a:rPr>
              <a:t> </a:t>
            </a:r>
            <a:r>
              <a:rPr sz="1292" b="1" spc="-9" dirty="0">
                <a:solidFill>
                  <a:srgbClr val="8C2689"/>
                </a:solidFill>
                <a:latin typeface="Lucida Sans"/>
                <a:cs typeface="Lucida Sans"/>
              </a:rPr>
              <a:t>2012–2019</a:t>
            </a:r>
            <a:endParaRPr sz="1292">
              <a:latin typeface="Lucida Sans"/>
              <a:cs typeface="Lucida Sans"/>
            </a:endParaRPr>
          </a:p>
        </p:txBody>
      </p:sp>
      <p:pic>
        <p:nvPicPr>
          <p:cNvPr id="60" name="Picture 59" descr="The number of reported cases and estimated infections of acute hepatitis B in the United States during 2012–2019. During 2019, the number of reported cases was 3,192, which corresponds to 20,700 estimated infections after adjusting for case underascertainment and underreporting. ">
            <a:extLst>
              <a:ext uri="{FF2B5EF4-FFF2-40B4-BE49-F238E27FC236}">
                <a16:creationId xmlns:a16="http://schemas.microsoft.com/office/drawing/2014/main" id="{9EFE9245-DA59-4FCF-9C2C-566253DB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53779"/>
            <a:ext cx="6641827" cy="36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9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HBV Terminology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274051" y="1600200"/>
            <a:ext cx="6126749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Three proteins expressed by HBV 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Surface antigen – hallmark of infection</a:t>
            </a:r>
          </a:p>
          <a:p>
            <a:pPr lvl="1" eaLnBrk="1" hangingPunct="1"/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HBsAg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Core antigen </a:t>
            </a:r>
          </a:p>
          <a:p>
            <a:pPr lvl="1" eaLnBrk="1" hangingPunct="1"/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HBcAg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Envelope antigen</a:t>
            </a:r>
          </a:p>
          <a:p>
            <a:pPr lvl="1" eaLnBrk="1" hangingPunct="1"/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HBeAg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6109C-1E06-4AAF-8CED-9CC0989A9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14" y="2858155"/>
            <a:ext cx="5239372" cy="3245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708AA-C77F-4D17-8B8A-88962C507E30}"/>
              </a:ext>
            </a:extLst>
          </p:cNvPr>
          <p:cNvSpPr txBox="1"/>
          <p:nvPr/>
        </p:nvSpPr>
        <p:spPr>
          <a:xfrm>
            <a:off x="457200" y="6400800"/>
            <a:ext cx="810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https://microbiologyinfo.com/hepatitis-b-virus-structure-epidemiology-symptoms-pathogenesis-diagnosis-treatment-and-vaccines/</a:t>
            </a:r>
            <a:r>
              <a:rPr lang="en-US" sz="1400" dirty="0"/>
              <a:t> Accessed 2_4_22</a:t>
            </a:r>
          </a:p>
        </p:txBody>
      </p:sp>
    </p:spTree>
    <p:extLst>
      <p:ext uri="{BB962C8B-B14F-4D97-AF65-F5344CB8AC3E}">
        <p14:creationId xmlns:p14="http://schemas.microsoft.com/office/powerpoint/2010/main" val="105131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5560"/>
              </p:ext>
            </p:extLst>
          </p:nvPr>
        </p:nvGraphicFramePr>
        <p:xfrm>
          <a:off x="540326" y="845641"/>
          <a:ext cx="7996845" cy="5932204"/>
        </p:xfrm>
        <a:graphic>
          <a:graphicData uri="http://schemas.openxmlformats.org/drawingml/2006/table">
            <a:tbl>
              <a:tblPr/>
              <a:tblGrid>
                <a:gridCol w="177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Name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Abbreviation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Interpretation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Hepatitis B Surface Antigen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HBsAg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Indicates active infection. Indicates chronic infection if persistent &gt;6 mos.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Hepatitis B Surface Antibody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000" b="1" dirty="0">
                          <a:latin typeface="+mn-lt"/>
                        </a:rPr>
                        <a:t>anti-HBs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Indicates immunity in persons without HBV exposure.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Hepatitis B Core Antigen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HBcAg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The core protein is inner structure of the virus and encloses the DNA. Cannot be measured</a:t>
                      </a:r>
                      <a:r>
                        <a:rPr lang="en-US" sz="2000" i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in serum.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Hepatitis B Core Antibody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anti-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HBc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Indicates exposure. NOT seen in those immune because of vaccine.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Hepatitis B e Antigen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HBeAg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Ongoing replication, higher infectivity.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Hepatitis B e Antibody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anti-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HBe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Infection resolving.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762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HBV Terminology</a:t>
            </a:r>
          </a:p>
        </p:txBody>
      </p:sp>
    </p:spTree>
    <p:extLst>
      <p:ext uri="{BB962C8B-B14F-4D97-AF65-F5344CB8AC3E}">
        <p14:creationId xmlns:p14="http://schemas.microsoft.com/office/powerpoint/2010/main" val="256630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8" y="365126"/>
            <a:ext cx="7859742" cy="4741712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HBV Testing</a:t>
            </a:r>
          </a:p>
        </p:txBody>
      </p:sp>
    </p:spTree>
    <p:extLst>
      <p:ext uri="{BB962C8B-B14F-4D97-AF65-F5344CB8AC3E}">
        <p14:creationId xmlns:p14="http://schemas.microsoft.com/office/powerpoint/2010/main" val="61153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 B Guidance_2_24_2020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t="15701" r="25918" b="6173"/>
          <a:stretch/>
        </p:blipFill>
        <p:spPr>
          <a:xfrm>
            <a:off x="1268083" y="146648"/>
            <a:ext cx="5918795" cy="6430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CB53A-5ADA-4F5B-9B65-5188F8EA8F31}"/>
              </a:ext>
            </a:extLst>
          </p:cNvPr>
          <p:cNvSpPr txBox="1"/>
          <p:nvPr/>
        </p:nvSpPr>
        <p:spPr>
          <a:xfrm>
            <a:off x="0" y="657696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Hepatitis B Management: Guidance for the Primary Care Provider - HBV Primary Care Workgroup - Hepatitis B Online (uw.edu)</a:t>
            </a:r>
            <a:r>
              <a:rPr lang="en-US" sz="1200" dirty="0"/>
              <a:t> Accessed 4_1_22</a:t>
            </a:r>
          </a:p>
        </p:txBody>
      </p:sp>
    </p:spTree>
    <p:extLst>
      <p:ext uri="{BB962C8B-B14F-4D97-AF65-F5344CB8AC3E}">
        <p14:creationId xmlns:p14="http://schemas.microsoft.com/office/powerpoint/2010/main" val="25818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 B Guidance_2_24_2020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17268" r="22124" b="29734"/>
          <a:stretch/>
        </p:blipFill>
        <p:spPr>
          <a:xfrm>
            <a:off x="335560" y="546655"/>
            <a:ext cx="8430935" cy="56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63319-820C-43AB-9B4F-40A678EE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9" y="0"/>
            <a:ext cx="752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Question </a:t>
            </a:r>
            <a:r>
              <a:rPr lang="en-US" altLang="en-US" dirty="0">
                <a:latin typeface="Calibri" panose="020F0502020204030204" pitchFamily="34" charset="0"/>
              </a:rPr>
              <a:t># 4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Which is the best test to screen for chronic HBV infection?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Antibody against hepatitis B core antigen (anti-</a:t>
            </a:r>
            <a:r>
              <a:rPr lang="en-US" altLang="en-US" dirty="0" err="1">
                <a:latin typeface="Calibri" panose="020F0502020204030204" pitchFamily="34" charset="0"/>
              </a:rPr>
              <a:t>HBc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Hepatitis B e antigen (</a:t>
            </a:r>
            <a:r>
              <a:rPr lang="en-US" altLang="en-US" dirty="0" err="1">
                <a:latin typeface="Calibri" panose="020F0502020204030204" pitchFamily="34" charset="0"/>
              </a:rPr>
              <a:t>HBeAg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Antibody against hepatitis B surface antigen (anti-HBs)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Hepatitis B surface antigen (</a:t>
            </a:r>
            <a:r>
              <a:rPr lang="en-US" altLang="en-US" dirty="0" err="1">
                <a:latin typeface="Calibri" panose="020F0502020204030204" pitchFamily="34" charset="0"/>
              </a:rPr>
              <a:t>HBsAg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5" y="291263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</a:rPr>
              <a:t>Question #5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52" y="1434264"/>
            <a:ext cx="7329947" cy="4691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patient has the following labs:</a:t>
            </a:r>
          </a:p>
          <a:p>
            <a:pPr marL="0" indent="0">
              <a:buNone/>
            </a:pPr>
            <a:r>
              <a:rPr lang="en-US" dirty="0"/>
              <a:t>Anti-HBs 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other labs should you request?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A. anti-</a:t>
            </a:r>
            <a:r>
              <a:rPr lang="en-US" altLang="en-US" dirty="0" err="1">
                <a:latin typeface="Calibri" panose="020F0502020204030204" pitchFamily="34" charset="0"/>
              </a:rPr>
              <a:t>HBc</a:t>
            </a:r>
            <a:r>
              <a:rPr lang="en-US" altLang="en-US" dirty="0">
                <a:latin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</a:rPr>
              <a:t>HBeAg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B. </a:t>
            </a:r>
            <a:r>
              <a:rPr lang="en-US" altLang="en-US" dirty="0" err="1">
                <a:latin typeface="Calibri" panose="020F0502020204030204" pitchFamily="34" charset="0"/>
              </a:rPr>
              <a:t>HBeAg</a:t>
            </a:r>
            <a:r>
              <a:rPr lang="en-US" altLang="en-US" dirty="0">
                <a:latin typeface="Calibri" panose="020F0502020204030204" pitchFamily="34" charset="0"/>
              </a:rPr>
              <a:t>, HBsAg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C. anti-</a:t>
            </a:r>
            <a:r>
              <a:rPr lang="en-US" altLang="en-US" dirty="0" err="1">
                <a:latin typeface="Calibri" panose="020F0502020204030204" pitchFamily="34" charset="0"/>
              </a:rPr>
              <a:t>HBc</a:t>
            </a:r>
            <a:r>
              <a:rPr lang="en-US" altLang="en-US" dirty="0">
                <a:latin typeface="Calibri" panose="020F0502020204030204" pitchFamily="34" charset="0"/>
              </a:rPr>
              <a:t>, HBsAg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D. anti-</a:t>
            </a:r>
            <a:r>
              <a:rPr lang="en-US" altLang="en-US" dirty="0" err="1">
                <a:latin typeface="Calibri" panose="020F0502020204030204" pitchFamily="34" charset="0"/>
              </a:rPr>
              <a:t>HBe</a:t>
            </a:r>
            <a:r>
              <a:rPr lang="en-US" altLang="en-US" dirty="0">
                <a:latin typeface="Calibri" panose="020F0502020204030204" pitchFamily="34" charset="0"/>
              </a:rPr>
              <a:t>, HBsAg</a:t>
            </a:r>
          </a:p>
        </p:txBody>
      </p:sp>
    </p:spTree>
    <p:extLst>
      <p:ext uri="{BB962C8B-B14F-4D97-AF65-F5344CB8AC3E}">
        <p14:creationId xmlns:p14="http://schemas.microsoft.com/office/powerpoint/2010/main" val="69706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/>
          <a:lstStyle/>
          <a:p>
            <a:r>
              <a:rPr lang="en-US" sz="3600" dirty="0"/>
              <a:t>Conflicts of Interest Disclosure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 have no conflicts of interest to disclose.</a:t>
            </a:r>
          </a:p>
        </p:txBody>
      </p:sp>
    </p:spTree>
    <p:extLst>
      <p:ext uri="{BB962C8B-B14F-4D97-AF65-F5344CB8AC3E}">
        <p14:creationId xmlns:p14="http://schemas.microsoft.com/office/powerpoint/2010/main" val="209655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934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patient has the following labs:</a:t>
            </a:r>
          </a:p>
          <a:p>
            <a:pPr marL="0" indent="0">
              <a:buNone/>
            </a:pPr>
            <a:r>
              <a:rPr lang="en-US" dirty="0"/>
              <a:t>Anti-HBs -</a:t>
            </a:r>
          </a:p>
          <a:p>
            <a:pPr marL="0" indent="0">
              <a:buNone/>
            </a:pPr>
            <a:r>
              <a:rPr lang="en-US" dirty="0"/>
              <a:t>Anti-</a:t>
            </a:r>
            <a:r>
              <a:rPr lang="en-US" dirty="0" err="1"/>
              <a:t>HBc</a:t>
            </a:r>
            <a:r>
              <a:rPr lang="en-US" dirty="0"/>
              <a:t> -</a:t>
            </a:r>
          </a:p>
          <a:p>
            <a:pPr marL="0" indent="0">
              <a:buNone/>
            </a:pPr>
            <a:r>
              <a:rPr lang="en-US" dirty="0" err="1"/>
              <a:t>HBsAg</a:t>
            </a:r>
            <a:r>
              <a:rPr lang="en-US" dirty="0"/>
              <a:t>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this patient be vaccinated?</a:t>
            </a:r>
          </a:p>
          <a:p>
            <a:pPr marL="0" indent="0">
              <a:buNone/>
            </a:pPr>
            <a:r>
              <a:rPr lang="en-US" dirty="0"/>
              <a:t>A.  Yes</a:t>
            </a:r>
          </a:p>
          <a:p>
            <a:pPr marL="0" indent="0">
              <a:buNone/>
            </a:pPr>
            <a:r>
              <a:rPr lang="en-US" dirty="0"/>
              <a:t>B.  No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1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8"/>
            <a:ext cx="72390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patient has the following labs:</a:t>
            </a:r>
          </a:p>
          <a:p>
            <a:pPr marL="0" indent="0">
              <a:buNone/>
            </a:pPr>
            <a:r>
              <a:rPr lang="en-US" dirty="0"/>
              <a:t>Anti-HBs –</a:t>
            </a:r>
          </a:p>
          <a:p>
            <a:pPr marL="0" indent="0">
              <a:buNone/>
            </a:pPr>
            <a:r>
              <a:rPr lang="en-US" dirty="0"/>
              <a:t>Anti-</a:t>
            </a:r>
            <a:r>
              <a:rPr lang="en-US" dirty="0" err="1"/>
              <a:t>HBc</a:t>
            </a:r>
            <a:r>
              <a:rPr lang="en-US" dirty="0"/>
              <a:t> +</a:t>
            </a:r>
          </a:p>
          <a:p>
            <a:pPr marL="0" indent="0">
              <a:buNone/>
            </a:pPr>
            <a:r>
              <a:rPr lang="en-US" dirty="0" err="1"/>
              <a:t>HBsAg</a:t>
            </a:r>
            <a:r>
              <a:rPr lang="en-US" dirty="0"/>
              <a:t>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this patient be vaccinated?</a:t>
            </a:r>
          </a:p>
          <a:p>
            <a:pPr marL="0" indent="0">
              <a:buNone/>
            </a:pPr>
            <a:r>
              <a:rPr lang="en-US" dirty="0"/>
              <a:t>A.  Yes</a:t>
            </a:r>
          </a:p>
          <a:p>
            <a:pPr marL="0" indent="0">
              <a:buNone/>
            </a:pPr>
            <a:r>
              <a:rPr lang="en-US" dirty="0"/>
              <a:t>B.  No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18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/>
              <a:t>HBV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/>
              <a:t>Decision to treat based on HBVDNA level and degree of liver inflammation</a:t>
            </a:r>
          </a:p>
          <a:p>
            <a:r>
              <a:rPr lang="en-US" sz="2800" dirty="0"/>
              <a:t>Treat all patients with cirrhosis</a:t>
            </a:r>
          </a:p>
          <a:p>
            <a:r>
              <a:rPr lang="en-US" sz="2800" dirty="0"/>
              <a:t>Treat pregnant women in 3</a:t>
            </a:r>
            <a:r>
              <a:rPr lang="en-US" sz="2800" baseline="30000" dirty="0"/>
              <a:t>rd</a:t>
            </a:r>
            <a:r>
              <a:rPr lang="en-US" sz="2800" dirty="0"/>
              <a:t> trimester at risk of transmission (high viral load) </a:t>
            </a:r>
          </a:p>
          <a:p>
            <a:r>
              <a:rPr lang="en-US" sz="2800" dirty="0"/>
              <a:t>Current recommended medications</a:t>
            </a:r>
          </a:p>
          <a:p>
            <a:pPr lvl="1"/>
            <a:r>
              <a:rPr lang="en-US" sz="2200" dirty="0"/>
              <a:t>Tenofovir (TDF or TAF) – nucleotide analogue </a:t>
            </a:r>
          </a:p>
          <a:p>
            <a:pPr lvl="1"/>
            <a:r>
              <a:rPr lang="en-US" sz="2200" dirty="0"/>
              <a:t>Entecavir - nucleoside analogue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HBV is </a:t>
            </a:r>
            <a:r>
              <a:rPr lang="en-US" sz="2800" b="1" dirty="0"/>
              <a:t>not curable </a:t>
            </a:r>
            <a:r>
              <a:rPr lang="en-US" sz="2800" dirty="0"/>
              <a:t>(with current medications) but</a:t>
            </a:r>
            <a:r>
              <a:rPr lang="en-US" sz="2800" dirty="0">
                <a:solidFill>
                  <a:prstClr val="black"/>
                </a:solidFill>
              </a:rPr>
              <a:t> is controllable with improved 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35873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8265-1F7C-4BD2-994D-44295ED9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4000" dirty="0"/>
              <a:t>Management of the HBsAg (+) Patient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0EF7DB-3710-4420-90A2-DA4EF3447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681" y="1295400"/>
            <a:ext cx="7738638" cy="5181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0B5F6-3BC3-4114-9F66-CF35B2C0F956}"/>
              </a:ext>
            </a:extLst>
          </p:cNvPr>
          <p:cNvSpPr txBox="1"/>
          <p:nvPr/>
        </p:nvSpPr>
        <p:spPr>
          <a:xfrm>
            <a:off x="304800" y="6583362"/>
            <a:ext cx="868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Elevated ALT defined as &gt;25 U/L in females and &gt;35 U/L in males that is persistent for at least 3 to 6 months. </a:t>
            </a:r>
          </a:p>
        </p:txBody>
      </p:sp>
    </p:spTree>
    <p:extLst>
      <p:ext uri="{BB962C8B-B14F-4D97-AF65-F5344CB8AC3E}">
        <p14:creationId xmlns:p14="http://schemas.microsoft.com/office/powerpoint/2010/main" val="310397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D4F6-87E6-4E47-8909-05BADF537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HBV Vaccination</a:t>
            </a:r>
          </a:p>
        </p:txBody>
      </p:sp>
    </p:spTree>
    <p:extLst>
      <p:ext uri="{BB962C8B-B14F-4D97-AF65-F5344CB8AC3E}">
        <p14:creationId xmlns:p14="http://schemas.microsoft.com/office/powerpoint/2010/main" val="2434477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770D-C37A-431B-BCD7-A7407765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HBV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24F2B5-BB43-43DD-AD5A-C44ACB80D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52" y="1418337"/>
            <a:ext cx="8229600" cy="52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2790-748B-4CFB-98A2-F71BC828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0"/>
            <a:ext cx="9067800" cy="503238"/>
          </a:xfrm>
        </p:spPr>
        <p:txBody>
          <a:bodyPr/>
          <a:lstStyle/>
          <a:p>
            <a:r>
              <a:rPr lang="en-US" sz="3200" dirty="0"/>
              <a:t>Universal HBV Vaccination in Adults Aged 19–59 Years: Updated Recommendations of the Advisory Committee on Immunization Practices - 4/1/22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F3CF-56DD-4023-9EE7-E2C6903D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3886200"/>
          </a:xfrm>
        </p:spPr>
        <p:txBody>
          <a:bodyPr/>
          <a:lstStyle/>
          <a:p>
            <a:r>
              <a:rPr lang="en-US" sz="2800" dirty="0"/>
              <a:t>All infants</a:t>
            </a:r>
          </a:p>
          <a:p>
            <a:r>
              <a:rPr lang="en-US" sz="2800" dirty="0"/>
              <a:t>Persons aged &lt; 19 years</a:t>
            </a:r>
          </a:p>
          <a:p>
            <a:r>
              <a:rPr lang="en-US" sz="2800" dirty="0"/>
              <a:t>Adults aged 19-59 years</a:t>
            </a:r>
          </a:p>
          <a:p>
            <a:r>
              <a:rPr lang="en-US" sz="2800" dirty="0"/>
              <a:t>Adults aged ≥ 60 years with risk factors for hepatitis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DCC5A-9408-497D-A42A-5088D6A837D6}"/>
              </a:ext>
            </a:extLst>
          </p:cNvPr>
          <p:cNvSpPr txBox="1"/>
          <p:nvPr/>
        </p:nvSpPr>
        <p:spPr>
          <a:xfrm>
            <a:off x="571500" y="60198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Weng MK, </a:t>
            </a:r>
            <a:r>
              <a:rPr lang="en-US" sz="1400" dirty="0" err="1"/>
              <a:t>Doshani</a:t>
            </a:r>
            <a:r>
              <a:rPr lang="en-US" sz="1400" dirty="0"/>
              <a:t> M, Khan MA, et al. Universal Hepatitis B Vaccination in Adults Aged 19–59 Years: Updated Recommendations of the Advisory Committee on Immunization Practices — United States, 2022. MMWR </a:t>
            </a:r>
            <a:r>
              <a:rPr lang="en-US" sz="1400" dirty="0" err="1"/>
              <a:t>Morb</a:t>
            </a:r>
            <a:r>
              <a:rPr lang="en-US" sz="1400" dirty="0"/>
              <a:t> Mortal </a:t>
            </a:r>
            <a:r>
              <a:rPr lang="en-US" sz="1400" dirty="0" err="1"/>
              <a:t>Wkly</a:t>
            </a:r>
            <a:r>
              <a:rPr lang="en-US" sz="1400" dirty="0"/>
              <a:t> Rep 2022;71:477–483. DOI: </a:t>
            </a:r>
            <a:r>
              <a:rPr lang="en-US" sz="1400" u="sng" dirty="0">
                <a:hlinkClick r:id="rId2"/>
              </a:rPr>
              <a:t>http://dx.doi.org/10.15585/mmwr.mm7113a1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9914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sz="3600" dirty="0"/>
              <a:t>HBV Vaccination: </a:t>
            </a:r>
            <a:br>
              <a:rPr lang="en-US" sz="3600" dirty="0"/>
            </a:br>
            <a:r>
              <a:rPr lang="en-US" sz="3600" dirty="0"/>
              <a:t>Adults aged ≥60 years with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r>
              <a:rPr lang="en-US" sz="2000" dirty="0"/>
              <a:t>Persons at risk for infection by sexual exposure</a:t>
            </a:r>
          </a:p>
          <a:p>
            <a:pPr lvl="1"/>
            <a:r>
              <a:rPr lang="en-US" sz="1300" dirty="0"/>
              <a:t>Sex partners of persons testing positive for HBsAg</a:t>
            </a:r>
          </a:p>
          <a:p>
            <a:pPr lvl="1"/>
            <a:r>
              <a:rPr lang="en-US" sz="1300" dirty="0"/>
              <a:t>Sexually active persons who are not in a long-term, mutually monogamous relationship (e.g., persons with more than one sex partner during the previous 6 months)</a:t>
            </a:r>
          </a:p>
          <a:p>
            <a:pPr lvl="1"/>
            <a:r>
              <a:rPr lang="en-US" sz="1300" dirty="0"/>
              <a:t>Persons seeking evaluation or treatment for a sexually transmitted infection</a:t>
            </a:r>
          </a:p>
          <a:p>
            <a:pPr lvl="1"/>
            <a:r>
              <a:rPr lang="en-US" sz="1300" dirty="0"/>
              <a:t>Men who have sex with men</a:t>
            </a:r>
          </a:p>
          <a:p>
            <a:r>
              <a:rPr lang="en-US" sz="2000" dirty="0"/>
              <a:t>Persons at risk for infection by percutaneous or mucosal exposure to blood</a:t>
            </a:r>
          </a:p>
          <a:p>
            <a:pPr lvl="1"/>
            <a:r>
              <a:rPr lang="en-US" sz="1300" dirty="0"/>
              <a:t>Persons with current or recent injection drug use</a:t>
            </a:r>
          </a:p>
          <a:p>
            <a:pPr lvl="1"/>
            <a:r>
              <a:rPr lang="en-US" sz="1300" dirty="0"/>
              <a:t>Household contacts of persons testing positive for HBsAg</a:t>
            </a:r>
          </a:p>
          <a:p>
            <a:pPr lvl="1"/>
            <a:r>
              <a:rPr lang="en-US" sz="1300" dirty="0"/>
              <a:t>Residents and staff members of facilities for persons with developmental disabilities</a:t>
            </a:r>
          </a:p>
          <a:p>
            <a:pPr lvl="1"/>
            <a:r>
              <a:rPr lang="en-US" sz="1300" dirty="0"/>
              <a:t>Health care and public safety personnel with reasonably anticipated risk for exposure to blood or blood-contaminated body fluids</a:t>
            </a:r>
          </a:p>
          <a:p>
            <a:pPr lvl="1"/>
            <a:r>
              <a:rPr lang="en-US" sz="1300" dirty="0"/>
              <a:t>Persons on maintenance dialysis, including in-center or home hemodialysis and peritoneal dialysis, and persons who are </a:t>
            </a:r>
            <a:r>
              <a:rPr lang="en-US" sz="1300" dirty="0" err="1"/>
              <a:t>predialysis</a:t>
            </a:r>
            <a:endParaRPr lang="en-US" sz="1300" dirty="0"/>
          </a:p>
          <a:p>
            <a:pPr lvl="1"/>
            <a:r>
              <a:rPr lang="en-US" sz="1300" dirty="0"/>
              <a:t>Persons with diabetes at the discretion of the treating clinician</a:t>
            </a:r>
          </a:p>
          <a:p>
            <a:r>
              <a:rPr lang="en-US" sz="2000" dirty="0"/>
              <a:t>Others</a:t>
            </a:r>
          </a:p>
          <a:p>
            <a:pPr lvl="1"/>
            <a:r>
              <a:rPr lang="en-US" sz="1300" dirty="0"/>
              <a:t>International travelers to countries with high or intermediate levels of endemic HBV (HBsAg prevalence of ≥2%)</a:t>
            </a:r>
          </a:p>
          <a:p>
            <a:pPr lvl="1"/>
            <a:r>
              <a:rPr lang="en-US" sz="1300" dirty="0"/>
              <a:t>Persons with hepatitis C virus infection</a:t>
            </a:r>
          </a:p>
          <a:p>
            <a:pPr lvl="1"/>
            <a:r>
              <a:rPr lang="en-US" sz="1300" dirty="0"/>
              <a:t>Persons with chronic liver disease </a:t>
            </a:r>
          </a:p>
          <a:p>
            <a:pPr lvl="1"/>
            <a:r>
              <a:rPr lang="en-US" sz="1300" dirty="0"/>
              <a:t>Persons with HIV infection</a:t>
            </a:r>
          </a:p>
          <a:p>
            <a:pPr lvl="1"/>
            <a:r>
              <a:rPr lang="en-US" sz="1300" dirty="0"/>
              <a:t>Persons who are incarcerated</a:t>
            </a: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0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462A-F486-4618-9006-E9A51C68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48F08-8C38-4439-8E30-BEACBEB2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HBV is a major global health problem</a:t>
            </a:r>
          </a:p>
          <a:p>
            <a:r>
              <a:rPr lang="en-US" dirty="0"/>
              <a:t>HBsAg indicates active HBV infection</a:t>
            </a:r>
          </a:p>
          <a:p>
            <a:r>
              <a:rPr lang="en-US" dirty="0" err="1"/>
              <a:t>HBcAb</a:t>
            </a:r>
            <a:r>
              <a:rPr lang="en-US" dirty="0"/>
              <a:t> indicates exposure to HBV</a:t>
            </a:r>
          </a:p>
          <a:p>
            <a:r>
              <a:rPr lang="en-US" dirty="0"/>
              <a:t>HBV can be prevented by vaccination</a:t>
            </a:r>
          </a:p>
          <a:p>
            <a:r>
              <a:rPr lang="en-US" dirty="0"/>
              <a:t>Universal HBV vaccine is recommended at birth and for all people ≤ 59 years of age</a:t>
            </a:r>
          </a:p>
          <a:p>
            <a:r>
              <a:rPr lang="en-US" dirty="0"/>
              <a:t>HBV is not curable (with current medications) but is controllable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20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Slide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https://www.cdc.gov/hepatitis/</a:t>
            </a:r>
            <a:endParaRPr lang="en-US" dirty="0"/>
          </a:p>
          <a:p>
            <a:r>
              <a:rPr lang="en-US" dirty="0">
                <a:hlinkClick r:id="rId3"/>
              </a:rPr>
              <a:t>https://www.cdc.gov/hepatitis/resources/professionals/training/serology/training.htm</a:t>
            </a:r>
            <a:endParaRPr lang="en-US" dirty="0"/>
          </a:p>
          <a:p>
            <a:r>
              <a:rPr lang="en-US" dirty="0">
                <a:hlinkClick r:id="rId4"/>
              </a:rPr>
              <a:t>https://www.hepatitisb.uw.edu/</a:t>
            </a:r>
            <a:endParaRPr lang="en-US" dirty="0"/>
          </a:p>
          <a:p>
            <a:r>
              <a:rPr lang="en-US" dirty="0">
                <a:hlinkClick r:id="rId5"/>
              </a:rPr>
              <a:t>Hepatitis B Management: Guidance for the Primary Care Provider - HBV Primary Care Workgroup - Hepatitis B Online (uw.edu)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8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687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Describe the modes of transmission for HBV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appropriate baseline serologies for HBV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Correctly interpret serologic tests for HBV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who should be offered treatment for HBV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Recognize the current recommended medications for HBV 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Identify who should be offered HBV vaccination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2334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Question # 1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Globally, what is the most common mode of hepatitis B transmission?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Blood transfusion</a:t>
            </a: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Perinatal transmission</a:t>
            </a: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Injection drug use</a:t>
            </a: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Sexual contact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68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Question # 2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What is the most likely route of transmission of hepatitis B infection in a 23-year-old male who was born in the United States?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A. Vertical (perinatal) transmission</a:t>
            </a: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B. Blood transfusion</a:t>
            </a: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C. Accidental needle stick</a:t>
            </a: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D. Sexual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386223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Question # 3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Hepatitis B virus is the leading cause of liver cancer worldwide.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A. True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B.  False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4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17987"/>
              </p:ext>
            </p:extLst>
          </p:nvPr>
        </p:nvGraphicFramePr>
        <p:xfrm>
          <a:off x="0" y="0"/>
          <a:ext cx="9143998" cy="6682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362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alibri"/>
                          <a:cs typeface="Calibri"/>
                        </a:rPr>
                        <a:t>Virus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alibri"/>
                          <a:cs typeface="Calibri"/>
                        </a:rPr>
                        <a:t>Hepatitis</a:t>
                      </a:r>
                      <a:r>
                        <a:rPr lang="en-US" sz="1800" b="0" i="0" baseline="0" dirty="0">
                          <a:latin typeface="Calibri"/>
                          <a:cs typeface="Calibri"/>
                        </a:rPr>
                        <a:t> A</a:t>
                      </a:r>
                      <a:endParaRPr lang="en-US" sz="1800" b="0" i="0" dirty="0"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alibri"/>
                          <a:cs typeface="Calibri"/>
                        </a:rPr>
                        <a:t>Hepatitis B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alibri"/>
                          <a:cs typeface="Calibri"/>
                        </a:rPr>
                        <a:t>Hepatitis C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alibri"/>
                          <a:cs typeface="Calibri"/>
                        </a:rPr>
                        <a:t>Hepatitis D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alibri"/>
                          <a:cs typeface="Calibri"/>
                        </a:rPr>
                        <a:t>Hepatitis 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0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Genome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RNA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DNA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RNA</a:t>
                      </a:r>
                    </a:p>
                    <a:p>
                      <a:endParaRPr lang="en-US" sz="1800" b="0" i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RNA</a:t>
                      </a:r>
                    </a:p>
                    <a:p>
                      <a:endParaRPr lang="en-US" sz="1800" b="0" i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RNA</a:t>
                      </a:r>
                    </a:p>
                    <a:p>
                      <a:endParaRPr lang="en-US" sz="1800" b="0" i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60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U. S. Annual</a:t>
                      </a:r>
                      <a:r>
                        <a:rPr lang="en-US" sz="1800" b="1" i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Incidence 2019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37,700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20,700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57,500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97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Prevalence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(estimated)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1.59 million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2.4 million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Uncommon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7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Transmission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Fecal-oral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Permucosal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/</a:t>
                      </a:r>
                    </a:p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Percutaneous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Percutaneous/</a:t>
                      </a:r>
                      <a:r>
                        <a:rPr lang="en-US" sz="1800" b="0" i="0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Permucosal</a:t>
                      </a:r>
                      <a:endParaRPr lang="en-US" sz="1800" b="0" i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Permucosal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/</a:t>
                      </a:r>
                    </a:p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Percutaneous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Fecal-oral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60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Mean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Incubation</a:t>
                      </a:r>
                      <a:r>
                        <a:rPr lang="en-US" sz="1800" b="1" i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en-US" sz="1800" b="1" i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28 days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120 days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45 days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1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30 days</a:t>
                      </a:r>
                    </a:p>
                    <a:p>
                      <a:endParaRPr lang="en-US" sz="1800" b="0" i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887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Symptomatic Acute </a:t>
                      </a:r>
                    </a:p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Infection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Increases with age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Increases </a:t>
                      </a:r>
                    </a:p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with age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20-30%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Increases </a:t>
                      </a:r>
                    </a:p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with age;</a:t>
                      </a:r>
                    </a:p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High mortality in pregnancy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2867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Potential for Chronic</a:t>
                      </a:r>
                      <a:r>
                        <a:rPr lang="en-US" sz="1800" b="1" i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 Infection</a:t>
                      </a:r>
                    </a:p>
                    <a:p>
                      <a:endParaRPr lang="en-US" sz="1800" b="0" i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None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6-10% of Adults</a:t>
                      </a:r>
                    </a:p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&gt;90% of</a:t>
                      </a:r>
                      <a:r>
                        <a:rPr lang="en-US" sz="1800" b="0" i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 infants</a:t>
                      </a:r>
                      <a:endParaRPr lang="en-US" sz="1800" b="0" i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75-85%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?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None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45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Vaccine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Yes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Yes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libri"/>
                          <a:cs typeface="Calibri"/>
                        </a:rPr>
                        <a:t>No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cs typeface="Calibri"/>
                        </a:rPr>
                        <a:t>No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1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Hepatitis B (HBV)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49763"/>
          </a:xfrm>
        </p:spPr>
        <p:txBody>
          <a:bodyPr/>
          <a:lstStyle/>
          <a:p>
            <a:r>
              <a:rPr lang="en-US" dirty="0"/>
              <a:t>DNA virus - viral DNA integrates into the host</a:t>
            </a:r>
          </a:p>
          <a:p>
            <a:r>
              <a:rPr lang="en-US" dirty="0"/>
              <a:t>Transmission – sexual, MTC, blood-blood</a:t>
            </a:r>
          </a:p>
          <a:p>
            <a:r>
              <a:rPr lang="en-US" dirty="0"/>
              <a:t>Progression to chronic infection depends on age </a:t>
            </a:r>
          </a:p>
          <a:p>
            <a:pPr lvl="1"/>
            <a:r>
              <a:rPr lang="en-US" dirty="0"/>
              <a:t>90% perinatal</a:t>
            </a:r>
          </a:p>
          <a:p>
            <a:pPr lvl="1"/>
            <a:r>
              <a:rPr lang="en-US" dirty="0"/>
              <a:t>50% children</a:t>
            </a:r>
          </a:p>
          <a:p>
            <a:pPr lvl="1"/>
            <a:r>
              <a:rPr lang="en-US" dirty="0"/>
              <a:t>5% adults</a:t>
            </a:r>
          </a:p>
          <a:p>
            <a:r>
              <a:rPr lang="en-US" dirty="0"/>
              <a:t>Risk of progression to cirrhosis, liver failure, HCC</a:t>
            </a:r>
          </a:p>
        </p:txBody>
      </p:sp>
    </p:spTree>
    <p:extLst>
      <p:ext uri="{BB962C8B-B14F-4D97-AF65-F5344CB8AC3E}">
        <p14:creationId xmlns:p14="http://schemas.microsoft.com/office/powerpoint/2010/main" val="21039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0712"/>
            <a:ext cx="7543799" cy="5370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477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https://www.hepatitisb.uw.edu/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Hepatitis B: Global Burden</a:t>
            </a:r>
          </a:p>
        </p:txBody>
      </p:sp>
    </p:spTree>
    <p:extLst>
      <p:ext uri="{BB962C8B-B14F-4D97-AF65-F5344CB8AC3E}">
        <p14:creationId xmlns:p14="http://schemas.microsoft.com/office/powerpoint/2010/main" val="997791201"/>
      </p:ext>
    </p:extLst>
  </p:cSld>
  <p:clrMapOvr>
    <a:masterClrMapping/>
  </p:clrMapOvr>
</p:sld>
</file>

<file path=ppt/theme/theme1.xml><?xml version="1.0" encoding="utf-8"?>
<a:theme xmlns:a="http://schemas.openxmlformats.org/drawingml/2006/main" name="Western Stat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HHSTP_PPT_dark(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o_logo">
  <a:themeElements>
    <a:clrScheme name="">
      <a:dk1>
        <a:srgbClr val="FFFFFF"/>
      </a:dk1>
      <a:lt1>
        <a:srgbClr val="FFFFFF"/>
      </a:lt1>
      <a:dk2>
        <a:srgbClr val="FFFF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_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_lo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ProjectECHO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007A86"/>
      </a:accent2>
      <a:accent3>
        <a:srgbClr val="8A387C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Brand Template 2" id="{48E523CA-23F5-3842-B2D7-3DEA375961FB}" vid="{67298633-5511-264A-BCA1-5E8A5BDA207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Western States Template</Template>
  <TotalTime>3410</TotalTime>
  <Words>1362</Words>
  <Application>Microsoft Macintosh PowerPoint</Application>
  <PresentationFormat>On-screen Show (4:3)</PresentationFormat>
  <Paragraphs>266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Century Gothic</vt:lpstr>
      <vt:lpstr>Geneva</vt:lpstr>
      <vt:lpstr>Lucida Sans</vt:lpstr>
      <vt:lpstr>Myriad Web Pro</vt:lpstr>
      <vt:lpstr>Tahoma</vt:lpstr>
      <vt:lpstr>Times New Roman</vt:lpstr>
      <vt:lpstr>Wingdings</vt:lpstr>
      <vt:lpstr>Wingdings 2</vt:lpstr>
      <vt:lpstr>Western States Template</vt:lpstr>
      <vt:lpstr>33_Office Theme</vt:lpstr>
      <vt:lpstr>1_NCHHSTP_PPT_dark([1]</vt:lpstr>
      <vt:lpstr>2_no_logo</vt:lpstr>
      <vt:lpstr>Frame</vt:lpstr>
      <vt:lpstr>HEADER</vt:lpstr>
      <vt:lpstr>Conflicts of Interest Disclosure Statement</vt:lpstr>
      <vt:lpstr>Learning Objectives</vt:lpstr>
      <vt:lpstr>Question # 1</vt:lpstr>
      <vt:lpstr>Question # 2</vt:lpstr>
      <vt:lpstr>Question # 3</vt:lpstr>
      <vt:lpstr>PowerPoint Presentation</vt:lpstr>
      <vt:lpstr>Hepatitis B (HBV)</vt:lpstr>
      <vt:lpstr>PowerPoint Presentation</vt:lpstr>
      <vt:lpstr>PowerPoint Presentation</vt:lpstr>
      <vt:lpstr>PowerPoint Presentation</vt:lpstr>
      <vt:lpstr>HBV Terminology</vt:lpstr>
      <vt:lpstr>PowerPoint Presentation</vt:lpstr>
      <vt:lpstr>  HBV Testing</vt:lpstr>
      <vt:lpstr>PowerPoint Presentation</vt:lpstr>
      <vt:lpstr>PowerPoint Presentation</vt:lpstr>
      <vt:lpstr>PowerPoint Presentation</vt:lpstr>
      <vt:lpstr>Question # 4</vt:lpstr>
      <vt:lpstr>Question #5</vt:lpstr>
      <vt:lpstr>Question # 6</vt:lpstr>
      <vt:lpstr>Question # 7</vt:lpstr>
      <vt:lpstr>HBV Treatment </vt:lpstr>
      <vt:lpstr>Management of the HBsAg (+) Patient</vt:lpstr>
      <vt:lpstr>HBV Vaccination</vt:lpstr>
      <vt:lpstr>Acute HBV</vt:lpstr>
      <vt:lpstr>Universal HBV Vaccination in Adults Aged 19–59 Years: Updated Recommendations of the Advisory Committee on Immunization Practices - 4/1/22 </vt:lpstr>
      <vt:lpstr>HBV Vaccination:  Adults aged ≥60 years with risk factors</vt:lpstr>
      <vt:lpstr>Key Points</vt:lpstr>
      <vt:lpstr>Resources and Slide Sources</vt:lpstr>
      <vt:lpstr>Questions?</vt:lpstr>
    </vt:vector>
  </TitlesOfParts>
  <Company>UNM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Leah Sedillo</dc:creator>
  <cp:lastModifiedBy>Nicholas Cushman</cp:lastModifiedBy>
  <cp:revision>218</cp:revision>
  <cp:lastPrinted>2022-04-17T19:23:00Z</cp:lastPrinted>
  <dcterms:created xsi:type="dcterms:W3CDTF">2015-10-26T14:49:02Z</dcterms:created>
  <dcterms:modified xsi:type="dcterms:W3CDTF">2022-04-18T18:52:53Z</dcterms:modified>
</cp:coreProperties>
</file>