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4"/>
  </p:sldMasterIdLst>
  <p:notesMasterIdLst>
    <p:notesMasterId r:id="rId16"/>
  </p:notesMasterIdLst>
  <p:sldIdLst>
    <p:sldId id="288" r:id="rId5"/>
    <p:sldId id="289" r:id="rId6"/>
    <p:sldId id="290" r:id="rId7"/>
    <p:sldId id="322" r:id="rId8"/>
    <p:sldId id="323" r:id="rId9"/>
    <p:sldId id="320" r:id="rId10"/>
    <p:sldId id="321" r:id="rId11"/>
    <p:sldId id="325" r:id="rId12"/>
    <p:sldId id="318" r:id="rId13"/>
    <p:sldId id="324" r:id="rId14"/>
    <p:sldId id="30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6619E0-9010-47D5-948F-15C2CD2D286C}" type="datetimeFigureOut">
              <a:rPr lang="en-US" smtClean="0"/>
              <a:t>2/18/22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F1FFF-B8FE-4AF9-A857-3A373137F3A2}" type="slidenum">
              <a:rPr lang="en-US" smtClean="0"/>
              <a:t>‹#›</a:t>
            </a:fld>
            <a:endParaRPr lang="en-US"/>
          </a:p>
        </p:txBody>
      </p:sp>
    </p:spTree>
    <p:extLst>
      <p:ext uri="{BB962C8B-B14F-4D97-AF65-F5344CB8AC3E}">
        <p14:creationId xmlns:p14="http://schemas.microsoft.com/office/powerpoint/2010/main" val="192605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F1FFF-B8FE-4AF9-A857-3A373137F3A2}" type="slidenum">
              <a:rPr lang="en-US" smtClean="0"/>
              <a:t>1</a:t>
            </a:fld>
            <a:endParaRPr lang="en-US"/>
          </a:p>
        </p:txBody>
      </p:sp>
    </p:spTree>
    <p:extLst>
      <p:ext uri="{BB962C8B-B14F-4D97-AF65-F5344CB8AC3E}">
        <p14:creationId xmlns:p14="http://schemas.microsoft.com/office/powerpoint/2010/main" val="90506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F1FFF-B8FE-4AF9-A857-3A373137F3A2}" type="slidenum">
              <a:rPr lang="en-US" smtClean="0"/>
              <a:t>2</a:t>
            </a:fld>
            <a:endParaRPr lang="en-US"/>
          </a:p>
        </p:txBody>
      </p:sp>
    </p:spTree>
    <p:extLst>
      <p:ext uri="{BB962C8B-B14F-4D97-AF65-F5344CB8AC3E}">
        <p14:creationId xmlns:p14="http://schemas.microsoft.com/office/powerpoint/2010/main" val="57428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F1FFF-B8FE-4AF9-A857-3A373137F3A2}" type="slidenum">
              <a:rPr lang="en-US" smtClean="0"/>
              <a:t>3</a:t>
            </a:fld>
            <a:endParaRPr lang="en-US"/>
          </a:p>
        </p:txBody>
      </p:sp>
    </p:spTree>
    <p:extLst>
      <p:ext uri="{BB962C8B-B14F-4D97-AF65-F5344CB8AC3E}">
        <p14:creationId xmlns:p14="http://schemas.microsoft.com/office/powerpoint/2010/main" val="217064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F1FFF-B8FE-4AF9-A857-3A373137F3A2}" type="slidenum">
              <a:rPr lang="en-US" smtClean="0"/>
              <a:t>6</a:t>
            </a:fld>
            <a:endParaRPr lang="en-US"/>
          </a:p>
        </p:txBody>
      </p:sp>
    </p:spTree>
    <p:extLst>
      <p:ext uri="{BB962C8B-B14F-4D97-AF65-F5344CB8AC3E}">
        <p14:creationId xmlns:p14="http://schemas.microsoft.com/office/powerpoint/2010/main" val="232867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F1FFF-B8FE-4AF9-A857-3A373137F3A2}" type="slidenum">
              <a:rPr lang="en-US" smtClean="0"/>
              <a:t>7</a:t>
            </a:fld>
            <a:endParaRPr lang="en-US"/>
          </a:p>
        </p:txBody>
      </p:sp>
    </p:spTree>
    <p:extLst>
      <p:ext uri="{BB962C8B-B14F-4D97-AF65-F5344CB8AC3E}">
        <p14:creationId xmlns:p14="http://schemas.microsoft.com/office/powerpoint/2010/main" val="168723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Indian Health Service (IHS) National Committee on Heroin Opioids and Pain Efforts (HOPE Committee) works with tribal stakeholders to promote appropriate and effective pain management, reduce overdose deaths from heroin and prescription opioid misuse, and improve access to culturally appropriate treatment.</a:t>
            </a:r>
          </a:p>
          <a:p>
            <a:r>
              <a:rPr lang="en-US" sz="1200" b="0" i="0" kern="1200" dirty="0">
                <a:solidFill>
                  <a:schemeClr val="tx1"/>
                </a:solidFill>
                <a:effectLst/>
                <a:latin typeface="+mn-lt"/>
                <a:ea typeface="+mn-ea"/>
                <a:cs typeface="+mn-cs"/>
              </a:rPr>
              <a:t>The committee consists of five (5) workgroups that aim to foster tribal relationships to:</a:t>
            </a:r>
          </a:p>
          <a:p>
            <a:r>
              <a:rPr lang="en-US" sz="1200" b="0" i="0" kern="1200" dirty="0">
                <a:solidFill>
                  <a:schemeClr val="tx1"/>
                </a:solidFill>
                <a:effectLst/>
                <a:latin typeface="+mn-lt"/>
                <a:ea typeface="+mn-ea"/>
                <a:cs typeface="+mn-cs"/>
              </a:rPr>
              <a:t>Identify local resources that are available to treat pain and substance use disorders</a:t>
            </a:r>
          </a:p>
          <a:p>
            <a:r>
              <a:rPr lang="en-US" sz="1200" b="0" i="0" kern="1200" dirty="0">
                <a:solidFill>
                  <a:schemeClr val="tx1"/>
                </a:solidFill>
                <a:effectLst/>
                <a:latin typeface="+mn-lt"/>
                <a:ea typeface="+mn-ea"/>
                <a:cs typeface="+mn-cs"/>
              </a:rPr>
              <a:t>Ensure adequate administrative support to effectively coordinate patient care</a:t>
            </a:r>
          </a:p>
          <a:p>
            <a:r>
              <a:rPr lang="en-US" sz="1200" b="0" i="0" kern="1200" dirty="0">
                <a:solidFill>
                  <a:schemeClr val="tx1"/>
                </a:solidFill>
                <a:effectLst/>
                <a:latin typeface="+mn-lt"/>
                <a:ea typeface="+mn-ea"/>
                <a:cs typeface="+mn-cs"/>
              </a:rPr>
              <a:t>Encourage IHS facilities to increase clinical capacity and identify viable training and educational resources to support IHS prescribers, practitioners, tribal leadership, and community members</a:t>
            </a:r>
          </a:p>
          <a:p>
            <a:r>
              <a:rPr lang="en-US" sz="1200" b="0" i="0" kern="1200" dirty="0">
                <a:solidFill>
                  <a:schemeClr val="tx1"/>
                </a:solidFill>
                <a:effectLst/>
                <a:latin typeface="+mn-lt"/>
                <a:ea typeface="+mn-ea"/>
                <a:cs typeface="+mn-cs"/>
              </a:rPr>
              <a:t>Facilitate meaningful discussions surrounding development of comprehensive medication-assisted treatment (MAT) strategies</a:t>
            </a:r>
          </a:p>
          <a:p>
            <a:endParaRPr lang="en-US" dirty="0"/>
          </a:p>
        </p:txBody>
      </p:sp>
      <p:sp>
        <p:nvSpPr>
          <p:cNvPr id="4" name="Slide Number Placeholder 3"/>
          <p:cNvSpPr>
            <a:spLocks noGrp="1"/>
          </p:cNvSpPr>
          <p:nvPr>
            <p:ph type="sldNum" sz="quarter" idx="5"/>
          </p:nvPr>
        </p:nvSpPr>
        <p:spPr/>
        <p:txBody>
          <a:bodyPr/>
          <a:lstStyle/>
          <a:p>
            <a:fld id="{F41F1FFF-B8FE-4AF9-A857-3A373137F3A2}" type="slidenum">
              <a:rPr lang="en-US" smtClean="0"/>
              <a:t>8</a:t>
            </a:fld>
            <a:endParaRPr lang="en-US"/>
          </a:p>
        </p:txBody>
      </p:sp>
    </p:spTree>
    <p:extLst>
      <p:ext uri="{BB962C8B-B14F-4D97-AF65-F5344CB8AC3E}">
        <p14:creationId xmlns:p14="http://schemas.microsoft.com/office/powerpoint/2010/main" val="3232855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11A1B2B-FBD0-4F16-96E3-119A98E5811C}" type="slidenum">
              <a:rPr lang="en-US" smtClean="0">
                <a:solidFill>
                  <a:prstClr val="black"/>
                </a:solidFill>
              </a:rPr>
              <a:pPr>
                <a:def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119B05-BF0C-42D1-9982-53AB556CAD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836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7CC9A3-67BA-46BE-A0C9-9AD0BB4967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193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45710C-6E21-463B-943E-4230127CE7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3227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a:t>Click to edit Master title style</a:t>
            </a:r>
          </a:p>
        </p:txBody>
      </p:sp>
      <p:sp>
        <p:nvSpPr>
          <p:cNvPr id="3" name="Table Placeholder 2"/>
          <p:cNvSpPr>
            <a:spLocks noGrp="1"/>
          </p:cNvSpPr>
          <p:nvPr>
            <p:ph type="tbl" idx="1"/>
          </p:nvPr>
        </p:nvSpPr>
        <p:spPr>
          <a:xfrm>
            <a:off x="457200" y="1219200"/>
            <a:ext cx="8229600" cy="47244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6D2612-3BB7-4822-85AF-8F161D24F8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042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a:t>Click to edit Master title style</a:t>
            </a:r>
          </a:p>
        </p:txBody>
      </p:sp>
      <p:sp>
        <p:nvSpPr>
          <p:cNvPr id="3" name="Text Placeholder 2"/>
          <p:cNvSpPr>
            <a:spLocks noGrp="1"/>
          </p:cNvSpPr>
          <p:nvPr>
            <p:ph type="body" sz="half" idx="1"/>
          </p:nvPr>
        </p:nvSpPr>
        <p:spPr>
          <a:xfrm>
            <a:off x="457200" y="1219200"/>
            <a:ext cx="8229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657600"/>
            <a:ext cx="8229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pPr>
              <a:defRPr/>
            </a:pPr>
            <a:fld id="{E5003CE8-AB06-4B3B-8B1C-9BEA91827F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720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429233-99C6-45F9-9ECF-CF2BAF9A24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010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A3AD53-7CBD-4D55-B3F2-78EF8128E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442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5091A7-45DA-4A35-AC2B-71A8A2FEF0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044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D9E017-138B-4936-ACDD-771052EA4F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824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688EF9-53C9-4893-843C-C23512C226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175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1F1306-1E92-4375-BB29-DCFDEEEB15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31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9767A3-CD5E-4582-B169-905CF67FA8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993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6CA4F4-C76D-44C4-B5CA-BBFC09577C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80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8" descr="nativeamericanhm_pg2"/>
          <p:cNvPicPr>
            <a:picLocks noChangeAspect="1" noChangeArrowheads="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25603" name="Rectangle 2"/>
          <p:cNvSpPr>
            <a:spLocks noGrp="1" noChangeArrowheads="1"/>
          </p:cNvSpPr>
          <p:nvPr>
            <p:ph type="title"/>
          </p:nvPr>
        </p:nvSpPr>
        <p:spPr bwMode="auto">
          <a:xfrm>
            <a:off x="457200" y="76200"/>
            <a:ext cx="67818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5604" name="Rectangle 3"/>
          <p:cNvSpPr>
            <a:spLocks noGrp="1" noChangeArrowheads="1"/>
          </p:cNvSpPr>
          <p:nvPr>
            <p:ph type="body" idx="1"/>
          </p:nvPr>
        </p:nvSpPr>
        <p:spPr bwMode="auto">
          <a:xfrm>
            <a:off x="457200" y="1219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b="0">
                <a:latin typeface="Times New Roman" pitchFamily="18" charset="0"/>
                <a:ea typeface="ＭＳ Ｐゴシック" charset="-128"/>
                <a:cs typeface="+mn-cs"/>
              </a:defRPr>
            </a:lvl1pPr>
          </a:lstStyle>
          <a:p>
            <a:pPr defTabSz="457200" fontAlgn="base">
              <a:spcBef>
                <a:spcPct val="0"/>
              </a:spcBef>
              <a:spcAft>
                <a:spcPct val="0"/>
              </a:spcAft>
              <a:defRPr/>
            </a:pPr>
            <a:endParaRPr lang="en-US">
              <a:solidFill>
                <a:srgbClr val="000000"/>
              </a:solidFill>
            </a:endParaRPr>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b="0">
                <a:latin typeface="Times New Roman" pitchFamily="18" charset="0"/>
                <a:ea typeface="ＭＳ Ｐゴシック" charset="-128"/>
                <a:cs typeface="+mn-cs"/>
              </a:defRPr>
            </a:lvl1pPr>
          </a:lstStyle>
          <a:p>
            <a:pPr defTabSz="457200" fontAlgn="base">
              <a:spcBef>
                <a:spcPct val="0"/>
              </a:spcBef>
              <a:spcAft>
                <a:spcPct val="0"/>
              </a:spcAft>
              <a:defRPr/>
            </a:pPr>
            <a:endParaRPr lang="en-US">
              <a:solidFill>
                <a:srgbClr val="000000"/>
              </a:solidFill>
            </a:endParaRPr>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b="0">
                <a:latin typeface="Times New Roman" pitchFamily="18" charset="0"/>
                <a:ea typeface="ＭＳ Ｐゴシック" charset="-128"/>
                <a:cs typeface="+mn-cs"/>
              </a:defRPr>
            </a:lvl1pPr>
          </a:lstStyle>
          <a:p>
            <a:pPr defTabSz="457200" fontAlgn="base">
              <a:spcBef>
                <a:spcPct val="0"/>
              </a:spcBef>
              <a:spcAft>
                <a:spcPct val="0"/>
              </a:spcAft>
              <a:defRPr/>
            </a:pPr>
            <a:fld id="{45A0EA44-8407-484F-AC84-12AE663E2698}" type="slidenum">
              <a:rPr lang="en-US">
                <a:solidFill>
                  <a:srgbClr val="000000"/>
                </a:solidFill>
              </a:rPr>
              <a:pPr defTabSz="4572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28296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rtl="0" eaLnBrk="0" fontAlgn="base" hangingPunct="0">
        <a:spcBef>
          <a:spcPct val="0"/>
        </a:spcBef>
        <a:spcAft>
          <a:spcPct val="0"/>
        </a:spcAft>
        <a:defRPr sz="3600">
          <a:solidFill>
            <a:srgbClr val="000000"/>
          </a:solidFill>
          <a:latin typeface="+mj-lt"/>
          <a:ea typeface="+mj-ea"/>
          <a:cs typeface="ＭＳ Ｐゴシック"/>
        </a:defRPr>
      </a:lvl1pPr>
      <a:lvl2pPr algn="l" rtl="0" eaLnBrk="0" fontAlgn="base" hangingPunct="0">
        <a:spcBef>
          <a:spcPct val="0"/>
        </a:spcBef>
        <a:spcAft>
          <a:spcPct val="0"/>
        </a:spcAft>
        <a:defRPr sz="3600">
          <a:solidFill>
            <a:srgbClr val="000000"/>
          </a:solidFill>
          <a:latin typeface="Gill Sans MT" pitchFamily="34" charset="0"/>
          <a:ea typeface="ＭＳ Ｐゴシック" charset="-128"/>
          <a:cs typeface="ＭＳ Ｐゴシック"/>
        </a:defRPr>
      </a:lvl2pPr>
      <a:lvl3pPr algn="l" rtl="0" eaLnBrk="0" fontAlgn="base" hangingPunct="0">
        <a:spcBef>
          <a:spcPct val="0"/>
        </a:spcBef>
        <a:spcAft>
          <a:spcPct val="0"/>
        </a:spcAft>
        <a:defRPr sz="3600">
          <a:solidFill>
            <a:srgbClr val="000000"/>
          </a:solidFill>
          <a:latin typeface="Gill Sans MT" pitchFamily="34" charset="0"/>
          <a:ea typeface="ＭＳ Ｐゴシック" charset="-128"/>
          <a:cs typeface="ＭＳ Ｐゴシック"/>
        </a:defRPr>
      </a:lvl3pPr>
      <a:lvl4pPr algn="l" rtl="0" eaLnBrk="0" fontAlgn="base" hangingPunct="0">
        <a:spcBef>
          <a:spcPct val="0"/>
        </a:spcBef>
        <a:spcAft>
          <a:spcPct val="0"/>
        </a:spcAft>
        <a:defRPr sz="3600">
          <a:solidFill>
            <a:srgbClr val="000000"/>
          </a:solidFill>
          <a:latin typeface="Gill Sans MT" pitchFamily="34" charset="0"/>
          <a:ea typeface="ＭＳ Ｐゴシック" charset="-128"/>
          <a:cs typeface="ＭＳ Ｐゴシック"/>
        </a:defRPr>
      </a:lvl4pPr>
      <a:lvl5pPr algn="l" rtl="0" eaLnBrk="0" fontAlgn="base" hangingPunct="0">
        <a:spcBef>
          <a:spcPct val="0"/>
        </a:spcBef>
        <a:spcAft>
          <a:spcPct val="0"/>
        </a:spcAft>
        <a:defRPr sz="3600">
          <a:solidFill>
            <a:srgbClr val="000000"/>
          </a:solidFill>
          <a:latin typeface="Gill Sans MT" pitchFamily="34" charset="0"/>
          <a:ea typeface="ＭＳ Ｐゴシック" charset="-128"/>
          <a:cs typeface="ＭＳ Ｐゴシック"/>
        </a:defRPr>
      </a:lvl5pPr>
      <a:lvl6pPr marL="457200" algn="l" rtl="0" eaLnBrk="0" fontAlgn="base" hangingPunct="0">
        <a:spcBef>
          <a:spcPct val="0"/>
        </a:spcBef>
        <a:spcAft>
          <a:spcPct val="0"/>
        </a:spcAft>
        <a:defRPr sz="3600">
          <a:solidFill>
            <a:srgbClr val="000000"/>
          </a:solidFill>
          <a:latin typeface="Gill Sans MT" pitchFamily="34" charset="0"/>
          <a:ea typeface="ＭＳ Ｐゴシック" charset="-128"/>
        </a:defRPr>
      </a:lvl6pPr>
      <a:lvl7pPr marL="914400" algn="l" rtl="0" eaLnBrk="0" fontAlgn="base" hangingPunct="0">
        <a:spcBef>
          <a:spcPct val="0"/>
        </a:spcBef>
        <a:spcAft>
          <a:spcPct val="0"/>
        </a:spcAft>
        <a:defRPr sz="3600">
          <a:solidFill>
            <a:srgbClr val="000000"/>
          </a:solidFill>
          <a:latin typeface="Gill Sans MT" pitchFamily="34" charset="0"/>
          <a:ea typeface="ＭＳ Ｐゴシック" charset="-128"/>
        </a:defRPr>
      </a:lvl7pPr>
      <a:lvl8pPr marL="1371600" algn="l" rtl="0" eaLnBrk="0" fontAlgn="base" hangingPunct="0">
        <a:spcBef>
          <a:spcPct val="0"/>
        </a:spcBef>
        <a:spcAft>
          <a:spcPct val="0"/>
        </a:spcAft>
        <a:defRPr sz="3600">
          <a:solidFill>
            <a:srgbClr val="000000"/>
          </a:solidFill>
          <a:latin typeface="Gill Sans MT" pitchFamily="34" charset="0"/>
          <a:ea typeface="ＭＳ Ｐゴシック" charset="-128"/>
        </a:defRPr>
      </a:lvl8pPr>
      <a:lvl9pPr marL="1828800" algn="l" rtl="0" eaLnBrk="0" fontAlgn="base" hangingPunct="0">
        <a:spcBef>
          <a:spcPct val="0"/>
        </a:spcBef>
        <a:spcAft>
          <a:spcPct val="0"/>
        </a:spcAft>
        <a:defRPr sz="3600">
          <a:solidFill>
            <a:srgbClr val="000000"/>
          </a:solidFill>
          <a:latin typeface="Gill Sans MT" pitchFamily="34" charset="0"/>
          <a:ea typeface="ＭＳ Ｐゴシック" charset="-128"/>
        </a:defRPr>
      </a:lvl9pPr>
    </p:titleStyle>
    <p:bodyStyle>
      <a:lvl1pPr marL="342900" indent="-342900" algn="l" rtl="0" eaLnBrk="0" fontAlgn="base" hangingPunct="0">
        <a:spcBef>
          <a:spcPct val="20000"/>
        </a:spcBef>
        <a:spcAft>
          <a:spcPct val="0"/>
        </a:spcAft>
        <a:buClr>
          <a:schemeClr val="tx1"/>
        </a:buClr>
        <a:buChar char="•"/>
        <a:defRPr sz="2800">
          <a:solidFill>
            <a:srgbClr val="000000"/>
          </a:solidFill>
          <a:latin typeface="+mn-lt"/>
          <a:ea typeface="+mn-ea"/>
          <a:cs typeface="ＭＳ Ｐゴシック"/>
        </a:defRPr>
      </a:lvl1pPr>
      <a:lvl2pPr marL="742950" indent="-285750" algn="l" rtl="0" eaLnBrk="0" fontAlgn="base" hangingPunct="0">
        <a:spcBef>
          <a:spcPct val="20000"/>
        </a:spcBef>
        <a:spcAft>
          <a:spcPct val="0"/>
        </a:spcAft>
        <a:buClr>
          <a:schemeClr val="tx1"/>
        </a:buClr>
        <a:buChar char="•"/>
        <a:defRPr sz="2600">
          <a:solidFill>
            <a:srgbClr val="000000"/>
          </a:solidFill>
          <a:latin typeface="+mn-lt"/>
          <a:ea typeface="+mn-ea"/>
          <a:cs typeface="ＭＳ Ｐゴシック"/>
        </a:defRPr>
      </a:lvl2pPr>
      <a:lvl3pPr marL="1143000" indent="-228600" algn="l" rtl="0" eaLnBrk="0" fontAlgn="base" hangingPunct="0">
        <a:spcBef>
          <a:spcPct val="20000"/>
        </a:spcBef>
        <a:spcAft>
          <a:spcPct val="0"/>
        </a:spcAft>
        <a:buClr>
          <a:schemeClr val="tx1"/>
        </a:buClr>
        <a:buChar char="•"/>
        <a:defRPr sz="2400">
          <a:solidFill>
            <a:srgbClr val="000000"/>
          </a:solidFill>
          <a:latin typeface="+mn-lt"/>
          <a:ea typeface="+mn-ea"/>
          <a:cs typeface="ＭＳ Ｐゴシック"/>
        </a:defRPr>
      </a:lvl3pPr>
      <a:lvl4pPr marL="1600200" indent="-228600" algn="l" rtl="0" eaLnBrk="0" fontAlgn="base" hangingPunct="0">
        <a:spcBef>
          <a:spcPct val="20000"/>
        </a:spcBef>
        <a:spcAft>
          <a:spcPct val="0"/>
        </a:spcAft>
        <a:buClr>
          <a:schemeClr val="tx1"/>
        </a:buClr>
        <a:buChar char="•"/>
        <a:defRPr sz="2000">
          <a:solidFill>
            <a:srgbClr val="000000"/>
          </a:solidFill>
          <a:latin typeface="+mn-lt"/>
          <a:ea typeface="+mn-ea"/>
          <a:cs typeface="ＭＳ Ｐゴシック"/>
        </a:defRPr>
      </a:lvl4pPr>
      <a:lvl5pPr marL="2057400" indent="-228600" algn="l" rtl="0" eaLnBrk="0" fontAlgn="base" hangingPunct="0">
        <a:spcBef>
          <a:spcPct val="20000"/>
        </a:spcBef>
        <a:spcAft>
          <a:spcPct val="0"/>
        </a:spcAft>
        <a:buClr>
          <a:schemeClr val="tx1"/>
        </a:buClr>
        <a:buChar char="•"/>
        <a:defRPr sz="2000">
          <a:solidFill>
            <a:srgbClr val="000000"/>
          </a:solidFill>
          <a:latin typeface="+mn-lt"/>
          <a:ea typeface="+mn-ea"/>
          <a:cs typeface="ＭＳ Ｐゴシック"/>
        </a:defRPr>
      </a:lvl5pPr>
      <a:lvl6pPr marL="2514600" indent="-228600" algn="l" rtl="0" eaLnBrk="0" fontAlgn="base" hangingPunct="0">
        <a:spcBef>
          <a:spcPct val="20000"/>
        </a:spcBef>
        <a:spcAft>
          <a:spcPct val="0"/>
        </a:spcAft>
        <a:buClr>
          <a:schemeClr val="tx1"/>
        </a:buClr>
        <a:buChar char="•"/>
        <a:defRPr sz="2000">
          <a:solidFill>
            <a:srgbClr val="000000"/>
          </a:solidFill>
          <a:latin typeface="+mn-lt"/>
          <a:ea typeface="+mn-ea"/>
        </a:defRPr>
      </a:lvl6pPr>
      <a:lvl7pPr marL="2971800" indent="-228600" algn="l" rtl="0" eaLnBrk="0" fontAlgn="base" hangingPunct="0">
        <a:spcBef>
          <a:spcPct val="20000"/>
        </a:spcBef>
        <a:spcAft>
          <a:spcPct val="0"/>
        </a:spcAft>
        <a:buClr>
          <a:schemeClr val="tx1"/>
        </a:buClr>
        <a:buChar char="•"/>
        <a:defRPr sz="2000">
          <a:solidFill>
            <a:srgbClr val="000000"/>
          </a:solidFill>
          <a:latin typeface="+mn-lt"/>
          <a:ea typeface="+mn-ea"/>
        </a:defRPr>
      </a:lvl7pPr>
      <a:lvl8pPr marL="3429000" indent="-228600" algn="l" rtl="0" eaLnBrk="0" fontAlgn="base" hangingPunct="0">
        <a:spcBef>
          <a:spcPct val="20000"/>
        </a:spcBef>
        <a:spcAft>
          <a:spcPct val="0"/>
        </a:spcAft>
        <a:buClr>
          <a:schemeClr val="tx1"/>
        </a:buClr>
        <a:buChar char="•"/>
        <a:defRPr sz="2000">
          <a:solidFill>
            <a:srgbClr val="000000"/>
          </a:solidFill>
          <a:latin typeface="+mn-lt"/>
          <a:ea typeface="+mn-ea"/>
        </a:defRPr>
      </a:lvl8pPr>
      <a:lvl9pPr marL="3886200" indent="-228600" algn="l" rtl="0" eaLnBrk="0" fontAlgn="base" hangingPunct="0">
        <a:spcBef>
          <a:spcPct val="20000"/>
        </a:spcBef>
        <a:spcAft>
          <a:spcPct val="0"/>
        </a:spcAft>
        <a:buClr>
          <a:schemeClr val="tx1"/>
        </a:buClr>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hs.gov/index.cf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ihs.gov/index.cfm"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www.ihs.gov/index.cf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hyperlink" Target="http://www.ihs.gov/index.cf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hyperlink" Target="http://www.ihs.gov/index.cf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ihs.gov/index.cfm" TargetMode="External"/><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ph type="title" idx="4294967295"/>
          </p:nvPr>
        </p:nvSpPr>
        <p:spPr>
          <a:xfrm>
            <a:off x="152400" y="1356851"/>
            <a:ext cx="8308975" cy="5176683"/>
          </a:xfrm>
        </p:spPr>
        <p:txBody>
          <a:bodyPr anchor="t"/>
          <a:lstStyle/>
          <a:p>
            <a:pPr algn="ctr"/>
            <a:br>
              <a:rPr lang="en-US" sz="3200" b="1" u="sng" dirty="0"/>
            </a:br>
            <a:r>
              <a:rPr lang="en-US" sz="3200" b="1" u="sng" dirty="0"/>
              <a:t>A Pharmacist’s Role within Substance Use Disorder (SUD) Treatment and Recovery</a:t>
            </a:r>
            <a:br>
              <a:rPr lang="en-US" sz="3200" b="1" u="sng" dirty="0"/>
            </a:br>
            <a:br>
              <a:rPr lang="en-US" sz="4000" b="1" dirty="0">
                <a:solidFill>
                  <a:schemeClr val="tx1"/>
                </a:solidFill>
              </a:rPr>
            </a:br>
            <a:r>
              <a:rPr lang="en-US" sz="1800" b="1" dirty="0">
                <a:solidFill>
                  <a:schemeClr val="tx1"/>
                </a:solidFill>
              </a:rPr>
              <a:t>CAPT </a:t>
            </a:r>
            <a:r>
              <a:rPr lang="en-US" sz="1800" b="1" dirty="0"/>
              <a:t>Ted Hall, PharmD</a:t>
            </a:r>
            <a:br>
              <a:rPr lang="en-US" sz="1800" b="1" dirty="0"/>
            </a:br>
            <a:r>
              <a:rPr lang="en-US" sz="1800" b="1" dirty="0"/>
              <a:t>DHHS/USPHS/IHS</a:t>
            </a:r>
            <a:br>
              <a:rPr lang="en-US" sz="1800" b="1" dirty="0"/>
            </a:br>
            <a:r>
              <a:rPr lang="en-US" sz="1800" b="1" dirty="0"/>
              <a:t>Advanced Practice Pharmacist II</a:t>
            </a:r>
            <a:br>
              <a:rPr lang="en-US" sz="1800" b="1" dirty="0"/>
            </a:br>
            <a:r>
              <a:rPr lang="en-US" sz="1800" b="1" dirty="0"/>
              <a:t>Clinical Psychiatric Pharmacist Prescriber</a:t>
            </a:r>
            <a:br>
              <a:rPr lang="en-US" sz="1800" b="1" dirty="0"/>
            </a:br>
            <a:r>
              <a:rPr lang="en-US" sz="1800" b="1" dirty="0"/>
              <a:t>Ho-Chunk Nation Health Department</a:t>
            </a:r>
            <a:br>
              <a:rPr lang="en-US" sz="1800" b="1" dirty="0"/>
            </a:br>
            <a:br>
              <a:rPr lang="en-US" sz="2400" b="1" dirty="0"/>
            </a:br>
            <a:endParaRPr lang="en-US" sz="2000" b="1" i="1" dirty="0">
              <a:latin typeface="Arial" charset="0"/>
            </a:endParaRPr>
          </a:p>
        </p:txBody>
      </p:sp>
      <p:pic>
        <p:nvPicPr>
          <p:cNvPr id="59396" name="Picture 4" descr="Indian Health Service: The Federal Health Program for American Indians and Alaska Natives">
            <a:hlinkClick r:id="rId3"/>
          </p:cNvPr>
          <p:cNvPicPr>
            <a:picLocks noChangeAspect="1" noChangeArrowheads="1"/>
          </p:cNvPicPr>
          <p:nvPr/>
        </p:nvPicPr>
        <p:blipFill>
          <a:blip r:embed="rId4"/>
          <a:srcRect/>
          <a:stretch>
            <a:fillRect/>
          </a:stretch>
        </p:blipFill>
        <p:spPr bwMode="auto">
          <a:xfrm>
            <a:off x="0" y="6276974"/>
            <a:ext cx="4419600" cy="581026"/>
          </a:xfrm>
          <a:prstGeom prst="rect">
            <a:avLst/>
          </a:prstGeom>
          <a:noFill/>
        </p:spPr>
      </p:pic>
      <p:sp>
        <p:nvSpPr>
          <p:cNvPr id="4" name="Slide Number Placeholder 3"/>
          <p:cNvSpPr>
            <a:spLocks noGrp="1"/>
          </p:cNvSpPr>
          <p:nvPr>
            <p:ph type="sldNum" sz="quarter" idx="12"/>
          </p:nvPr>
        </p:nvSpPr>
        <p:spPr/>
        <p:txBody>
          <a:bodyPr/>
          <a:lstStyle/>
          <a:p>
            <a:pPr>
              <a:defRPr/>
            </a:pPr>
            <a:fld id="{7F1F1306-1E92-4375-BB29-DCFDEEEB1514}"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156719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C14E-1A34-46D0-833A-3324A461BFAA}"/>
              </a:ext>
            </a:extLst>
          </p:cNvPr>
          <p:cNvSpPr>
            <a:spLocks noGrp="1"/>
          </p:cNvSpPr>
          <p:nvPr>
            <p:ph type="title"/>
          </p:nvPr>
        </p:nvSpPr>
        <p:spPr>
          <a:xfrm>
            <a:off x="0" y="89872"/>
            <a:ext cx="6781800" cy="1066800"/>
          </a:xfrm>
        </p:spPr>
        <p:txBody>
          <a:bodyPr/>
          <a:lstStyle/>
          <a:p>
            <a:r>
              <a:rPr lang="en-US" dirty="0"/>
              <a:t>SAMHSA Medications for Opioid Use Disorder Treatment</a:t>
            </a:r>
          </a:p>
        </p:txBody>
      </p:sp>
      <p:sp>
        <p:nvSpPr>
          <p:cNvPr id="4" name="Content Placeholder 3">
            <a:extLst>
              <a:ext uri="{FF2B5EF4-FFF2-40B4-BE49-F238E27FC236}">
                <a16:creationId xmlns:a16="http://schemas.microsoft.com/office/drawing/2014/main" id="{94D51CB9-431A-441B-A7CE-AE1BA5508FB7}"/>
              </a:ext>
            </a:extLst>
          </p:cNvPr>
          <p:cNvSpPr>
            <a:spLocks noGrp="1"/>
          </p:cNvSpPr>
          <p:nvPr>
            <p:ph sz="half" idx="2"/>
          </p:nvPr>
        </p:nvSpPr>
        <p:spPr>
          <a:xfrm>
            <a:off x="3677522" y="1128794"/>
            <a:ext cx="5393094" cy="4891006"/>
          </a:xfrm>
        </p:spPr>
        <p:txBody>
          <a:bodyPr/>
          <a:lstStyle/>
          <a:p>
            <a:r>
              <a:rPr lang="en-US" dirty="0"/>
              <a:t>Evidence Based resource for treatment</a:t>
            </a:r>
          </a:p>
          <a:p>
            <a:r>
              <a:rPr lang="en-US" sz="2400" dirty="0"/>
              <a:t>This Treatment Improvement Protocol (TIP) reviews the use of the three Food and Drug Administration (FDA)-approved medications used to treat OUD—methadone, naltrexone, and buprenorphine—and the other strategies and services needed to support recovery for people with OUD. This is a revision.</a:t>
            </a:r>
          </a:p>
        </p:txBody>
      </p:sp>
      <p:sp>
        <p:nvSpPr>
          <p:cNvPr id="5" name="Slide Number Placeholder 4">
            <a:extLst>
              <a:ext uri="{FF2B5EF4-FFF2-40B4-BE49-F238E27FC236}">
                <a16:creationId xmlns:a16="http://schemas.microsoft.com/office/drawing/2014/main" id="{99D96F41-A0D8-4658-A837-EC5B67D3D4F6}"/>
              </a:ext>
            </a:extLst>
          </p:cNvPr>
          <p:cNvSpPr>
            <a:spLocks noGrp="1"/>
          </p:cNvSpPr>
          <p:nvPr>
            <p:ph type="sldNum" sz="quarter" idx="12"/>
          </p:nvPr>
        </p:nvSpPr>
        <p:spPr/>
        <p:txBody>
          <a:bodyPr/>
          <a:lstStyle/>
          <a:p>
            <a:pPr>
              <a:defRPr/>
            </a:pPr>
            <a:fld id="{D15091A7-45DA-4A35-AC2B-71A8A2FEF039}" type="slidenum">
              <a:rPr lang="en-US" smtClean="0">
                <a:solidFill>
                  <a:srgbClr val="000000"/>
                </a:solidFill>
              </a:rPr>
              <a:pPr>
                <a:defRPr/>
              </a:pPr>
              <a:t>10</a:t>
            </a:fld>
            <a:endParaRPr lang="en-US">
              <a:solidFill>
                <a:srgbClr val="000000"/>
              </a:solidFill>
            </a:endParaRPr>
          </a:p>
        </p:txBody>
      </p:sp>
      <p:pic>
        <p:nvPicPr>
          <p:cNvPr id="7" name="Picture 6" descr="Indian Health Service: The Federal Health Program for American Indians and Alaska Natives">
            <a:hlinkClick r:id="rId2"/>
            <a:extLst>
              <a:ext uri="{FF2B5EF4-FFF2-40B4-BE49-F238E27FC236}">
                <a16:creationId xmlns:a16="http://schemas.microsoft.com/office/drawing/2014/main" id="{BC061ED6-EDD3-4A8D-AFCB-7ADFCA0E4B13}"/>
              </a:ext>
            </a:extLst>
          </p:cNvPr>
          <p:cNvPicPr>
            <a:picLocks noChangeAspect="1" noChangeArrowheads="1"/>
          </p:cNvPicPr>
          <p:nvPr/>
        </p:nvPicPr>
        <p:blipFill>
          <a:blip r:embed="rId3"/>
          <a:srcRect/>
          <a:stretch>
            <a:fillRect/>
          </a:stretch>
        </p:blipFill>
        <p:spPr bwMode="auto">
          <a:xfrm>
            <a:off x="0" y="6276974"/>
            <a:ext cx="4419600" cy="581026"/>
          </a:xfrm>
          <a:prstGeom prst="rect">
            <a:avLst/>
          </a:prstGeom>
          <a:noFill/>
        </p:spPr>
      </p:pic>
      <p:sp>
        <p:nvSpPr>
          <p:cNvPr id="10" name="TextBox 3">
            <a:extLst>
              <a:ext uri="{FF2B5EF4-FFF2-40B4-BE49-F238E27FC236}">
                <a16:creationId xmlns:a16="http://schemas.microsoft.com/office/drawing/2014/main" id="{008469BD-89FA-426C-8D8A-29203766612C}"/>
              </a:ext>
            </a:extLst>
          </p:cNvPr>
          <p:cNvSpPr txBox="1">
            <a:spLocks noChangeArrowheads="1"/>
          </p:cNvSpPr>
          <p:nvPr/>
        </p:nvSpPr>
        <p:spPr bwMode="auto">
          <a:xfrm>
            <a:off x="-29547" y="5986274"/>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a:solidFill>
                  <a:srgbClr val="C00000"/>
                </a:solidFill>
              </a:rPr>
              <a:t>https://store.samhsa.gov/product/TIP-63-Medications-for-Opioid-Use-Disorder-Full-Document/PEP21-02-01-002</a:t>
            </a:r>
            <a:endParaRPr lang="en-US" altLang="en-US" sz="1200" dirty="0">
              <a:solidFill>
                <a:srgbClr val="C00000"/>
              </a:solidFill>
            </a:endParaRPr>
          </a:p>
        </p:txBody>
      </p:sp>
      <p:pic>
        <p:nvPicPr>
          <p:cNvPr id="1028" name="Picture 4" descr="https://store.samhsa.gov/sites/default/files/product_thumbnails/PEP21-02-01-002.jpg">
            <a:extLst>
              <a:ext uri="{FF2B5EF4-FFF2-40B4-BE49-F238E27FC236}">
                <a16:creationId xmlns:a16="http://schemas.microsoft.com/office/drawing/2014/main" id="{76C68E5B-F4F2-4CE7-9116-4FECB29D03E8}"/>
              </a:ext>
            </a:extLst>
          </p:cNvPr>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73384" y="1215516"/>
            <a:ext cx="3662737"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941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idx="4294967295"/>
          </p:nvPr>
        </p:nvSpPr>
        <p:spPr/>
        <p:txBody>
          <a:bodyPr/>
          <a:lstStyle/>
          <a:p>
            <a:r>
              <a:rPr lang="en-US" dirty="0"/>
              <a:t>Contact Information</a:t>
            </a:r>
          </a:p>
        </p:txBody>
      </p:sp>
      <p:sp>
        <p:nvSpPr>
          <p:cNvPr id="499715" name="Rectangle 3"/>
          <p:cNvSpPr>
            <a:spLocks noGrp="1" noChangeArrowheads="1"/>
          </p:cNvSpPr>
          <p:nvPr>
            <p:ph type="body" idx="4294967295"/>
          </p:nvPr>
        </p:nvSpPr>
        <p:spPr>
          <a:xfrm>
            <a:off x="175532" y="1304924"/>
            <a:ext cx="8739868" cy="5095876"/>
          </a:xfrm>
        </p:spPr>
        <p:txBody>
          <a:bodyPr/>
          <a:lstStyle/>
          <a:p>
            <a:pPr marL="457200" lvl="1" indent="0" algn="ctr">
              <a:buNone/>
            </a:pPr>
            <a:endParaRPr lang="en-US" sz="2400" dirty="0"/>
          </a:p>
          <a:p>
            <a:pPr marL="457200" lvl="1" indent="0" algn="ctr">
              <a:buNone/>
            </a:pPr>
            <a:endParaRPr lang="en-US" sz="2400" dirty="0"/>
          </a:p>
          <a:p>
            <a:pPr marL="457200" lvl="1" indent="0" algn="ctr">
              <a:buNone/>
            </a:pPr>
            <a:r>
              <a:rPr lang="en-US" sz="2400" dirty="0"/>
              <a:t>CAPT Ted L. Hall, PharmD</a:t>
            </a:r>
          </a:p>
          <a:p>
            <a:pPr marL="457200" lvl="1" indent="0" algn="ctr">
              <a:buNone/>
            </a:pPr>
            <a:endParaRPr lang="en-US" sz="2400" dirty="0"/>
          </a:p>
          <a:p>
            <a:pPr marL="457200" lvl="1" indent="0" algn="ctr">
              <a:buNone/>
            </a:pPr>
            <a:r>
              <a:rPr lang="en-US" sz="2400" dirty="0"/>
              <a:t>Ho-Chunk Nation Health Dept.</a:t>
            </a:r>
          </a:p>
          <a:p>
            <a:pPr marL="457200" lvl="1" indent="0" algn="ctr">
              <a:buNone/>
            </a:pPr>
            <a:r>
              <a:rPr lang="en-US" sz="2400" dirty="0"/>
              <a:t>S2845 White Eagle Road</a:t>
            </a:r>
          </a:p>
          <a:p>
            <a:pPr marL="457200" lvl="1" indent="0" algn="ctr">
              <a:buNone/>
            </a:pPr>
            <a:r>
              <a:rPr lang="en-US" sz="2400" dirty="0"/>
              <a:t>Baraboo, WI 53913</a:t>
            </a:r>
          </a:p>
          <a:p>
            <a:pPr marL="457200" lvl="1" indent="0" algn="ctr">
              <a:buNone/>
            </a:pPr>
            <a:r>
              <a:rPr lang="en-US" sz="2400" dirty="0"/>
              <a:t>(O) 608-355-1240 ext. 35582</a:t>
            </a:r>
          </a:p>
          <a:p>
            <a:pPr marL="457200" lvl="1" indent="0" algn="ctr">
              <a:buNone/>
            </a:pPr>
            <a:r>
              <a:rPr lang="en-US" sz="2400" dirty="0"/>
              <a:t>(C) 608-301-5390</a:t>
            </a:r>
          </a:p>
          <a:p>
            <a:pPr marL="457200" lvl="1" indent="0" algn="ctr">
              <a:buNone/>
            </a:pPr>
            <a:r>
              <a:rPr lang="en-US" sz="2400" dirty="0">
                <a:hlinkClick r:id="rId3"/>
              </a:rPr>
              <a:t>Ted.Hall@ho-chunk.com</a:t>
            </a:r>
            <a:endParaRPr lang="en-US" sz="2400" dirty="0"/>
          </a:p>
          <a:p>
            <a:pPr lvl="1"/>
            <a:endParaRPr lang="en-US" sz="2400" dirty="0"/>
          </a:p>
        </p:txBody>
      </p:sp>
      <p:pic>
        <p:nvPicPr>
          <p:cNvPr id="57346" name="Picture 2" descr="Indian Health Service: The Federal Health Program for American Indians and Alaska Natives">
            <a:hlinkClick r:id="rId3"/>
          </p:cNvPr>
          <p:cNvPicPr>
            <a:picLocks noChangeAspect="1" noChangeArrowheads="1"/>
          </p:cNvPicPr>
          <p:nvPr/>
        </p:nvPicPr>
        <p:blipFill>
          <a:blip r:embed="rId4"/>
          <a:srcRect/>
          <a:stretch>
            <a:fillRect/>
          </a:stretch>
        </p:blipFill>
        <p:spPr bwMode="auto">
          <a:xfrm>
            <a:off x="0" y="6276974"/>
            <a:ext cx="4419600" cy="581026"/>
          </a:xfrm>
          <a:prstGeom prst="rect">
            <a:avLst/>
          </a:prstGeom>
          <a:noFill/>
        </p:spPr>
      </p:pic>
      <p:sp>
        <p:nvSpPr>
          <p:cNvPr id="5" name="Slide Number Placeholder 4"/>
          <p:cNvSpPr>
            <a:spLocks noGrp="1"/>
          </p:cNvSpPr>
          <p:nvPr>
            <p:ph type="sldNum" sz="quarter" idx="12"/>
          </p:nvPr>
        </p:nvSpPr>
        <p:spPr/>
        <p:txBody>
          <a:bodyPr/>
          <a:lstStyle/>
          <a:p>
            <a:pPr>
              <a:defRPr/>
            </a:pPr>
            <a:fld id="{7F1F1306-1E92-4375-BB29-DCFDEEEB1514}" type="slidenum">
              <a:rPr lang="en-US" smtClean="0">
                <a:solidFill>
                  <a:srgbClr val="000000"/>
                </a:solidFill>
              </a:rPr>
              <a:pPr>
                <a:defRPr/>
              </a:pPr>
              <a:t>11</a:t>
            </a:fld>
            <a:endParaRPr lang="en-US">
              <a:solidFill>
                <a:srgbClr val="000000"/>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532" y="1304924"/>
            <a:ext cx="2152650" cy="2124075"/>
          </a:xfrm>
          <a:prstGeom prst="rect">
            <a:avLst/>
          </a:prstGeom>
        </p:spPr>
      </p:pic>
      <p:pic>
        <p:nvPicPr>
          <p:cNvPr id="8" name="Picture 2">
            <a:extLst>
              <a:ext uri="{FF2B5EF4-FFF2-40B4-BE49-F238E27FC236}">
                <a16:creationId xmlns:a16="http://schemas.microsoft.com/office/drawing/2014/main" id="{DDF5AD0A-B6CC-4899-B662-44589F74CC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5453" y="1311240"/>
            <a:ext cx="2016125"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29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a:t>Presentation Overview</a:t>
            </a:r>
          </a:p>
        </p:txBody>
      </p:sp>
      <p:sp>
        <p:nvSpPr>
          <p:cNvPr id="41986" name="Rectangle 3"/>
          <p:cNvSpPr>
            <a:spLocks noGrp="1" noChangeArrowheads="1"/>
          </p:cNvSpPr>
          <p:nvPr>
            <p:ph type="body" idx="1"/>
          </p:nvPr>
        </p:nvSpPr>
        <p:spPr>
          <a:xfrm>
            <a:off x="457200" y="1219200"/>
            <a:ext cx="8229600" cy="5181600"/>
          </a:xfrm>
        </p:spPr>
        <p:txBody>
          <a:bodyPr/>
          <a:lstStyle/>
          <a:p>
            <a:pPr lvl="1"/>
            <a:endParaRPr lang="en-US" sz="2400" dirty="0"/>
          </a:p>
          <a:p>
            <a:pPr lvl="1"/>
            <a:r>
              <a:rPr lang="en-US" sz="2400" dirty="0"/>
              <a:t>Discuss various roles a pharmacist is able to serve in SUD treatment and recovery.</a:t>
            </a:r>
          </a:p>
          <a:p>
            <a:pPr lvl="1"/>
            <a:endParaRPr lang="en-US" sz="2400" dirty="0"/>
          </a:p>
          <a:p>
            <a:pPr lvl="1"/>
            <a:r>
              <a:rPr lang="en-US" sz="2400" dirty="0"/>
              <a:t>Discuss barriers and opportunities implementing SUD services or expanding existing services.</a:t>
            </a:r>
          </a:p>
          <a:p>
            <a:pPr marL="457200" lvl="1" indent="0">
              <a:buNone/>
            </a:pPr>
            <a:endParaRPr lang="en-US" sz="2400" dirty="0"/>
          </a:p>
          <a:p>
            <a:pPr lvl="1"/>
            <a:r>
              <a:rPr lang="en-US" sz="2400" dirty="0"/>
              <a:t>Illustrate the critical importance of evidence-based patient-centered integrative team approach for SUD treatment and recovery.</a:t>
            </a:r>
          </a:p>
        </p:txBody>
      </p:sp>
      <p:pic>
        <p:nvPicPr>
          <p:cNvPr id="58370" name="Picture 2" descr="Indian Health Service: The Federal Health Program for American Indians and Alaska Natives">
            <a:hlinkClick r:id="rId3"/>
          </p:cNvPr>
          <p:cNvPicPr>
            <a:picLocks noChangeAspect="1" noChangeArrowheads="1"/>
          </p:cNvPicPr>
          <p:nvPr/>
        </p:nvPicPr>
        <p:blipFill>
          <a:blip r:embed="rId4"/>
          <a:srcRect/>
          <a:stretch>
            <a:fillRect/>
          </a:stretch>
        </p:blipFill>
        <p:spPr bwMode="auto">
          <a:xfrm>
            <a:off x="0" y="6276974"/>
            <a:ext cx="4419600" cy="581026"/>
          </a:xfrm>
          <a:prstGeom prst="rect">
            <a:avLst/>
          </a:prstGeom>
          <a:noFill/>
        </p:spPr>
      </p:pic>
      <p:sp>
        <p:nvSpPr>
          <p:cNvPr id="5" name="Slide Number Placeholder 4"/>
          <p:cNvSpPr>
            <a:spLocks noGrp="1"/>
          </p:cNvSpPr>
          <p:nvPr>
            <p:ph type="sldNum" sz="quarter" idx="12"/>
          </p:nvPr>
        </p:nvSpPr>
        <p:spPr/>
        <p:txBody>
          <a:bodyPr/>
          <a:lstStyle/>
          <a:p>
            <a:pPr>
              <a:defRPr/>
            </a:pPr>
            <a:fld id="{EF429233-99C6-45F9-9ECF-CF2BAF9A24BA}"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1327530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t>
            </a:r>
          </a:p>
        </p:txBody>
      </p:sp>
      <p:sp>
        <p:nvSpPr>
          <p:cNvPr id="3" name="Content Placeholder 2"/>
          <p:cNvSpPr>
            <a:spLocks noGrp="1"/>
          </p:cNvSpPr>
          <p:nvPr>
            <p:ph idx="1"/>
          </p:nvPr>
        </p:nvSpPr>
        <p:spPr/>
        <p:txBody>
          <a:bodyPr/>
          <a:lstStyle/>
          <a:p>
            <a:r>
              <a:rPr lang="en-US" dirty="0">
                <a:ea typeface="ＭＳ Ｐゴシック" pitchFamily="34" charset="-128"/>
              </a:rPr>
              <a:t>The opinions and conclusions expressed today are </a:t>
            </a:r>
            <a:r>
              <a:rPr lang="en-US" dirty="0">
                <a:solidFill>
                  <a:schemeClr val="tx1"/>
                </a:solidFill>
                <a:latin typeface="Gill Sans MT" pitchFamily="34" charset="0"/>
                <a:cs typeface="Arial" pitchFamily="34" charset="0"/>
              </a:rPr>
              <a:t>those of the author </a:t>
            </a:r>
            <a:r>
              <a:rPr lang="en-US" dirty="0">
                <a:ea typeface="ＭＳ Ｐゴシック" pitchFamily="34" charset="-128"/>
              </a:rPr>
              <a:t>and do not necessarily represent the  views of the Department of Health and Human Services, US Public Health Service, the Indian Health Service or the Ho-Chunk Nation.</a:t>
            </a:r>
          </a:p>
          <a:p>
            <a:endParaRPr lang="en-US" dirty="0">
              <a:ea typeface="ＭＳ Ｐゴシック" pitchFamily="34" charset="-128"/>
            </a:endParaRPr>
          </a:p>
          <a:p>
            <a:r>
              <a:rPr lang="en-US" dirty="0">
                <a:ea typeface="ＭＳ Ｐゴシック" pitchFamily="34" charset="-128"/>
              </a:rPr>
              <a:t>No financial disclosures to report.</a:t>
            </a:r>
          </a:p>
        </p:txBody>
      </p:sp>
      <p:sp>
        <p:nvSpPr>
          <p:cNvPr id="4" name="Slide Number Placeholder 3"/>
          <p:cNvSpPr>
            <a:spLocks noGrp="1"/>
          </p:cNvSpPr>
          <p:nvPr>
            <p:ph type="sldNum" sz="quarter" idx="12"/>
          </p:nvPr>
        </p:nvSpPr>
        <p:spPr/>
        <p:txBody>
          <a:bodyPr/>
          <a:lstStyle/>
          <a:p>
            <a:pPr>
              <a:defRPr/>
            </a:pPr>
            <a:fld id="{EF429233-99C6-45F9-9ECF-CF2BAF9A24BA}" type="slidenum">
              <a:rPr lang="en-US" smtClean="0">
                <a:solidFill>
                  <a:srgbClr val="000000"/>
                </a:solidFill>
              </a:rPr>
              <a:pPr>
                <a:defRPr/>
              </a:pPr>
              <a:t>3</a:t>
            </a:fld>
            <a:endParaRPr lang="en-US">
              <a:solidFill>
                <a:srgbClr val="000000"/>
              </a:solidFill>
            </a:endParaRPr>
          </a:p>
        </p:txBody>
      </p:sp>
      <p:pic>
        <p:nvPicPr>
          <p:cNvPr id="5" name="Picture 4" descr="Indian Health Service: The Federal Health Program for American Indians and Alaska Natives">
            <a:hlinkClick r:id="rId3"/>
          </p:cNvPr>
          <p:cNvPicPr>
            <a:picLocks noChangeAspect="1" noChangeArrowheads="1"/>
          </p:cNvPicPr>
          <p:nvPr/>
        </p:nvPicPr>
        <p:blipFill>
          <a:blip r:embed="rId4"/>
          <a:srcRect/>
          <a:stretch>
            <a:fillRect/>
          </a:stretch>
        </p:blipFill>
        <p:spPr bwMode="auto">
          <a:xfrm>
            <a:off x="0" y="6276974"/>
            <a:ext cx="4419600" cy="581026"/>
          </a:xfrm>
          <a:prstGeom prst="rect">
            <a:avLst/>
          </a:prstGeom>
          <a:noFill/>
        </p:spPr>
      </p:pic>
    </p:spTree>
    <p:extLst>
      <p:ext uri="{BB962C8B-B14F-4D97-AF65-F5344CB8AC3E}">
        <p14:creationId xmlns:p14="http://schemas.microsoft.com/office/powerpoint/2010/main" val="752494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F9E5-FC7B-4201-AB23-BD6845FB992A}"/>
              </a:ext>
            </a:extLst>
          </p:cNvPr>
          <p:cNvSpPr>
            <a:spLocks noGrp="1"/>
          </p:cNvSpPr>
          <p:nvPr>
            <p:ph type="title"/>
          </p:nvPr>
        </p:nvSpPr>
        <p:spPr>
          <a:xfrm>
            <a:off x="4665" y="297656"/>
            <a:ext cx="8229600" cy="868362"/>
          </a:xfrm>
        </p:spPr>
        <p:txBody>
          <a:bodyPr/>
          <a:lstStyle/>
          <a:p>
            <a:r>
              <a:rPr lang="en-US" dirty="0"/>
              <a:t>Common Barriers &amp; </a:t>
            </a:r>
            <a:br>
              <a:rPr lang="en-US" dirty="0"/>
            </a:br>
            <a:r>
              <a:rPr lang="en-US" dirty="0"/>
              <a:t>Potential Solutions</a:t>
            </a:r>
          </a:p>
        </p:txBody>
      </p:sp>
      <p:sp>
        <p:nvSpPr>
          <p:cNvPr id="3" name="Text Placeholder 2">
            <a:extLst>
              <a:ext uri="{FF2B5EF4-FFF2-40B4-BE49-F238E27FC236}">
                <a16:creationId xmlns:a16="http://schemas.microsoft.com/office/drawing/2014/main" id="{84263970-ED96-48B5-A87F-D4D3E243F9CB}"/>
              </a:ext>
            </a:extLst>
          </p:cNvPr>
          <p:cNvSpPr>
            <a:spLocks noGrp="1"/>
          </p:cNvSpPr>
          <p:nvPr>
            <p:ph type="body" idx="1"/>
          </p:nvPr>
        </p:nvSpPr>
        <p:spPr>
          <a:xfrm>
            <a:off x="508485" y="1266778"/>
            <a:ext cx="4040188" cy="639762"/>
          </a:xfrm>
        </p:spPr>
        <p:txBody>
          <a:bodyPr/>
          <a:lstStyle/>
          <a:p>
            <a:r>
              <a:rPr lang="en-US" dirty="0"/>
              <a:t>Barriers	</a:t>
            </a:r>
          </a:p>
        </p:txBody>
      </p:sp>
      <p:sp>
        <p:nvSpPr>
          <p:cNvPr id="4" name="Content Placeholder 3">
            <a:extLst>
              <a:ext uri="{FF2B5EF4-FFF2-40B4-BE49-F238E27FC236}">
                <a16:creationId xmlns:a16="http://schemas.microsoft.com/office/drawing/2014/main" id="{0C78658A-13D1-4AA5-8685-016FE4237715}"/>
              </a:ext>
            </a:extLst>
          </p:cNvPr>
          <p:cNvSpPr>
            <a:spLocks noGrp="1"/>
          </p:cNvSpPr>
          <p:nvPr>
            <p:ph sz="half" idx="2"/>
          </p:nvPr>
        </p:nvSpPr>
        <p:spPr>
          <a:xfrm>
            <a:off x="457200" y="1906540"/>
            <a:ext cx="4040188" cy="4393500"/>
          </a:xfrm>
        </p:spPr>
        <p:txBody>
          <a:bodyPr/>
          <a:lstStyle/>
          <a:p>
            <a:r>
              <a:rPr lang="en-US" sz="1800" dirty="0"/>
              <a:t>Overwhelming- unsure where to start</a:t>
            </a:r>
          </a:p>
          <a:p>
            <a:r>
              <a:rPr lang="en-US" sz="1800" dirty="0"/>
              <a:t>Tribal leadership support</a:t>
            </a:r>
          </a:p>
          <a:p>
            <a:r>
              <a:rPr lang="en-US" sz="1800" dirty="0"/>
              <a:t>Health Department leadership support</a:t>
            </a:r>
          </a:p>
          <a:p>
            <a:r>
              <a:rPr lang="en-US" sz="1800" dirty="0"/>
              <a:t>Medical staff hesitancy and support</a:t>
            </a:r>
          </a:p>
          <a:p>
            <a:r>
              <a:rPr lang="en-US" sz="1800" dirty="0"/>
              <a:t>Pharmacy leadership hesitancy and support</a:t>
            </a:r>
          </a:p>
          <a:p>
            <a:r>
              <a:rPr lang="en-US" sz="1800" dirty="0"/>
              <a:t>Pharmacy staffing limitations</a:t>
            </a:r>
          </a:p>
          <a:p>
            <a:r>
              <a:rPr lang="en-US" sz="1800" dirty="0"/>
              <a:t>Community resistance </a:t>
            </a:r>
          </a:p>
          <a:p>
            <a:r>
              <a:rPr lang="en-US" sz="1800" dirty="0"/>
              <a:t>Substance use stigma</a:t>
            </a:r>
          </a:p>
          <a:p>
            <a:r>
              <a:rPr lang="en-US" sz="1800" dirty="0"/>
              <a:t>Medication assisted treatment (MAT) stigma and resistance </a:t>
            </a:r>
          </a:p>
          <a:p>
            <a:r>
              <a:rPr lang="en-US" sz="1800" dirty="0"/>
              <a:t>Individual patient beliefs and perceptions</a:t>
            </a:r>
          </a:p>
          <a:p>
            <a:endParaRPr lang="en-US" dirty="0"/>
          </a:p>
        </p:txBody>
      </p:sp>
      <p:sp>
        <p:nvSpPr>
          <p:cNvPr id="5" name="Text Placeholder 4">
            <a:extLst>
              <a:ext uri="{FF2B5EF4-FFF2-40B4-BE49-F238E27FC236}">
                <a16:creationId xmlns:a16="http://schemas.microsoft.com/office/drawing/2014/main" id="{6469244E-9913-47B1-A9D1-E6BDFEDB2C71}"/>
              </a:ext>
            </a:extLst>
          </p:cNvPr>
          <p:cNvSpPr>
            <a:spLocks noGrp="1"/>
          </p:cNvSpPr>
          <p:nvPr>
            <p:ph type="body" sz="quarter" idx="3"/>
          </p:nvPr>
        </p:nvSpPr>
        <p:spPr>
          <a:xfrm>
            <a:off x="4649690" y="1266778"/>
            <a:ext cx="4041775" cy="639762"/>
          </a:xfrm>
        </p:spPr>
        <p:txBody>
          <a:bodyPr/>
          <a:lstStyle/>
          <a:p>
            <a:r>
              <a:rPr lang="en-US" dirty="0"/>
              <a:t>Solutions</a:t>
            </a:r>
          </a:p>
        </p:txBody>
      </p:sp>
      <p:sp>
        <p:nvSpPr>
          <p:cNvPr id="6" name="Content Placeholder 5">
            <a:extLst>
              <a:ext uri="{FF2B5EF4-FFF2-40B4-BE49-F238E27FC236}">
                <a16:creationId xmlns:a16="http://schemas.microsoft.com/office/drawing/2014/main" id="{58C2B458-9CC0-4620-93B7-357323B638F9}"/>
              </a:ext>
            </a:extLst>
          </p:cNvPr>
          <p:cNvSpPr>
            <a:spLocks noGrp="1"/>
          </p:cNvSpPr>
          <p:nvPr>
            <p:ph sz="quarter" idx="4"/>
          </p:nvPr>
        </p:nvSpPr>
        <p:spPr>
          <a:xfrm>
            <a:off x="4572000" y="1906540"/>
            <a:ext cx="4041775" cy="3951288"/>
          </a:xfrm>
        </p:spPr>
        <p:txBody>
          <a:bodyPr/>
          <a:lstStyle/>
          <a:p>
            <a:r>
              <a:rPr lang="en-US" dirty="0"/>
              <a:t>Education</a:t>
            </a:r>
          </a:p>
          <a:p>
            <a:r>
              <a:rPr lang="en-US" dirty="0"/>
              <a:t>Communication</a:t>
            </a:r>
          </a:p>
          <a:p>
            <a:r>
              <a:rPr lang="en-US" dirty="0"/>
              <a:t>Collaboration</a:t>
            </a:r>
          </a:p>
          <a:p>
            <a:pPr lvl="1"/>
            <a:r>
              <a:rPr lang="en-US" dirty="0"/>
              <a:t>Integrative teams</a:t>
            </a:r>
          </a:p>
          <a:p>
            <a:pPr lvl="1"/>
            <a:r>
              <a:rPr lang="en-US" dirty="0"/>
              <a:t>Patient centered</a:t>
            </a:r>
          </a:p>
          <a:p>
            <a:r>
              <a:rPr lang="en-US" dirty="0"/>
              <a:t>“Start slow and grow (together)”</a:t>
            </a:r>
          </a:p>
          <a:p>
            <a:pPr lvl="1"/>
            <a:r>
              <a:rPr lang="en-US" dirty="0"/>
              <a:t>Build on successes </a:t>
            </a:r>
          </a:p>
          <a:p>
            <a:pPr lvl="1"/>
            <a:r>
              <a:rPr lang="en-US" dirty="0"/>
              <a:t>Apply lessons learned</a:t>
            </a:r>
          </a:p>
        </p:txBody>
      </p:sp>
      <p:sp>
        <p:nvSpPr>
          <p:cNvPr id="7" name="Slide Number Placeholder 6">
            <a:extLst>
              <a:ext uri="{FF2B5EF4-FFF2-40B4-BE49-F238E27FC236}">
                <a16:creationId xmlns:a16="http://schemas.microsoft.com/office/drawing/2014/main" id="{3F59FE24-DC42-45A9-8824-6663BCCB76C3}"/>
              </a:ext>
            </a:extLst>
          </p:cNvPr>
          <p:cNvSpPr>
            <a:spLocks noGrp="1"/>
          </p:cNvSpPr>
          <p:nvPr>
            <p:ph type="sldNum" sz="quarter" idx="12"/>
          </p:nvPr>
        </p:nvSpPr>
        <p:spPr/>
        <p:txBody>
          <a:bodyPr/>
          <a:lstStyle/>
          <a:p>
            <a:pPr>
              <a:defRPr/>
            </a:pPr>
            <a:fld id="{77D9E017-138B-4936-ACDD-771052EA4F71}"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1408333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920E-62ED-4447-B923-6BCD6945AD58}"/>
              </a:ext>
            </a:extLst>
          </p:cNvPr>
          <p:cNvSpPr>
            <a:spLocks noGrp="1"/>
          </p:cNvSpPr>
          <p:nvPr>
            <p:ph type="title"/>
          </p:nvPr>
        </p:nvSpPr>
        <p:spPr>
          <a:xfrm>
            <a:off x="32657" y="10886"/>
            <a:ext cx="6781800" cy="1066800"/>
          </a:xfrm>
        </p:spPr>
        <p:txBody>
          <a:bodyPr/>
          <a:lstStyle/>
          <a:p>
            <a:r>
              <a:rPr lang="en-US" dirty="0"/>
              <a:t>Pharmacist’s Roles</a:t>
            </a:r>
          </a:p>
        </p:txBody>
      </p:sp>
      <p:sp>
        <p:nvSpPr>
          <p:cNvPr id="3" name="Content Placeholder 2">
            <a:extLst>
              <a:ext uri="{FF2B5EF4-FFF2-40B4-BE49-F238E27FC236}">
                <a16:creationId xmlns:a16="http://schemas.microsoft.com/office/drawing/2014/main" id="{C4FB3FCB-53D5-4521-9A6D-BBA1E11EAC6B}"/>
              </a:ext>
            </a:extLst>
          </p:cNvPr>
          <p:cNvSpPr>
            <a:spLocks noGrp="1"/>
          </p:cNvSpPr>
          <p:nvPr>
            <p:ph idx="1"/>
          </p:nvPr>
        </p:nvSpPr>
        <p:spPr>
          <a:xfrm>
            <a:off x="0" y="1259957"/>
            <a:ext cx="9060025" cy="5410200"/>
          </a:xfrm>
        </p:spPr>
        <p:txBody>
          <a:bodyPr/>
          <a:lstStyle/>
          <a:p>
            <a:r>
              <a:rPr lang="en-US" sz="1800" dirty="0"/>
              <a:t>Medication subject matter experts</a:t>
            </a:r>
          </a:p>
          <a:p>
            <a:r>
              <a:rPr lang="en-US" sz="1800" dirty="0"/>
              <a:t>Case management </a:t>
            </a:r>
          </a:p>
          <a:p>
            <a:pPr lvl="1"/>
            <a:r>
              <a:rPr lang="en-US" sz="1800" dirty="0"/>
              <a:t>Maintain coordinated care plan between healthcare team (medical providers, nurses, behavioral health clinicians, </a:t>
            </a:r>
            <a:r>
              <a:rPr lang="en-US" sz="1800" b="1" i="1" dirty="0"/>
              <a:t>peer recovery specialists</a:t>
            </a:r>
            <a:r>
              <a:rPr lang="en-US" sz="1800" dirty="0"/>
              <a:t>, registered dieticians, specialists) and the individual patient</a:t>
            </a:r>
          </a:p>
          <a:p>
            <a:r>
              <a:rPr lang="en-US" sz="1800" dirty="0"/>
              <a:t>Medical provider support</a:t>
            </a:r>
          </a:p>
          <a:p>
            <a:r>
              <a:rPr lang="en-US" sz="1800" dirty="0"/>
              <a:t>Patient advocacy</a:t>
            </a:r>
          </a:p>
          <a:p>
            <a:r>
              <a:rPr lang="en-US" sz="1800" dirty="0"/>
              <a:t>Community and Health Department Education </a:t>
            </a:r>
          </a:p>
          <a:p>
            <a:pPr lvl="1"/>
            <a:r>
              <a:rPr lang="en-US" sz="1800" dirty="0"/>
              <a:t>Reduce stigma, influence and/or develop policy and processes, develop and implement integration, and much more!</a:t>
            </a:r>
          </a:p>
          <a:p>
            <a:r>
              <a:rPr lang="en-US" sz="1800" dirty="0"/>
              <a:t>Direct interventions</a:t>
            </a:r>
          </a:p>
          <a:p>
            <a:pPr lvl="1"/>
            <a:r>
              <a:rPr lang="en-US" sz="1800" dirty="0"/>
              <a:t>Medication selection recommendations</a:t>
            </a:r>
          </a:p>
          <a:p>
            <a:pPr lvl="1"/>
            <a:r>
              <a:rPr lang="en-US" sz="1800" dirty="0"/>
              <a:t>Naloxone prescribing and dispensing</a:t>
            </a:r>
          </a:p>
          <a:p>
            <a:pPr lvl="1"/>
            <a:r>
              <a:rPr lang="en-US" sz="1800" dirty="0"/>
              <a:t>Collaborative Practice Agreement (CPA)  as physician extenders</a:t>
            </a:r>
          </a:p>
          <a:p>
            <a:pPr lvl="1"/>
            <a:r>
              <a:rPr lang="en-US" sz="1800" dirty="0"/>
              <a:t>Patient education and compliance monitoring/enhancement</a:t>
            </a:r>
          </a:p>
          <a:p>
            <a:pPr lvl="1"/>
            <a:r>
              <a:rPr lang="en-US" sz="1800" dirty="0"/>
              <a:t>Motivational interviewing for psychodynamic interventions</a:t>
            </a:r>
          </a:p>
          <a:p>
            <a:pPr lvl="2"/>
            <a:r>
              <a:rPr lang="en-US" sz="1800" dirty="0"/>
              <a:t>Support and augment behavioral health services</a:t>
            </a:r>
          </a:p>
        </p:txBody>
      </p:sp>
      <p:sp>
        <p:nvSpPr>
          <p:cNvPr id="4" name="Slide Number Placeholder 3">
            <a:extLst>
              <a:ext uri="{FF2B5EF4-FFF2-40B4-BE49-F238E27FC236}">
                <a16:creationId xmlns:a16="http://schemas.microsoft.com/office/drawing/2014/main" id="{89CA9A4B-8AC9-4B04-92B5-696BE5C089FE}"/>
              </a:ext>
            </a:extLst>
          </p:cNvPr>
          <p:cNvSpPr>
            <a:spLocks noGrp="1"/>
          </p:cNvSpPr>
          <p:nvPr>
            <p:ph type="sldNum" sz="quarter" idx="12"/>
          </p:nvPr>
        </p:nvSpPr>
        <p:spPr/>
        <p:txBody>
          <a:bodyPr/>
          <a:lstStyle/>
          <a:p>
            <a:pPr>
              <a:defRPr/>
            </a:pPr>
            <a:fld id="{EF429233-99C6-45F9-9ECF-CF2BAF9A24BA}"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2527850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446D-ADEF-4FA9-AC88-6F6A743013A8}"/>
              </a:ext>
            </a:extLst>
          </p:cNvPr>
          <p:cNvSpPr>
            <a:spLocks noGrp="1"/>
          </p:cNvSpPr>
          <p:nvPr>
            <p:ph type="title"/>
          </p:nvPr>
        </p:nvSpPr>
        <p:spPr/>
        <p:txBody>
          <a:bodyPr/>
          <a:lstStyle/>
          <a:p>
            <a:r>
              <a:rPr lang="en-US" dirty="0"/>
              <a:t>Training and Education:</a:t>
            </a:r>
          </a:p>
        </p:txBody>
      </p:sp>
      <p:sp>
        <p:nvSpPr>
          <p:cNvPr id="3" name="Content Placeholder 2">
            <a:extLst>
              <a:ext uri="{FF2B5EF4-FFF2-40B4-BE49-F238E27FC236}">
                <a16:creationId xmlns:a16="http://schemas.microsoft.com/office/drawing/2014/main" id="{58D25618-4B7C-42F5-AE37-58A48CE0A7C8}"/>
              </a:ext>
            </a:extLst>
          </p:cNvPr>
          <p:cNvSpPr>
            <a:spLocks noGrp="1"/>
          </p:cNvSpPr>
          <p:nvPr>
            <p:ph sz="half" idx="1"/>
          </p:nvPr>
        </p:nvSpPr>
        <p:spPr/>
        <p:txBody>
          <a:bodyPr/>
          <a:lstStyle/>
          <a:p>
            <a:r>
              <a:rPr lang="en-US" sz="1600" dirty="0"/>
              <a:t>3-hour training program will provide comprehensive information to effectively integrate evidence-based substance use disorder (SUD) treatment and recovery services with holistic, culturally appropriate care</a:t>
            </a:r>
          </a:p>
          <a:p>
            <a:r>
              <a:rPr lang="en-US" sz="1600" dirty="0"/>
              <a:t>Designated for physicians, advanced practice providers, pharmacists, nurses, behavioral health specialists, chemical dependency counselors, peer support specialists, medical assistants, etc.</a:t>
            </a:r>
          </a:p>
          <a:p>
            <a:r>
              <a:rPr lang="en-US" sz="1600" dirty="0"/>
              <a:t>CME Opportunity</a:t>
            </a:r>
          </a:p>
          <a:p>
            <a:pPr lvl="1"/>
            <a:r>
              <a:rPr lang="en-US" sz="1200" b="1" i="1" dirty="0"/>
              <a:t>Accreditation: </a:t>
            </a:r>
            <a:r>
              <a:rPr lang="en-US" sz="1200" i="1" dirty="0"/>
              <a:t>In support of improving patient care, IHS Clinical Support Center is jointly accredited by the Accreditation Council for Continuing Medical Education (ACCME), the Accreditation Council for Pharmacy Education (ACPE), and the American Nurses Credentialing Center (ANCC), to provide continuing education for the healthcare team.</a:t>
            </a:r>
            <a:endParaRPr lang="en-US" sz="1200" dirty="0"/>
          </a:p>
          <a:p>
            <a:pPr lvl="1"/>
            <a:r>
              <a:rPr lang="en-US" sz="1200" b="1" i="1" dirty="0"/>
              <a:t>Pharmacists:</a:t>
            </a:r>
            <a:r>
              <a:rPr lang="en-US" sz="1200" i="1" dirty="0"/>
              <a:t> Each virtual clinic session will provide 1 hour of Application-type continuing pharmacy education credit. Pharmacy CPE credits will be delivered via the CPE Monitor system.</a:t>
            </a:r>
            <a:endParaRPr lang="en-US" sz="1200" dirty="0"/>
          </a:p>
          <a:p>
            <a:pPr lvl="1"/>
            <a:endParaRPr lang="en-US" sz="1200" dirty="0"/>
          </a:p>
        </p:txBody>
      </p:sp>
      <p:pic>
        <p:nvPicPr>
          <p:cNvPr id="6" name="Content Placeholder 5">
            <a:extLst>
              <a:ext uri="{FF2B5EF4-FFF2-40B4-BE49-F238E27FC236}">
                <a16:creationId xmlns:a16="http://schemas.microsoft.com/office/drawing/2014/main" id="{DDFAF425-9AB2-4233-9057-C02AE5C96A9E}"/>
              </a:ext>
            </a:extLst>
          </p:cNvPr>
          <p:cNvPicPr>
            <a:picLocks noGrp="1" noChangeAspect="1"/>
          </p:cNvPicPr>
          <p:nvPr>
            <p:ph sz="half" idx="2"/>
          </p:nvPr>
        </p:nvPicPr>
        <p:blipFill rotWithShape="1">
          <a:blip r:embed="rId3"/>
          <a:srcRect t="12122" b="6061"/>
          <a:stretch/>
        </p:blipFill>
        <p:spPr>
          <a:xfrm>
            <a:off x="4800600" y="1208314"/>
            <a:ext cx="4038600" cy="2057400"/>
          </a:xfrm>
          <a:prstGeom prst="rect">
            <a:avLst/>
          </a:prstGeom>
        </p:spPr>
      </p:pic>
      <p:sp>
        <p:nvSpPr>
          <p:cNvPr id="5" name="Slide Number Placeholder 4">
            <a:extLst>
              <a:ext uri="{FF2B5EF4-FFF2-40B4-BE49-F238E27FC236}">
                <a16:creationId xmlns:a16="http://schemas.microsoft.com/office/drawing/2014/main" id="{9E4A30D1-3B83-4BAF-8E8B-3CE77B8CC4DC}"/>
              </a:ext>
            </a:extLst>
          </p:cNvPr>
          <p:cNvSpPr>
            <a:spLocks noGrp="1"/>
          </p:cNvSpPr>
          <p:nvPr>
            <p:ph type="sldNum" sz="quarter" idx="12"/>
          </p:nvPr>
        </p:nvSpPr>
        <p:spPr/>
        <p:txBody>
          <a:bodyPr/>
          <a:lstStyle/>
          <a:p>
            <a:pPr>
              <a:defRPr/>
            </a:pPr>
            <a:fld id="{D15091A7-45DA-4A35-AC2B-71A8A2FEF039}" type="slidenum">
              <a:rPr lang="en-US" smtClean="0">
                <a:solidFill>
                  <a:srgbClr val="000000"/>
                </a:solidFill>
              </a:rPr>
              <a:pPr>
                <a:defRPr/>
              </a:pPr>
              <a:t>6</a:t>
            </a:fld>
            <a:endParaRPr lang="en-US">
              <a:solidFill>
                <a:srgbClr val="000000"/>
              </a:solidFill>
            </a:endParaRPr>
          </a:p>
        </p:txBody>
      </p:sp>
      <p:pic>
        <p:nvPicPr>
          <p:cNvPr id="7" name="Picture 6">
            <a:extLst>
              <a:ext uri="{FF2B5EF4-FFF2-40B4-BE49-F238E27FC236}">
                <a16:creationId xmlns:a16="http://schemas.microsoft.com/office/drawing/2014/main" id="{32C335B5-8823-4B24-AE7E-21AE526A515D}"/>
              </a:ext>
            </a:extLst>
          </p:cNvPr>
          <p:cNvPicPr>
            <a:picLocks noChangeAspect="1"/>
          </p:cNvPicPr>
          <p:nvPr/>
        </p:nvPicPr>
        <p:blipFill rotWithShape="1">
          <a:blip r:embed="rId4"/>
          <a:srcRect t="11863" r="3448" b="5234"/>
          <a:stretch/>
        </p:blipFill>
        <p:spPr>
          <a:xfrm>
            <a:off x="4800600" y="3057525"/>
            <a:ext cx="4038600" cy="3425825"/>
          </a:xfrm>
          <a:prstGeom prst="rect">
            <a:avLst/>
          </a:prstGeom>
        </p:spPr>
      </p:pic>
      <p:sp>
        <p:nvSpPr>
          <p:cNvPr id="8" name="TextBox 7">
            <a:extLst>
              <a:ext uri="{FF2B5EF4-FFF2-40B4-BE49-F238E27FC236}">
                <a16:creationId xmlns:a16="http://schemas.microsoft.com/office/drawing/2014/main" id="{CAFA4807-5190-48DE-BAB5-425C3CA59E4F}"/>
              </a:ext>
            </a:extLst>
          </p:cNvPr>
          <p:cNvSpPr txBox="1"/>
          <p:nvPr/>
        </p:nvSpPr>
        <p:spPr>
          <a:xfrm>
            <a:off x="76200" y="6417747"/>
            <a:ext cx="6181531" cy="369332"/>
          </a:xfrm>
          <a:prstGeom prst="rect">
            <a:avLst/>
          </a:prstGeom>
          <a:noFill/>
        </p:spPr>
        <p:txBody>
          <a:bodyPr wrap="square" rtlCol="0">
            <a:spAutoFit/>
          </a:bodyPr>
          <a:lstStyle/>
          <a:p>
            <a:r>
              <a:rPr lang="en-US" dirty="0">
                <a:solidFill>
                  <a:srgbClr val="0070C0"/>
                </a:solidFill>
              </a:rPr>
              <a:t>https://www.indiancountryecho.org/program/pharmacist-led-sud/</a:t>
            </a:r>
          </a:p>
        </p:txBody>
      </p:sp>
    </p:spTree>
    <p:extLst>
      <p:ext uri="{BB962C8B-B14F-4D97-AF65-F5344CB8AC3E}">
        <p14:creationId xmlns:p14="http://schemas.microsoft.com/office/powerpoint/2010/main" val="3493297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446D-ADEF-4FA9-AC88-6F6A743013A8}"/>
              </a:ext>
            </a:extLst>
          </p:cNvPr>
          <p:cNvSpPr>
            <a:spLocks noGrp="1"/>
          </p:cNvSpPr>
          <p:nvPr>
            <p:ph type="title"/>
          </p:nvPr>
        </p:nvSpPr>
        <p:spPr/>
        <p:txBody>
          <a:bodyPr/>
          <a:lstStyle/>
          <a:p>
            <a:r>
              <a:rPr lang="en-US" dirty="0"/>
              <a:t>Training and Education:</a:t>
            </a:r>
          </a:p>
        </p:txBody>
      </p:sp>
      <p:sp>
        <p:nvSpPr>
          <p:cNvPr id="3" name="Content Placeholder 2">
            <a:extLst>
              <a:ext uri="{FF2B5EF4-FFF2-40B4-BE49-F238E27FC236}">
                <a16:creationId xmlns:a16="http://schemas.microsoft.com/office/drawing/2014/main" id="{58D25618-4B7C-42F5-AE37-58A48CE0A7C8}"/>
              </a:ext>
            </a:extLst>
          </p:cNvPr>
          <p:cNvSpPr>
            <a:spLocks noGrp="1"/>
          </p:cNvSpPr>
          <p:nvPr>
            <p:ph sz="half" idx="1"/>
          </p:nvPr>
        </p:nvSpPr>
        <p:spPr>
          <a:xfrm>
            <a:off x="76200" y="1219199"/>
            <a:ext cx="4419600" cy="5198547"/>
          </a:xfrm>
        </p:spPr>
        <p:txBody>
          <a:bodyPr/>
          <a:lstStyle/>
          <a:p>
            <a:r>
              <a:rPr lang="en-US" sz="1800" dirty="0"/>
              <a:t>Format is a didactic and case presentation followed by audience and faculty recommendations.</a:t>
            </a:r>
          </a:p>
          <a:p>
            <a:r>
              <a:rPr lang="en-US" sz="1800" dirty="0"/>
              <a:t>Cases can be individual patient or systems based </a:t>
            </a:r>
          </a:p>
          <a:p>
            <a:r>
              <a:rPr lang="en-US" sz="1800" dirty="0"/>
              <a:t>Provides written recommendations for the case presenter’s team for treatment or program enhancements.</a:t>
            </a:r>
          </a:p>
          <a:p>
            <a:r>
              <a:rPr lang="en-US" sz="1800" dirty="0"/>
              <a:t>Case submission forms are available on website to be presented by pharmacist for training certificate eligibility</a:t>
            </a:r>
          </a:p>
          <a:p>
            <a:pPr lvl="1"/>
            <a:r>
              <a:rPr lang="en-US" sz="1600" dirty="0"/>
              <a:t>Entire team is encouraged to participate and/or co-present.</a:t>
            </a:r>
          </a:p>
          <a:p>
            <a:r>
              <a:rPr lang="en-US" sz="1800" dirty="0"/>
              <a:t>Opportunity to view recordings of past didactic presentations</a:t>
            </a:r>
          </a:p>
          <a:p>
            <a:pPr lvl="1"/>
            <a:endParaRPr lang="en-US" sz="1200" dirty="0"/>
          </a:p>
        </p:txBody>
      </p:sp>
      <p:pic>
        <p:nvPicPr>
          <p:cNvPr id="6" name="Content Placeholder 5">
            <a:extLst>
              <a:ext uri="{FF2B5EF4-FFF2-40B4-BE49-F238E27FC236}">
                <a16:creationId xmlns:a16="http://schemas.microsoft.com/office/drawing/2014/main" id="{DDFAF425-9AB2-4233-9057-C02AE5C96A9E}"/>
              </a:ext>
            </a:extLst>
          </p:cNvPr>
          <p:cNvPicPr>
            <a:picLocks noGrp="1" noChangeAspect="1"/>
          </p:cNvPicPr>
          <p:nvPr>
            <p:ph sz="half" idx="2"/>
          </p:nvPr>
        </p:nvPicPr>
        <p:blipFill rotWithShape="1">
          <a:blip r:embed="rId3"/>
          <a:srcRect t="12122" b="6061"/>
          <a:stretch/>
        </p:blipFill>
        <p:spPr>
          <a:xfrm>
            <a:off x="4800600" y="1208314"/>
            <a:ext cx="4038600" cy="2057400"/>
          </a:xfrm>
          <a:prstGeom prst="rect">
            <a:avLst/>
          </a:prstGeom>
        </p:spPr>
      </p:pic>
      <p:sp>
        <p:nvSpPr>
          <p:cNvPr id="5" name="Slide Number Placeholder 4">
            <a:extLst>
              <a:ext uri="{FF2B5EF4-FFF2-40B4-BE49-F238E27FC236}">
                <a16:creationId xmlns:a16="http://schemas.microsoft.com/office/drawing/2014/main" id="{9E4A30D1-3B83-4BAF-8E8B-3CE77B8CC4DC}"/>
              </a:ext>
            </a:extLst>
          </p:cNvPr>
          <p:cNvSpPr>
            <a:spLocks noGrp="1"/>
          </p:cNvSpPr>
          <p:nvPr>
            <p:ph type="sldNum" sz="quarter" idx="12"/>
          </p:nvPr>
        </p:nvSpPr>
        <p:spPr/>
        <p:txBody>
          <a:bodyPr/>
          <a:lstStyle/>
          <a:p>
            <a:pPr>
              <a:defRPr/>
            </a:pPr>
            <a:fld id="{D15091A7-45DA-4A35-AC2B-71A8A2FEF039}" type="slidenum">
              <a:rPr lang="en-US" smtClean="0">
                <a:solidFill>
                  <a:srgbClr val="000000"/>
                </a:solidFill>
              </a:rPr>
              <a:pPr>
                <a:defRPr/>
              </a:pPr>
              <a:t>7</a:t>
            </a:fld>
            <a:endParaRPr lang="en-US">
              <a:solidFill>
                <a:srgbClr val="000000"/>
              </a:solidFill>
            </a:endParaRPr>
          </a:p>
        </p:txBody>
      </p:sp>
      <p:pic>
        <p:nvPicPr>
          <p:cNvPr id="7" name="Picture 6">
            <a:extLst>
              <a:ext uri="{FF2B5EF4-FFF2-40B4-BE49-F238E27FC236}">
                <a16:creationId xmlns:a16="http://schemas.microsoft.com/office/drawing/2014/main" id="{32C335B5-8823-4B24-AE7E-21AE526A515D}"/>
              </a:ext>
            </a:extLst>
          </p:cNvPr>
          <p:cNvPicPr>
            <a:picLocks noChangeAspect="1"/>
          </p:cNvPicPr>
          <p:nvPr/>
        </p:nvPicPr>
        <p:blipFill rotWithShape="1">
          <a:blip r:embed="rId4"/>
          <a:srcRect t="11863" r="3448" b="5234"/>
          <a:stretch/>
        </p:blipFill>
        <p:spPr>
          <a:xfrm>
            <a:off x="4800600" y="3057525"/>
            <a:ext cx="4038600" cy="3425825"/>
          </a:xfrm>
          <a:prstGeom prst="rect">
            <a:avLst/>
          </a:prstGeom>
        </p:spPr>
      </p:pic>
      <p:sp>
        <p:nvSpPr>
          <p:cNvPr id="8" name="TextBox 7">
            <a:extLst>
              <a:ext uri="{FF2B5EF4-FFF2-40B4-BE49-F238E27FC236}">
                <a16:creationId xmlns:a16="http://schemas.microsoft.com/office/drawing/2014/main" id="{CAFA4807-5190-48DE-BAB5-425C3CA59E4F}"/>
              </a:ext>
            </a:extLst>
          </p:cNvPr>
          <p:cNvSpPr txBox="1"/>
          <p:nvPr/>
        </p:nvSpPr>
        <p:spPr>
          <a:xfrm>
            <a:off x="76200" y="6417747"/>
            <a:ext cx="6181531" cy="369332"/>
          </a:xfrm>
          <a:prstGeom prst="rect">
            <a:avLst/>
          </a:prstGeom>
          <a:noFill/>
        </p:spPr>
        <p:txBody>
          <a:bodyPr wrap="square" rtlCol="0">
            <a:spAutoFit/>
          </a:bodyPr>
          <a:lstStyle/>
          <a:p>
            <a:r>
              <a:rPr lang="en-US" dirty="0">
                <a:solidFill>
                  <a:srgbClr val="0070C0"/>
                </a:solidFill>
              </a:rPr>
              <a:t>https://www.indiancountryecho.org/program/pharmacist-led-sud/</a:t>
            </a:r>
          </a:p>
        </p:txBody>
      </p:sp>
    </p:spTree>
    <p:extLst>
      <p:ext uri="{BB962C8B-B14F-4D97-AF65-F5344CB8AC3E}">
        <p14:creationId xmlns:p14="http://schemas.microsoft.com/office/powerpoint/2010/main" val="391254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AF6D-2EFD-401A-9DE7-B06F14ACE88B}"/>
              </a:ext>
            </a:extLst>
          </p:cNvPr>
          <p:cNvSpPr>
            <a:spLocks noGrp="1"/>
          </p:cNvSpPr>
          <p:nvPr>
            <p:ph type="title"/>
          </p:nvPr>
        </p:nvSpPr>
        <p:spPr>
          <a:xfrm>
            <a:off x="34212" y="10886"/>
            <a:ext cx="6781800" cy="1066800"/>
          </a:xfrm>
        </p:spPr>
        <p:txBody>
          <a:bodyPr/>
          <a:lstStyle/>
          <a:p>
            <a:r>
              <a:rPr lang="en-US" dirty="0"/>
              <a:t>IHS Resources</a:t>
            </a:r>
          </a:p>
        </p:txBody>
      </p:sp>
      <p:sp>
        <p:nvSpPr>
          <p:cNvPr id="5" name="Slide Number Placeholder 4">
            <a:extLst>
              <a:ext uri="{FF2B5EF4-FFF2-40B4-BE49-F238E27FC236}">
                <a16:creationId xmlns:a16="http://schemas.microsoft.com/office/drawing/2014/main" id="{07B019FF-B245-482A-A34F-258C3BCA33FE}"/>
              </a:ext>
            </a:extLst>
          </p:cNvPr>
          <p:cNvSpPr>
            <a:spLocks noGrp="1"/>
          </p:cNvSpPr>
          <p:nvPr>
            <p:ph type="sldNum" sz="quarter" idx="12"/>
          </p:nvPr>
        </p:nvSpPr>
        <p:spPr/>
        <p:txBody>
          <a:bodyPr/>
          <a:lstStyle/>
          <a:p>
            <a:pPr>
              <a:defRPr/>
            </a:pPr>
            <a:fld id="{D15091A7-45DA-4A35-AC2B-71A8A2FEF039}" type="slidenum">
              <a:rPr lang="en-US" smtClean="0">
                <a:solidFill>
                  <a:srgbClr val="000000"/>
                </a:solidFill>
              </a:rPr>
              <a:pPr>
                <a:defRPr/>
              </a:pPr>
              <a:t>8</a:t>
            </a:fld>
            <a:endParaRPr lang="en-US">
              <a:solidFill>
                <a:srgbClr val="000000"/>
              </a:solidFill>
            </a:endParaRPr>
          </a:p>
        </p:txBody>
      </p:sp>
      <p:pic>
        <p:nvPicPr>
          <p:cNvPr id="9" name="Content Placeholder 8">
            <a:extLst>
              <a:ext uri="{FF2B5EF4-FFF2-40B4-BE49-F238E27FC236}">
                <a16:creationId xmlns:a16="http://schemas.microsoft.com/office/drawing/2014/main" id="{05743ACD-B291-4C15-9D94-E6AD92A3953D}"/>
              </a:ext>
            </a:extLst>
          </p:cNvPr>
          <p:cNvPicPr>
            <a:picLocks noGrp="1" noChangeAspect="1"/>
          </p:cNvPicPr>
          <p:nvPr>
            <p:ph sz="half" idx="1"/>
          </p:nvPr>
        </p:nvPicPr>
        <p:blipFill rotWithShape="1">
          <a:blip r:embed="rId3"/>
          <a:srcRect t="13102" b="5422"/>
          <a:stretch/>
        </p:blipFill>
        <p:spPr>
          <a:xfrm>
            <a:off x="6220" y="1183433"/>
            <a:ext cx="9137780" cy="4760167"/>
          </a:xfrm>
          <a:prstGeom prst="rect">
            <a:avLst/>
          </a:prstGeom>
        </p:spPr>
      </p:pic>
      <p:sp>
        <p:nvSpPr>
          <p:cNvPr id="12" name="TextBox 11">
            <a:extLst>
              <a:ext uri="{FF2B5EF4-FFF2-40B4-BE49-F238E27FC236}">
                <a16:creationId xmlns:a16="http://schemas.microsoft.com/office/drawing/2014/main" id="{D4643390-3CCA-44EA-BD59-EB48877538A1}"/>
              </a:ext>
            </a:extLst>
          </p:cNvPr>
          <p:cNvSpPr txBox="1"/>
          <p:nvPr/>
        </p:nvSpPr>
        <p:spPr>
          <a:xfrm>
            <a:off x="457200" y="5984033"/>
            <a:ext cx="3657600" cy="369332"/>
          </a:xfrm>
          <a:prstGeom prst="rect">
            <a:avLst/>
          </a:prstGeom>
          <a:noFill/>
        </p:spPr>
        <p:txBody>
          <a:bodyPr wrap="square" rtlCol="0">
            <a:spAutoFit/>
          </a:bodyPr>
          <a:lstStyle/>
          <a:p>
            <a:r>
              <a:rPr lang="en-US" dirty="0">
                <a:solidFill>
                  <a:srgbClr val="0070C0"/>
                </a:solidFill>
              </a:rPr>
              <a:t>https://www.ihs.gov/opioids/hope/</a:t>
            </a:r>
          </a:p>
        </p:txBody>
      </p:sp>
    </p:spTree>
    <p:extLst>
      <p:ext uri="{BB962C8B-B14F-4D97-AF65-F5344CB8AC3E}">
        <p14:creationId xmlns:p14="http://schemas.microsoft.com/office/powerpoint/2010/main" val="14846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C14E-1A34-46D0-833A-3324A461BFAA}"/>
              </a:ext>
            </a:extLst>
          </p:cNvPr>
          <p:cNvSpPr>
            <a:spLocks noGrp="1"/>
          </p:cNvSpPr>
          <p:nvPr>
            <p:ph type="title"/>
          </p:nvPr>
        </p:nvSpPr>
        <p:spPr>
          <a:xfrm>
            <a:off x="0" y="89872"/>
            <a:ext cx="6781800" cy="1066800"/>
          </a:xfrm>
        </p:spPr>
        <p:txBody>
          <a:bodyPr/>
          <a:lstStyle/>
          <a:p>
            <a:r>
              <a:rPr lang="en-US" dirty="0"/>
              <a:t>Evidence-Based Motivational Interview Intervention</a:t>
            </a:r>
          </a:p>
        </p:txBody>
      </p:sp>
      <p:sp>
        <p:nvSpPr>
          <p:cNvPr id="4" name="Content Placeholder 3">
            <a:extLst>
              <a:ext uri="{FF2B5EF4-FFF2-40B4-BE49-F238E27FC236}">
                <a16:creationId xmlns:a16="http://schemas.microsoft.com/office/drawing/2014/main" id="{94D51CB9-431A-441B-A7CE-AE1BA5508FB7}"/>
              </a:ext>
            </a:extLst>
          </p:cNvPr>
          <p:cNvSpPr>
            <a:spLocks noGrp="1"/>
          </p:cNvSpPr>
          <p:nvPr>
            <p:ph sz="half" idx="2"/>
          </p:nvPr>
        </p:nvSpPr>
        <p:spPr>
          <a:xfrm>
            <a:off x="3677522" y="1128794"/>
            <a:ext cx="5393094" cy="4891006"/>
          </a:xfrm>
        </p:spPr>
        <p:txBody>
          <a:bodyPr/>
          <a:lstStyle/>
          <a:p>
            <a:r>
              <a:rPr lang="en-US" dirty="0"/>
              <a:t>MI helps develop a therapeutic alliance</a:t>
            </a:r>
          </a:p>
          <a:p>
            <a:endParaRPr lang="en-US" dirty="0"/>
          </a:p>
          <a:p>
            <a:r>
              <a:rPr lang="en-US" dirty="0"/>
              <a:t>MI is a form of non-pharmacological treatment</a:t>
            </a:r>
          </a:p>
          <a:p>
            <a:endParaRPr lang="en-US" dirty="0"/>
          </a:p>
          <a:p>
            <a:r>
              <a:rPr lang="en-US" dirty="0"/>
              <a:t>Helps the individual overcome ambivalence or resistance</a:t>
            </a:r>
          </a:p>
          <a:p>
            <a:endParaRPr lang="en-US" dirty="0"/>
          </a:p>
          <a:p>
            <a:r>
              <a:rPr lang="en-US" dirty="0"/>
              <a:t>Client-centered </a:t>
            </a:r>
          </a:p>
        </p:txBody>
      </p:sp>
      <p:sp>
        <p:nvSpPr>
          <p:cNvPr id="5" name="Slide Number Placeholder 4">
            <a:extLst>
              <a:ext uri="{FF2B5EF4-FFF2-40B4-BE49-F238E27FC236}">
                <a16:creationId xmlns:a16="http://schemas.microsoft.com/office/drawing/2014/main" id="{99D96F41-A0D8-4658-A837-EC5B67D3D4F6}"/>
              </a:ext>
            </a:extLst>
          </p:cNvPr>
          <p:cNvSpPr>
            <a:spLocks noGrp="1"/>
          </p:cNvSpPr>
          <p:nvPr>
            <p:ph type="sldNum" sz="quarter" idx="12"/>
          </p:nvPr>
        </p:nvSpPr>
        <p:spPr/>
        <p:txBody>
          <a:bodyPr/>
          <a:lstStyle/>
          <a:p>
            <a:pPr>
              <a:defRPr/>
            </a:pPr>
            <a:fld id="{D15091A7-45DA-4A35-AC2B-71A8A2FEF039}" type="slidenum">
              <a:rPr lang="en-US" smtClean="0">
                <a:solidFill>
                  <a:srgbClr val="000000"/>
                </a:solidFill>
              </a:rPr>
              <a:pPr>
                <a:defRPr/>
              </a:pPr>
              <a:t>9</a:t>
            </a:fld>
            <a:endParaRPr lang="en-US">
              <a:solidFill>
                <a:srgbClr val="000000"/>
              </a:solidFill>
            </a:endParaRPr>
          </a:p>
        </p:txBody>
      </p:sp>
      <p:pic>
        <p:nvPicPr>
          <p:cNvPr id="6" name="Content Placeholder 6">
            <a:extLst>
              <a:ext uri="{FF2B5EF4-FFF2-40B4-BE49-F238E27FC236}">
                <a16:creationId xmlns:a16="http://schemas.microsoft.com/office/drawing/2014/main" id="{59CF7F0E-35F5-432B-B2C7-A2A21F77DE57}"/>
              </a:ext>
            </a:extLst>
          </p:cNvPr>
          <p:cNvPicPr>
            <a:picLocks noGrp="1" noChangeAspect="1"/>
          </p:cNvPicPr>
          <p:nvPr>
            <p:ph sz="half" idx="1"/>
          </p:nvPr>
        </p:nvPicPr>
        <p:blipFill rotWithShape="1">
          <a:blip r:embed="rId2"/>
          <a:srcRect l="41228" t="17957" r="22807" b="4663"/>
          <a:stretch/>
        </p:blipFill>
        <p:spPr>
          <a:xfrm>
            <a:off x="73384" y="1320411"/>
            <a:ext cx="3587032" cy="4341167"/>
          </a:xfrm>
          <a:prstGeom prst="rect">
            <a:avLst/>
          </a:prstGeom>
        </p:spPr>
      </p:pic>
      <p:pic>
        <p:nvPicPr>
          <p:cNvPr id="7" name="Picture 6" descr="Indian Health Service: The Federal Health Program for American Indians and Alaska Natives">
            <a:hlinkClick r:id="rId3"/>
            <a:extLst>
              <a:ext uri="{FF2B5EF4-FFF2-40B4-BE49-F238E27FC236}">
                <a16:creationId xmlns:a16="http://schemas.microsoft.com/office/drawing/2014/main" id="{BC061ED6-EDD3-4A8D-AFCB-7ADFCA0E4B13}"/>
              </a:ext>
            </a:extLst>
          </p:cNvPr>
          <p:cNvPicPr>
            <a:picLocks noChangeAspect="1" noChangeArrowheads="1"/>
          </p:cNvPicPr>
          <p:nvPr/>
        </p:nvPicPr>
        <p:blipFill>
          <a:blip r:embed="rId4"/>
          <a:srcRect/>
          <a:stretch>
            <a:fillRect/>
          </a:stretch>
        </p:blipFill>
        <p:spPr bwMode="auto">
          <a:xfrm>
            <a:off x="0" y="6276974"/>
            <a:ext cx="4419600" cy="581026"/>
          </a:xfrm>
          <a:prstGeom prst="rect">
            <a:avLst/>
          </a:prstGeom>
          <a:noFill/>
        </p:spPr>
      </p:pic>
      <p:sp>
        <p:nvSpPr>
          <p:cNvPr id="10" name="TextBox 3">
            <a:extLst>
              <a:ext uri="{FF2B5EF4-FFF2-40B4-BE49-F238E27FC236}">
                <a16:creationId xmlns:a16="http://schemas.microsoft.com/office/drawing/2014/main" id="{008469BD-89FA-426C-8D8A-29203766612C}"/>
              </a:ext>
            </a:extLst>
          </p:cNvPr>
          <p:cNvSpPr txBox="1">
            <a:spLocks noChangeArrowheads="1"/>
          </p:cNvSpPr>
          <p:nvPr/>
        </p:nvSpPr>
        <p:spPr bwMode="auto">
          <a:xfrm>
            <a:off x="-29547" y="5986274"/>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a:solidFill>
                  <a:srgbClr val="C00000"/>
                </a:solidFill>
              </a:rPr>
              <a:t>https://store.samhsa.gov/sites/default/files/d7/priv/tip35_final_508_compliant_-_02252020_0.pdf</a:t>
            </a:r>
            <a:endParaRPr lang="en-US" altLang="en-US" sz="1200" dirty="0">
              <a:solidFill>
                <a:srgbClr val="C00000"/>
              </a:solidFill>
            </a:endParaRPr>
          </a:p>
        </p:txBody>
      </p:sp>
    </p:spTree>
    <p:extLst>
      <p:ext uri="{BB962C8B-B14F-4D97-AF65-F5344CB8AC3E}">
        <p14:creationId xmlns:p14="http://schemas.microsoft.com/office/powerpoint/2010/main" val="540030280"/>
      </p:ext>
    </p:extLst>
  </p:cSld>
  <p:clrMapOvr>
    <a:masterClrMapping/>
  </p:clrMapOvr>
</p:sld>
</file>

<file path=ppt/theme/theme1.xml><?xml version="1.0" encoding="utf-8"?>
<a:theme xmlns:a="http://schemas.openxmlformats.org/drawingml/2006/main" name="2_Native American Heritage Month presentation">
  <a:themeElements>
    <a:clrScheme name="2_Native American Heritage Month presentation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fontScheme name="2_Native American Heritage Month presentation">
      <a:majorFont>
        <a:latin typeface="Gill Sans MT"/>
        <a:ea typeface="ＭＳ Ｐゴシック"/>
        <a:cs typeface=""/>
      </a:majorFont>
      <a:minorFont>
        <a:latin typeface="Gill Sans 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Gill Sans MT" pitchFamily="34"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Gill Sans MT" pitchFamily="34" charset="0"/>
            <a:ea typeface="ＭＳ Ｐゴシック" charset="-128"/>
          </a:defRPr>
        </a:defPPr>
      </a:lstStyle>
    </a:lnDef>
  </a:objectDefaults>
  <a:extraClrSchemeLst>
    <a:extraClrScheme>
      <a:clrScheme name="2_Native American Heritage Month presentati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2_Native American Heritage Month presentatio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2_Native American Heritage Month presentatio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2_Native American Heritage Month presentatio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2_Native American Heritage Month presentation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2_Native American Heritage Month presentation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61008B60FAD429AA0610E6B42CC3C" ma:contentTypeVersion="1" ma:contentTypeDescription="Create a new document." ma:contentTypeScope="" ma:versionID="6678841946108d928ac803c194d98921">
  <xsd:schema xmlns:xsd="http://www.w3.org/2001/XMLSchema" xmlns:p="http://schemas.microsoft.com/office/2006/metadata/properties" xmlns:ns2="fd9d5598-dbcb-47ef-9256-9b96a0df090f" targetNamespace="http://schemas.microsoft.com/office/2006/metadata/properties" ma:root="true" ma:fieldsID="5c0f790cf48603ecdc789875c81eaa01" ns2:_="">
    <xsd:import namespace="fd9d5598-dbcb-47ef-9256-9b96a0df090f"/>
    <xsd:element name="properties">
      <xsd:complexType>
        <xsd:sequence>
          <xsd:element name="documentManagement">
            <xsd:complexType>
              <xsd:all>
                <xsd:element ref="ns2:Link" minOccurs="0"/>
              </xsd:all>
            </xsd:complexType>
          </xsd:element>
        </xsd:sequence>
      </xsd:complexType>
    </xsd:element>
  </xsd:schema>
  <xsd:schema xmlns:xsd="http://www.w3.org/2001/XMLSchema" xmlns:dms="http://schemas.microsoft.com/office/2006/documentManagement/types" targetNamespace="fd9d5598-dbcb-47ef-9256-9b96a0df090f" elementFormDefault="qualified">
    <xsd:import namespace="http://schemas.microsoft.com/office/2006/documentManagement/types"/>
    <xsd:element name="Link" ma:index="10"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Link xmlns="fd9d5598-dbcb-47ef-9256-9b96a0df090f">
      <Url xsi:nil="true"/>
      <Description xsi:nil="true"/>
    </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329C2E-14C6-4426-913E-4A932B4FA4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9d5598-dbcb-47ef-9256-9b96a0df090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5D8A31F-041C-41C1-B05A-5C9826449964}">
  <ds:schemaRefs>
    <ds:schemaRef ds:uri="http://purl.org/dc/dcmitype/"/>
    <ds:schemaRef ds:uri="fd9d5598-dbcb-47ef-9256-9b96a0df090f"/>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01480F12-715F-4586-8A64-FB8EA54F47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1401</TotalTime>
  <Words>894</Words>
  <Application>Microsoft Macintosh PowerPoint</Application>
  <PresentationFormat>On-screen Show (4:3)</PresentationFormat>
  <Paragraphs>113</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Gill Sans MT</vt:lpstr>
      <vt:lpstr>Times New Roman</vt:lpstr>
      <vt:lpstr>2_Native American Heritage Month presentation</vt:lpstr>
      <vt:lpstr> A Pharmacist’s Role within Substance Use Disorder (SUD) Treatment and Recovery  CAPT Ted Hall, PharmD DHHS/USPHS/IHS Advanced Practice Pharmacist II Clinical Psychiatric Pharmacist Prescriber Ho-Chunk Nation Health Department  </vt:lpstr>
      <vt:lpstr>Presentation Overview</vt:lpstr>
      <vt:lpstr>Disclaimer </vt:lpstr>
      <vt:lpstr>Common Barriers &amp;  Potential Solutions</vt:lpstr>
      <vt:lpstr>Pharmacist’s Roles</vt:lpstr>
      <vt:lpstr>Training and Education:</vt:lpstr>
      <vt:lpstr>Training and Education:</vt:lpstr>
      <vt:lpstr>IHS Resources</vt:lpstr>
      <vt:lpstr>Evidence-Based Motivational Interview Intervention</vt:lpstr>
      <vt:lpstr>SAMHSA Medications for Opioid Use Disorder Treatment</vt:lpstr>
      <vt:lpstr>Contact Information</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Layden, Maureen Q.</dc:creator>
  <cp:lastModifiedBy>Nicholas Cushman</cp:lastModifiedBy>
  <cp:revision>114</cp:revision>
  <cp:lastPrinted>2014-03-26T14:27:07Z</cp:lastPrinted>
  <dcterms:created xsi:type="dcterms:W3CDTF">2013-07-24T12:52:43Z</dcterms:created>
  <dcterms:modified xsi:type="dcterms:W3CDTF">2022-02-18T20:59:25Z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0x010100B3861008B60FAD429AA0610E6B42CC3C</vt:lpwstr>
  </property>
</Properties>
</file>