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282" r:id="rId1"/>
  </p:sldMasterIdLst>
  <p:sldIdLst>
    <p:sldId id="263" r:id="rId2"/>
    <p:sldId id="256" r:id="rId3"/>
    <p:sldId id="257" r:id="rId4"/>
    <p:sldId id="262" r:id="rId5"/>
    <p:sldId id="258" r:id="rId6"/>
    <p:sldId id="259"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54"/>
    <p:restoredTop sz="94652"/>
  </p:normalViewPr>
  <p:slideViewPr>
    <p:cSldViewPr snapToGrid="0" snapToObjects="1">
      <p:cViewPr varScale="1">
        <p:scale>
          <a:sx n="129" d="100"/>
          <a:sy n="129" d="100"/>
        </p:scale>
        <p:origin x="49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F8FE6-87CA-4344-B098-CB1D479023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B98431-8172-7944-9C88-DE1C1AE136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D48CA3-AFC8-1340-918F-A6DDB8F5682C}"/>
              </a:ext>
            </a:extLst>
          </p:cNvPr>
          <p:cNvSpPr>
            <a:spLocks noGrp="1"/>
          </p:cNvSpPr>
          <p:nvPr>
            <p:ph type="dt" sz="half" idx="10"/>
          </p:nvPr>
        </p:nvSpPr>
        <p:spPr/>
        <p:txBody>
          <a:bodyPr/>
          <a:lstStyle/>
          <a:p>
            <a:fld id="{48A87A34-81AB-432B-8DAE-1953F412C126}" type="datetimeFigureOut">
              <a:rPr lang="en-US" smtClean="0"/>
              <a:t>3/3/22</a:t>
            </a:fld>
            <a:endParaRPr lang="en-US" dirty="0"/>
          </a:p>
        </p:txBody>
      </p:sp>
      <p:sp>
        <p:nvSpPr>
          <p:cNvPr id="5" name="Footer Placeholder 4">
            <a:extLst>
              <a:ext uri="{FF2B5EF4-FFF2-40B4-BE49-F238E27FC236}">
                <a16:creationId xmlns:a16="http://schemas.microsoft.com/office/drawing/2014/main" id="{B97D7D06-5386-5F47-801D-CEE42042888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5594E04-E951-C042-8626-F2CABFDF18A3}"/>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54690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6DDE7-2CF7-404B-A94A-40CD631D0A1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9BFEB0-57E7-F146-8811-7AD8F1DACF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09B730-BA6B-0E48-AA78-D64CEB06BD18}"/>
              </a:ext>
            </a:extLst>
          </p:cNvPr>
          <p:cNvSpPr>
            <a:spLocks noGrp="1"/>
          </p:cNvSpPr>
          <p:nvPr>
            <p:ph type="dt" sz="half" idx="10"/>
          </p:nvPr>
        </p:nvSpPr>
        <p:spPr/>
        <p:txBody>
          <a:bodyPr/>
          <a:lstStyle/>
          <a:p>
            <a:fld id="{48A87A34-81AB-432B-8DAE-1953F412C126}" type="datetimeFigureOut">
              <a:rPr lang="en-US" smtClean="0"/>
              <a:pPr/>
              <a:t>3/3/22</a:t>
            </a:fld>
            <a:endParaRPr lang="en-US" dirty="0"/>
          </a:p>
        </p:txBody>
      </p:sp>
      <p:sp>
        <p:nvSpPr>
          <p:cNvPr id="5" name="Footer Placeholder 4">
            <a:extLst>
              <a:ext uri="{FF2B5EF4-FFF2-40B4-BE49-F238E27FC236}">
                <a16:creationId xmlns:a16="http://schemas.microsoft.com/office/drawing/2014/main" id="{F685A5ED-0257-BA48-AD07-FF032B50CF4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C4BCEEE-1E98-CC43-ADFA-05D60B5367F7}"/>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3695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732BF6-458C-7A41-89BB-651F1C18376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429887-874D-1748-841D-46563AB29DA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62569A-F782-3143-A9CD-5994D66432F0}"/>
              </a:ext>
            </a:extLst>
          </p:cNvPr>
          <p:cNvSpPr>
            <a:spLocks noGrp="1"/>
          </p:cNvSpPr>
          <p:nvPr>
            <p:ph type="dt" sz="half" idx="10"/>
          </p:nvPr>
        </p:nvSpPr>
        <p:spPr/>
        <p:txBody>
          <a:bodyPr/>
          <a:lstStyle/>
          <a:p>
            <a:fld id="{48A87A34-81AB-432B-8DAE-1953F412C126}" type="datetimeFigureOut">
              <a:rPr lang="en-US" smtClean="0"/>
              <a:pPr/>
              <a:t>3/3/22</a:t>
            </a:fld>
            <a:endParaRPr lang="en-US" dirty="0"/>
          </a:p>
        </p:txBody>
      </p:sp>
      <p:sp>
        <p:nvSpPr>
          <p:cNvPr id="5" name="Footer Placeholder 4">
            <a:extLst>
              <a:ext uri="{FF2B5EF4-FFF2-40B4-BE49-F238E27FC236}">
                <a16:creationId xmlns:a16="http://schemas.microsoft.com/office/drawing/2014/main" id="{9BE7B99E-4BA6-AA4D-A681-AD12B891E23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43106FF-47C7-E24C-9E36-4D33C9CCDDB9}"/>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72259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6CB74-37E1-674A-8AEF-8D18BB0537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06DBFD-5BA6-F742-A870-3008EE6696D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75363D-FDBB-3D48-945A-CEA56C04CD9E}"/>
              </a:ext>
            </a:extLst>
          </p:cNvPr>
          <p:cNvSpPr>
            <a:spLocks noGrp="1"/>
          </p:cNvSpPr>
          <p:nvPr>
            <p:ph type="dt" sz="half" idx="10"/>
          </p:nvPr>
        </p:nvSpPr>
        <p:spPr/>
        <p:txBody>
          <a:bodyPr/>
          <a:lstStyle/>
          <a:p>
            <a:fld id="{48A87A34-81AB-432B-8DAE-1953F412C126}" type="datetimeFigureOut">
              <a:rPr lang="en-US" smtClean="0"/>
              <a:pPr/>
              <a:t>3/3/22</a:t>
            </a:fld>
            <a:endParaRPr lang="en-US" dirty="0"/>
          </a:p>
        </p:txBody>
      </p:sp>
      <p:sp>
        <p:nvSpPr>
          <p:cNvPr id="5" name="Footer Placeholder 4">
            <a:extLst>
              <a:ext uri="{FF2B5EF4-FFF2-40B4-BE49-F238E27FC236}">
                <a16:creationId xmlns:a16="http://schemas.microsoft.com/office/drawing/2014/main" id="{13C88584-9C14-BA4F-B5C3-3964CBC7A82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DCF8E75-4918-2441-89A2-CB51A552B7DA}"/>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60716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31AF4-A86F-724A-8F39-C5E906F728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8417093-AD8E-4C4C-871B-44F1A92E29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AF2E8FC-C391-4F44-B2ED-8DC465803F92}"/>
              </a:ext>
            </a:extLst>
          </p:cNvPr>
          <p:cNvSpPr>
            <a:spLocks noGrp="1"/>
          </p:cNvSpPr>
          <p:nvPr>
            <p:ph type="dt" sz="half" idx="10"/>
          </p:nvPr>
        </p:nvSpPr>
        <p:spPr/>
        <p:txBody>
          <a:bodyPr/>
          <a:lstStyle/>
          <a:p>
            <a:fld id="{48A87A34-81AB-432B-8DAE-1953F412C126}" type="datetimeFigureOut">
              <a:rPr lang="en-US" smtClean="0"/>
              <a:t>3/3/22</a:t>
            </a:fld>
            <a:endParaRPr lang="en-US" dirty="0"/>
          </a:p>
        </p:txBody>
      </p:sp>
      <p:sp>
        <p:nvSpPr>
          <p:cNvPr id="5" name="Footer Placeholder 4">
            <a:extLst>
              <a:ext uri="{FF2B5EF4-FFF2-40B4-BE49-F238E27FC236}">
                <a16:creationId xmlns:a16="http://schemas.microsoft.com/office/drawing/2014/main" id="{3176BB50-5148-4140-AA47-3386DADA521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AF1F681-2A66-3242-A4AB-328FF6B142DD}"/>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53035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BCAE2-7665-4D42-BC5F-E4D5F5CF29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F7FB3D-0E91-9743-9D47-350452EDB44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1033FDE-CCD7-454A-9EBF-F5D633CA01C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2CD0122-F506-194A-B158-05876B067AF5}"/>
              </a:ext>
            </a:extLst>
          </p:cNvPr>
          <p:cNvSpPr>
            <a:spLocks noGrp="1"/>
          </p:cNvSpPr>
          <p:nvPr>
            <p:ph type="dt" sz="half" idx="10"/>
          </p:nvPr>
        </p:nvSpPr>
        <p:spPr/>
        <p:txBody>
          <a:bodyPr/>
          <a:lstStyle/>
          <a:p>
            <a:fld id="{48A87A34-81AB-432B-8DAE-1953F412C126}" type="datetimeFigureOut">
              <a:rPr lang="en-US" smtClean="0"/>
              <a:pPr/>
              <a:t>3/3/22</a:t>
            </a:fld>
            <a:endParaRPr lang="en-US" dirty="0"/>
          </a:p>
        </p:txBody>
      </p:sp>
      <p:sp>
        <p:nvSpPr>
          <p:cNvPr id="6" name="Footer Placeholder 5">
            <a:extLst>
              <a:ext uri="{FF2B5EF4-FFF2-40B4-BE49-F238E27FC236}">
                <a16:creationId xmlns:a16="http://schemas.microsoft.com/office/drawing/2014/main" id="{874C6D19-8B69-2248-AA6A-F2AECFC088A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B434E1D-5D78-2943-8009-61752557E23B}"/>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33963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EE3EE-C16B-EF4B-978D-5C3EF3D5F7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B8CBD0-6B63-534F-B91F-A56AF4E8D8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CA1325-44A5-8E48-987A-5A17EABD848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C0DF44-2BAC-3748-94B9-7BACBA0D08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C150A76-883C-3B4F-9A3A-378937C2743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F440C62-C0BA-3048-8382-2CD4957E52FC}"/>
              </a:ext>
            </a:extLst>
          </p:cNvPr>
          <p:cNvSpPr>
            <a:spLocks noGrp="1"/>
          </p:cNvSpPr>
          <p:nvPr>
            <p:ph type="dt" sz="half" idx="10"/>
          </p:nvPr>
        </p:nvSpPr>
        <p:spPr/>
        <p:txBody>
          <a:bodyPr/>
          <a:lstStyle/>
          <a:p>
            <a:fld id="{48A87A34-81AB-432B-8DAE-1953F412C126}" type="datetimeFigureOut">
              <a:rPr lang="en-US" smtClean="0"/>
              <a:pPr/>
              <a:t>3/3/22</a:t>
            </a:fld>
            <a:endParaRPr lang="en-US" dirty="0"/>
          </a:p>
        </p:txBody>
      </p:sp>
      <p:sp>
        <p:nvSpPr>
          <p:cNvPr id="8" name="Footer Placeholder 7">
            <a:extLst>
              <a:ext uri="{FF2B5EF4-FFF2-40B4-BE49-F238E27FC236}">
                <a16:creationId xmlns:a16="http://schemas.microsoft.com/office/drawing/2014/main" id="{C724F532-D578-4D4B-9E80-BC59A31F37E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13CD8BC-2815-F249-8FAD-96255BAED2C0}"/>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81615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B12A7-BF69-064C-9359-B3F53BF2EE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03A77A-3AF0-1F49-AD3D-176C4EECE496}"/>
              </a:ext>
            </a:extLst>
          </p:cNvPr>
          <p:cNvSpPr>
            <a:spLocks noGrp="1"/>
          </p:cNvSpPr>
          <p:nvPr>
            <p:ph type="dt" sz="half" idx="10"/>
          </p:nvPr>
        </p:nvSpPr>
        <p:spPr/>
        <p:txBody>
          <a:bodyPr/>
          <a:lstStyle/>
          <a:p>
            <a:fld id="{48A87A34-81AB-432B-8DAE-1953F412C126}" type="datetimeFigureOut">
              <a:rPr lang="en-US" smtClean="0"/>
              <a:t>3/3/22</a:t>
            </a:fld>
            <a:endParaRPr lang="en-US" dirty="0"/>
          </a:p>
        </p:txBody>
      </p:sp>
      <p:sp>
        <p:nvSpPr>
          <p:cNvPr id="4" name="Footer Placeholder 3">
            <a:extLst>
              <a:ext uri="{FF2B5EF4-FFF2-40B4-BE49-F238E27FC236}">
                <a16:creationId xmlns:a16="http://schemas.microsoft.com/office/drawing/2014/main" id="{6A2514ED-FC0A-484F-BA1F-C43D87BF5960}"/>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780A157-AB8C-AC40-BF47-2F36F147A27B}"/>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60246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F6C7F5-434B-014D-88DA-8B44116012C5}"/>
              </a:ext>
            </a:extLst>
          </p:cNvPr>
          <p:cNvSpPr>
            <a:spLocks noGrp="1"/>
          </p:cNvSpPr>
          <p:nvPr>
            <p:ph type="dt" sz="half" idx="10"/>
          </p:nvPr>
        </p:nvSpPr>
        <p:spPr/>
        <p:txBody>
          <a:bodyPr/>
          <a:lstStyle/>
          <a:p>
            <a:fld id="{48A87A34-81AB-432B-8DAE-1953F412C126}" type="datetimeFigureOut">
              <a:rPr lang="en-US" smtClean="0"/>
              <a:t>3/3/22</a:t>
            </a:fld>
            <a:endParaRPr lang="en-US" dirty="0"/>
          </a:p>
        </p:txBody>
      </p:sp>
      <p:sp>
        <p:nvSpPr>
          <p:cNvPr id="3" name="Footer Placeholder 2">
            <a:extLst>
              <a:ext uri="{FF2B5EF4-FFF2-40B4-BE49-F238E27FC236}">
                <a16:creationId xmlns:a16="http://schemas.microsoft.com/office/drawing/2014/main" id="{6A30DC5B-6EC4-4B46-83A1-905254E985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24DAC6-150F-9C4B-B353-1EBCB3417D5D}"/>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3220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5C53A-6B7C-9241-A983-176AA8937A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443F9FA-8F7E-4D47-9584-549F85246E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999BBCF-4538-224E-9A54-A3B78A9F49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ACDE4FB-5E42-3D46-B6B5-39DE5FEEE097}"/>
              </a:ext>
            </a:extLst>
          </p:cNvPr>
          <p:cNvSpPr>
            <a:spLocks noGrp="1"/>
          </p:cNvSpPr>
          <p:nvPr>
            <p:ph type="dt" sz="half" idx="10"/>
          </p:nvPr>
        </p:nvSpPr>
        <p:spPr/>
        <p:txBody>
          <a:bodyPr/>
          <a:lstStyle/>
          <a:p>
            <a:fld id="{48A87A34-81AB-432B-8DAE-1953F412C126}" type="datetimeFigureOut">
              <a:rPr lang="en-US" smtClean="0"/>
              <a:pPr/>
              <a:t>3/3/22</a:t>
            </a:fld>
            <a:endParaRPr lang="en-US" dirty="0"/>
          </a:p>
        </p:txBody>
      </p:sp>
      <p:sp>
        <p:nvSpPr>
          <p:cNvPr id="6" name="Footer Placeholder 5">
            <a:extLst>
              <a:ext uri="{FF2B5EF4-FFF2-40B4-BE49-F238E27FC236}">
                <a16:creationId xmlns:a16="http://schemas.microsoft.com/office/drawing/2014/main" id="{13AD8880-12EE-E84C-83C0-DFB31C6EE9B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E713C4-6EA5-B748-989B-42D50159984F}"/>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96012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A4B40-D329-7A47-9502-B82937DEE5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2F30A4-31C5-014C-AE13-5CF0D19CA2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A698B9-C77F-DE4B-8BF2-FC1C2D307C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51BA619-105F-9947-BA10-EC0411333E60}"/>
              </a:ext>
            </a:extLst>
          </p:cNvPr>
          <p:cNvSpPr>
            <a:spLocks noGrp="1"/>
          </p:cNvSpPr>
          <p:nvPr>
            <p:ph type="dt" sz="half" idx="10"/>
          </p:nvPr>
        </p:nvSpPr>
        <p:spPr/>
        <p:txBody>
          <a:bodyPr/>
          <a:lstStyle/>
          <a:p>
            <a:fld id="{48A87A34-81AB-432B-8DAE-1953F412C126}" type="datetimeFigureOut">
              <a:rPr lang="en-US" smtClean="0"/>
              <a:pPr/>
              <a:t>3/3/22</a:t>
            </a:fld>
            <a:endParaRPr lang="en-US" dirty="0"/>
          </a:p>
        </p:txBody>
      </p:sp>
      <p:sp>
        <p:nvSpPr>
          <p:cNvPr id="6" name="Footer Placeholder 5">
            <a:extLst>
              <a:ext uri="{FF2B5EF4-FFF2-40B4-BE49-F238E27FC236}">
                <a16:creationId xmlns:a16="http://schemas.microsoft.com/office/drawing/2014/main" id="{1AE0AEC1-41E3-0C46-B8AC-2E72E87B7A0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0B480BD-2C05-BF45-AFAF-659C7A3C5C62}"/>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12184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C8EE52-E316-1446-BBEB-D354BB288F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059CE98-EC52-BC4C-A921-9298A3F3D0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A6D4D2-7491-3243-9907-D2C56B1BED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3/3/22</a:t>
            </a:fld>
            <a:endParaRPr lang="en-US" dirty="0"/>
          </a:p>
        </p:txBody>
      </p:sp>
      <p:sp>
        <p:nvSpPr>
          <p:cNvPr id="5" name="Footer Placeholder 4">
            <a:extLst>
              <a:ext uri="{FF2B5EF4-FFF2-40B4-BE49-F238E27FC236}">
                <a16:creationId xmlns:a16="http://schemas.microsoft.com/office/drawing/2014/main" id="{BF58FC28-8C38-B44D-88EC-2D6EE97B1A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8AF3B8B-BF31-7C4D-96E1-DA689E34E8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54926460"/>
      </p:ext>
    </p:extLst>
  </p:cSld>
  <p:clrMap bg1="lt1" tx1="dk1" bg2="lt2" tx2="dk2" accent1="accent1" accent2="accent2" accent3="accent3" accent4="accent4" accent5="accent5" accent6="accent6" hlink="hlink" folHlink="folHlink"/>
  <p:sldLayoutIdLst>
    <p:sldLayoutId id="2147484283" r:id="rId1"/>
    <p:sldLayoutId id="2147484284" r:id="rId2"/>
    <p:sldLayoutId id="2147484285" r:id="rId3"/>
    <p:sldLayoutId id="2147484286" r:id="rId4"/>
    <p:sldLayoutId id="2147484287" r:id="rId5"/>
    <p:sldLayoutId id="2147484288" r:id="rId6"/>
    <p:sldLayoutId id="2147484289" r:id="rId7"/>
    <p:sldLayoutId id="2147484290" r:id="rId8"/>
    <p:sldLayoutId id="2147484291" r:id="rId9"/>
    <p:sldLayoutId id="2147484292" r:id="rId10"/>
    <p:sldLayoutId id="214748429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23000">
              <a:schemeClr val="accent5"/>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89C072-6CDD-2545-9594-6B6F84E506AE}"/>
              </a:ext>
            </a:extLst>
          </p:cNvPr>
          <p:cNvSpPr>
            <a:spLocks noGrp="1"/>
          </p:cNvSpPr>
          <p:nvPr>
            <p:ph idx="1"/>
          </p:nvPr>
        </p:nvSpPr>
        <p:spPr>
          <a:xfrm>
            <a:off x="838200" y="340242"/>
            <a:ext cx="10515600" cy="6018028"/>
          </a:xfrm>
        </p:spPr>
        <p:txBody>
          <a:bodyPr/>
          <a:lstStyle/>
          <a:p>
            <a:endParaRPr lang="en-US" dirty="0"/>
          </a:p>
          <a:p>
            <a:endParaRPr lang="en-US" dirty="0"/>
          </a:p>
          <a:p>
            <a:r>
              <a:rPr lang="en-US" sz="3200" b="1" dirty="0"/>
              <a:t>THE CASE:</a:t>
            </a:r>
          </a:p>
          <a:p>
            <a:endParaRPr lang="en-US" dirty="0"/>
          </a:p>
          <a:p>
            <a:endParaRPr lang="en-US" dirty="0"/>
          </a:p>
          <a:p>
            <a:r>
              <a:rPr lang="en-US" dirty="0"/>
              <a:t>       </a:t>
            </a:r>
            <a:r>
              <a:rPr lang="en-US" sz="3200" dirty="0"/>
              <a:t>35 y/o male presents to the ED…..</a:t>
            </a:r>
          </a:p>
        </p:txBody>
      </p:sp>
    </p:spTree>
    <p:extLst>
      <p:ext uri="{BB962C8B-B14F-4D97-AF65-F5344CB8AC3E}">
        <p14:creationId xmlns:p14="http://schemas.microsoft.com/office/powerpoint/2010/main" val="3573627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5000">
              <a:schemeClr val="accent5"/>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F456AC6-90EA-5348-B9AB-626086C97F81}"/>
              </a:ext>
            </a:extLst>
          </p:cNvPr>
          <p:cNvSpPr txBox="1"/>
          <p:nvPr/>
        </p:nvSpPr>
        <p:spPr>
          <a:xfrm>
            <a:off x="170122" y="297712"/>
            <a:ext cx="12173916" cy="8433078"/>
          </a:xfrm>
          <a:prstGeom prst="rect">
            <a:avLst/>
          </a:prstGeom>
          <a:noFill/>
        </p:spPr>
        <p:txBody>
          <a:bodyPr wrap="square" rtlCol="0">
            <a:spAutoFit/>
          </a:bodyPr>
          <a:lstStyle/>
          <a:p>
            <a:r>
              <a:rPr lang="en-US" sz="2000" b="1" dirty="0"/>
              <a:t>CC </a:t>
            </a:r>
          </a:p>
          <a:p>
            <a:r>
              <a:rPr lang="en-US" sz="2000" dirty="0" err="1"/>
              <a:t>abd</a:t>
            </a:r>
            <a:r>
              <a:rPr lang="en-US" sz="2000" dirty="0"/>
              <a:t> pain/cramping</a:t>
            </a:r>
          </a:p>
          <a:p>
            <a:r>
              <a:rPr lang="en-US" sz="2000" dirty="0"/>
              <a:t>pus &amp; blood when urinates</a:t>
            </a:r>
          </a:p>
          <a:p>
            <a:endParaRPr lang="en-US" sz="2000" dirty="0"/>
          </a:p>
          <a:p>
            <a:r>
              <a:rPr lang="en-US" sz="2000" b="1" dirty="0"/>
              <a:t>HPI </a:t>
            </a:r>
          </a:p>
          <a:p>
            <a:r>
              <a:rPr lang="en-US" sz="2000" dirty="0"/>
              <a:t>5 days ago, believed he had food poisoning c intermittent </a:t>
            </a:r>
            <a:r>
              <a:rPr lang="en-US" sz="2000" dirty="0" err="1"/>
              <a:t>abd</a:t>
            </a:r>
            <a:r>
              <a:rPr lang="en-US" sz="2000" dirty="0"/>
              <a:t> cramping, bloating, distention, vomiting</a:t>
            </a:r>
          </a:p>
          <a:p>
            <a:endParaRPr lang="en-US" sz="2000" dirty="0"/>
          </a:p>
          <a:p>
            <a:r>
              <a:rPr lang="en-US" sz="2000" dirty="0"/>
              <a:t>Today vomited x 4, undigested food, not keeping anything down, no hematemesis</a:t>
            </a:r>
          </a:p>
          <a:p>
            <a:r>
              <a:rPr lang="en-US" sz="2000" dirty="0"/>
              <a:t>Formed BM today, no diarrhea</a:t>
            </a:r>
          </a:p>
          <a:p>
            <a:endParaRPr lang="en-US" sz="2000" dirty="0"/>
          </a:p>
          <a:p>
            <a:r>
              <a:rPr lang="en-US" sz="2000" dirty="0"/>
              <a:t>6 days ago had 1 day of fever, none since</a:t>
            </a:r>
          </a:p>
          <a:p>
            <a:endParaRPr lang="en-US" sz="2000" dirty="0"/>
          </a:p>
          <a:p>
            <a:r>
              <a:rPr lang="en-US" sz="2000" dirty="0"/>
              <a:t>Dysuria at initiation of urinary stream, pus from urethral opening of penis</a:t>
            </a:r>
          </a:p>
          <a:p>
            <a:endParaRPr lang="en-US" sz="2000" dirty="0"/>
          </a:p>
          <a:p>
            <a:r>
              <a:rPr lang="en-US" sz="2000" dirty="0"/>
              <a:t>2 months ago had </a:t>
            </a:r>
            <a:r>
              <a:rPr lang="en-US" sz="2000" dirty="0" err="1"/>
              <a:t>lapchole</a:t>
            </a:r>
            <a:r>
              <a:rPr lang="en-US" sz="2000" dirty="0"/>
              <a:t> at another hospital, with subsequent wound infection</a:t>
            </a:r>
          </a:p>
          <a:p>
            <a:endParaRPr lang="en-US" sz="2000" dirty="0"/>
          </a:p>
          <a:p>
            <a:endParaRPr lang="en-US" sz="2000" dirty="0"/>
          </a:p>
          <a:p>
            <a:r>
              <a:rPr lang="en-US" sz="2000" dirty="0"/>
              <a:t>Denies F S C cough ST dyspnea CP</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122644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8000">
              <a:schemeClr val="accent5"/>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44CFD7-8F7A-3845-9D93-2921410CA835}"/>
              </a:ext>
            </a:extLst>
          </p:cNvPr>
          <p:cNvSpPr>
            <a:spLocks noGrp="1"/>
          </p:cNvSpPr>
          <p:nvPr>
            <p:ph idx="1"/>
          </p:nvPr>
        </p:nvSpPr>
        <p:spPr>
          <a:xfrm>
            <a:off x="0" y="0"/>
            <a:ext cx="11353800" cy="6858000"/>
          </a:xfrm>
        </p:spPr>
        <p:txBody>
          <a:bodyPr>
            <a:normAutofit fontScale="85000" lnSpcReduction="20000"/>
          </a:bodyPr>
          <a:lstStyle/>
          <a:p>
            <a:pPr marL="0" indent="0">
              <a:buNone/>
            </a:pPr>
            <a:r>
              <a:rPr lang="en-US" b="1" dirty="0"/>
              <a:t>PMH</a:t>
            </a:r>
            <a:r>
              <a:rPr lang="en-US" dirty="0"/>
              <a:t> Meth/ETOH abuse (last use few months ago)</a:t>
            </a:r>
          </a:p>
          <a:p>
            <a:r>
              <a:rPr lang="en-US" dirty="0"/>
              <a:t>          Rectal abscess</a:t>
            </a:r>
          </a:p>
          <a:p>
            <a:r>
              <a:rPr lang="en-US" dirty="0"/>
              <a:t>         + COVD boosted +flu IZ</a:t>
            </a:r>
          </a:p>
          <a:p>
            <a:pPr marL="0" indent="0">
              <a:buNone/>
            </a:pPr>
            <a:r>
              <a:rPr lang="en-US" b="1" dirty="0"/>
              <a:t>Meds/Allergies   </a:t>
            </a:r>
            <a:r>
              <a:rPr lang="en-US" dirty="0"/>
              <a:t>none/NKDA</a:t>
            </a:r>
          </a:p>
          <a:p>
            <a:pPr marL="0" indent="0">
              <a:buNone/>
            </a:pPr>
            <a:r>
              <a:rPr lang="en-US" b="1" dirty="0"/>
              <a:t>ROS</a:t>
            </a:r>
            <a:r>
              <a:rPr lang="en-US" dirty="0"/>
              <a:t> neg x for HPI</a:t>
            </a:r>
          </a:p>
          <a:p>
            <a:pPr marL="0" indent="0">
              <a:buNone/>
            </a:pPr>
            <a:endParaRPr lang="en-US" dirty="0"/>
          </a:p>
          <a:p>
            <a:pPr marL="0" indent="0">
              <a:buNone/>
            </a:pPr>
            <a:r>
              <a:rPr lang="en-US" b="1" dirty="0"/>
              <a:t>PE </a:t>
            </a:r>
          </a:p>
          <a:p>
            <a:pPr marL="0" indent="0">
              <a:buNone/>
            </a:pPr>
            <a:r>
              <a:rPr lang="en-US" dirty="0"/>
              <a:t>Vs 97.8 90 22 98% RA 101/68</a:t>
            </a:r>
          </a:p>
          <a:p>
            <a:pPr marL="0" indent="0">
              <a:buNone/>
            </a:pPr>
            <a:r>
              <a:rPr lang="en-US" dirty="0"/>
              <a:t>HEENT L eye injected o/w </a:t>
            </a:r>
            <a:r>
              <a:rPr lang="en-US" dirty="0" err="1"/>
              <a:t>nl</a:t>
            </a:r>
            <a:endParaRPr lang="en-US" dirty="0"/>
          </a:p>
          <a:p>
            <a:pPr marL="0" indent="0">
              <a:buNone/>
            </a:pPr>
            <a:r>
              <a:rPr lang="en-US" dirty="0"/>
              <a:t>LAN    very large NT L&gt;R inguinal LAN (2 cm), no </a:t>
            </a:r>
            <a:r>
              <a:rPr lang="en-US" dirty="0" err="1"/>
              <a:t>cerv</a:t>
            </a:r>
            <a:r>
              <a:rPr lang="en-US" dirty="0"/>
              <a:t> or ax LAN</a:t>
            </a:r>
          </a:p>
          <a:p>
            <a:pPr marL="0" indent="0">
              <a:buNone/>
            </a:pPr>
            <a:r>
              <a:rPr lang="en-US" dirty="0" err="1"/>
              <a:t>Resp</a:t>
            </a:r>
            <a:r>
              <a:rPr lang="en-US" dirty="0"/>
              <a:t>   </a:t>
            </a:r>
            <a:r>
              <a:rPr lang="en-US" dirty="0" err="1"/>
              <a:t>nl</a:t>
            </a:r>
            <a:endParaRPr lang="en-US" dirty="0"/>
          </a:p>
          <a:p>
            <a:pPr marL="0" indent="0">
              <a:buNone/>
            </a:pPr>
            <a:r>
              <a:rPr lang="en-US" dirty="0"/>
              <a:t>CV      </a:t>
            </a:r>
            <a:r>
              <a:rPr lang="en-US" dirty="0" err="1"/>
              <a:t>nl</a:t>
            </a:r>
            <a:endParaRPr lang="en-US" dirty="0"/>
          </a:p>
          <a:p>
            <a:pPr marL="0" indent="0">
              <a:buNone/>
            </a:pPr>
            <a:r>
              <a:rPr lang="en-US" dirty="0"/>
              <a:t>Abd BS decrease, NT ND</a:t>
            </a:r>
          </a:p>
          <a:p>
            <a:pPr marL="0" indent="0">
              <a:buNone/>
            </a:pPr>
            <a:r>
              <a:rPr lang="en-US" dirty="0"/>
              <a:t>GU </a:t>
            </a:r>
            <a:r>
              <a:rPr lang="en-US" dirty="0" err="1"/>
              <a:t>uncirc</a:t>
            </a:r>
            <a:r>
              <a:rPr lang="en-US" dirty="0"/>
              <a:t> male  ”chancre-like” painless 1 cm ulcerative lesion, on a clear base with indurated borders at distal foreskin, no noted urethral discharge, testes/ NT no edema/masses   Perianal: no lesions</a:t>
            </a:r>
          </a:p>
          <a:p>
            <a:pPr marL="0" indent="0">
              <a:buNone/>
            </a:pPr>
            <a:r>
              <a:rPr lang="en-US" dirty="0"/>
              <a:t>Skin No rash or trauma</a:t>
            </a:r>
          </a:p>
          <a:p>
            <a:pPr marL="0" indent="0">
              <a:buNone/>
            </a:pPr>
            <a:r>
              <a:rPr lang="en-US" dirty="0"/>
              <a:t>Neuro </a:t>
            </a:r>
            <a:r>
              <a:rPr lang="en-US" dirty="0" err="1"/>
              <a:t>nl</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34839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C81A3707-E437-2344-BAEE-4CF4FB3BB4D1}"/>
              </a:ext>
            </a:extLst>
          </p:cNvPr>
          <p:cNvPicPr>
            <a:picLocks noGrp="1" noChangeAspect="1"/>
          </p:cNvPicPr>
          <p:nvPr>
            <p:ph idx="1"/>
          </p:nvPr>
        </p:nvPicPr>
        <p:blipFill>
          <a:blip r:embed="rId2"/>
          <a:stretch>
            <a:fillRect/>
          </a:stretch>
        </p:blipFill>
        <p:spPr>
          <a:xfrm>
            <a:off x="808074" y="531628"/>
            <a:ext cx="10292316" cy="5837478"/>
          </a:xfrm>
          <a:prstGeom prst="rect">
            <a:avLst/>
          </a:prstGeom>
        </p:spPr>
      </p:pic>
    </p:spTree>
    <p:extLst>
      <p:ext uri="{BB962C8B-B14F-4D97-AF65-F5344CB8AC3E}">
        <p14:creationId xmlns:p14="http://schemas.microsoft.com/office/powerpoint/2010/main" val="468632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8000">
              <a:schemeClr val="accent5"/>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1E20B4-6357-C149-8ECD-9BE4AF92FE2E}"/>
              </a:ext>
            </a:extLst>
          </p:cNvPr>
          <p:cNvSpPr>
            <a:spLocks noGrp="1"/>
          </p:cNvSpPr>
          <p:nvPr>
            <p:ph idx="1"/>
          </p:nvPr>
        </p:nvSpPr>
        <p:spPr>
          <a:xfrm>
            <a:off x="0" y="191387"/>
            <a:ext cx="11802140" cy="6485860"/>
          </a:xfrm>
        </p:spPr>
        <p:txBody>
          <a:bodyPr>
            <a:normAutofit/>
          </a:bodyPr>
          <a:lstStyle/>
          <a:p>
            <a:r>
              <a:rPr lang="en-US" b="1" dirty="0"/>
              <a:t>Labs</a:t>
            </a:r>
            <a:r>
              <a:rPr lang="en-US" dirty="0"/>
              <a:t>    WBC 13 Hgb/</a:t>
            </a:r>
            <a:r>
              <a:rPr lang="en-US" dirty="0" err="1"/>
              <a:t>Hct</a:t>
            </a:r>
            <a:r>
              <a:rPr lang="en-US" dirty="0"/>
              <a:t>/</a:t>
            </a:r>
            <a:r>
              <a:rPr lang="en-US" dirty="0" err="1"/>
              <a:t>plts</a:t>
            </a:r>
            <a:r>
              <a:rPr lang="en-US" dirty="0"/>
              <a:t> </a:t>
            </a:r>
            <a:r>
              <a:rPr lang="en-US" dirty="0" err="1"/>
              <a:t>nl</a:t>
            </a:r>
            <a:r>
              <a:rPr lang="en-US" dirty="0"/>
              <a:t>    73% N   77 </a:t>
            </a:r>
            <a:r>
              <a:rPr lang="en-US" dirty="0" err="1"/>
              <a:t>segs</a:t>
            </a:r>
            <a:r>
              <a:rPr lang="en-US" dirty="0"/>
              <a:t>  10 </a:t>
            </a:r>
            <a:r>
              <a:rPr lang="en-US" dirty="0" err="1"/>
              <a:t>monos</a:t>
            </a:r>
            <a:r>
              <a:rPr lang="en-US" dirty="0"/>
              <a:t> no bands</a:t>
            </a:r>
          </a:p>
          <a:p>
            <a:r>
              <a:rPr lang="en-US" dirty="0"/>
              <a:t>             CMP/lipase </a:t>
            </a:r>
            <a:r>
              <a:rPr lang="en-US" dirty="0" err="1"/>
              <a:t>nl</a:t>
            </a:r>
            <a:endParaRPr lang="en-US" dirty="0"/>
          </a:p>
          <a:p>
            <a:r>
              <a:rPr lang="en-US" dirty="0"/>
              <a:t>             UA  1.024  </a:t>
            </a:r>
            <a:r>
              <a:rPr lang="en-US" dirty="0" err="1"/>
              <a:t>prot</a:t>
            </a:r>
            <a:r>
              <a:rPr lang="en-US" dirty="0"/>
              <a:t> 100 RBC 241  WBC 2394   epi  4 </a:t>
            </a:r>
            <a:r>
              <a:rPr lang="en-US" dirty="0" err="1"/>
              <a:t>bact</a:t>
            </a:r>
            <a:r>
              <a:rPr lang="en-US" dirty="0"/>
              <a:t> none</a:t>
            </a:r>
          </a:p>
          <a:p>
            <a:r>
              <a:rPr lang="en-US" dirty="0"/>
              <a:t>             Urine </a:t>
            </a:r>
            <a:r>
              <a:rPr lang="en-US" dirty="0" err="1"/>
              <a:t>tox</a:t>
            </a:r>
            <a:r>
              <a:rPr lang="en-US" dirty="0"/>
              <a:t> + cannabinoids, meth, </a:t>
            </a:r>
            <a:r>
              <a:rPr lang="en-US" dirty="0" err="1"/>
              <a:t>amph</a:t>
            </a:r>
            <a:endParaRPr lang="en-US" dirty="0"/>
          </a:p>
          <a:p>
            <a:r>
              <a:rPr lang="en-US" dirty="0"/>
              <a:t>              Hepatitis screen </a:t>
            </a:r>
            <a:r>
              <a:rPr lang="en-US" dirty="0" err="1"/>
              <a:t>nl</a:t>
            </a:r>
            <a:endParaRPr lang="en-US" dirty="0"/>
          </a:p>
          <a:p>
            <a:r>
              <a:rPr lang="en-US" dirty="0"/>
              <a:t>              COV   neg</a:t>
            </a:r>
          </a:p>
          <a:p>
            <a:r>
              <a:rPr lang="en-US" dirty="0"/>
              <a:t>              Bedside HIV 4</a:t>
            </a:r>
            <a:r>
              <a:rPr lang="en-US" baseline="30000" dirty="0"/>
              <a:t>th</a:t>
            </a:r>
            <a:r>
              <a:rPr lang="en-US" dirty="0"/>
              <a:t> Gen Ag/AB neg</a:t>
            </a:r>
          </a:p>
          <a:p>
            <a:r>
              <a:rPr lang="en-US" dirty="0"/>
              <a:t>              </a:t>
            </a:r>
            <a:r>
              <a:rPr lang="en-US" dirty="0" err="1"/>
              <a:t>Antitreponemal</a:t>
            </a:r>
            <a:r>
              <a:rPr lang="en-US" dirty="0"/>
              <a:t> AB+</a:t>
            </a:r>
          </a:p>
          <a:p>
            <a:endParaRPr lang="en-US" dirty="0"/>
          </a:p>
          <a:p>
            <a:r>
              <a:rPr lang="en-US" b="1" dirty="0"/>
              <a:t>CT </a:t>
            </a:r>
            <a:r>
              <a:rPr lang="en-US" b="1" dirty="0" err="1"/>
              <a:t>abd</a:t>
            </a:r>
            <a:r>
              <a:rPr lang="en-US" b="1" dirty="0"/>
              <a:t>/pelvis</a:t>
            </a:r>
          </a:p>
          <a:p>
            <a:r>
              <a:rPr lang="en-US" dirty="0"/>
              <a:t>             Multiple retroperitoneal and B inguinal adenopathy (diff includes infectious, inflammatory vs malignant adenopathy.  “CCR.”</a:t>
            </a:r>
          </a:p>
          <a:p>
            <a:r>
              <a:rPr lang="en-US" dirty="0"/>
              <a:t>             Hepatomegaly, s/p chole.    </a:t>
            </a:r>
          </a:p>
          <a:p>
            <a:endParaRPr lang="en-US" dirty="0"/>
          </a:p>
          <a:p>
            <a:endParaRPr lang="en-US" dirty="0"/>
          </a:p>
          <a:p>
            <a:pPr marL="514350" indent="-514350">
              <a:buAutoNum type="arabicPeriod"/>
            </a:pPr>
            <a:endParaRPr lang="en-US" dirty="0"/>
          </a:p>
          <a:p>
            <a:pPr marL="514350" indent="-514350">
              <a:buAutoNum type="arabicPeriod"/>
            </a:pPr>
            <a:endParaRPr lang="en-US" dirty="0"/>
          </a:p>
        </p:txBody>
      </p:sp>
    </p:spTree>
    <p:extLst>
      <p:ext uri="{BB962C8B-B14F-4D97-AF65-F5344CB8AC3E}">
        <p14:creationId xmlns:p14="http://schemas.microsoft.com/office/powerpoint/2010/main" val="3635242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13000">
              <a:schemeClr val="accent5"/>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5CB75D-BF0B-9F45-921E-F6EFBCCC2D4E}"/>
              </a:ext>
            </a:extLst>
          </p:cNvPr>
          <p:cNvSpPr>
            <a:spLocks noGrp="1"/>
          </p:cNvSpPr>
          <p:nvPr>
            <p:ph idx="1"/>
          </p:nvPr>
        </p:nvSpPr>
        <p:spPr>
          <a:xfrm>
            <a:off x="0" y="0"/>
            <a:ext cx="11353800" cy="6858000"/>
          </a:xfrm>
        </p:spPr>
        <p:txBody>
          <a:bodyPr>
            <a:normAutofit fontScale="92500" lnSpcReduction="10000"/>
          </a:bodyPr>
          <a:lstStyle/>
          <a:p>
            <a:endParaRPr lang="en-US" dirty="0"/>
          </a:p>
          <a:p>
            <a:pPr marL="0" indent="0">
              <a:buNone/>
            </a:pPr>
            <a:r>
              <a:rPr lang="en-US" b="1" dirty="0"/>
              <a:t>A/P </a:t>
            </a:r>
          </a:p>
          <a:p>
            <a:pPr marL="514350" indent="-514350">
              <a:buAutoNum type="arabicPeriod"/>
            </a:pPr>
            <a:r>
              <a:rPr lang="en-US" dirty="0"/>
              <a:t>Abd pain/N/V/ leukocytosis-   gastroenteritis-Rx IVF ondansetron, improving</a:t>
            </a:r>
          </a:p>
          <a:p>
            <a:pPr marL="0" indent="0">
              <a:buNone/>
            </a:pPr>
            <a:endParaRPr lang="en-US" dirty="0"/>
          </a:p>
          <a:p>
            <a:pPr marL="0" indent="0">
              <a:buNone/>
            </a:pPr>
            <a:r>
              <a:rPr lang="en-US" dirty="0"/>
              <a:t> 2. Inguinal/RP lymphadenopathy-</a:t>
            </a:r>
            <a:r>
              <a:rPr lang="en-US" dirty="0" err="1"/>
              <a:t>pt</a:t>
            </a:r>
            <a:r>
              <a:rPr lang="en-US" dirty="0"/>
              <a:t> states lymph nodes were much bigger and have begun to resolve-infectious vs malignant-</a:t>
            </a:r>
          </a:p>
          <a:p>
            <a:pPr marL="0" indent="0">
              <a:buNone/>
            </a:pPr>
            <a:r>
              <a:rPr lang="en-US" dirty="0"/>
              <a:t>        ? HIV</a:t>
            </a:r>
          </a:p>
          <a:p>
            <a:pPr marL="0" indent="0">
              <a:buNone/>
            </a:pPr>
            <a:r>
              <a:rPr lang="en-US" dirty="0"/>
              <a:t>        f/u LAN </a:t>
            </a:r>
            <a:r>
              <a:rPr lang="en-US" dirty="0" err="1"/>
              <a:t>bx</a:t>
            </a:r>
            <a:r>
              <a:rPr lang="en-US" dirty="0"/>
              <a:t> if no improvement after </a:t>
            </a:r>
            <a:r>
              <a:rPr lang="en-US" dirty="0" err="1"/>
              <a:t>abx</a:t>
            </a:r>
            <a:r>
              <a:rPr lang="en-US" dirty="0"/>
              <a:t>, treating STI’s</a:t>
            </a:r>
          </a:p>
          <a:p>
            <a:pPr marL="0" indent="0">
              <a:buNone/>
            </a:pPr>
            <a:endParaRPr lang="en-US" dirty="0"/>
          </a:p>
          <a:p>
            <a:pPr marL="0" indent="0">
              <a:buNone/>
            </a:pPr>
            <a:r>
              <a:rPr lang="en-US" dirty="0"/>
              <a:t> 3. Pyuria/Purulent penile discharge-concern for CT/NG/</a:t>
            </a:r>
            <a:r>
              <a:rPr lang="en-US" dirty="0" err="1"/>
              <a:t>trich</a:t>
            </a:r>
            <a:r>
              <a:rPr lang="en-US" dirty="0"/>
              <a:t> given syphilis as below, will Rx for both</a:t>
            </a:r>
          </a:p>
          <a:p>
            <a:pPr marL="0" indent="0">
              <a:buNone/>
            </a:pPr>
            <a:r>
              <a:rPr lang="en-US" dirty="0"/>
              <a:t>       multiple female sexual partners</a:t>
            </a:r>
          </a:p>
          <a:p>
            <a:pPr marL="0" indent="0">
              <a:buNone/>
            </a:pPr>
            <a:r>
              <a:rPr lang="en-US" dirty="0"/>
              <a:t>       Rx IM Ceftriaxone 1 Gm x 1 in ED</a:t>
            </a:r>
          </a:p>
          <a:p>
            <a:pPr marL="0" indent="0">
              <a:buNone/>
            </a:pPr>
            <a:r>
              <a:rPr lang="en-US" dirty="0"/>
              <a:t>       Rx Doxycycline 100mg PO BID x 7 days</a:t>
            </a:r>
          </a:p>
          <a:p>
            <a:pPr marL="0" indent="0">
              <a:buNone/>
            </a:pPr>
            <a:r>
              <a:rPr lang="en-US" dirty="0"/>
              <a:t>        HIV AB pending</a:t>
            </a:r>
          </a:p>
          <a:p>
            <a:pPr marL="0" indent="0">
              <a:buNone/>
            </a:pPr>
            <a:endParaRPr lang="en-US" dirty="0"/>
          </a:p>
        </p:txBody>
      </p:sp>
    </p:spTree>
    <p:extLst>
      <p:ext uri="{BB962C8B-B14F-4D97-AF65-F5344CB8AC3E}">
        <p14:creationId xmlns:p14="http://schemas.microsoft.com/office/powerpoint/2010/main" val="818510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15000">
              <a:schemeClr val="accent5"/>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E67F77-932A-0B43-950A-DCA73C858805}"/>
              </a:ext>
            </a:extLst>
          </p:cNvPr>
          <p:cNvSpPr>
            <a:spLocks noGrp="1"/>
          </p:cNvSpPr>
          <p:nvPr>
            <p:ph idx="1"/>
          </p:nvPr>
        </p:nvSpPr>
        <p:spPr>
          <a:xfrm>
            <a:off x="838200" y="255180"/>
            <a:ext cx="10515600" cy="6602819"/>
          </a:xfrm>
        </p:spPr>
        <p:txBody>
          <a:bodyPr/>
          <a:lstStyle/>
          <a:p>
            <a:r>
              <a:rPr lang="en-US" dirty="0"/>
              <a:t>4. Primary syphilis- penile lesion c/w resolving chancre</a:t>
            </a:r>
          </a:p>
          <a:p>
            <a:r>
              <a:rPr lang="en-US" dirty="0"/>
              <a:t>    Rx </a:t>
            </a:r>
            <a:r>
              <a:rPr lang="en-US" dirty="0" err="1"/>
              <a:t>Bicillin</a:t>
            </a:r>
            <a:r>
              <a:rPr lang="en-US" dirty="0"/>
              <a:t> 2.4 million units IM in ED</a:t>
            </a:r>
          </a:p>
          <a:p>
            <a:r>
              <a:rPr lang="en-US" dirty="0"/>
              <a:t>    RPR pending</a:t>
            </a:r>
          </a:p>
          <a:p>
            <a:r>
              <a:rPr lang="en-US" dirty="0"/>
              <a:t>5. PSA  + MJ, meth by snorting, denies IVDU</a:t>
            </a:r>
          </a:p>
          <a:p>
            <a:endParaRPr lang="en-US" dirty="0"/>
          </a:p>
          <a:p>
            <a:pPr marL="0" indent="0">
              <a:buNone/>
            </a:pPr>
            <a:r>
              <a:rPr lang="en-US" dirty="0"/>
              <a:t>ED course:</a:t>
            </a:r>
          </a:p>
          <a:p>
            <a:pPr marL="0" indent="0">
              <a:buNone/>
            </a:pPr>
            <a:r>
              <a:rPr lang="en-US" dirty="0"/>
              <a:t>ID consultation rec hospitalization and above Rx. Seen by hospitalist, rec blood cx, HIV RNA, but left AMA “to meet his girl coming in from out of town” after above meds and before these rec tests could be drawn.</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861722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11000">
              <a:schemeClr val="accent5"/>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371B7C-7FA9-4F46-83BA-3B1406D47F51}"/>
              </a:ext>
            </a:extLst>
          </p:cNvPr>
          <p:cNvSpPr>
            <a:spLocks noGrp="1"/>
          </p:cNvSpPr>
          <p:nvPr>
            <p:ph idx="1"/>
          </p:nvPr>
        </p:nvSpPr>
        <p:spPr>
          <a:xfrm>
            <a:off x="0" y="0"/>
            <a:ext cx="11353800" cy="6176963"/>
          </a:xfrm>
        </p:spPr>
        <p:txBody>
          <a:bodyPr/>
          <a:lstStyle/>
          <a:p>
            <a:r>
              <a:rPr lang="en-US" dirty="0"/>
              <a:t>Labs resulted after ED visit:</a:t>
            </a:r>
          </a:p>
          <a:p>
            <a:pPr marL="0" indent="0">
              <a:buNone/>
            </a:pPr>
            <a:endParaRPr lang="en-US" dirty="0"/>
          </a:p>
          <a:p>
            <a:r>
              <a:rPr lang="en-US" dirty="0"/>
              <a:t>Urine </a:t>
            </a:r>
            <a:r>
              <a:rPr lang="en-US" dirty="0" err="1"/>
              <a:t>Cx</a:t>
            </a:r>
            <a:r>
              <a:rPr lang="en-US" dirty="0"/>
              <a:t> neg</a:t>
            </a:r>
          </a:p>
          <a:p>
            <a:r>
              <a:rPr lang="en-US" dirty="0"/>
              <a:t>HIV AB neg</a:t>
            </a:r>
          </a:p>
          <a:p>
            <a:r>
              <a:rPr lang="en-US" dirty="0"/>
              <a:t>CT/GC   + CT/+GC</a:t>
            </a:r>
          </a:p>
          <a:p>
            <a:r>
              <a:rPr lang="en-US" dirty="0"/>
              <a:t>RPR reactive, 1:64</a:t>
            </a:r>
          </a:p>
        </p:txBody>
      </p:sp>
    </p:spTree>
    <p:extLst>
      <p:ext uri="{BB962C8B-B14F-4D97-AF65-F5344CB8AC3E}">
        <p14:creationId xmlns:p14="http://schemas.microsoft.com/office/powerpoint/2010/main" val="35181956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160</TotalTime>
  <Words>542</Words>
  <Application>Microsoft Macintosh PowerPoint</Application>
  <PresentationFormat>Widescreen</PresentationFormat>
  <Paragraphs>92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Safia Rubaii</dc:creator>
  <cp:lastModifiedBy>Safia Rubaii</cp:lastModifiedBy>
  <cp:revision>14</cp:revision>
  <dcterms:created xsi:type="dcterms:W3CDTF">2022-03-02T22:04:15Z</dcterms:created>
  <dcterms:modified xsi:type="dcterms:W3CDTF">2022-03-03T11:55:39Z</dcterms:modified>
</cp:coreProperties>
</file>