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84" r:id="rId4"/>
    <p:sldId id="285" r:id="rId5"/>
    <p:sldId id="296" r:id="rId6"/>
    <p:sldId id="295" r:id="rId7"/>
    <p:sldId id="292" r:id="rId8"/>
    <p:sldId id="294" r:id="rId9"/>
    <p:sldId id="288" r:id="rId10"/>
    <p:sldId id="286" r:id="rId11"/>
    <p:sldId id="287" r:id="rId12"/>
    <p:sldId id="289" r:id="rId13"/>
    <p:sldId id="4897" r:id="rId14"/>
    <p:sldId id="259" r:id="rId15"/>
    <p:sldId id="261" r:id="rId16"/>
    <p:sldId id="298" r:id="rId17"/>
    <p:sldId id="279" r:id="rId18"/>
    <p:sldId id="300" r:id="rId19"/>
    <p:sldId id="299" r:id="rId20"/>
    <p:sldId id="274" r:id="rId21"/>
    <p:sldId id="278" r:id="rId22"/>
    <p:sldId id="281" r:id="rId23"/>
    <p:sldId id="280" r:id="rId24"/>
    <p:sldId id="48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7"/>
    <p:restoredTop sz="94658"/>
  </p:normalViewPr>
  <p:slideViewPr>
    <p:cSldViewPr snapToGrid="0" snapToObjects="1">
      <p:cViewPr varScale="1">
        <p:scale>
          <a:sx n="96" d="100"/>
          <a:sy n="96" d="100"/>
        </p:scale>
        <p:origin x="18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95E63-4101-49A2-A572-A26D25E36F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BF3E1C60-39A2-45C1-BCA6-9C6FDFE7D4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Status of Omicron in the US</a:t>
          </a:r>
        </a:p>
      </dgm:t>
    </dgm:pt>
    <dgm:pt modelId="{C202F454-FF5D-4C8C-9802-A695D3B4E36C}" type="parTrans" cxnId="{659EC5F3-3EF9-4927-9D88-0C1927FB2EF0}">
      <dgm:prSet/>
      <dgm:spPr/>
      <dgm:t>
        <a:bodyPr/>
        <a:lstStyle/>
        <a:p>
          <a:endParaRPr lang="en-US"/>
        </a:p>
      </dgm:t>
    </dgm:pt>
    <dgm:pt modelId="{6AD88662-A0B9-4D6C-A7AF-9FCE9BD5C702}" type="sibTrans" cxnId="{659EC5F3-3EF9-4927-9D88-0C1927FB2EF0}">
      <dgm:prSet/>
      <dgm:spPr/>
      <dgm:t>
        <a:bodyPr/>
        <a:lstStyle/>
        <a:p>
          <a:endParaRPr lang="en-US"/>
        </a:p>
      </dgm:t>
    </dgm:pt>
    <dgm:pt modelId="{C942414B-7ECF-447A-8FF4-0C79081A40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Testing</a:t>
          </a:r>
        </a:p>
      </dgm:t>
    </dgm:pt>
    <dgm:pt modelId="{91684A71-6594-4078-960E-FB727688D90C}" type="parTrans" cxnId="{D4FF33CD-0111-41B4-B1C8-96186AA9D14E}">
      <dgm:prSet/>
      <dgm:spPr/>
      <dgm:t>
        <a:bodyPr/>
        <a:lstStyle/>
        <a:p>
          <a:endParaRPr lang="en-US"/>
        </a:p>
      </dgm:t>
    </dgm:pt>
    <dgm:pt modelId="{FEB26E36-8240-457D-BBE7-11A7208CDF33}" type="sibTrans" cxnId="{D4FF33CD-0111-41B4-B1C8-96186AA9D14E}">
      <dgm:prSet/>
      <dgm:spPr/>
      <dgm:t>
        <a:bodyPr/>
        <a:lstStyle/>
        <a:p>
          <a:endParaRPr lang="en-US"/>
        </a:p>
      </dgm:t>
    </dgm:pt>
    <dgm:pt modelId="{240FBE69-B986-4B98-9D5C-401DD96145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Return to work recommendations for HCP</a:t>
          </a:r>
        </a:p>
      </dgm:t>
    </dgm:pt>
    <dgm:pt modelId="{BB0FF5BD-8537-44B1-85CF-F37DC6F6849D}" type="parTrans" cxnId="{B9915F47-1A2D-49B8-8E9F-A9DD4CA571FB}">
      <dgm:prSet/>
      <dgm:spPr/>
      <dgm:t>
        <a:bodyPr/>
        <a:lstStyle/>
        <a:p>
          <a:endParaRPr lang="en-US"/>
        </a:p>
      </dgm:t>
    </dgm:pt>
    <dgm:pt modelId="{C00B49A7-492B-4222-88E4-1903BB66D48E}" type="sibTrans" cxnId="{B9915F47-1A2D-49B8-8E9F-A9DD4CA571FB}">
      <dgm:prSet/>
      <dgm:spPr/>
      <dgm:t>
        <a:bodyPr/>
        <a:lstStyle/>
        <a:p>
          <a:endParaRPr lang="en-US"/>
        </a:p>
      </dgm:t>
    </dgm:pt>
    <dgm:pt modelId="{6ACF7E7A-6634-42D7-B543-AC7F05359E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Treatment Guidelines</a:t>
          </a:r>
        </a:p>
      </dgm:t>
    </dgm:pt>
    <dgm:pt modelId="{0DDB8CB9-A6D0-4D77-B8DB-274AAA059C7A}" type="parTrans" cxnId="{FEF423C3-8FF1-4E53-9A74-AD82AE20B1EA}">
      <dgm:prSet/>
      <dgm:spPr/>
      <dgm:t>
        <a:bodyPr/>
        <a:lstStyle/>
        <a:p>
          <a:endParaRPr lang="en-US"/>
        </a:p>
      </dgm:t>
    </dgm:pt>
    <dgm:pt modelId="{7FC36C7A-5EAF-42F5-98C9-8C8D552505FC}" type="sibTrans" cxnId="{FEF423C3-8FF1-4E53-9A74-AD82AE20B1EA}">
      <dgm:prSet/>
      <dgm:spPr/>
      <dgm:t>
        <a:bodyPr/>
        <a:lstStyle/>
        <a:p>
          <a:endParaRPr lang="en-US"/>
        </a:p>
      </dgm:t>
    </dgm:pt>
    <dgm:pt modelId="{51FE0AAD-C2FE-4E82-964F-F4FCDF72C571}" type="pres">
      <dgm:prSet presAssocID="{DD295E63-4101-49A2-A572-A26D25E36F99}" presName="root" presStyleCnt="0">
        <dgm:presLayoutVars>
          <dgm:dir/>
          <dgm:resizeHandles val="exact"/>
        </dgm:presLayoutVars>
      </dgm:prSet>
      <dgm:spPr/>
    </dgm:pt>
    <dgm:pt modelId="{209EF931-2D9B-46E9-A647-5142B94E8034}" type="pres">
      <dgm:prSet presAssocID="{BF3E1C60-39A2-45C1-BCA6-9C6FDFE7D476}" presName="compNode" presStyleCnt="0"/>
      <dgm:spPr/>
    </dgm:pt>
    <dgm:pt modelId="{A11015E9-6F4E-4A9A-B717-BDCDCC0B5D4E}" type="pres">
      <dgm:prSet presAssocID="{BF3E1C60-39A2-45C1-BCA6-9C6FDFE7D476}" presName="bgRect" presStyleLbl="bgShp" presStyleIdx="0" presStyleCnt="4"/>
      <dgm:spPr/>
    </dgm:pt>
    <dgm:pt modelId="{75616CDF-DA1D-4B66-8A7B-F6F7E1AA478D}" type="pres">
      <dgm:prSet presAssocID="{BF3E1C60-39A2-45C1-BCA6-9C6FDFE7D47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FF6D856-7580-4739-A1C2-66682F6F8F57}" type="pres">
      <dgm:prSet presAssocID="{BF3E1C60-39A2-45C1-BCA6-9C6FDFE7D476}" presName="spaceRect" presStyleCnt="0"/>
      <dgm:spPr/>
    </dgm:pt>
    <dgm:pt modelId="{D79414A2-18C8-4162-ADC5-3FCEE1107E16}" type="pres">
      <dgm:prSet presAssocID="{BF3E1C60-39A2-45C1-BCA6-9C6FDFE7D476}" presName="parTx" presStyleLbl="revTx" presStyleIdx="0" presStyleCnt="4">
        <dgm:presLayoutVars>
          <dgm:chMax val="0"/>
          <dgm:chPref val="0"/>
        </dgm:presLayoutVars>
      </dgm:prSet>
      <dgm:spPr/>
    </dgm:pt>
    <dgm:pt modelId="{3F1CE50E-6E53-4537-8129-1007E91ED41B}" type="pres">
      <dgm:prSet presAssocID="{6AD88662-A0B9-4D6C-A7AF-9FCE9BD5C702}" presName="sibTrans" presStyleCnt="0"/>
      <dgm:spPr/>
    </dgm:pt>
    <dgm:pt modelId="{35EEDEF6-5BA7-4FA5-B556-31E7B0BDFA6F}" type="pres">
      <dgm:prSet presAssocID="{C942414B-7ECF-447A-8FF4-0C79081A4062}" presName="compNode" presStyleCnt="0"/>
      <dgm:spPr/>
    </dgm:pt>
    <dgm:pt modelId="{2B092EFE-081C-4BE3-9BB7-7EFB30EFF2B6}" type="pres">
      <dgm:prSet presAssocID="{C942414B-7ECF-447A-8FF4-0C79081A4062}" presName="bgRect" presStyleLbl="bgShp" presStyleIdx="1" presStyleCnt="4"/>
      <dgm:spPr/>
    </dgm:pt>
    <dgm:pt modelId="{A29CD815-B241-4407-92F9-9AB188577572}" type="pres">
      <dgm:prSet presAssocID="{C942414B-7ECF-447A-8FF4-0C79081A406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C207B1EE-879B-4A16-A351-0A47B69B01B9}" type="pres">
      <dgm:prSet presAssocID="{C942414B-7ECF-447A-8FF4-0C79081A4062}" presName="spaceRect" presStyleCnt="0"/>
      <dgm:spPr/>
    </dgm:pt>
    <dgm:pt modelId="{4BCA8E86-D457-437F-BE2A-FD627DC197D4}" type="pres">
      <dgm:prSet presAssocID="{C942414B-7ECF-447A-8FF4-0C79081A4062}" presName="parTx" presStyleLbl="revTx" presStyleIdx="1" presStyleCnt="4">
        <dgm:presLayoutVars>
          <dgm:chMax val="0"/>
          <dgm:chPref val="0"/>
        </dgm:presLayoutVars>
      </dgm:prSet>
      <dgm:spPr/>
    </dgm:pt>
    <dgm:pt modelId="{9BBAE4F3-75D9-40CA-B243-1A653029FEA5}" type="pres">
      <dgm:prSet presAssocID="{FEB26E36-8240-457D-BBE7-11A7208CDF33}" presName="sibTrans" presStyleCnt="0"/>
      <dgm:spPr/>
    </dgm:pt>
    <dgm:pt modelId="{9CD780F1-CC1C-49A9-AE41-1002B099C88D}" type="pres">
      <dgm:prSet presAssocID="{240FBE69-B986-4B98-9D5C-401DD9614594}" presName="compNode" presStyleCnt="0"/>
      <dgm:spPr/>
    </dgm:pt>
    <dgm:pt modelId="{C641E67C-3283-485C-A029-191DC3C02B20}" type="pres">
      <dgm:prSet presAssocID="{240FBE69-B986-4B98-9D5C-401DD9614594}" presName="bgRect" presStyleLbl="bgShp" presStyleIdx="2" presStyleCnt="4"/>
      <dgm:spPr/>
    </dgm:pt>
    <dgm:pt modelId="{DA69CD6D-0FB6-4961-B102-62858ECADE89}" type="pres">
      <dgm:prSet presAssocID="{240FBE69-B986-4B98-9D5C-401DD961459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ck"/>
        </a:ext>
      </dgm:extLst>
    </dgm:pt>
    <dgm:pt modelId="{07D55505-6CD1-4848-BDFB-E6D92A039617}" type="pres">
      <dgm:prSet presAssocID="{240FBE69-B986-4B98-9D5C-401DD9614594}" presName="spaceRect" presStyleCnt="0"/>
      <dgm:spPr/>
    </dgm:pt>
    <dgm:pt modelId="{99047F6A-E84E-447D-93D4-D671A3C323A3}" type="pres">
      <dgm:prSet presAssocID="{240FBE69-B986-4B98-9D5C-401DD9614594}" presName="parTx" presStyleLbl="revTx" presStyleIdx="2" presStyleCnt="4">
        <dgm:presLayoutVars>
          <dgm:chMax val="0"/>
          <dgm:chPref val="0"/>
        </dgm:presLayoutVars>
      </dgm:prSet>
      <dgm:spPr/>
    </dgm:pt>
    <dgm:pt modelId="{4FB7A01F-6BA7-4CD2-9F3E-E7270E6089CE}" type="pres">
      <dgm:prSet presAssocID="{C00B49A7-492B-4222-88E4-1903BB66D48E}" presName="sibTrans" presStyleCnt="0"/>
      <dgm:spPr/>
    </dgm:pt>
    <dgm:pt modelId="{A10F6BA5-F650-4ED5-8C96-207AD56488E2}" type="pres">
      <dgm:prSet presAssocID="{6ACF7E7A-6634-42D7-B543-AC7F05359E13}" presName="compNode" presStyleCnt="0"/>
      <dgm:spPr/>
    </dgm:pt>
    <dgm:pt modelId="{72453F92-8FA6-4595-900F-BC1B78D8D394}" type="pres">
      <dgm:prSet presAssocID="{6ACF7E7A-6634-42D7-B543-AC7F05359E13}" presName="bgRect" presStyleLbl="bgShp" presStyleIdx="3" presStyleCnt="4"/>
      <dgm:spPr/>
    </dgm:pt>
    <dgm:pt modelId="{7C842E3B-B56F-475A-BF2E-B0B6A9DCE819}" type="pres">
      <dgm:prSet presAssocID="{6ACF7E7A-6634-42D7-B543-AC7F05359E1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36AADA9F-644B-46D2-96FB-9AAD97A9D568}" type="pres">
      <dgm:prSet presAssocID="{6ACF7E7A-6634-42D7-B543-AC7F05359E13}" presName="spaceRect" presStyleCnt="0"/>
      <dgm:spPr/>
    </dgm:pt>
    <dgm:pt modelId="{4E64FAB7-98E7-44E8-8C33-69B2F827DBDB}" type="pres">
      <dgm:prSet presAssocID="{6ACF7E7A-6634-42D7-B543-AC7F05359E1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C12E520-D0BC-467F-8CF2-6797D62F5788}" type="presOf" srcId="{DD295E63-4101-49A2-A572-A26D25E36F99}" destId="{51FE0AAD-C2FE-4E82-964F-F4FCDF72C571}" srcOrd="0" destOrd="0" presId="urn:microsoft.com/office/officeart/2018/2/layout/IconVerticalSolidList"/>
    <dgm:cxn modelId="{B9915F47-1A2D-49B8-8E9F-A9DD4CA571FB}" srcId="{DD295E63-4101-49A2-A572-A26D25E36F99}" destId="{240FBE69-B986-4B98-9D5C-401DD9614594}" srcOrd="2" destOrd="0" parTransId="{BB0FF5BD-8537-44B1-85CF-F37DC6F6849D}" sibTransId="{C00B49A7-492B-4222-88E4-1903BB66D48E}"/>
    <dgm:cxn modelId="{3CF74953-DF37-43C9-A6CC-9F51EDFD471B}" type="presOf" srcId="{6ACF7E7A-6634-42D7-B543-AC7F05359E13}" destId="{4E64FAB7-98E7-44E8-8C33-69B2F827DBDB}" srcOrd="0" destOrd="0" presId="urn:microsoft.com/office/officeart/2018/2/layout/IconVerticalSolidList"/>
    <dgm:cxn modelId="{69676092-47A9-4E97-9C66-04F28C1564BB}" type="presOf" srcId="{BF3E1C60-39A2-45C1-BCA6-9C6FDFE7D476}" destId="{D79414A2-18C8-4162-ADC5-3FCEE1107E16}" srcOrd="0" destOrd="0" presId="urn:microsoft.com/office/officeart/2018/2/layout/IconVerticalSolidList"/>
    <dgm:cxn modelId="{FEF423C3-8FF1-4E53-9A74-AD82AE20B1EA}" srcId="{DD295E63-4101-49A2-A572-A26D25E36F99}" destId="{6ACF7E7A-6634-42D7-B543-AC7F05359E13}" srcOrd="3" destOrd="0" parTransId="{0DDB8CB9-A6D0-4D77-B8DB-274AAA059C7A}" sibTransId="{7FC36C7A-5EAF-42F5-98C9-8C8D552505FC}"/>
    <dgm:cxn modelId="{2C224FC9-A3BE-4D73-89FB-04670A36A0A8}" type="presOf" srcId="{C942414B-7ECF-447A-8FF4-0C79081A4062}" destId="{4BCA8E86-D457-437F-BE2A-FD627DC197D4}" srcOrd="0" destOrd="0" presId="urn:microsoft.com/office/officeart/2018/2/layout/IconVerticalSolidList"/>
    <dgm:cxn modelId="{4F300DCC-2CDA-4186-BD78-F9E79121CD88}" type="presOf" srcId="{240FBE69-B986-4B98-9D5C-401DD9614594}" destId="{99047F6A-E84E-447D-93D4-D671A3C323A3}" srcOrd="0" destOrd="0" presId="urn:microsoft.com/office/officeart/2018/2/layout/IconVerticalSolidList"/>
    <dgm:cxn modelId="{D4FF33CD-0111-41B4-B1C8-96186AA9D14E}" srcId="{DD295E63-4101-49A2-A572-A26D25E36F99}" destId="{C942414B-7ECF-447A-8FF4-0C79081A4062}" srcOrd="1" destOrd="0" parTransId="{91684A71-6594-4078-960E-FB727688D90C}" sibTransId="{FEB26E36-8240-457D-BBE7-11A7208CDF33}"/>
    <dgm:cxn modelId="{659EC5F3-3EF9-4927-9D88-0C1927FB2EF0}" srcId="{DD295E63-4101-49A2-A572-A26D25E36F99}" destId="{BF3E1C60-39A2-45C1-BCA6-9C6FDFE7D476}" srcOrd="0" destOrd="0" parTransId="{C202F454-FF5D-4C8C-9802-A695D3B4E36C}" sibTransId="{6AD88662-A0B9-4D6C-A7AF-9FCE9BD5C702}"/>
    <dgm:cxn modelId="{8E99819D-A8A6-4C7E-AC11-8B4C1F458224}" type="presParOf" srcId="{51FE0AAD-C2FE-4E82-964F-F4FCDF72C571}" destId="{209EF931-2D9B-46E9-A647-5142B94E8034}" srcOrd="0" destOrd="0" presId="urn:microsoft.com/office/officeart/2018/2/layout/IconVerticalSolidList"/>
    <dgm:cxn modelId="{DAE805D2-029F-4F84-93F5-571256E15271}" type="presParOf" srcId="{209EF931-2D9B-46E9-A647-5142B94E8034}" destId="{A11015E9-6F4E-4A9A-B717-BDCDCC0B5D4E}" srcOrd="0" destOrd="0" presId="urn:microsoft.com/office/officeart/2018/2/layout/IconVerticalSolidList"/>
    <dgm:cxn modelId="{664C3C47-831D-4883-A612-C1A85A8267F3}" type="presParOf" srcId="{209EF931-2D9B-46E9-A647-5142B94E8034}" destId="{75616CDF-DA1D-4B66-8A7B-F6F7E1AA478D}" srcOrd="1" destOrd="0" presId="urn:microsoft.com/office/officeart/2018/2/layout/IconVerticalSolidList"/>
    <dgm:cxn modelId="{EC0D781F-7722-480A-B518-B9E8217FB7B5}" type="presParOf" srcId="{209EF931-2D9B-46E9-A647-5142B94E8034}" destId="{EFF6D856-7580-4739-A1C2-66682F6F8F57}" srcOrd="2" destOrd="0" presId="urn:microsoft.com/office/officeart/2018/2/layout/IconVerticalSolidList"/>
    <dgm:cxn modelId="{C9A14E2E-C955-4D23-A18A-6192205B9B2C}" type="presParOf" srcId="{209EF931-2D9B-46E9-A647-5142B94E8034}" destId="{D79414A2-18C8-4162-ADC5-3FCEE1107E16}" srcOrd="3" destOrd="0" presId="urn:microsoft.com/office/officeart/2018/2/layout/IconVerticalSolidList"/>
    <dgm:cxn modelId="{5154EDB6-BC88-4BFA-A38C-C10628BCFFCF}" type="presParOf" srcId="{51FE0AAD-C2FE-4E82-964F-F4FCDF72C571}" destId="{3F1CE50E-6E53-4537-8129-1007E91ED41B}" srcOrd="1" destOrd="0" presId="urn:microsoft.com/office/officeart/2018/2/layout/IconVerticalSolidList"/>
    <dgm:cxn modelId="{05F44707-25D9-4934-A73C-838479150A89}" type="presParOf" srcId="{51FE0AAD-C2FE-4E82-964F-F4FCDF72C571}" destId="{35EEDEF6-5BA7-4FA5-B556-31E7B0BDFA6F}" srcOrd="2" destOrd="0" presId="urn:microsoft.com/office/officeart/2018/2/layout/IconVerticalSolidList"/>
    <dgm:cxn modelId="{8E34F73C-B766-4F65-804A-7ABE19F1F04A}" type="presParOf" srcId="{35EEDEF6-5BA7-4FA5-B556-31E7B0BDFA6F}" destId="{2B092EFE-081C-4BE3-9BB7-7EFB30EFF2B6}" srcOrd="0" destOrd="0" presId="urn:microsoft.com/office/officeart/2018/2/layout/IconVerticalSolidList"/>
    <dgm:cxn modelId="{84E281F4-BEE5-4254-B7EC-2A15CADE77DC}" type="presParOf" srcId="{35EEDEF6-5BA7-4FA5-B556-31E7B0BDFA6F}" destId="{A29CD815-B241-4407-92F9-9AB188577572}" srcOrd="1" destOrd="0" presId="urn:microsoft.com/office/officeart/2018/2/layout/IconVerticalSolidList"/>
    <dgm:cxn modelId="{3425D47A-6A7C-4884-8D6D-2565B1222FD7}" type="presParOf" srcId="{35EEDEF6-5BA7-4FA5-B556-31E7B0BDFA6F}" destId="{C207B1EE-879B-4A16-A351-0A47B69B01B9}" srcOrd="2" destOrd="0" presId="urn:microsoft.com/office/officeart/2018/2/layout/IconVerticalSolidList"/>
    <dgm:cxn modelId="{9C7B9532-4FEC-4695-BB1E-A9EA5F15C225}" type="presParOf" srcId="{35EEDEF6-5BA7-4FA5-B556-31E7B0BDFA6F}" destId="{4BCA8E86-D457-437F-BE2A-FD627DC197D4}" srcOrd="3" destOrd="0" presId="urn:microsoft.com/office/officeart/2018/2/layout/IconVerticalSolidList"/>
    <dgm:cxn modelId="{83067DC2-C898-4814-8D60-D1D7935B5F98}" type="presParOf" srcId="{51FE0AAD-C2FE-4E82-964F-F4FCDF72C571}" destId="{9BBAE4F3-75D9-40CA-B243-1A653029FEA5}" srcOrd="3" destOrd="0" presId="urn:microsoft.com/office/officeart/2018/2/layout/IconVerticalSolidList"/>
    <dgm:cxn modelId="{5B7850A4-90AB-4802-8912-3B6B2CBF825A}" type="presParOf" srcId="{51FE0AAD-C2FE-4E82-964F-F4FCDF72C571}" destId="{9CD780F1-CC1C-49A9-AE41-1002B099C88D}" srcOrd="4" destOrd="0" presId="urn:microsoft.com/office/officeart/2018/2/layout/IconVerticalSolidList"/>
    <dgm:cxn modelId="{DCF2DB51-C1FA-46E5-870D-359EC497EEBE}" type="presParOf" srcId="{9CD780F1-CC1C-49A9-AE41-1002B099C88D}" destId="{C641E67C-3283-485C-A029-191DC3C02B20}" srcOrd="0" destOrd="0" presId="urn:microsoft.com/office/officeart/2018/2/layout/IconVerticalSolidList"/>
    <dgm:cxn modelId="{F52A4512-FBDA-4B95-A990-FB9727F5CD45}" type="presParOf" srcId="{9CD780F1-CC1C-49A9-AE41-1002B099C88D}" destId="{DA69CD6D-0FB6-4961-B102-62858ECADE89}" srcOrd="1" destOrd="0" presId="urn:microsoft.com/office/officeart/2018/2/layout/IconVerticalSolidList"/>
    <dgm:cxn modelId="{DA130AA7-838D-430D-B200-451C08CC009F}" type="presParOf" srcId="{9CD780F1-CC1C-49A9-AE41-1002B099C88D}" destId="{07D55505-6CD1-4848-BDFB-E6D92A039617}" srcOrd="2" destOrd="0" presId="urn:microsoft.com/office/officeart/2018/2/layout/IconVerticalSolidList"/>
    <dgm:cxn modelId="{D3095AF1-5F52-463E-865C-B32E31BF51E2}" type="presParOf" srcId="{9CD780F1-CC1C-49A9-AE41-1002B099C88D}" destId="{99047F6A-E84E-447D-93D4-D671A3C323A3}" srcOrd="3" destOrd="0" presId="urn:microsoft.com/office/officeart/2018/2/layout/IconVerticalSolidList"/>
    <dgm:cxn modelId="{99863EA8-1AE9-4D78-BB12-3C6F972AE5E4}" type="presParOf" srcId="{51FE0AAD-C2FE-4E82-964F-F4FCDF72C571}" destId="{4FB7A01F-6BA7-4CD2-9F3E-E7270E6089CE}" srcOrd="5" destOrd="0" presId="urn:microsoft.com/office/officeart/2018/2/layout/IconVerticalSolidList"/>
    <dgm:cxn modelId="{629017ED-62C6-49AF-ACBB-ADE88D01A0A2}" type="presParOf" srcId="{51FE0AAD-C2FE-4E82-964F-F4FCDF72C571}" destId="{A10F6BA5-F650-4ED5-8C96-207AD56488E2}" srcOrd="6" destOrd="0" presId="urn:microsoft.com/office/officeart/2018/2/layout/IconVerticalSolidList"/>
    <dgm:cxn modelId="{4B64CF6B-CF76-49F7-8C82-5AD93FEDB370}" type="presParOf" srcId="{A10F6BA5-F650-4ED5-8C96-207AD56488E2}" destId="{72453F92-8FA6-4595-900F-BC1B78D8D394}" srcOrd="0" destOrd="0" presId="urn:microsoft.com/office/officeart/2018/2/layout/IconVerticalSolidList"/>
    <dgm:cxn modelId="{7DE3B2DD-C8C0-4593-8C9B-E66AF5AD203E}" type="presParOf" srcId="{A10F6BA5-F650-4ED5-8C96-207AD56488E2}" destId="{7C842E3B-B56F-475A-BF2E-B0B6A9DCE819}" srcOrd="1" destOrd="0" presId="urn:microsoft.com/office/officeart/2018/2/layout/IconVerticalSolidList"/>
    <dgm:cxn modelId="{99B65F4C-8A32-4427-A379-6BE93AC46651}" type="presParOf" srcId="{A10F6BA5-F650-4ED5-8C96-207AD56488E2}" destId="{36AADA9F-644B-46D2-96FB-9AAD97A9D568}" srcOrd="2" destOrd="0" presId="urn:microsoft.com/office/officeart/2018/2/layout/IconVerticalSolidList"/>
    <dgm:cxn modelId="{E95E8195-3938-4B44-AF53-BE2DFDA4C90C}" type="presParOf" srcId="{A10F6BA5-F650-4ED5-8C96-207AD56488E2}" destId="{4E64FAB7-98E7-44E8-8C33-69B2F827DBD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9BB3FA-BCBC-4409-99B0-8C1248E64884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2F9869-9A90-4695-8A28-63C55F91733C}">
      <dgm:prSet/>
      <dgm:spPr/>
      <dgm:t>
        <a:bodyPr/>
        <a:lstStyle/>
        <a:p>
          <a:r>
            <a:rPr lang="en-US" dirty="0"/>
            <a:t>Spread</a:t>
          </a:r>
        </a:p>
      </dgm:t>
    </dgm:pt>
    <dgm:pt modelId="{0AA73426-D373-4165-A900-E4BA4222EDC5}" type="parTrans" cxnId="{B4459CF7-568A-4524-A899-34E28FD17909}">
      <dgm:prSet/>
      <dgm:spPr/>
      <dgm:t>
        <a:bodyPr/>
        <a:lstStyle/>
        <a:p>
          <a:endParaRPr lang="en-US"/>
        </a:p>
      </dgm:t>
    </dgm:pt>
    <dgm:pt modelId="{B5F39CE8-733D-4E66-9CB2-C5E2EAD79464}" type="sibTrans" cxnId="{B4459CF7-568A-4524-A899-34E28FD17909}">
      <dgm:prSet/>
      <dgm:spPr/>
      <dgm:t>
        <a:bodyPr/>
        <a:lstStyle/>
        <a:p>
          <a:endParaRPr lang="en-US"/>
        </a:p>
      </dgm:t>
    </dgm:pt>
    <dgm:pt modelId="{14EBDCDA-E8A6-4B94-B4CE-B78BD353B37D}">
      <dgm:prSet/>
      <dgm:spPr/>
      <dgm:t>
        <a:bodyPr/>
        <a:lstStyle/>
        <a:p>
          <a:r>
            <a:rPr lang="en-US" dirty="0"/>
            <a:t>Will spread more easily than the original SARS-CoV-2 virus and how easily Omicron spreads compared to Delta remains unknown. </a:t>
          </a:r>
        </a:p>
      </dgm:t>
    </dgm:pt>
    <dgm:pt modelId="{F85C114E-8271-444C-8E68-75C19ADD9C79}" type="parTrans" cxnId="{66944CF8-C264-4DC4-8516-6472784A7E93}">
      <dgm:prSet/>
      <dgm:spPr/>
      <dgm:t>
        <a:bodyPr/>
        <a:lstStyle/>
        <a:p>
          <a:endParaRPr lang="en-US"/>
        </a:p>
      </dgm:t>
    </dgm:pt>
    <dgm:pt modelId="{CE6A02D5-FD20-4097-B776-5D870A0AEB10}" type="sibTrans" cxnId="{66944CF8-C264-4DC4-8516-6472784A7E93}">
      <dgm:prSet/>
      <dgm:spPr/>
      <dgm:t>
        <a:bodyPr/>
        <a:lstStyle/>
        <a:p>
          <a:endParaRPr lang="en-US"/>
        </a:p>
      </dgm:t>
    </dgm:pt>
    <dgm:pt modelId="{FE181E45-4B4B-4F45-AD23-7257AF402848}">
      <dgm:prSet/>
      <dgm:spPr/>
      <dgm:t>
        <a:bodyPr/>
        <a:lstStyle/>
        <a:p>
          <a:r>
            <a:rPr lang="en-US"/>
            <a:t>Severe Illness</a:t>
          </a:r>
        </a:p>
      </dgm:t>
    </dgm:pt>
    <dgm:pt modelId="{84220796-F608-49F1-8D25-402E7FFF0C7B}" type="parTrans" cxnId="{9FDE9241-BEB0-4FE7-98B3-4E116AADC387}">
      <dgm:prSet/>
      <dgm:spPr/>
      <dgm:t>
        <a:bodyPr/>
        <a:lstStyle/>
        <a:p>
          <a:endParaRPr lang="en-US"/>
        </a:p>
      </dgm:t>
    </dgm:pt>
    <dgm:pt modelId="{3C267399-759E-4E5F-A854-8C5A0C121142}" type="sibTrans" cxnId="{9FDE9241-BEB0-4FE7-98B3-4E116AADC387}">
      <dgm:prSet/>
      <dgm:spPr/>
      <dgm:t>
        <a:bodyPr/>
        <a:lstStyle/>
        <a:p>
          <a:endParaRPr lang="en-US"/>
        </a:p>
      </dgm:t>
    </dgm:pt>
    <dgm:pt modelId="{3D7BEF99-6E39-410D-BE2F-5326A9830B2B}">
      <dgm:prSet/>
      <dgm:spPr/>
      <dgm:t>
        <a:bodyPr/>
        <a:lstStyle/>
        <a:p>
          <a:r>
            <a:rPr lang="en-US" dirty="0"/>
            <a:t>More data is needed</a:t>
          </a:r>
        </a:p>
      </dgm:t>
    </dgm:pt>
    <dgm:pt modelId="{3D3A650D-7FF2-4E3B-BFA5-56F185E89147}" type="parTrans" cxnId="{1D265B4F-0073-47F7-B023-5D37A6ACED77}">
      <dgm:prSet/>
      <dgm:spPr/>
      <dgm:t>
        <a:bodyPr/>
        <a:lstStyle/>
        <a:p>
          <a:endParaRPr lang="en-US"/>
        </a:p>
      </dgm:t>
    </dgm:pt>
    <dgm:pt modelId="{E28C8244-3579-4475-A26F-A3F86159A461}" type="sibTrans" cxnId="{1D265B4F-0073-47F7-B023-5D37A6ACED77}">
      <dgm:prSet/>
      <dgm:spPr/>
      <dgm:t>
        <a:bodyPr/>
        <a:lstStyle/>
        <a:p>
          <a:endParaRPr lang="en-US"/>
        </a:p>
      </dgm:t>
    </dgm:pt>
    <dgm:pt modelId="{B3C32B89-096C-4CF1-91D0-5DD62F78FA16}">
      <dgm:prSet/>
      <dgm:spPr/>
      <dgm:t>
        <a:bodyPr/>
        <a:lstStyle/>
        <a:p>
          <a:r>
            <a:rPr lang="en-US"/>
            <a:t>Vaccines</a:t>
          </a:r>
        </a:p>
      </dgm:t>
    </dgm:pt>
    <dgm:pt modelId="{69D58426-EAFA-49F6-A4CC-C02E153DDB9E}" type="parTrans" cxnId="{283E6BBF-BFD4-4594-924F-AC2179A5D8AE}">
      <dgm:prSet/>
      <dgm:spPr/>
      <dgm:t>
        <a:bodyPr/>
        <a:lstStyle/>
        <a:p>
          <a:endParaRPr lang="en-US"/>
        </a:p>
      </dgm:t>
    </dgm:pt>
    <dgm:pt modelId="{BC474FE2-0291-455C-A8A4-52DB4A163B09}" type="sibTrans" cxnId="{283E6BBF-BFD4-4594-924F-AC2179A5D8AE}">
      <dgm:prSet/>
      <dgm:spPr/>
      <dgm:t>
        <a:bodyPr/>
        <a:lstStyle/>
        <a:p>
          <a:endParaRPr lang="en-US"/>
        </a:p>
      </dgm:t>
    </dgm:pt>
    <dgm:pt modelId="{1715E947-30F2-42B1-8490-DEB1EDAFA20D}">
      <dgm:prSet/>
      <dgm:spPr/>
      <dgm:t>
        <a:bodyPr/>
        <a:lstStyle/>
        <a:p>
          <a:r>
            <a:rPr lang="en-US"/>
            <a:t>Current vaccines are expected to protect against severe illness, hospitalizations, and deaths due to infection with the Omicron variant. </a:t>
          </a:r>
        </a:p>
      </dgm:t>
    </dgm:pt>
    <dgm:pt modelId="{918519D5-340C-4B46-B144-9A09EAB6818A}" type="parTrans" cxnId="{FFCA8C2D-06F4-4E12-AE9B-8AFC553B81C4}">
      <dgm:prSet/>
      <dgm:spPr/>
      <dgm:t>
        <a:bodyPr/>
        <a:lstStyle/>
        <a:p>
          <a:endParaRPr lang="en-US"/>
        </a:p>
      </dgm:t>
    </dgm:pt>
    <dgm:pt modelId="{9E60C819-09A6-4FC5-9DEF-AC73DABF69AF}" type="sibTrans" cxnId="{FFCA8C2D-06F4-4E12-AE9B-8AFC553B81C4}">
      <dgm:prSet/>
      <dgm:spPr/>
      <dgm:t>
        <a:bodyPr/>
        <a:lstStyle/>
        <a:p>
          <a:endParaRPr lang="en-US"/>
        </a:p>
      </dgm:t>
    </dgm:pt>
    <dgm:pt modelId="{A0447BCE-E13A-439C-9B0D-D7BA7FE2096B}">
      <dgm:prSet/>
      <dgm:spPr/>
      <dgm:t>
        <a:bodyPr/>
        <a:lstStyle/>
        <a:p>
          <a:r>
            <a:rPr lang="en-US"/>
            <a:t>Breakthrough infections in people who are fully vaccinated are likely to occur. </a:t>
          </a:r>
        </a:p>
      </dgm:t>
    </dgm:pt>
    <dgm:pt modelId="{F04DFE0E-3E73-40B9-8234-B2BA8DED1EDA}" type="parTrans" cxnId="{BC458CDC-A6E9-4138-8768-5D8D3E61FBA7}">
      <dgm:prSet/>
      <dgm:spPr/>
      <dgm:t>
        <a:bodyPr/>
        <a:lstStyle/>
        <a:p>
          <a:endParaRPr lang="en-US"/>
        </a:p>
      </dgm:t>
    </dgm:pt>
    <dgm:pt modelId="{429E137A-2D62-4F0B-A4AE-075C54798258}" type="sibTrans" cxnId="{BC458CDC-A6E9-4138-8768-5D8D3E61FBA7}">
      <dgm:prSet/>
      <dgm:spPr/>
      <dgm:t>
        <a:bodyPr/>
        <a:lstStyle/>
        <a:p>
          <a:endParaRPr lang="en-US"/>
        </a:p>
      </dgm:t>
    </dgm:pt>
    <dgm:pt modelId="{3B170E62-FAEC-4123-AF6F-6BF8392726C6}">
      <dgm:prSet/>
      <dgm:spPr/>
      <dgm:t>
        <a:bodyPr/>
        <a:lstStyle/>
        <a:p>
          <a:r>
            <a:rPr lang="en-US" dirty="0"/>
            <a:t>Remain effective at preventing severe illness, hospitalizations, and death. </a:t>
          </a:r>
        </a:p>
      </dgm:t>
    </dgm:pt>
    <dgm:pt modelId="{790ACA1E-C8E8-4A39-9C40-6388A3F4BDE2}" type="parTrans" cxnId="{9E123E75-189D-487E-A435-CC2C0C82F99C}">
      <dgm:prSet/>
      <dgm:spPr/>
      <dgm:t>
        <a:bodyPr/>
        <a:lstStyle/>
        <a:p>
          <a:endParaRPr lang="en-US"/>
        </a:p>
      </dgm:t>
    </dgm:pt>
    <dgm:pt modelId="{AE50FDC6-FF1A-4F6C-AAD0-16DBD4DB7027}" type="sibTrans" cxnId="{9E123E75-189D-487E-A435-CC2C0C82F99C}">
      <dgm:prSet/>
      <dgm:spPr/>
      <dgm:t>
        <a:bodyPr/>
        <a:lstStyle/>
        <a:p>
          <a:endParaRPr lang="en-US"/>
        </a:p>
      </dgm:t>
    </dgm:pt>
    <dgm:pt modelId="{15216232-31AB-48F8-9EFE-F7A08851E33B}">
      <dgm:prSet/>
      <dgm:spPr/>
      <dgm:t>
        <a:bodyPr/>
        <a:lstStyle/>
        <a:p>
          <a:r>
            <a:rPr lang="en-US"/>
            <a:t>Treatments</a:t>
          </a:r>
        </a:p>
      </dgm:t>
    </dgm:pt>
    <dgm:pt modelId="{F31E7BF7-9C5F-48E9-8516-A40A9B184E80}" type="parTrans" cxnId="{9D405A6B-A124-4890-B7E8-97F1E2CE2D8E}">
      <dgm:prSet/>
      <dgm:spPr/>
      <dgm:t>
        <a:bodyPr/>
        <a:lstStyle/>
        <a:p>
          <a:endParaRPr lang="en-US"/>
        </a:p>
      </dgm:t>
    </dgm:pt>
    <dgm:pt modelId="{950B502E-18B5-41F8-BAE7-49174FABF7DC}" type="sibTrans" cxnId="{9D405A6B-A124-4890-B7E8-97F1E2CE2D8E}">
      <dgm:prSet/>
      <dgm:spPr/>
      <dgm:t>
        <a:bodyPr/>
        <a:lstStyle/>
        <a:p>
          <a:endParaRPr lang="en-US"/>
        </a:p>
      </dgm:t>
    </dgm:pt>
    <dgm:pt modelId="{09E6C1E3-3686-40D2-BE26-F84D3C5A7D9F}">
      <dgm:prSet/>
      <dgm:spPr/>
      <dgm:t>
        <a:bodyPr/>
        <a:lstStyle/>
        <a:p>
          <a:r>
            <a:rPr lang="en-US" dirty="0"/>
            <a:t>Based on the changed genetic make-up of Omicron, some treatments are likely to remain effective while others may be less effective.</a:t>
          </a:r>
        </a:p>
      </dgm:t>
    </dgm:pt>
    <dgm:pt modelId="{9C944012-1397-45ED-9FFB-02CF8FF948CE}" type="parTrans" cxnId="{EC50D8A2-A5B8-4531-9128-478C48973CCF}">
      <dgm:prSet/>
      <dgm:spPr/>
      <dgm:t>
        <a:bodyPr/>
        <a:lstStyle/>
        <a:p>
          <a:endParaRPr lang="en-US"/>
        </a:p>
      </dgm:t>
    </dgm:pt>
    <dgm:pt modelId="{C08FF7A6-D3D8-4ED1-B4E7-8FCAF8D8E5E8}" type="sibTrans" cxnId="{EC50D8A2-A5B8-4531-9128-478C48973CCF}">
      <dgm:prSet/>
      <dgm:spPr/>
      <dgm:t>
        <a:bodyPr/>
        <a:lstStyle/>
        <a:p>
          <a:endParaRPr lang="en-US"/>
        </a:p>
      </dgm:t>
    </dgm:pt>
    <dgm:pt modelId="{C7D0033B-23BB-D74B-B8F9-1070A6B7A687}">
      <dgm:prSet/>
      <dgm:spPr/>
      <dgm:t>
        <a:bodyPr/>
        <a:lstStyle/>
        <a:p>
          <a:r>
            <a:rPr lang="en-US" dirty="0"/>
            <a:t>CDC expects that anyone with Omicron infection can spread the virus to others, even if they are vaccinated or don’t have symptoms.</a:t>
          </a:r>
        </a:p>
      </dgm:t>
    </dgm:pt>
    <dgm:pt modelId="{EB1064B4-9EEF-0F4E-AF72-8D7859173E65}" type="parTrans" cxnId="{F6BC4B01-E65A-FD41-8D4B-1349A2EC02F0}">
      <dgm:prSet/>
      <dgm:spPr/>
      <dgm:t>
        <a:bodyPr/>
        <a:lstStyle/>
        <a:p>
          <a:endParaRPr lang="en-US"/>
        </a:p>
      </dgm:t>
    </dgm:pt>
    <dgm:pt modelId="{249702FC-32FD-3B46-8DA3-8D2B6EA8DF2F}" type="sibTrans" cxnId="{F6BC4B01-E65A-FD41-8D4B-1349A2EC02F0}">
      <dgm:prSet/>
      <dgm:spPr/>
      <dgm:t>
        <a:bodyPr/>
        <a:lstStyle/>
        <a:p>
          <a:endParaRPr lang="en-US"/>
        </a:p>
      </dgm:t>
    </dgm:pt>
    <dgm:pt modelId="{AC6E70EE-AADE-ED4C-96BA-B4996645EBEB}" type="pres">
      <dgm:prSet presAssocID="{609BB3FA-BCBC-4409-99B0-8C1248E64884}" presName="linear" presStyleCnt="0">
        <dgm:presLayoutVars>
          <dgm:animLvl val="lvl"/>
          <dgm:resizeHandles val="exact"/>
        </dgm:presLayoutVars>
      </dgm:prSet>
      <dgm:spPr/>
    </dgm:pt>
    <dgm:pt modelId="{22A8944B-9581-0949-B6D7-1EC4B3C3F61A}" type="pres">
      <dgm:prSet presAssocID="{F82F9869-9A90-4695-8A28-63C55F9173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4123F35-6392-4A46-B523-965245E6F9DF}" type="pres">
      <dgm:prSet presAssocID="{F82F9869-9A90-4695-8A28-63C55F91733C}" presName="childText" presStyleLbl="revTx" presStyleIdx="0" presStyleCnt="4">
        <dgm:presLayoutVars>
          <dgm:bulletEnabled val="1"/>
        </dgm:presLayoutVars>
      </dgm:prSet>
      <dgm:spPr/>
    </dgm:pt>
    <dgm:pt modelId="{88627089-2CFA-A548-9CAA-59D6CC9D20DC}" type="pres">
      <dgm:prSet presAssocID="{FE181E45-4B4B-4F45-AD23-7257AF40284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3E0FD8-A8A7-BE43-B1CA-5901D42E5B67}" type="pres">
      <dgm:prSet presAssocID="{FE181E45-4B4B-4F45-AD23-7257AF402848}" presName="childText" presStyleLbl="revTx" presStyleIdx="1" presStyleCnt="4">
        <dgm:presLayoutVars>
          <dgm:bulletEnabled val="1"/>
        </dgm:presLayoutVars>
      </dgm:prSet>
      <dgm:spPr/>
    </dgm:pt>
    <dgm:pt modelId="{F87044FE-1300-6F49-8021-454CD06E4254}" type="pres">
      <dgm:prSet presAssocID="{B3C32B89-096C-4CF1-91D0-5DD62F78FA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4B037A-E16A-8741-89A1-8CBF2B0B498A}" type="pres">
      <dgm:prSet presAssocID="{B3C32B89-096C-4CF1-91D0-5DD62F78FA16}" presName="childText" presStyleLbl="revTx" presStyleIdx="2" presStyleCnt="4">
        <dgm:presLayoutVars>
          <dgm:bulletEnabled val="1"/>
        </dgm:presLayoutVars>
      </dgm:prSet>
      <dgm:spPr/>
    </dgm:pt>
    <dgm:pt modelId="{CCBF287F-12AF-B044-B5EA-EFEE33822146}" type="pres">
      <dgm:prSet presAssocID="{15216232-31AB-48F8-9EFE-F7A08851E33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EAE7A3F-927D-3340-9E45-92C5D3B38F64}" type="pres">
      <dgm:prSet presAssocID="{15216232-31AB-48F8-9EFE-F7A08851E33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6BC4B01-E65A-FD41-8D4B-1349A2EC02F0}" srcId="{F82F9869-9A90-4695-8A28-63C55F91733C}" destId="{C7D0033B-23BB-D74B-B8F9-1070A6B7A687}" srcOrd="1" destOrd="0" parTransId="{EB1064B4-9EEF-0F4E-AF72-8D7859173E65}" sibTransId="{249702FC-32FD-3B46-8DA3-8D2B6EA8DF2F}"/>
    <dgm:cxn modelId="{A43BEA10-AA6A-1B45-9B4A-08A59E2C848D}" type="presOf" srcId="{3D7BEF99-6E39-410D-BE2F-5326A9830B2B}" destId="{433E0FD8-A8A7-BE43-B1CA-5901D42E5B67}" srcOrd="0" destOrd="0" presId="urn:microsoft.com/office/officeart/2005/8/layout/vList2"/>
    <dgm:cxn modelId="{F327A920-C835-5440-9ADC-C892E50BBB7A}" type="presOf" srcId="{15216232-31AB-48F8-9EFE-F7A08851E33B}" destId="{CCBF287F-12AF-B044-B5EA-EFEE33822146}" srcOrd="0" destOrd="0" presId="urn:microsoft.com/office/officeart/2005/8/layout/vList2"/>
    <dgm:cxn modelId="{4B278D29-08B3-D143-B404-57EAC75D9FAB}" type="presOf" srcId="{3B170E62-FAEC-4123-AF6F-6BF8392726C6}" destId="{B44B037A-E16A-8741-89A1-8CBF2B0B498A}" srcOrd="0" destOrd="2" presId="urn:microsoft.com/office/officeart/2005/8/layout/vList2"/>
    <dgm:cxn modelId="{E2ED1B2B-ECEE-D14E-8206-7B03FCF5D5CC}" type="presOf" srcId="{F82F9869-9A90-4695-8A28-63C55F91733C}" destId="{22A8944B-9581-0949-B6D7-1EC4B3C3F61A}" srcOrd="0" destOrd="0" presId="urn:microsoft.com/office/officeart/2005/8/layout/vList2"/>
    <dgm:cxn modelId="{FFCA8C2D-06F4-4E12-AE9B-8AFC553B81C4}" srcId="{B3C32B89-096C-4CF1-91D0-5DD62F78FA16}" destId="{1715E947-30F2-42B1-8490-DEB1EDAFA20D}" srcOrd="0" destOrd="0" parTransId="{918519D5-340C-4B46-B144-9A09EAB6818A}" sibTransId="{9E60C819-09A6-4FC5-9DEF-AC73DABF69AF}"/>
    <dgm:cxn modelId="{2373D833-3653-9C4C-A6C6-C0F63F7B8793}" type="presOf" srcId="{A0447BCE-E13A-439C-9B0D-D7BA7FE2096B}" destId="{B44B037A-E16A-8741-89A1-8CBF2B0B498A}" srcOrd="0" destOrd="1" presId="urn:microsoft.com/office/officeart/2005/8/layout/vList2"/>
    <dgm:cxn modelId="{9FDE9241-BEB0-4FE7-98B3-4E116AADC387}" srcId="{609BB3FA-BCBC-4409-99B0-8C1248E64884}" destId="{FE181E45-4B4B-4F45-AD23-7257AF402848}" srcOrd="1" destOrd="0" parTransId="{84220796-F608-49F1-8D25-402E7FFF0C7B}" sibTransId="{3C267399-759E-4E5F-A854-8C5A0C121142}"/>
    <dgm:cxn modelId="{1D265B4F-0073-47F7-B023-5D37A6ACED77}" srcId="{FE181E45-4B4B-4F45-AD23-7257AF402848}" destId="{3D7BEF99-6E39-410D-BE2F-5326A9830B2B}" srcOrd="0" destOrd="0" parTransId="{3D3A650D-7FF2-4E3B-BFA5-56F185E89147}" sibTransId="{E28C8244-3579-4475-A26F-A3F86159A461}"/>
    <dgm:cxn modelId="{E2B2D257-2DE8-164B-9E91-DCBA58F32BE6}" type="presOf" srcId="{1715E947-30F2-42B1-8490-DEB1EDAFA20D}" destId="{B44B037A-E16A-8741-89A1-8CBF2B0B498A}" srcOrd="0" destOrd="0" presId="urn:microsoft.com/office/officeart/2005/8/layout/vList2"/>
    <dgm:cxn modelId="{92AE0268-13D6-FA40-8D8B-561EEE1EA603}" type="presOf" srcId="{609BB3FA-BCBC-4409-99B0-8C1248E64884}" destId="{AC6E70EE-AADE-ED4C-96BA-B4996645EBEB}" srcOrd="0" destOrd="0" presId="urn:microsoft.com/office/officeart/2005/8/layout/vList2"/>
    <dgm:cxn modelId="{9D405A6B-A124-4890-B7E8-97F1E2CE2D8E}" srcId="{609BB3FA-BCBC-4409-99B0-8C1248E64884}" destId="{15216232-31AB-48F8-9EFE-F7A08851E33B}" srcOrd="3" destOrd="0" parTransId="{F31E7BF7-9C5F-48E9-8516-A40A9B184E80}" sibTransId="{950B502E-18B5-41F8-BAE7-49174FABF7DC}"/>
    <dgm:cxn modelId="{9E123E75-189D-487E-A435-CC2C0C82F99C}" srcId="{B3C32B89-096C-4CF1-91D0-5DD62F78FA16}" destId="{3B170E62-FAEC-4123-AF6F-6BF8392726C6}" srcOrd="2" destOrd="0" parTransId="{790ACA1E-C8E8-4A39-9C40-6388A3F4BDE2}" sibTransId="{AE50FDC6-FF1A-4F6C-AAD0-16DBD4DB7027}"/>
    <dgm:cxn modelId="{DA7FE780-2ADB-6C41-9808-CC27A70E00BB}" type="presOf" srcId="{09E6C1E3-3686-40D2-BE26-F84D3C5A7D9F}" destId="{FEAE7A3F-927D-3340-9E45-92C5D3B38F64}" srcOrd="0" destOrd="0" presId="urn:microsoft.com/office/officeart/2005/8/layout/vList2"/>
    <dgm:cxn modelId="{A70BB882-5354-084A-AD6F-9F052110BEF2}" type="presOf" srcId="{FE181E45-4B4B-4F45-AD23-7257AF402848}" destId="{88627089-2CFA-A548-9CAA-59D6CC9D20DC}" srcOrd="0" destOrd="0" presId="urn:microsoft.com/office/officeart/2005/8/layout/vList2"/>
    <dgm:cxn modelId="{EC50D8A2-A5B8-4531-9128-478C48973CCF}" srcId="{15216232-31AB-48F8-9EFE-F7A08851E33B}" destId="{09E6C1E3-3686-40D2-BE26-F84D3C5A7D9F}" srcOrd="0" destOrd="0" parTransId="{9C944012-1397-45ED-9FFB-02CF8FF948CE}" sibTransId="{C08FF7A6-D3D8-4ED1-B4E7-8FCAF8D8E5E8}"/>
    <dgm:cxn modelId="{B4F6BDB0-23D0-A043-9D55-6B1580E9542B}" type="presOf" srcId="{14EBDCDA-E8A6-4B94-B4CE-B78BD353B37D}" destId="{F4123F35-6392-4A46-B523-965245E6F9DF}" srcOrd="0" destOrd="0" presId="urn:microsoft.com/office/officeart/2005/8/layout/vList2"/>
    <dgm:cxn modelId="{283E6BBF-BFD4-4594-924F-AC2179A5D8AE}" srcId="{609BB3FA-BCBC-4409-99B0-8C1248E64884}" destId="{B3C32B89-096C-4CF1-91D0-5DD62F78FA16}" srcOrd="2" destOrd="0" parTransId="{69D58426-EAFA-49F6-A4CC-C02E153DDB9E}" sibTransId="{BC474FE2-0291-455C-A8A4-52DB4A163B09}"/>
    <dgm:cxn modelId="{BC458CDC-A6E9-4138-8768-5D8D3E61FBA7}" srcId="{B3C32B89-096C-4CF1-91D0-5DD62F78FA16}" destId="{A0447BCE-E13A-439C-9B0D-D7BA7FE2096B}" srcOrd="1" destOrd="0" parTransId="{F04DFE0E-3E73-40B9-8234-B2BA8DED1EDA}" sibTransId="{429E137A-2D62-4F0B-A4AE-075C54798258}"/>
    <dgm:cxn modelId="{ED58AFE8-5D9C-BC4A-B8AC-9A9AB8C11A2F}" type="presOf" srcId="{B3C32B89-096C-4CF1-91D0-5DD62F78FA16}" destId="{F87044FE-1300-6F49-8021-454CD06E4254}" srcOrd="0" destOrd="0" presId="urn:microsoft.com/office/officeart/2005/8/layout/vList2"/>
    <dgm:cxn modelId="{C461AAF1-A4FC-C54E-B4F0-A74D8D817E8E}" type="presOf" srcId="{C7D0033B-23BB-D74B-B8F9-1070A6B7A687}" destId="{F4123F35-6392-4A46-B523-965245E6F9DF}" srcOrd="0" destOrd="1" presId="urn:microsoft.com/office/officeart/2005/8/layout/vList2"/>
    <dgm:cxn modelId="{B4459CF7-568A-4524-A899-34E28FD17909}" srcId="{609BB3FA-BCBC-4409-99B0-8C1248E64884}" destId="{F82F9869-9A90-4695-8A28-63C55F91733C}" srcOrd="0" destOrd="0" parTransId="{0AA73426-D373-4165-A900-E4BA4222EDC5}" sibTransId="{B5F39CE8-733D-4E66-9CB2-C5E2EAD79464}"/>
    <dgm:cxn modelId="{66944CF8-C264-4DC4-8516-6472784A7E93}" srcId="{F82F9869-9A90-4695-8A28-63C55F91733C}" destId="{14EBDCDA-E8A6-4B94-B4CE-B78BD353B37D}" srcOrd="0" destOrd="0" parTransId="{F85C114E-8271-444C-8E68-75C19ADD9C79}" sibTransId="{CE6A02D5-FD20-4097-B776-5D870A0AEB10}"/>
    <dgm:cxn modelId="{133F275B-8BB0-4E4A-9B43-0A90C858E6F4}" type="presParOf" srcId="{AC6E70EE-AADE-ED4C-96BA-B4996645EBEB}" destId="{22A8944B-9581-0949-B6D7-1EC4B3C3F61A}" srcOrd="0" destOrd="0" presId="urn:microsoft.com/office/officeart/2005/8/layout/vList2"/>
    <dgm:cxn modelId="{53C936FD-7235-3344-ACF4-947AAB7F412E}" type="presParOf" srcId="{AC6E70EE-AADE-ED4C-96BA-B4996645EBEB}" destId="{F4123F35-6392-4A46-B523-965245E6F9DF}" srcOrd="1" destOrd="0" presId="urn:microsoft.com/office/officeart/2005/8/layout/vList2"/>
    <dgm:cxn modelId="{70BA6614-6284-DB49-899A-F24E44D83896}" type="presParOf" srcId="{AC6E70EE-AADE-ED4C-96BA-B4996645EBEB}" destId="{88627089-2CFA-A548-9CAA-59D6CC9D20DC}" srcOrd="2" destOrd="0" presId="urn:microsoft.com/office/officeart/2005/8/layout/vList2"/>
    <dgm:cxn modelId="{FBFF4B07-18E1-3E45-BBE8-5F9396998E76}" type="presParOf" srcId="{AC6E70EE-AADE-ED4C-96BA-B4996645EBEB}" destId="{433E0FD8-A8A7-BE43-B1CA-5901D42E5B67}" srcOrd="3" destOrd="0" presId="urn:microsoft.com/office/officeart/2005/8/layout/vList2"/>
    <dgm:cxn modelId="{1DF6D6E4-86C2-2F42-85C2-68267AC133C6}" type="presParOf" srcId="{AC6E70EE-AADE-ED4C-96BA-B4996645EBEB}" destId="{F87044FE-1300-6F49-8021-454CD06E4254}" srcOrd="4" destOrd="0" presId="urn:microsoft.com/office/officeart/2005/8/layout/vList2"/>
    <dgm:cxn modelId="{3C688BEB-5B56-244E-A908-4FCADA345A66}" type="presParOf" srcId="{AC6E70EE-AADE-ED4C-96BA-B4996645EBEB}" destId="{B44B037A-E16A-8741-89A1-8CBF2B0B498A}" srcOrd="5" destOrd="0" presId="urn:microsoft.com/office/officeart/2005/8/layout/vList2"/>
    <dgm:cxn modelId="{2B312812-A8E8-8741-AE91-EEC163072C2E}" type="presParOf" srcId="{AC6E70EE-AADE-ED4C-96BA-B4996645EBEB}" destId="{CCBF287F-12AF-B044-B5EA-EFEE33822146}" srcOrd="6" destOrd="0" presId="urn:microsoft.com/office/officeart/2005/8/layout/vList2"/>
    <dgm:cxn modelId="{E6EE8B45-AF1B-304A-91C7-F2EBFC8C1ACF}" type="presParOf" srcId="{AC6E70EE-AADE-ED4C-96BA-B4996645EBEB}" destId="{FEAE7A3F-927D-3340-9E45-92C5D3B38F6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372F13-06F8-4B44-8240-5E37FDF44311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D0B031-AD1C-496F-8633-A0E9C8BAF04D}">
      <dgm:prSet/>
      <dgm:spPr/>
      <dgm:t>
        <a:bodyPr/>
        <a:lstStyle/>
        <a:p>
          <a:r>
            <a:rPr lang="en-US" dirty="0"/>
            <a:t>SARS-COV-2 EUA Antigen testing: Clinical performance</a:t>
          </a:r>
        </a:p>
      </dgm:t>
    </dgm:pt>
    <dgm:pt modelId="{0C056095-1324-42AA-89AA-3196645F0384}" type="parTrans" cxnId="{E75357E3-8565-4496-89B3-CD747F2376C1}">
      <dgm:prSet/>
      <dgm:spPr/>
      <dgm:t>
        <a:bodyPr/>
        <a:lstStyle/>
        <a:p>
          <a:endParaRPr lang="en-US"/>
        </a:p>
      </dgm:t>
    </dgm:pt>
    <dgm:pt modelId="{69AC1FD8-6455-4518-8C20-EFAF7BC0A155}" type="sibTrans" cxnId="{E75357E3-8565-4496-89B3-CD747F2376C1}">
      <dgm:prSet/>
      <dgm:spPr/>
      <dgm:t>
        <a:bodyPr/>
        <a:lstStyle/>
        <a:p>
          <a:endParaRPr lang="en-US"/>
        </a:p>
      </dgm:t>
    </dgm:pt>
    <dgm:pt modelId="{90176297-76B4-4BE1-B406-A161685D86E8}">
      <dgm:prSet/>
      <dgm:spPr/>
      <dgm:t>
        <a:bodyPr/>
        <a:lstStyle/>
        <a:p>
          <a:r>
            <a:rPr lang="en-US" dirty="0"/>
            <a:t>Rapid Ag tests have high specificity and low to modest sensitivity compared to reference NAAT methods. </a:t>
          </a:r>
        </a:p>
      </dgm:t>
    </dgm:pt>
    <dgm:pt modelId="{23AF3D44-F22B-4C47-97AA-D01B88083147}" type="parTrans" cxnId="{E361655B-9382-45AD-97F6-03FCAF2F652A}">
      <dgm:prSet/>
      <dgm:spPr/>
      <dgm:t>
        <a:bodyPr/>
        <a:lstStyle/>
        <a:p>
          <a:endParaRPr lang="en-US"/>
        </a:p>
      </dgm:t>
    </dgm:pt>
    <dgm:pt modelId="{A39C6CB5-B0DC-443B-B009-A86D9B4536C4}" type="sibTrans" cxnId="{E361655B-9382-45AD-97F6-03FCAF2F652A}">
      <dgm:prSet/>
      <dgm:spPr/>
      <dgm:t>
        <a:bodyPr/>
        <a:lstStyle/>
        <a:p>
          <a:endParaRPr lang="en-US"/>
        </a:p>
      </dgm:t>
    </dgm:pt>
    <dgm:pt modelId="{95BC8099-80BB-47B5-AF6A-E0E8BA5D5FD2}">
      <dgm:prSet/>
      <dgm:spPr/>
      <dgm:t>
        <a:bodyPr/>
        <a:lstStyle/>
        <a:p>
          <a:r>
            <a:rPr lang="en-US" dirty="0"/>
            <a:t>Antigen test sensitivity is dependent on viral load, with differences between symptomatic and asymptomatic individuals and the time of testing</a:t>
          </a:r>
        </a:p>
      </dgm:t>
    </dgm:pt>
    <dgm:pt modelId="{5ED649CA-5521-4CEF-8C4D-246F80D5F610}" type="parTrans" cxnId="{8255CCB1-3B54-45EF-BD1B-27B8C65B0D8F}">
      <dgm:prSet/>
      <dgm:spPr/>
      <dgm:t>
        <a:bodyPr/>
        <a:lstStyle/>
        <a:p>
          <a:endParaRPr lang="en-US"/>
        </a:p>
      </dgm:t>
    </dgm:pt>
    <dgm:pt modelId="{31560A54-3AE5-4A80-B862-2C5F862F21D3}" type="sibTrans" cxnId="{8255CCB1-3B54-45EF-BD1B-27B8C65B0D8F}">
      <dgm:prSet/>
      <dgm:spPr/>
      <dgm:t>
        <a:bodyPr/>
        <a:lstStyle/>
        <a:p>
          <a:endParaRPr lang="en-US"/>
        </a:p>
      </dgm:t>
    </dgm:pt>
    <dgm:pt modelId="{C0326130-B297-46C6-AB5A-74F126F0C33A}">
      <dgm:prSet/>
      <dgm:spPr/>
      <dgm:t>
        <a:bodyPr/>
        <a:lstStyle/>
        <a:p>
          <a:r>
            <a:rPr lang="en-US"/>
            <a:t>Rapid RT-PCR or laboratory-based NAAT remain the diagnostic methods of choice for diagnosing SARS-CoV-2 infection. </a:t>
          </a:r>
        </a:p>
      </dgm:t>
    </dgm:pt>
    <dgm:pt modelId="{1DC22D5F-A6BF-4F21-8CB9-612F09D178C9}" type="parTrans" cxnId="{8F988358-5970-44BA-9D94-6BB8E8245A66}">
      <dgm:prSet/>
      <dgm:spPr/>
      <dgm:t>
        <a:bodyPr/>
        <a:lstStyle/>
        <a:p>
          <a:endParaRPr lang="en-US"/>
        </a:p>
      </dgm:t>
    </dgm:pt>
    <dgm:pt modelId="{AA120031-B0FB-45E4-8F3D-F74A967F3BB1}" type="sibTrans" cxnId="{8F988358-5970-44BA-9D94-6BB8E8245A66}">
      <dgm:prSet/>
      <dgm:spPr/>
      <dgm:t>
        <a:bodyPr/>
        <a:lstStyle/>
        <a:p>
          <a:endParaRPr lang="en-US"/>
        </a:p>
      </dgm:t>
    </dgm:pt>
    <dgm:pt modelId="{A1B36A7A-4AD8-4376-8984-4E123F04C048}">
      <dgm:prSet/>
      <dgm:spPr/>
      <dgm:t>
        <a:bodyPr/>
        <a:lstStyle/>
        <a:p>
          <a:r>
            <a:rPr lang="en-US" dirty="0"/>
            <a:t>When molecular testing is not readily available or is logistically infeasible, Ag testing can help identify some individuals with SARS-CoV-2 infection </a:t>
          </a:r>
        </a:p>
      </dgm:t>
    </dgm:pt>
    <dgm:pt modelId="{C453DAD8-B145-4F66-927C-D2279C08FC41}" type="parTrans" cxnId="{FD6B5A21-F099-424F-B432-BDF02BB47427}">
      <dgm:prSet/>
      <dgm:spPr/>
      <dgm:t>
        <a:bodyPr/>
        <a:lstStyle/>
        <a:p>
          <a:endParaRPr lang="en-US"/>
        </a:p>
      </dgm:t>
    </dgm:pt>
    <dgm:pt modelId="{BD9F11AC-3577-4A7C-B62D-A3319CE01F0D}" type="sibTrans" cxnId="{FD6B5A21-F099-424F-B432-BDF02BB47427}">
      <dgm:prSet/>
      <dgm:spPr/>
      <dgm:t>
        <a:bodyPr/>
        <a:lstStyle/>
        <a:p>
          <a:endParaRPr lang="en-US"/>
        </a:p>
      </dgm:t>
    </dgm:pt>
    <dgm:pt modelId="{252585BD-D475-4BD1-BBD6-786E0BAB5B96}">
      <dgm:prSet/>
      <dgm:spPr/>
      <dgm:t>
        <a:bodyPr/>
        <a:lstStyle/>
        <a:p>
          <a:r>
            <a:rPr lang="en-US"/>
            <a:t>The overall quality of available evidence supporting use of Ag testing was graded as very low to moderate.</a:t>
          </a:r>
        </a:p>
      </dgm:t>
    </dgm:pt>
    <dgm:pt modelId="{58F4E740-5E78-4D86-A4F8-945CAEAC841D}" type="parTrans" cxnId="{F675525D-EEF1-498D-9913-C8CB7067F68D}">
      <dgm:prSet/>
      <dgm:spPr/>
      <dgm:t>
        <a:bodyPr/>
        <a:lstStyle/>
        <a:p>
          <a:endParaRPr lang="en-US"/>
        </a:p>
      </dgm:t>
    </dgm:pt>
    <dgm:pt modelId="{0F44A0E6-2671-41F9-9B4E-A2288E1EBC94}" type="sibTrans" cxnId="{F675525D-EEF1-498D-9913-C8CB7067F68D}">
      <dgm:prSet/>
      <dgm:spPr/>
      <dgm:t>
        <a:bodyPr/>
        <a:lstStyle/>
        <a:p>
          <a:endParaRPr lang="en-US"/>
        </a:p>
      </dgm:t>
    </dgm:pt>
    <dgm:pt modelId="{B03E7DA0-BA3B-4625-982B-D00643C5E5F8}">
      <dgm:prSet/>
      <dgm:spPr/>
      <dgm:t>
        <a:bodyPr/>
        <a:lstStyle/>
        <a:p>
          <a:r>
            <a:rPr lang="en-US" dirty="0"/>
            <a:t>For symptomatic individuals suspected of having COVID-19, using standard NAAT (either rapid RT-PCR or laboratory-based NAAT) over rapid Ag tests</a:t>
          </a:r>
        </a:p>
      </dgm:t>
    </dgm:pt>
    <dgm:pt modelId="{DF322FA0-B997-4E76-9F86-A453B9E29386}" type="parTrans" cxnId="{95F70FF6-11E4-4089-8419-770CC7BD382D}">
      <dgm:prSet/>
      <dgm:spPr/>
      <dgm:t>
        <a:bodyPr/>
        <a:lstStyle/>
        <a:p>
          <a:endParaRPr lang="en-US"/>
        </a:p>
      </dgm:t>
    </dgm:pt>
    <dgm:pt modelId="{60E3844F-FF1E-41C2-8CB2-3F9B6095C437}" type="sibTrans" cxnId="{95F70FF6-11E4-4089-8419-770CC7BD382D}">
      <dgm:prSet/>
      <dgm:spPr/>
      <dgm:t>
        <a:bodyPr/>
        <a:lstStyle/>
        <a:p>
          <a:endParaRPr lang="en-US"/>
        </a:p>
      </dgm:t>
    </dgm:pt>
    <dgm:pt modelId="{5E1C3DF1-EDD6-4077-91CC-8C9C89B0C6CA}">
      <dgm:prSet/>
      <dgm:spPr/>
      <dgm:t>
        <a:bodyPr/>
        <a:lstStyle/>
        <a:p>
          <a:r>
            <a:rPr lang="en-US" dirty="0"/>
            <a:t>If NAAT is not available or results are expected to be delayed beyond 2 – 3 days, rapid Ag testing could be considered</a:t>
          </a:r>
        </a:p>
      </dgm:t>
    </dgm:pt>
    <dgm:pt modelId="{C92807E7-E1A6-48A6-A99E-027693AB8F96}" type="parTrans" cxnId="{79158381-B086-4567-87D7-C33477677C92}">
      <dgm:prSet/>
      <dgm:spPr/>
      <dgm:t>
        <a:bodyPr/>
        <a:lstStyle/>
        <a:p>
          <a:endParaRPr lang="en-US"/>
        </a:p>
      </dgm:t>
    </dgm:pt>
    <dgm:pt modelId="{F37C20CD-140F-49B8-98D2-FAC6953413A8}" type="sibTrans" cxnId="{79158381-B086-4567-87D7-C33477677C92}">
      <dgm:prSet/>
      <dgm:spPr/>
      <dgm:t>
        <a:bodyPr/>
        <a:lstStyle/>
        <a:p>
          <a:endParaRPr lang="en-US"/>
        </a:p>
      </dgm:t>
    </dgm:pt>
    <dgm:pt modelId="{C8D37B77-9ED7-4761-BDDB-363BD1C20F6F}">
      <dgm:prSet/>
      <dgm:spPr/>
      <dgm:t>
        <a:bodyPr/>
        <a:lstStyle/>
        <a:p>
          <a:r>
            <a:rPr lang="en-US" dirty="0"/>
            <a:t>For optimal performance, Ag tests should be used within seven days of symptom onset</a:t>
          </a:r>
        </a:p>
      </dgm:t>
    </dgm:pt>
    <dgm:pt modelId="{32B9A42E-ED28-4262-8B99-8A4028FCE7AC}" type="parTrans" cxnId="{1B7D3381-6E50-4B94-91FF-99420A5AA222}">
      <dgm:prSet/>
      <dgm:spPr/>
      <dgm:t>
        <a:bodyPr/>
        <a:lstStyle/>
        <a:p>
          <a:endParaRPr lang="en-US"/>
        </a:p>
      </dgm:t>
    </dgm:pt>
    <dgm:pt modelId="{2C7CCC37-1945-43A5-A1C0-8DD36491E916}" type="sibTrans" cxnId="{1B7D3381-6E50-4B94-91FF-99420A5AA222}">
      <dgm:prSet/>
      <dgm:spPr/>
      <dgm:t>
        <a:bodyPr/>
        <a:lstStyle/>
        <a:p>
          <a:endParaRPr lang="en-US"/>
        </a:p>
      </dgm:t>
    </dgm:pt>
    <dgm:pt modelId="{A06FD7A0-A2F4-4657-BFFF-B43E58CE9534}">
      <dgm:prSet/>
      <dgm:spPr/>
      <dgm:t>
        <a:bodyPr/>
        <a:lstStyle/>
        <a:p>
          <a:r>
            <a:rPr lang="en-US" dirty="0"/>
            <a:t>If clinical suspicion for COVID-19 remains high, negative Ag results should be confirmed by standard NAAT</a:t>
          </a:r>
        </a:p>
      </dgm:t>
    </dgm:pt>
    <dgm:pt modelId="{2F4189EB-6CCD-436D-87BA-BA46B2D86B0B}" type="parTrans" cxnId="{CF60C500-A1F4-4298-A81F-CA7B5C8A4577}">
      <dgm:prSet/>
      <dgm:spPr/>
      <dgm:t>
        <a:bodyPr/>
        <a:lstStyle/>
        <a:p>
          <a:endParaRPr lang="en-US"/>
        </a:p>
      </dgm:t>
    </dgm:pt>
    <dgm:pt modelId="{AC241182-9011-49B0-A39A-E5BE372B6545}" type="sibTrans" cxnId="{CF60C500-A1F4-4298-A81F-CA7B5C8A4577}">
      <dgm:prSet/>
      <dgm:spPr/>
      <dgm:t>
        <a:bodyPr/>
        <a:lstStyle/>
        <a:p>
          <a:endParaRPr lang="en-US"/>
        </a:p>
      </dgm:t>
    </dgm:pt>
    <dgm:pt modelId="{E79CE6E8-AC0E-4EE5-AE27-D24297A94628}">
      <dgm:prSet/>
      <dgm:spPr/>
      <dgm:t>
        <a:bodyPr/>
        <a:lstStyle/>
        <a:p>
          <a:r>
            <a:rPr lang="en-US"/>
            <a:t>Infectiousness of an individual cannot be determined based on Ag testing or NAAT results</a:t>
          </a:r>
        </a:p>
      </dgm:t>
    </dgm:pt>
    <dgm:pt modelId="{EB2BB7DE-5423-4280-BE99-44FB8BFBCC74}" type="parTrans" cxnId="{7BFA99AF-9B13-482D-BF53-497F33B5AD58}">
      <dgm:prSet/>
      <dgm:spPr/>
      <dgm:t>
        <a:bodyPr/>
        <a:lstStyle/>
        <a:p>
          <a:endParaRPr lang="en-US"/>
        </a:p>
      </dgm:t>
    </dgm:pt>
    <dgm:pt modelId="{DF59B0BA-0F9D-460B-AB66-87B9649259B6}" type="sibTrans" cxnId="{7BFA99AF-9B13-482D-BF53-497F33B5AD58}">
      <dgm:prSet/>
      <dgm:spPr/>
      <dgm:t>
        <a:bodyPr/>
        <a:lstStyle/>
        <a:p>
          <a:endParaRPr lang="en-US"/>
        </a:p>
      </dgm:t>
    </dgm:pt>
    <dgm:pt modelId="{B6966A75-8961-3A48-A1DE-5C250EDB1DE5}">
      <dgm:prSet/>
      <dgm:spPr/>
      <dgm:t>
        <a:bodyPr/>
        <a:lstStyle/>
        <a:p>
          <a:r>
            <a:rPr lang="en-US" dirty="0"/>
            <a:t>Data on the clinical performance is limited to single, one-time testing </a:t>
          </a:r>
          <a:r>
            <a:rPr lang="en-US" i="1" dirty="0"/>
            <a:t>versus </a:t>
          </a:r>
          <a:r>
            <a:rPr lang="en-US" dirty="0"/>
            <a:t>NAAT as the reference standard. </a:t>
          </a:r>
        </a:p>
      </dgm:t>
    </dgm:pt>
    <dgm:pt modelId="{BD3DAA00-C3B9-6A4F-B978-8ADA932134E6}" type="parTrans" cxnId="{8B5DC6A3-8FA7-7A4D-B937-E14437B681A8}">
      <dgm:prSet/>
      <dgm:spPr/>
      <dgm:t>
        <a:bodyPr/>
        <a:lstStyle/>
        <a:p>
          <a:endParaRPr lang="en-US"/>
        </a:p>
      </dgm:t>
    </dgm:pt>
    <dgm:pt modelId="{3054606B-5F81-E446-9BCE-94AB086BF32F}" type="sibTrans" cxnId="{8B5DC6A3-8FA7-7A4D-B937-E14437B681A8}">
      <dgm:prSet/>
      <dgm:spPr/>
      <dgm:t>
        <a:bodyPr/>
        <a:lstStyle/>
        <a:p>
          <a:endParaRPr lang="en-US"/>
        </a:p>
      </dgm:t>
    </dgm:pt>
    <dgm:pt modelId="{27698B27-0D60-F441-B68B-3E005F8FFC05}" type="pres">
      <dgm:prSet presAssocID="{3F372F13-06F8-4B44-8240-5E37FDF44311}" presName="linear" presStyleCnt="0">
        <dgm:presLayoutVars>
          <dgm:animLvl val="lvl"/>
          <dgm:resizeHandles val="exact"/>
        </dgm:presLayoutVars>
      </dgm:prSet>
      <dgm:spPr/>
    </dgm:pt>
    <dgm:pt modelId="{E9F667C8-694D-344F-868F-79EAEA7A59E9}" type="pres">
      <dgm:prSet presAssocID="{5FD0B031-AD1C-496F-8633-A0E9C8BAF04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2CC9EC-702A-0A41-A41E-085B49E3FA5F}" type="pres">
      <dgm:prSet presAssocID="{5FD0B031-AD1C-496F-8633-A0E9C8BAF04D}" presName="childText" presStyleLbl="revTx" presStyleIdx="0" presStyleCnt="3">
        <dgm:presLayoutVars>
          <dgm:bulletEnabled val="1"/>
        </dgm:presLayoutVars>
      </dgm:prSet>
      <dgm:spPr/>
    </dgm:pt>
    <dgm:pt modelId="{93A1D912-4F4C-DD4E-884B-03DAACB976C4}" type="pres">
      <dgm:prSet presAssocID="{C0326130-B297-46C6-AB5A-74F126F0C3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5F4D27A-F719-FC42-B612-AC30D6945F4A}" type="pres">
      <dgm:prSet presAssocID="{C0326130-B297-46C6-AB5A-74F126F0C33A}" presName="childText" presStyleLbl="revTx" presStyleIdx="1" presStyleCnt="3">
        <dgm:presLayoutVars>
          <dgm:bulletEnabled val="1"/>
        </dgm:presLayoutVars>
      </dgm:prSet>
      <dgm:spPr/>
    </dgm:pt>
    <dgm:pt modelId="{7EF323A1-9C4F-6541-A6BF-6255A6B72F1C}" type="pres">
      <dgm:prSet presAssocID="{B03E7DA0-BA3B-4625-982B-D00643C5E5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3DE56D5-31ED-8E4D-BE96-E495F8567EB8}" type="pres">
      <dgm:prSet presAssocID="{B03E7DA0-BA3B-4625-982B-D00643C5E5F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F60C500-A1F4-4298-A81F-CA7B5C8A4577}" srcId="{B03E7DA0-BA3B-4625-982B-D00643C5E5F8}" destId="{A06FD7A0-A2F4-4657-BFFF-B43E58CE9534}" srcOrd="2" destOrd="0" parTransId="{2F4189EB-6CCD-436D-87BA-BA46B2D86B0B}" sibTransId="{AC241182-9011-49B0-A39A-E5BE372B6545}"/>
    <dgm:cxn modelId="{989A7C0C-22FC-3F44-86C2-AD75087073A3}" type="presOf" srcId="{C8D37B77-9ED7-4761-BDDB-363BD1C20F6F}" destId="{23DE56D5-31ED-8E4D-BE96-E495F8567EB8}" srcOrd="0" destOrd="1" presId="urn:microsoft.com/office/officeart/2005/8/layout/vList2"/>
    <dgm:cxn modelId="{FD6B5A21-F099-424F-B432-BDF02BB47427}" srcId="{C0326130-B297-46C6-AB5A-74F126F0C33A}" destId="{A1B36A7A-4AD8-4376-8984-4E123F04C048}" srcOrd="0" destOrd="0" parTransId="{C453DAD8-B145-4F66-927C-D2279C08FC41}" sibTransId="{BD9F11AC-3577-4A7C-B62D-A3319CE01F0D}"/>
    <dgm:cxn modelId="{C5EF5831-53A9-7B42-9957-95E89F5B7B20}" type="presOf" srcId="{95BC8099-80BB-47B5-AF6A-E0E8BA5D5FD2}" destId="{862CC9EC-702A-0A41-A41E-085B49E3FA5F}" srcOrd="0" destOrd="2" presId="urn:microsoft.com/office/officeart/2005/8/layout/vList2"/>
    <dgm:cxn modelId="{3F763F36-B78A-2944-B038-FE5463450824}" type="presOf" srcId="{5E1C3DF1-EDD6-4077-91CC-8C9C89B0C6CA}" destId="{23DE56D5-31ED-8E4D-BE96-E495F8567EB8}" srcOrd="0" destOrd="0" presId="urn:microsoft.com/office/officeart/2005/8/layout/vList2"/>
    <dgm:cxn modelId="{CE4C8445-AF8D-C24D-8564-5D09A1A9227E}" type="presOf" srcId="{252585BD-D475-4BD1-BBD6-786E0BAB5B96}" destId="{F5F4D27A-F719-FC42-B612-AC30D6945F4A}" srcOrd="0" destOrd="1" presId="urn:microsoft.com/office/officeart/2005/8/layout/vList2"/>
    <dgm:cxn modelId="{16345951-3570-D04D-873A-BEA5FEDA0ECC}" type="presOf" srcId="{B03E7DA0-BA3B-4625-982B-D00643C5E5F8}" destId="{7EF323A1-9C4F-6541-A6BF-6255A6B72F1C}" srcOrd="0" destOrd="0" presId="urn:microsoft.com/office/officeart/2005/8/layout/vList2"/>
    <dgm:cxn modelId="{0D2DBB51-19AD-AF4F-BF8B-F82BB8025E23}" type="presOf" srcId="{3F372F13-06F8-4B44-8240-5E37FDF44311}" destId="{27698B27-0D60-F441-B68B-3E005F8FFC05}" srcOrd="0" destOrd="0" presId="urn:microsoft.com/office/officeart/2005/8/layout/vList2"/>
    <dgm:cxn modelId="{8F988358-5970-44BA-9D94-6BB8E8245A66}" srcId="{3F372F13-06F8-4B44-8240-5E37FDF44311}" destId="{C0326130-B297-46C6-AB5A-74F126F0C33A}" srcOrd="1" destOrd="0" parTransId="{1DC22D5F-A6BF-4F21-8CB9-612F09D178C9}" sibTransId="{AA120031-B0FB-45E4-8F3D-F74A967F3BB1}"/>
    <dgm:cxn modelId="{E361655B-9382-45AD-97F6-03FCAF2F652A}" srcId="{5FD0B031-AD1C-496F-8633-A0E9C8BAF04D}" destId="{90176297-76B4-4BE1-B406-A161685D86E8}" srcOrd="1" destOrd="0" parTransId="{23AF3D44-F22B-4C47-97AA-D01B88083147}" sibTransId="{A39C6CB5-B0DC-443B-B009-A86D9B4536C4}"/>
    <dgm:cxn modelId="{F675525D-EEF1-498D-9913-C8CB7067F68D}" srcId="{C0326130-B297-46C6-AB5A-74F126F0C33A}" destId="{252585BD-D475-4BD1-BBD6-786E0BAB5B96}" srcOrd="1" destOrd="0" parTransId="{58F4E740-5E78-4D86-A4F8-945CAEAC841D}" sibTransId="{0F44A0E6-2671-41F9-9B4E-A2288E1EBC94}"/>
    <dgm:cxn modelId="{28F07869-A35B-0541-B18E-A3284757727F}" type="presOf" srcId="{C0326130-B297-46C6-AB5A-74F126F0C33A}" destId="{93A1D912-4F4C-DD4E-884B-03DAACB976C4}" srcOrd="0" destOrd="0" presId="urn:microsoft.com/office/officeart/2005/8/layout/vList2"/>
    <dgm:cxn modelId="{0A74C07E-0594-0347-BA85-72C3851B82C8}" type="presOf" srcId="{B6966A75-8961-3A48-A1DE-5C250EDB1DE5}" destId="{862CC9EC-702A-0A41-A41E-085B49E3FA5F}" srcOrd="0" destOrd="0" presId="urn:microsoft.com/office/officeart/2005/8/layout/vList2"/>
    <dgm:cxn modelId="{F07B1280-1CF9-B64B-BF0C-CD001D32EA61}" type="presOf" srcId="{90176297-76B4-4BE1-B406-A161685D86E8}" destId="{862CC9EC-702A-0A41-A41E-085B49E3FA5F}" srcOrd="0" destOrd="1" presId="urn:microsoft.com/office/officeart/2005/8/layout/vList2"/>
    <dgm:cxn modelId="{1B7D3381-6E50-4B94-91FF-99420A5AA222}" srcId="{B03E7DA0-BA3B-4625-982B-D00643C5E5F8}" destId="{C8D37B77-9ED7-4761-BDDB-363BD1C20F6F}" srcOrd="1" destOrd="0" parTransId="{32B9A42E-ED28-4262-8B99-8A4028FCE7AC}" sibTransId="{2C7CCC37-1945-43A5-A1C0-8DD36491E916}"/>
    <dgm:cxn modelId="{79158381-B086-4567-87D7-C33477677C92}" srcId="{B03E7DA0-BA3B-4625-982B-D00643C5E5F8}" destId="{5E1C3DF1-EDD6-4077-91CC-8C9C89B0C6CA}" srcOrd="0" destOrd="0" parTransId="{C92807E7-E1A6-48A6-A99E-027693AB8F96}" sibTransId="{F37C20CD-140F-49B8-98D2-FAC6953413A8}"/>
    <dgm:cxn modelId="{8E97B585-C0EA-E046-A028-D5617BB2D971}" type="presOf" srcId="{A06FD7A0-A2F4-4657-BFFF-B43E58CE9534}" destId="{23DE56D5-31ED-8E4D-BE96-E495F8567EB8}" srcOrd="0" destOrd="2" presId="urn:microsoft.com/office/officeart/2005/8/layout/vList2"/>
    <dgm:cxn modelId="{14A0CD89-7A46-A443-96AD-A2F299CA156A}" type="presOf" srcId="{E79CE6E8-AC0E-4EE5-AE27-D24297A94628}" destId="{23DE56D5-31ED-8E4D-BE96-E495F8567EB8}" srcOrd="0" destOrd="3" presId="urn:microsoft.com/office/officeart/2005/8/layout/vList2"/>
    <dgm:cxn modelId="{8B5DC6A3-8FA7-7A4D-B937-E14437B681A8}" srcId="{5FD0B031-AD1C-496F-8633-A0E9C8BAF04D}" destId="{B6966A75-8961-3A48-A1DE-5C250EDB1DE5}" srcOrd="0" destOrd="0" parTransId="{BD3DAA00-C3B9-6A4F-B978-8ADA932134E6}" sibTransId="{3054606B-5F81-E446-9BCE-94AB086BF32F}"/>
    <dgm:cxn modelId="{7BFA99AF-9B13-482D-BF53-497F33B5AD58}" srcId="{B03E7DA0-BA3B-4625-982B-D00643C5E5F8}" destId="{E79CE6E8-AC0E-4EE5-AE27-D24297A94628}" srcOrd="3" destOrd="0" parTransId="{EB2BB7DE-5423-4280-BE99-44FB8BFBCC74}" sibTransId="{DF59B0BA-0F9D-460B-AB66-87B9649259B6}"/>
    <dgm:cxn modelId="{8255CCB1-3B54-45EF-BD1B-27B8C65B0D8F}" srcId="{5FD0B031-AD1C-496F-8633-A0E9C8BAF04D}" destId="{95BC8099-80BB-47B5-AF6A-E0E8BA5D5FD2}" srcOrd="2" destOrd="0" parTransId="{5ED649CA-5521-4CEF-8C4D-246F80D5F610}" sibTransId="{31560A54-3AE5-4A80-B862-2C5F862F21D3}"/>
    <dgm:cxn modelId="{2EA31ABC-55F2-4449-8A14-A2319D97B8D8}" type="presOf" srcId="{A1B36A7A-4AD8-4376-8984-4E123F04C048}" destId="{F5F4D27A-F719-FC42-B612-AC30D6945F4A}" srcOrd="0" destOrd="0" presId="urn:microsoft.com/office/officeart/2005/8/layout/vList2"/>
    <dgm:cxn modelId="{E75357E3-8565-4496-89B3-CD747F2376C1}" srcId="{3F372F13-06F8-4B44-8240-5E37FDF44311}" destId="{5FD0B031-AD1C-496F-8633-A0E9C8BAF04D}" srcOrd="0" destOrd="0" parTransId="{0C056095-1324-42AA-89AA-3196645F0384}" sibTransId="{69AC1FD8-6455-4518-8C20-EFAF7BC0A155}"/>
    <dgm:cxn modelId="{B9C3A5E4-2502-4946-BF17-FF017384FBB3}" type="presOf" srcId="{5FD0B031-AD1C-496F-8633-A0E9C8BAF04D}" destId="{E9F667C8-694D-344F-868F-79EAEA7A59E9}" srcOrd="0" destOrd="0" presId="urn:microsoft.com/office/officeart/2005/8/layout/vList2"/>
    <dgm:cxn modelId="{95F70FF6-11E4-4089-8419-770CC7BD382D}" srcId="{3F372F13-06F8-4B44-8240-5E37FDF44311}" destId="{B03E7DA0-BA3B-4625-982B-D00643C5E5F8}" srcOrd="2" destOrd="0" parTransId="{DF322FA0-B997-4E76-9F86-A453B9E29386}" sibTransId="{60E3844F-FF1E-41C2-8CB2-3F9B6095C437}"/>
    <dgm:cxn modelId="{71D7E056-3071-8449-B872-27D19A51CB84}" type="presParOf" srcId="{27698B27-0D60-F441-B68B-3E005F8FFC05}" destId="{E9F667C8-694D-344F-868F-79EAEA7A59E9}" srcOrd="0" destOrd="0" presId="urn:microsoft.com/office/officeart/2005/8/layout/vList2"/>
    <dgm:cxn modelId="{D1721E43-3A64-8640-9E10-F3B6BA91F519}" type="presParOf" srcId="{27698B27-0D60-F441-B68B-3E005F8FFC05}" destId="{862CC9EC-702A-0A41-A41E-085B49E3FA5F}" srcOrd="1" destOrd="0" presId="urn:microsoft.com/office/officeart/2005/8/layout/vList2"/>
    <dgm:cxn modelId="{ADB2323A-911A-8144-ADA9-85E6586E4AD3}" type="presParOf" srcId="{27698B27-0D60-F441-B68B-3E005F8FFC05}" destId="{93A1D912-4F4C-DD4E-884B-03DAACB976C4}" srcOrd="2" destOrd="0" presId="urn:microsoft.com/office/officeart/2005/8/layout/vList2"/>
    <dgm:cxn modelId="{A810A0EB-8AB7-704C-B7A6-D7640718468F}" type="presParOf" srcId="{27698B27-0D60-F441-B68B-3E005F8FFC05}" destId="{F5F4D27A-F719-FC42-B612-AC30D6945F4A}" srcOrd="3" destOrd="0" presId="urn:microsoft.com/office/officeart/2005/8/layout/vList2"/>
    <dgm:cxn modelId="{6541792A-C250-DC4B-83DB-56D77356F697}" type="presParOf" srcId="{27698B27-0D60-F441-B68B-3E005F8FFC05}" destId="{7EF323A1-9C4F-6541-A6BF-6255A6B72F1C}" srcOrd="4" destOrd="0" presId="urn:microsoft.com/office/officeart/2005/8/layout/vList2"/>
    <dgm:cxn modelId="{240E7AA7-F66B-AA4D-8853-0EFCD7A59D7C}" type="presParOf" srcId="{27698B27-0D60-F441-B68B-3E005F8FFC05}" destId="{23DE56D5-31ED-8E4D-BE96-E495F8567EB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A3FB0-F75E-4D87-A690-5D2FB3202979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05C2BE-1EC7-49BF-BE59-EB00CC5899B9}">
      <dgm:prSet/>
      <dgm:spPr/>
      <dgm:t>
        <a:bodyPr/>
        <a:lstStyle/>
        <a:p>
          <a:r>
            <a:rPr lang="en-US" dirty="0"/>
            <a:t>Suggests using either rapid RT-PCR or standard laboratory-based NAATs over rapid isothermal NAATs in symptomatic individuals suspected of having COVID-19</a:t>
          </a:r>
          <a:r>
            <a:rPr lang="en-US" i="1" dirty="0"/>
            <a:t> </a:t>
          </a:r>
          <a:endParaRPr lang="en-US" dirty="0"/>
        </a:p>
      </dgm:t>
    </dgm:pt>
    <dgm:pt modelId="{498EBF57-D831-4FCD-8AD0-FAD7E050FD73}" type="parTrans" cxnId="{4DB158C5-96D8-4CA8-8B22-64757D9758AF}">
      <dgm:prSet/>
      <dgm:spPr/>
      <dgm:t>
        <a:bodyPr/>
        <a:lstStyle/>
        <a:p>
          <a:endParaRPr lang="en-US"/>
        </a:p>
      </dgm:t>
    </dgm:pt>
    <dgm:pt modelId="{E68F54E6-A9F4-498A-BB6F-266D5FFA7512}" type="sibTrans" cxnId="{4DB158C5-96D8-4CA8-8B22-64757D9758AF}">
      <dgm:prSet/>
      <dgm:spPr/>
      <dgm:t>
        <a:bodyPr/>
        <a:lstStyle/>
        <a:p>
          <a:endParaRPr lang="en-US"/>
        </a:p>
      </dgm:t>
    </dgm:pt>
    <dgm:pt modelId="{E73D2B3D-EF6F-4695-B48E-B2CA8DFA8444}">
      <dgm:prSet/>
      <dgm:spPr/>
      <dgm:t>
        <a:bodyPr/>
        <a:lstStyle/>
        <a:p>
          <a:r>
            <a:rPr lang="en-US" dirty="0"/>
            <a:t>Rapid NAAT was defined as assays generating results in approximately one hour or less of instrument run time</a:t>
          </a:r>
        </a:p>
      </dgm:t>
    </dgm:pt>
    <dgm:pt modelId="{42CA5331-9113-4A36-9B5A-B713A6F3BC37}" type="parTrans" cxnId="{D8D405F3-F8DF-4320-A44A-BF7E21A9F51F}">
      <dgm:prSet/>
      <dgm:spPr/>
      <dgm:t>
        <a:bodyPr/>
        <a:lstStyle/>
        <a:p>
          <a:endParaRPr lang="en-US"/>
        </a:p>
      </dgm:t>
    </dgm:pt>
    <dgm:pt modelId="{5D100086-AD87-4F3A-84AD-AB0739B81E77}" type="sibTrans" cxnId="{D8D405F3-F8DF-4320-A44A-BF7E21A9F51F}">
      <dgm:prSet/>
      <dgm:spPr/>
      <dgm:t>
        <a:bodyPr/>
        <a:lstStyle/>
        <a:p>
          <a:endParaRPr lang="en-US"/>
        </a:p>
      </dgm:t>
    </dgm:pt>
    <dgm:pt modelId="{3C330089-4B3D-46FE-84B0-E29A70602BC7}">
      <dgm:prSet/>
      <dgm:spPr/>
      <dgm:t>
        <a:bodyPr/>
        <a:lstStyle/>
        <a:p>
          <a:r>
            <a:rPr lang="en-US" dirty="0"/>
            <a:t>Rapid isothermal NAAT is an acceptable testing option when rapid RT-PCR or standard laboratory-based NAAT is not readily available.</a:t>
          </a:r>
        </a:p>
      </dgm:t>
    </dgm:pt>
    <dgm:pt modelId="{E1F2D970-700C-4D38-AD96-BD6F719EFF1B}" type="parTrans" cxnId="{3B29ACCA-4292-4148-BBCA-ACC04611DF86}">
      <dgm:prSet/>
      <dgm:spPr/>
      <dgm:t>
        <a:bodyPr/>
        <a:lstStyle/>
        <a:p>
          <a:endParaRPr lang="en-US"/>
        </a:p>
      </dgm:t>
    </dgm:pt>
    <dgm:pt modelId="{549AF7A4-F5B6-4779-93ED-DC7242853C80}" type="sibTrans" cxnId="{3B29ACCA-4292-4148-BBCA-ACC04611DF86}">
      <dgm:prSet/>
      <dgm:spPr/>
      <dgm:t>
        <a:bodyPr/>
        <a:lstStyle/>
        <a:p>
          <a:endParaRPr lang="en-US"/>
        </a:p>
      </dgm:t>
    </dgm:pt>
    <dgm:pt modelId="{C18074DB-9974-4BBC-847C-2646F1D1B2B9}">
      <dgm:prSet/>
      <dgm:spPr/>
      <dgm:t>
        <a:bodyPr/>
        <a:lstStyle/>
        <a:p>
          <a:r>
            <a:rPr lang="en-US" dirty="0"/>
            <a:t>But a negative test result from an individual with a high clinical suspicion for SARS-CoV-2 infection, or anyone in a moderate (10%) or high prevalence (40%) population should be confirmed by standard NAAT or a rapid RT-PCR test when testing is available, and the results will affect patient management.</a:t>
          </a:r>
        </a:p>
      </dgm:t>
    </dgm:pt>
    <dgm:pt modelId="{FCAF2BF6-245C-4C88-93D6-2570DC4BB657}" type="parTrans" cxnId="{790102B8-A2DB-45E0-893C-74E90B4E0B78}">
      <dgm:prSet/>
      <dgm:spPr/>
      <dgm:t>
        <a:bodyPr/>
        <a:lstStyle/>
        <a:p>
          <a:endParaRPr lang="en-US"/>
        </a:p>
      </dgm:t>
    </dgm:pt>
    <dgm:pt modelId="{37431B7D-FF21-4F15-9F99-80275F03FA0E}" type="sibTrans" cxnId="{790102B8-A2DB-45E0-893C-74E90B4E0B78}">
      <dgm:prSet/>
      <dgm:spPr/>
      <dgm:t>
        <a:bodyPr/>
        <a:lstStyle/>
        <a:p>
          <a:endParaRPr lang="en-US"/>
        </a:p>
      </dgm:t>
    </dgm:pt>
    <dgm:pt modelId="{4379A05E-A057-FD4F-8F7C-E0B7CBC76DCF}">
      <dgm:prSet/>
      <dgm:spPr/>
      <dgm:t>
        <a:bodyPr/>
        <a:lstStyle/>
        <a:p>
          <a:r>
            <a:rPr lang="en-US" dirty="0"/>
            <a:t>Compared to a single standard NAAT or composite reference standard when available.</a:t>
          </a:r>
        </a:p>
      </dgm:t>
    </dgm:pt>
    <dgm:pt modelId="{195227D5-7F84-C847-AB80-DAE4DDA7A8C8}" type="parTrans" cxnId="{14D6C746-A0F4-674C-BEC7-F34AAAAFFAD7}">
      <dgm:prSet/>
      <dgm:spPr/>
      <dgm:t>
        <a:bodyPr/>
        <a:lstStyle/>
        <a:p>
          <a:endParaRPr lang="en-US"/>
        </a:p>
      </dgm:t>
    </dgm:pt>
    <dgm:pt modelId="{763DB8BE-6C5B-9B42-9573-1684D03019ED}" type="sibTrans" cxnId="{14D6C746-A0F4-674C-BEC7-F34AAAAFFAD7}">
      <dgm:prSet/>
      <dgm:spPr/>
      <dgm:t>
        <a:bodyPr/>
        <a:lstStyle/>
        <a:p>
          <a:endParaRPr lang="en-US"/>
        </a:p>
      </dgm:t>
    </dgm:pt>
    <dgm:pt modelId="{AC731787-E377-A746-AEE1-17ADEEE5CDE9}">
      <dgm:prSet/>
      <dgm:spPr/>
      <dgm:t>
        <a:bodyPr/>
        <a:lstStyle/>
        <a:p>
          <a:r>
            <a:rPr lang="en-US" b="1" dirty="0"/>
            <a:t>Rapid RT-PCR </a:t>
          </a:r>
          <a:r>
            <a:rPr lang="en-US" dirty="0"/>
            <a:t>tests had a pooled sensitivity of 97% (95% CI: 94-99) with specificity 96% (95% CI: 94-98)</a:t>
          </a:r>
        </a:p>
      </dgm:t>
    </dgm:pt>
    <dgm:pt modelId="{4EE28FA2-F55A-2140-B688-16B13AA5F3F8}" type="parTrans" cxnId="{A2DF0FC1-B2F3-4B43-A517-30319D7C5FC4}">
      <dgm:prSet/>
      <dgm:spPr/>
      <dgm:t>
        <a:bodyPr/>
        <a:lstStyle/>
        <a:p>
          <a:endParaRPr lang="en-US"/>
        </a:p>
      </dgm:t>
    </dgm:pt>
    <dgm:pt modelId="{D8F699B4-DB08-3145-8B98-9CBE456B0666}" type="sibTrans" cxnId="{A2DF0FC1-B2F3-4B43-A517-30319D7C5FC4}">
      <dgm:prSet/>
      <dgm:spPr/>
      <dgm:t>
        <a:bodyPr/>
        <a:lstStyle/>
        <a:p>
          <a:endParaRPr lang="en-US"/>
        </a:p>
      </dgm:t>
    </dgm:pt>
    <dgm:pt modelId="{04460B49-336A-5B41-8938-E07AE017CE6D}">
      <dgm:prSet/>
      <dgm:spPr/>
      <dgm:t>
        <a:bodyPr/>
        <a:lstStyle/>
        <a:p>
          <a:r>
            <a:rPr lang="en-US" b="1" dirty="0"/>
            <a:t>Rapid isothermal NAAT</a:t>
          </a:r>
          <a:r>
            <a:rPr lang="en-US" dirty="0"/>
            <a:t> (primarily Abbott ID NOW) had a sensitivity of 70% (95% CI: 56-81) with specificity 99% (95% CI, 97-99)</a:t>
          </a:r>
        </a:p>
      </dgm:t>
    </dgm:pt>
    <dgm:pt modelId="{AB3D1767-1DD9-8943-8ED7-90E92DD50F41}" type="parTrans" cxnId="{683E7AD5-E6AF-EE42-9DB8-12A4200808CC}">
      <dgm:prSet/>
      <dgm:spPr/>
      <dgm:t>
        <a:bodyPr/>
        <a:lstStyle/>
        <a:p>
          <a:endParaRPr lang="en-US"/>
        </a:p>
      </dgm:t>
    </dgm:pt>
    <dgm:pt modelId="{D41EF8B4-C5C6-5C41-9A24-3C81DB763E07}" type="sibTrans" cxnId="{683E7AD5-E6AF-EE42-9DB8-12A4200808CC}">
      <dgm:prSet/>
      <dgm:spPr/>
      <dgm:t>
        <a:bodyPr/>
        <a:lstStyle/>
        <a:p>
          <a:endParaRPr lang="en-US"/>
        </a:p>
      </dgm:t>
    </dgm:pt>
    <dgm:pt modelId="{B6ECDC65-BE33-2A43-9940-65530F59E32B}" type="pres">
      <dgm:prSet presAssocID="{D3BA3FB0-F75E-4D87-A690-5D2FB3202979}" presName="linear" presStyleCnt="0">
        <dgm:presLayoutVars>
          <dgm:animLvl val="lvl"/>
          <dgm:resizeHandles val="exact"/>
        </dgm:presLayoutVars>
      </dgm:prSet>
      <dgm:spPr/>
    </dgm:pt>
    <dgm:pt modelId="{9C976E50-4579-714C-BDD3-6320049C42F8}" type="pres">
      <dgm:prSet presAssocID="{A405C2BE-1EC7-49BF-BE59-EB00CC5899B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931EC9-43DD-3E46-854C-FCE9AF51AF74}" type="pres">
      <dgm:prSet presAssocID="{A405C2BE-1EC7-49BF-BE59-EB00CC5899B9}" presName="childText" presStyleLbl="revTx" presStyleIdx="0" presStyleCnt="3">
        <dgm:presLayoutVars>
          <dgm:bulletEnabled val="1"/>
        </dgm:presLayoutVars>
      </dgm:prSet>
      <dgm:spPr/>
    </dgm:pt>
    <dgm:pt modelId="{5BD2DC65-A1D2-AD46-8F88-3F34B8961093}" type="pres">
      <dgm:prSet presAssocID="{4379A05E-A057-FD4F-8F7C-E0B7CBC76DC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9BD6E5B-41D8-2746-9C2C-F08C57D86ED9}" type="pres">
      <dgm:prSet presAssocID="{4379A05E-A057-FD4F-8F7C-E0B7CBC76DCF}" presName="childText" presStyleLbl="revTx" presStyleIdx="1" presStyleCnt="3">
        <dgm:presLayoutVars>
          <dgm:bulletEnabled val="1"/>
        </dgm:presLayoutVars>
      </dgm:prSet>
      <dgm:spPr/>
    </dgm:pt>
    <dgm:pt modelId="{54412328-5222-C24B-BC6D-EA58712C0C52}" type="pres">
      <dgm:prSet presAssocID="{3C330089-4B3D-46FE-84B0-E29A70602BC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6A96EC-A959-C647-9E49-6C692B67DF8E}" type="pres">
      <dgm:prSet presAssocID="{3C330089-4B3D-46FE-84B0-E29A70602BC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49BC519-97BA-CB43-A71F-7E8CE20C3780}" type="presOf" srcId="{AC731787-E377-A746-AEE1-17ADEEE5CDE9}" destId="{C9BD6E5B-41D8-2746-9C2C-F08C57D86ED9}" srcOrd="0" destOrd="0" presId="urn:microsoft.com/office/officeart/2005/8/layout/vList2"/>
    <dgm:cxn modelId="{4AE3F71A-68CE-A548-B747-70EAC126B0C8}" type="presOf" srcId="{4379A05E-A057-FD4F-8F7C-E0B7CBC76DCF}" destId="{5BD2DC65-A1D2-AD46-8F88-3F34B8961093}" srcOrd="0" destOrd="0" presId="urn:microsoft.com/office/officeart/2005/8/layout/vList2"/>
    <dgm:cxn modelId="{14D6C746-A0F4-674C-BEC7-F34AAAAFFAD7}" srcId="{D3BA3FB0-F75E-4D87-A690-5D2FB3202979}" destId="{4379A05E-A057-FD4F-8F7C-E0B7CBC76DCF}" srcOrd="1" destOrd="0" parTransId="{195227D5-7F84-C847-AB80-DAE4DDA7A8C8}" sibTransId="{763DB8BE-6C5B-9B42-9573-1684D03019ED}"/>
    <dgm:cxn modelId="{CBFB8E4A-C0FE-AB42-8847-166A885A652E}" type="presOf" srcId="{C18074DB-9974-4BBC-847C-2646F1D1B2B9}" destId="{B16A96EC-A959-C647-9E49-6C692B67DF8E}" srcOrd="0" destOrd="0" presId="urn:microsoft.com/office/officeart/2005/8/layout/vList2"/>
    <dgm:cxn modelId="{2C70DC62-F70D-5448-80D0-A7E75DB58E49}" type="presOf" srcId="{3C330089-4B3D-46FE-84B0-E29A70602BC7}" destId="{54412328-5222-C24B-BC6D-EA58712C0C52}" srcOrd="0" destOrd="0" presId="urn:microsoft.com/office/officeart/2005/8/layout/vList2"/>
    <dgm:cxn modelId="{DE870965-344F-C444-B004-31879360000D}" type="presOf" srcId="{A405C2BE-1EC7-49BF-BE59-EB00CC5899B9}" destId="{9C976E50-4579-714C-BDD3-6320049C42F8}" srcOrd="0" destOrd="0" presId="urn:microsoft.com/office/officeart/2005/8/layout/vList2"/>
    <dgm:cxn modelId="{0E94D269-CF5E-C244-A380-23D8DC6E9085}" type="presOf" srcId="{E73D2B3D-EF6F-4695-B48E-B2CA8DFA8444}" destId="{55931EC9-43DD-3E46-854C-FCE9AF51AF74}" srcOrd="0" destOrd="0" presId="urn:microsoft.com/office/officeart/2005/8/layout/vList2"/>
    <dgm:cxn modelId="{B8F66F7D-6B78-684A-8A56-60ED7E593257}" type="presOf" srcId="{04460B49-336A-5B41-8938-E07AE017CE6D}" destId="{C9BD6E5B-41D8-2746-9C2C-F08C57D86ED9}" srcOrd="0" destOrd="1" presId="urn:microsoft.com/office/officeart/2005/8/layout/vList2"/>
    <dgm:cxn modelId="{1B08369E-4F70-314C-9D27-C493FEBEDC6C}" type="presOf" srcId="{D3BA3FB0-F75E-4D87-A690-5D2FB3202979}" destId="{B6ECDC65-BE33-2A43-9940-65530F59E32B}" srcOrd="0" destOrd="0" presId="urn:microsoft.com/office/officeart/2005/8/layout/vList2"/>
    <dgm:cxn modelId="{790102B8-A2DB-45E0-893C-74E90B4E0B78}" srcId="{3C330089-4B3D-46FE-84B0-E29A70602BC7}" destId="{C18074DB-9974-4BBC-847C-2646F1D1B2B9}" srcOrd="0" destOrd="0" parTransId="{FCAF2BF6-245C-4C88-93D6-2570DC4BB657}" sibTransId="{37431B7D-FF21-4F15-9F99-80275F03FA0E}"/>
    <dgm:cxn modelId="{A2DF0FC1-B2F3-4B43-A517-30319D7C5FC4}" srcId="{4379A05E-A057-FD4F-8F7C-E0B7CBC76DCF}" destId="{AC731787-E377-A746-AEE1-17ADEEE5CDE9}" srcOrd="0" destOrd="0" parTransId="{4EE28FA2-F55A-2140-B688-16B13AA5F3F8}" sibTransId="{D8F699B4-DB08-3145-8B98-9CBE456B0666}"/>
    <dgm:cxn modelId="{4DB158C5-96D8-4CA8-8B22-64757D9758AF}" srcId="{D3BA3FB0-F75E-4D87-A690-5D2FB3202979}" destId="{A405C2BE-1EC7-49BF-BE59-EB00CC5899B9}" srcOrd="0" destOrd="0" parTransId="{498EBF57-D831-4FCD-8AD0-FAD7E050FD73}" sibTransId="{E68F54E6-A9F4-498A-BB6F-266D5FFA7512}"/>
    <dgm:cxn modelId="{3B29ACCA-4292-4148-BBCA-ACC04611DF86}" srcId="{D3BA3FB0-F75E-4D87-A690-5D2FB3202979}" destId="{3C330089-4B3D-46FE-84B0-E29A70602BC7}" srcOrd="2" destOrd="0" parTransId="{E1F2D970-700C-4D38-AD96-BD6F719EFF1B}" sibTransId="{549AF7A4-F5B6-4779-93ED-DC7242853C80}"/>
    <dgm:cxn modelId="{683E7AD5-E6AF-EE42-9DB8-12A4200808CC}" srcId="{4379A05E-A057-FD4F-8F7C-E0B7CBC76DCF}" destId="{04460B49-336A-5B41-8938-E07AE017CE6D}" srcOrd="1" destOrd="0" parTransId="{AB3D1767-1DD9-8943-8ED7-90E92DD50F41}" sibTransId="{D41EF8B4-C5C6-5C41-9A24-3C81DB763E07}"/>
    <dgm:cxn modelId="{D8D405F3-F8DF-4320-A44A-BF7E21A9F51F}" srcId="{A405C2BE-1EC7-49BF-BE59-EB00CC5899B9}" destId="{E73D2B3D-EF6F-4695-B48E-B2CA8DFA8444}" srcOrd="0" destOrd="0" parTransId="{42CA5331-9113-4A36-9B5A-B713A6F3BC37}" sibTransId="{5D100086-AD87-4F3A-84AD-AB0739B81E77}"/>
    <dgm:cxn modelId="{5E2C241C-3843-8849-8BCA-98416059F3D9}" type="presParOf" srcId="{B6ECDC65-BE33-2A43-9940-65530F59E32B}" destId="{9C976E50-4579-714C-BDD3-6320049C42F8}" srcOrd="0" destOrd="0" presId="urn:microsoft.com/office/officeart/2005/8/layout/vList2"/>
    <dgm:cxn modelId="{7A7B0869-A582-874C-ACDF-F454D1936C7C}" type="presParOf" srcId="{B6ECDC65-BE33-2A43-9940-65530F59E32B}" destId="{55931EC9-43DD-3E46-854C-FCE9AF51AF74}" srcOrd="1" destOrd="0" presId="urn:microsoft.com/office/officeart/2005/8/layout/vList2"/>
    <dgm:cxn modelId="{28057919-ACAF-9C41-99DF-020F6BA6E84A}" type="presParOf" srcId="{B6ECDC65-BE33-2A43-9940-65530F59E32B}" destId="{5BD2DC65-A1D2-AD46-8F88-3F34B8961093}" srcOrd="2" destOrd="0" presId="urn:microsoft.com/office/officeart/2005/8/layout/vList2"/>
    <dgm:cxn modelId="{2BE4AF19-0289-DE4B-B6F1-589906022D14}" type="presParOf" srcId="{B6ECDC65-BE33-2A43-9940-65530F59E32B}" destId="{C9BD6E5B-41D8-2746-9C2C-F08C57D86ED9}" srcOrd="3" destOrd="0" presId="urn:microsoft.com/office/officeart/2005/8/layout/vList2"/>
    <dgm:cxn modelId="{51CE57F0-66E8-B947-BCBF-D54695A3F013}" type="presParOf" srcId="{B6ECDC65-BE33-2A43-9940-65530F59E32B}" destId="{54412328-5222-C24B-BC6D-EA58712C0C52}" srcOrd="4" destOrd="0" presId="urn:microsoft.com/office/officeart/2005/8/layout/vList2"/>
    <dgm:cxn modelId="{EEABCF32-DEA4-9544-BD14-661521C178E9}" type="presParOf" srcId="{B6ECDC65-BE33-2A43-9940-65530F59E32B}" destId="{B16A96EC-A959-C647-9E49-6C692B67DF8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A2848E-5750-4098-B570-D4E82604D654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A79C1B-A394-47A5-9E72-C86040CBF3D9}">
      <dgm:prSet/>
      <dgm:spPr/>
      <dgm:t>
        <a:bodyPr/>
        <a:lstStyle/>
        <a:p>
          <a:r>
            <a:rPr lang="en-US" b="1" dirty="0"/>
            <a:t>HCP with</a:t>
          </a:r>
          <a:r>
            <a:rPr lang="en-US" b="1" u="sng" dirty="0"/>
            <a:t> </a:t>
          </a:r>
          <a:r>
            <a:rPr lang="en-US" b="1" u="none" dirty="0"/>
            <a:t>mild to moderate illness who are not  moderately to severely immunocompromised</a:t>
          </a:r>
          <a:r>
            <a:rPr lang="en-US" b="1" u="sng" dirty="0"/>
            <a:t>:</a:t>
          </a:r>
          <a:endParaRPr lang="en-US" u="sng" dirty="0"/>
        </a:p>
      </dgm:t>
    </dgm:pt>
    <dgm:pt modelId="{366A6F11-34BF-447B-AAF2-D33C860F5CD6}" type="parTrans" cxnId="{533B415D-B000-4DA6-A8AE-844B54D277B1}">
      <dgm:prSet/>
      <dgm:spPr/>
      <dgm:t>
        <a:bodyPr/>
        <a:lstStyle/>
        <a:p>
          <a:endParaRPr lang="en-US"/>
        </a:p>
      </dgm:t>
    </dgm:pt>
    <dgm:pt modelId="{C278B512-AACC-46DB-ACED-334836C317E5}" type="sibTrans" cxnId="{533B415D-B000-4DA6-A8AE-844B54D277B1}">
      <dgm:prSet/>
      <dgm:spPr/>
      <dgm:t>
        <a:bodyPr/>
        <a:lstStyle/>
        <a:p>
          <a:endParaRPr lang="en-US"/>
        </a:p>
      </dgm:t>
    </dgm:pt>
    <dgm:pt modelId="{53D6373E-0EAF-4E22-9524-E47D3BC0FC78}">
      <dgm:prSet/>
      <dgm:spPr/>
      <dgm:t>
        <a:bodyPr/>
        <a:lstStyle/>
        <a:p>
          <a:r>
            <a:rPr lang="en-US" u="none" dirty="0"/>
            <a:t>At least 7 days </a:t>
          </a:r>
          <a:r>
            <a:rPr lang="en-US" dirty="0"/>
            <a:t>if a negative antigen or NAAT is obtained within 48 hours prior to returning to work (or 10 days if testing is not performed or if a positive test at day 5-7) have passed </a:t>
          </a:r>
          <a:r>
            <a:rPr lang="en-US" i="1" dirty="0"/>
            <a:t>since symptoms first appeared, </a:t>
          </a:r>
          <a:r>
            <a:rPr lang="en-US" b="1" dirty="0"/>
            <a:t>and</a:t>
          </a:r>
          <a:endParaRPr lang="en-US" dirty="0"/>
        </a:p>
      </dgm:t>
    </dgm:pt>
    <dgm:pt modelId="{5DE07879-322F-4295-9247-53514239C379}" type="parTrans" cxnId="{B5BFE662-FD77-490A-9E75-33AD12D5CF41}">
      <dgm:prSet/>
      <dgm:spPr/>
      <dgm:t>
        <a:bodyPr/>
        <a:lstStyle/>
        <a:p>
          <a:endParaRPr lang="en-US"/>
        </a:p>
      </dgm:t>
    </dgm:pt>
    <dgm:pt modelId="{F7DCA34E-27B6-4A23-8BE3-CC59C36FD3CF}" type="sibTrans" cxnId="{B5BFE662-FD77-490A-9E75-33AD12D5CF41}">
      <dgm:prSet/>
      <dgm:spPr/>
      <dgm:t>
        <a:bodyPr/>
        <a:lstStyle/>
        <a:p>
          <a:endParaRPr lang="en-US"/>
        </a:p>
      </dgm:t>
    </dgm:pt>
    <dgm:pt modelId="{BF829774-023F-4A10-BD9D-DE6F9CB79A7C}">
      <dgm:prSet/>
      <dgm:spPr/>
      <dgm:t>
        <a:bodyPr/>
        <a:lstStyle/>
        <a:p>
          <a:r>
            <a:rPr lang="en-US" dirty="0"/>
            <a:t>At least 24 hours have passed </a:t>
          </a:r>
          <a:r>
            <a:rPr lang="en-US" i="1" dirty="0"/>
            <a:t>since last fever </a:t>
          </a:r>
          <a:r>
            <a:rPr lang="en-US" dirty="0"/>
            <a:t>without the use of fever-reducing medications, </a:t>
          </a:r>
          <a:r>
            <a:rPr lang="en-US" b="1" dirty="0"/>
            <a:t>and</a:t>
          </a:r>
          <a:endParaRPr lang="en-US" dirty="0"/>
        </a:p>
      </dgm:t>
    </dgm:pt>
    <dgm:pt modelId="{9CBC09DD-CFFB-4B31-904C-0F737F597BC3}" type="parTrans" cxnId="{B96858A2-F492-4382-B660-C3A009382E8F}">
      <dgm:prSet/>
      <dgm:spPr/>
      <dgm:t>
        <a:bodyPr/>
        <a:lstStyle/>
        <a:p>
          <a:endParaRPr lang="en-US"/>
        </a:p>
      </dgm:t>
    </dgm:pt>
    <dgm:pt modelId="{4CB1567D-4772-411E-9961-DF2F14E9ED50}" type="sibTrans" cxnId="{B96858A2-F492-4382-B660-C3A009382E8F}">
      <dgm:prSet/>
      <dgm:spPr/>
      <dgm:t>
        <a:bodyPr/>
        <a:lstStyle/>
        <a:p>
          <a:endParaRPr lang="en-US"/>
        </a:p>
      </dgm:t>
    </dgm:pt>
    <dgm:pt modelId="{B1560708-FEE5-41DA-8D9A-10F1AB9EDF96}">
      <dgm:prSet/>
      <dgm:spPr/>
      <dgm:t>
        <a:bodyPr/>
        <a:lstStyle/>
        <a:p>
          <a:r>
            <a:rPr lang="en-US" dirty="0"/>
            <a:t>Symptoms (e.g., cough, shortness of breath) have improved.</a:t>
          </a:r>
        </a:p>
      </dgm:t>
    </dgm:pt>
    <dgm:pt modelId="{1BB7C801-BE82-4A0D-B97B-4428F449F57B}" type="parTrans" cxnId="{DAE78CAF-5AB2-4337-97F5-596F5767FFFD}">
      <dgm:prSet/>
      <dgm:spPr/>
      <dgm:t>
        <a:bodyPr/>
        <a:lstStyle/>
        <a:p>
          <a:endParaRPr lang="en-US"/>
        </a:p>
      </dgm:t>
    </dgm:pt>
    <dgm:pt modelId="{E1422401-B97A-4E0F-96EF-2329CBBCB3A1}" type="sibTrans" cxnId="{DAE78CAF-5AB2-4337-97F5-596F5767FFFD}">
      <dgm:prSet/>
      <dgm:spPr/>
      <dgm:t>
        <a:bodyPr/>
        <a:lstStyle/>
        <a:p>
          <a:endParaRPr lang="en-US"/>
        </a:p>
      </dgm:t>
    </dgm:pt>
    <dgm:pt modelId="{F5F7886A-BE57-43D7-B098-0DDD1E8537C2}">
      <dgm:prSet/>
      <dgm:spPr/>
      <dgm:t>
        <a:bodyPr/>
        <a:lstStyle/>
        <a:p>
          <a:r>
            <a:rPr lang="en-US" b="1" dirty="0"/>
            <a:t>HCP who were asymptomatic throughout their infection and are </a:t>
          </a:r>
          <a:r>
            <a:rPr lang="en-US" b="1" i="1" dirty="0"/>
            <a:t>not moderately to severely immunocompromised</a:t>
          </a:r>
          <a:endParaRPr lang="en-US" dirty="0"/>
        </a:p>
      </dgm:t>
    </dgm:pt>
    <dgm:pt modelId="{50164BDB-9819-494F-93E2-696B7A3ABEB1}" type="parTrans" cxnId="{BAC1B4A0-AF25-4CA8-BFCA-3DC164D9F5C5}">
      <dgm:prSet/>
      <dgm:spPr/>
      <dgm:t>
        <a:bodyPr/>
        <a:lstStyle/>
        <a:p>
          <a:endParaRPr lang="en-US"/>
        </a:p>
      </dgm:t>
    </dgm:pt>
    <dgm:pt modelId="{B25B3A41-600E-4DC2-ABAC-264180B692BB}" type="sibTrans" cxnId="{BAC1B4A0-AF25-4CA8-BFCA-3DC164D9F5C5}">
      <dgm:prSet/>
      <dgm:spPr/>
      <dgm:t>
        <a:bodyPr/>
        <a:lstStyle/>
        <a:p>
          <a:endParaRPr lang="en-US"/>
        </a:p>
      </dgm:t>
    </dgm:pt>
    <dgm:pt modelId="{EEA56112-3270-45E4-8A86-01A7BC0C29D8}">
      <dgm:prSet/>
      <dgm:spPr/>
      <dgm:t>
        <a:bodyPr/>
        <a:lstStyle/>
        <a:p>
          <a:r>
            <a:rPr lang="en-US" dirty="0"/>
            <a:t>At least 7 days if a negative antigen or NAAT is obtained within 48 hours prior to returning to work (or 10 days if testing is not performed or a positive test at day 5-7) have passed since the date of their first positive viral test.</a:t>
          </a:r>
        </a:p>
      </dgm:t>
    </dgm:pt>
    <dgm:pt modelId="{058F1203-3AF5-47B4-AF20-3765532C9076}" type="parTrans" cxnId="{9B54C34D-8675-4D96-90F1-617CE2355806}">
      <dgm:prSet/>
      <dgm:spPr/>
      <dgm:t>
        <a:bodyPr/>
        <a:lstStyle/>
        <a:p>
          <a:endParaRPr lang="en-US"/>
        </a:p>
      </dgm:t>
    </dgm:pt>
    <dgm:pt modelId="{6D3D1AED-E0EC-4774-A437-F1DAB9587D5A}" type="sibTrans" cxnId="{9B54C34D-8675-4D96-90F1-617CE2355806}">
      <dgm:prSet/>
      <dgm:spPr/>
      <dgm:t>
        <a:bodyPr/>
        <a:lstStyle/>
        <a:p>
          <a:endParaRPr lang="en-US"/>
        </a:p>
      </dgm:t>
    </dgm:pt>
    <dgm:pt modelId="{36679DAA-D9CF-1E4E-A530-285FA671720E}" type="pres">
      <dgm:prSet presAssocID="{7BA2848E-5750-4098-B570-D4E82604D654}" presName="linear" presStyleCnt="0">
        <dgm:presLayoutVars>
          <dgm:animLvl val="lvl"/>
          <dgm:resizeHandles val="exact"/>
        </dgm:presLayoutVars>
      </dgm:prSet>
      <dgm:spPr/>
    </dgm:pt>
    <dgm:pt modelId="{8216C9BB-B39E-1E42-8E44-BD18C957B338}" type="pres">
      <dgm:prSet presAssocID="{DFA79C1B-A394-47A5-9E72-C86040CBF3D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DB851EB-4485-A045-B7C4-D623E02D3133}" type="pres">
      <dgm:prSet presAssocID="{DFA79C1B-A394-47A5-9E72-C86040CBF3D9}" presName="childText" presStyleLbl="revTx" presStyleIdx="0" presStyleCnt="2">
        <dgm:presLayoutVars>
          <dgm:bulletEnabled val="1"/>
        </dgm:presLayoutVars>
      </dgm:prSet>
      <dgm:spPr/>
    </dgm:pt>
    <dgm:pt modelId="{520660DA-0715-9343-9464-E7AE02F6607B}" type="pres">
      <dgm:prSet presAssocID="{F5F7886A-BE57-43D7-B098-0DDD1E8537C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1E91561-E4E2-934D-BCB9-7CEEF3E6D280}" type="pres">
      <dgm:prSet presAssocID="{F5F7886A-BE57-43D7-B098-0DDD1E8537C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0022728-2AB5-B349-94C6-0F17C9C78150}" type="presOf" srcId="{BF829774-023F-4A10-BD9D-DE6F9CB79A7C}" destId="{BDB851EB-4485-A045-B7C4-D623E02D3133}" srcOrd="0" destOrd="1" presId="urn:microsoft.com/office/officeart/2005/8/layout/vList2"/>
    <dgm:cxn modelId="{E9B09831-997A-0240-A72E-84B7E2176526}" type="presOf" srcId="{EEA56112-3270-45E4-8A86-01A7BC0C29D8}" destId="{31E91561-E4E2-934D-BCB9-7CEEF3E6D280}" srcOrd="0" destOrd="0" presId="urn:microsoft.com/office/officeart/2005/8/layout/vList2"/>
    <dgm:cxn modelId="{9B54C34D-8675-4D96-90F1-617CE2355806}" srcId="{F5F7886A-BE57-43D7-B098-0DDD1E8537C2}" destId="{EEA56112-3270-45E4-8A86-01A7BC0C29D8}" srcOrd="0" destOrd="0" parTransId="{058F1203-3AF5-47B4-AF20-3765532C9076}" sibTransId="{6D3D1AED-E0EC-4774-A437-F1DAB9587D5A}"/>
    <dgm:cxn modelId="{533B415D-B000-4DA6-A8AE-844B54D277B1}" srcId="{7BA2848E-5750-4098-B570-D4E82604D654}" destId="{DFA79C1B-A394-47A5-9E72-C86040CBF3D9}" srcOrd="0" destOrd="0" parTransId="{366A6F11-34BF-447B-AAF2-D33C860F5CD6}" sibTransId="{C278B512-AACC-46DB-ACED-334836C317E5}"/>
    <dgm:cxn modelId="{B5BFE662-FD77-490A-9E75-33AD12D5CF41}" srcId="{DFA79C1B-A394-47A5-9E72-C86040CBF3D9}" destId="{53D6373E-0EAF-4E22-9524-E47D3BC0FC78}" srcOrd="0" destOrd="0" parTransId="{5DE07879-322F-4295-9247-53514239C379}" sibTransId="{F7DCA34E-27B6-4A23-8BE3-CC59C36FD3CF}"/>
    <dgm:cxn modelId="{0A7CD364-085E-4940-8205-2C8B6945D4A2}" type="presOf" srcId="{F5F7886A-BE57-43D7-B098-0DDD1E8537C2}" destId="{520660DA-0715-9343-9464-E7AE02F6607B}" srcOrd="0" destOrd="0" presId="urn:microsoft.com/office/officeart/2005/8/layout/vList2"/>
    <dgm:cxn modelId="{99DCBA7D-7FF4-E24B-9DAC-25EAFCE2DDBB}" type="presOf" srcId="{7BA2848E-5750-4098-B570-D4E82604D654}" destId="{36679DAA-D9CF-1E4E-A530-285FA671720E}" srcOrd="0" destOrd="0" presId="urn:microsoft.com/office/officeart/2005/8/layout/vList2"/>
    <dgm:cxn modelId="{3536888F-77F4-3749-A6D6-81EE4215BDE3}" type="presOf" srcId="{B1560708-FEE5-41DA-8D9A-10F1AB9EDF96}" destId="{BDB851EB-4485-A045-B7C4-D623E02D3133}" srcOrd="0" destOrd="2" presId="urn:microsoft.com/office/officeart/2005/8/layout/vList2"/>
    <dgm:cxn modelId="{BAC1B4A0-AF25-4CA8-BFCA-3DC164D9F5C5}" srcId="{7BA2848E-5750-4098-B570-D4E82604D654}" destId="{F5F7886A-BE57-43D7-B098-0DDD1E8537C2}" srcOrd="1" destOrd="0" parTransId="{50164BDB-9819-494F-93E2-696B7A3ABEB1}" sibTransId="{B25B3A41-600E-4DC2-ABAC-264180B692BB}"/>
    <dgm:cxn modelId="{B96858A2-F492-4382-B660-C3A009382E8F}" srcId="{DFA79C1B-A394-47A5-9E72-C86040CBF3D9}" destId="{BF829774-023F-4A10-BD9D-DE6F9CB79A7C}" srcOrd="1" destOrd="0" parTransId="{9CBC09DD-CFFB-4B31-904C-0F737F597BC3}" sibTransId="{4CB1567D-4772-411E-9961-DF2F14E9ED50}"/>
    <dgm:cxn modelId="{DAE78CAF-5AB2-4337-97F5-596F5767FFFD}" srcId="{DFA79C1B-A394-47A5-9E72-C86040CBF3D9}" destId="{B1560708-FEE5-41DA-8D9A-10F1AB9EDF96}" srcOrd="2" destOrd="0" parTransId="{1BB7C801-BE82-4A0D-B97B-4428F449F57B}" sibTransId="{E1422401-B97A-4E0F-96EF-2329CBBCB3A1}"/>
    <dgm:cxn modelId="{A4BE88E0-3947-AD44-AD2A-E5248D12B070}" type="presOf" srcId="{53D6373E-0EAF-4E22-9524-E47D3BC0FC78}" destId="{BDB851EB-4485-A045-B7C4-D623E02D3133}" srcOrd="0" destOrd="0" presId="urn:microsoft.com/office/officeart/2005/8/layout/vList2"/>
    <dgm:cxn modelId="{BF9BBAF6-B17B-564D-B882-5FFBBBF5BED5}" type="presOf" srcId="{DFA79C1B-A394-47A5-9E72-C86040CBF3D9}" destId="{8216C9BB-B39E-1E42-8E44-BD18C957B338}" srcOrd="0" destOrd="0" presId="urn:microsoft.com/office/officeart/2005/8/layout/vList2"/>
    <dgm:cxn modelId="{4AD73E2B-4C86-5E4A-B5BB-5978AF7C72F3}" type="presParOf" srcId="{36679DAA-D9CF-1E4E-A530-285FA671720E}" destId="{8216C9BB-B39E-1E42-8E44-BD18C957B338}" srcOrd="0" destOrd="0" presId="urn:microsoft.com/office/officeart/2005/8/layout/vList2"/>
    <dgm:cxn modelId="{E9AF8A2F-5C0A-FC46-B891-E9B483115444}" type="presParOf" srcId="{36679DAA-D9CF-1E4E-A530-285FA671720E}" destId="{BDB851EB-4485-A045-B7C4-D623E02D3133}" srcOrd="1" destOrd="0" presId="urn:microsoft.com/office/officeart/2005/8/layout/vList2"/>
    <dgm:cxn modelId="{DDBA2720-60A4-904E-96F5-5FF3B97154F9}" type="presParOf" srcId="{36679DAA-D9CF-1E4E-A530-285FA671720E}" destId="{520660DA-0715-9343-9464-E7AE02F6607B}" srcOrd="2" destOrd="0" presId="urn:microsoft.com/office/officeart/2005/8/layout/vList2"/>
    <dgm:cxn modelId="{B0E6EB6E-5616-354B-BDD1-2E28E4635933}" type="presParOf" srcId="{36679DAA-D9CF-1E4E-A530-285FA671720E}" destId="{31E91561-E4E2-934D-BCB9-7CEEF3E6D28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A2848E-5750-4098-B570-D4E82604D654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3338B2-DB66-44AB-A2F8-01CCD917EDCF}">
      <dgm:prSet/>
      <dgm:spPr/>
      <dgm:t>
        <a:bodyPr/>
        <a:lstStyle/>
        <a:p>
          <a:r>
            <a:rPr lang="en-US" b="1" dirty="0"/>
            <a:t>HCP with severe to critical illness and are not moderately to severely immunocompromised:</a:t>
          </a:r>
          <a:endParaRPr lang="en-US" dirty="0"/>
        </a:p>
      </dgm:t>
    </dgm:pt>
    <dgm:pt modelId="{7E3FF5E6-4054-4F44-9A2B-43C1DD00F1EA}" type="parTrans" cxnId="{CDD3D46C-7EFD-4156-BF65-1940E5A93C5B}">
      <dgm:prSet/>
      <dgm:spPr/>
      <dgm:t>
        <a:bodyPr/>
        <a:lstStyle/>
        <a:p>
          <a:endParaRPr lang="en-US"/>
        </a:p>
      </dgm:t>
    </dgm:pt>
    <dgm:pt modelId="{E71B3EF5-3DD6-4AE1-82B4-66CBF016F11C}" type="sibTrans" cxnId="{CDD3D46C-7EFD-4156-BF65-1940E5A93C5B}">
      <dgm:prSet/>
      <dgm:spPr/>
      <dgm:t>
        <a:bodyPr/>
        <a:lstStyle/>
        <a:p>
          <a:endParaRPr lang="en-US"/>
        </a:p>
      </dgm:t>
    </dgm:pt>
    <dgm:pt modelId="{EBFA94FE-C06C-47AF-89B2-CFF16F857D0E}">
      <dgm:prSet/>
      <dgm:spPr/>
      <dgm:t>
        <a:bodyPr/>
        <a:lstStyle/>
        <a:p>
          <a:r>
            <a:rPr lang="en-US" dirty="0"/>
            <a:t>In general, when 20 days have passed </a:t>
          </a:r>
          <a:r>
            <a:rPr lang="en-US" i="1" dirty="0"/>
            <a:t>since symptoms first appeared, </a:t>
          </a:r>
          <a:r>
            <a:rPr lang="en-US" b="1" dirty="0"/>
            <a:t>and</a:t>
          </a:r>
          <a:endParaRPr lang="en-US" dirty="0"/>
        </a:p>
      </dgm:t>
    </dgm:pt>
    <dgm:pt modelId="{2D630CBF-F972-4650-9099-E2B6352068D8}" type="parTrans" cxnId="{A78A4CCF-7C06-4DEF-9CD3-88CD74CB790F}">
      <dgm:prSet/>
      <dgm:spPr/>
      <dgm:t>
        <a:bodyPr/>
        <a:lstStyle/>
        <a:p>
          <a:endParaRPr lang="en-US"/>
        </a:p>
      </dgm:t>
    </dgm:pt>
    <dgm:pt modelId="{D5569474-070C-448F-BE26-296F70A4B927}" type="sibTrans" cxnId="{A78A4CCF-7C06-4DEF-9CD3-88CD74CB790F}">
      <dgm:prSet/>
      <dgm:spPr/>
      <dgm:t>
        <a:bodyPr/>
        <a:lstStyle/>
        <a:p>
          <a:endParaRPr lang="en-US"/>
        </a:p>
      </dgm:t>
    </dgm:pt>
    <dgm:pt modelId="{B9CF3F2E-E477-4D74-85D5-17343E27C8DF}">
      <dgm:prSet/>
      <dgm:spPr/>
      <dgm:t>
        <a:bodyPr/>
        <a:lstStyle/>
        <a:p>
          <a:r>
            <a:rPr lang="en-US" dirty="0"/>
            <a:t>At least 24 hours have passed </a:t>
          </a:r>
          <a:r>
            <a:rPr lang="en-US" i="1" dirty="0"/>
            <a:t>since last fever </a:t>
          </a:r>
          <a:r>
            <a:rPr lang="en-US" dirty="0"/>
            <a:t>without the use of fever-reducing medications, </a:t>
          </a:r>
          <a:r>
            <a:rPr lang="en-US" b="1" dirty="0"/>
            <a:t>and</a:t>
          </a:r>
          <a:endParaRPr lang="en-US" dirty="0"/>
        </a:p>
      </dgm:t>
    </dgm:pt>
    <dgm:pt modelId="{605FA212-817A-41F8-A0F1-D80F8214E345}" type="parTrans" cxnId="{1BC5D126-762F-47E2-A476-42C71F7A26F4}">
      <dgm:prSet/>
      <dgm:spPr/>
      <dgm:t>
        <a:bodyPr/>
        <a:lstStyle/>
        <a:p>
          <a:endParaRPr lang="en-US"/>
        </a:p>
      </dgm:t>
    </dgm:pt>
    <dgm:pt modelId="{90D72867-4A72-4E2B-A300-F0EE06E09BD6}" type="sibTrans" cxnId="{1BC5D126-762F-47E2-A476-42C71F7A26F4}">
      <dgm:prSet/>
      <dgm:spPr/>
      <dgm:t>
        <a:bodyPr/>
        <a:lstStyle/>
        <a:p>
          <a:endParaRPr lang="en-US"/>
        </a:p>
      </dgm:t>
    </dgm:pt>
    <dgm:pt modelId="{C15E9B9E-F136-4EB3-B20E-987B0839E5DC}">
      <dgm:prSet/>
      <dgm:spPr/>
      <dgm:t>
        <a:bodyPr/>
        <a:lstStyle/>
        <a:p>
          <a:r>
            <a:rPr lang="en-US" dirty="0"/>
            <a:t>Symptoms (e.g., cough, shortness of breath) have improved.</a:t>
          </a:r>
        </a:p>
      </dgm:t>
    </dgm:pt>
    <dgm:pt modelId="{AE1C1031-2CFD-4C8D-BDB0-7A0E6E3AE52D}" type="parTrans" cxnId="{6549E0CF-EDD7-4215-8E85-E55A6BA57033}">
      <dgm:prSet/>
      <dgm:spPr/>
      <dgm:t>
        <a:bodyPr/>
        <a:lstStyle/>
        <a:p>
          <a:endParaRPr lang="en-US"/>
        </a:p>
      </dgm:t>
    </dgm:pt>
    <dgm:pt modelId="{4D7192BE-A1DE-4D85-AA81-F20B95EEA28F}" type="sibTrans" cxnId="{6549E0CF-EDD7-4215-8E85-E55A6BA57033}">
      <dgm:prSet/>
      <dgm:spPr/>
      <dgm:t>
        <a:bodyPr/>
        <a:lstStyle/>
        <a:p>
          <a:endParaRPr lang="en-US"/>
        </a:p>
      </dgm:t>
    </dgm:pt>
    <dgm:pt modelId="{6B4C7AF6-883F-4DEC-9C5D-EAF0D368C73F}">
      <dgm:prSet/>
      <dgm:spPr/>
      <dgm:t>
        <a:bodyPr/>
        <a:lstStyle/>
        <a:p>
          <a:r>
            <a:rPr lang="en-US" dirty="0"/>
            <a:t>The test-based strategy as described for moderately to severely immunocompromised HCP below can be used to inform the duration of isolation.</a:t>
          </a:r>
        </a:p>
      </dgm:t>
    </dgm:pt>
    <dgm:pt modelId="{7CDE8947-54F6-4AE1-A47B-586A72DBB827}" type="parTrans" cxnId="{D5243736-BDE6-444F-94D9-3053AF3385F5}">
      <dgm:prSet/>
      <dgm:spPr/>
      <dgm:t>
        <a:bodyPr/>
        <a:lstStyle/>
        <a:p>
          <a:endParaRPr lang="en-US"/>
        </a:p>
      </dgm:t>
    </dgm:pt>
    <dgm:pt modelId="{43C6547E-E77A-4F2C-BAE4-FA2E15AC7BC6}" type="sibTrans" cxnId="{D5243736-BDE6-444F-94D9-3053AF3385F5}">
      <dgm:prSet/>
      <dgm:spPr/>
      <dgm:t>
        <a:bodyPr/>
        <a:lstStyle/>
        <a:p>
          <a:endParaRPr lang="en-US"/>
        </a:p>
      </dgm:t>
    </dgm:pt>
    <dgm:pt modelId="{3235BAE4-887A-4879-B6AD-AAF6D0EC41FB}">
      <dgm:prSet/>
      <dgm:spPr/>
      <dgm:t>
        <a:bodyPr/>
        <a:lstStyle/>
        <a:p>
          <a:r>
            <a:rPr lang="en-US" b="1" dirty="0"/>
            <a:t>HCP who are</a:t>
          </a:r>
          <a:r>
            <a:rPr lang="en-US" dirty="0"/>
            <a:t> moderately to severely immunocompromised may produce replication-competent virus &gt; 20 days after symptom onset</a:t>
          </a:r>
        </a:p>
      </dgm:t>
    </dgm:pt>
    <dgm:pt modelId="{10D69EE9-B63F-4CBA-8440-E961CD8F8B3D}" type="parTrans" cxnId="{A4438BAB-317D-40B1-804C-E891FC4C3BB6}">
      <dgm:prSet/>
      <dgm:spPr/>
      <dgm:t>
        <a:bodyPr/>
        <a:lstStyle/>
        <a:p>
          <a:endParaRPr lang="en-US"/>
        </a:p>
      </dgm:t>
    </dgm:pt>
    <dgm:pt modelId="{2E398B8C-C586-4D48-A17B-80C820FF1884}" type="sibTrans" cxnId="{A4438BAB-317D-40B1-804C-E891FC4C3BB6}">
      <dgm:prSet/>
      <dgm:spPr/>
      <dgm:t>
        <a:bodyPr/>
        <a:lstStyle/>
        <a:p>
          <a:endParaRPr lang="en-US"/>
        </a:p>
      </dgm:t>
    </dgm:pt>
    <dgm:pt modelId="{D77B4489-2E27-4B88-8944-EEA24589A282}">
      <dgm:prSet/>
      <dgm:spPr/>
      <dgm:t>
        <a:bodyPr/>
        <a:lstStyle/>
        <a:p>
          <a:r>
            <a:rPr lang="en-US" dirty="0"/>
            <a:t>Use of a test-based strategy and consultation with an ID specialist or other expert and an occupational health specialist is recommended to determine when these HCP may return to work.</a:t>
          </a:r>
        </a:p>
      </dgm:t>
    </dgm:pt>
    <dgm:pt modelId="{0473F301-BC11-4AED-AE89-6D80A11C7B35}" type="parTrans" cxnId="{B9448BE4-E150-4BCA-87AE-662530BE171B}">
      <dgm:prSet/>
      <dgm:spPr/>
      <dgm:t>
        <a:bodyPr/>
        <a:lstStyle/>
        <a:p>
          <a:endParaRPr lang="en-US"/>
        </a:p>
      </dgm:t>
    </dgm:pt>
    <dgm:pt modelId="{48CF390A-780D-4854-A238-ACFEF975B471}" type="sibTrans" cxnId="{B9448BE4-E150-4BCA-87AE-662530BE171B}">
      <dgm:prSet/>
      <dgm:spPr/>
      <dgm:t>
        <a:bodyPr/>
        <a:lstStyle/>
        <a:p>
          <a:endParaRPr lang="en-US"/>
        </a:p>
      </dgm:t>
    </dgm:pt>
    <dgm:pt modelId="{C7BBE6C3-652D-41FE-9236-2EAA47789344}">
      <dgm:prSet/>
      <dgm:spPr/>
      <dgm:t>
        <a:bodyPr/>
        <a:lstStyle/>
        <a:p>
          <a:r>
            <a:rPr lang="en-US" b="1" dirty="0"/>
            <a:t>The criteria for the test-based strategy are:</a:t>
          </a:r>
        </a:p>
      </dgm:t>
    </dgm:pt>
    <dgm:pt modelId="{7147BE21-CBB2-4534-8A90-B69D63AB27F7}" type="parTrans" cxnId="{65675C04-8141-4903-B589-F4699E020932}">
      <dgm:prSet/>
      <dgm:spPr/>
      <dgm:t>
        <a:bodyPr/>
        <a:lstStyle/>
        <a:p>
          <a:endParaRPr lang="en-US"/>
        </a:p>
      </dgm:t>
    </dgm:pt>
    <dgm:pt modelId="{C1045DD0-7258-4A70-86AD-93218DA1F611}" type="sibTrans" cxnId="{65675C04-8141-4903-B589-F4699E020932}">
      <dgm:prSet/>
      <dgm:spPr/>
      <dgm:t>
        <a:bodyPr/>
        <a:lstStyle/>
        <a:p>
          <a:endParaRPr lang="en-US"/>
        </a:p>
      </dgm:t>
    </dgm:pt>
    <dgm:pt modelId="{97E597B0-47E4-F54D-8274-AFA945124A6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Resolution of fever without the use of fever-reducing medications, </a:t>
          </a:r>
          <a:r>
            <a:rPr lang="en-US" b="1" i="0" dirty="0"/>
            <a:t>and</a:t>
          </a:r>
          <a:endParaRPr lang="en-US" b="0" i="0" dirty="0"/>
        </a:p>
      </dgm:t>
    </dgm:pt>
    <dgm:pt modelId="{0EBE85BE-158C-DF49-81A4-34DC2EBBE213}" type="parTrans" cxnId="{1853DF92-381E-A847-8863-2153438C681F}">
      <dgm:prSet/>
      <dgm:spPr/>
      <dgm:t>
        <a:bodyPr/>
        <a:lstStyle/>
        <a:p>
          <a:endParaRPr lang="en-US"/>
        </a:p>
      </dgm:t>
    </dgm:pt>
    <dgm:pt modelId="{8A7D042B-3F88-6442-B8B0-66101A52F4C2}" type="sibTrans" cxnId="{1853DF92-381E-A847-8863-2153438C681F}">
      <dgm:prSet/>
      <dgm:spPr/>
      <dgm:t>
        <a:bodyPr/>
        <a:lstStyle/>
        <a:p>
          <a:endParaRPr lang="en-US"/>
        </a:p>
      </dgm:t>
    </dgm:pt>
    <dgm:pt modelId="{5B06DAD0-0B5A-134F-9876-292F5D9FBD1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Improvement in symptoms (e.g., cough, shortness of breath), </a:t>
          </a:r>
          <a:r>
            <a:rPr lang="en-US" b="1" i="0" dirty="0"/>
            <a:t>and</a:t>
          </a:r>
          <a:endParaRPr lang="en-US" b="0" i="0" dirty="0"/>
        </a:p>
      </dgm:t>
    </dgm:pt>
    <dgm:pt modelId="{A853C4AD-010D-9A43-80D8-D6391B451DB6}" type="parTrans" cxnId="{27045401-8087-7243-9049-FA23B0BFE37D}">
      <dgm:prSet/>
      <dgm:spPr/>
      <dgm:t>
        <a:bodyPr/>
        <a:lstStyle/>
        <a:p>
          <a:endParaRPr lang="en-US"/>
        </a:p>
      </dgm:t>
    </dgm:pt>
    <dgm:pt modelId="{AD4B27E3-155A-5347-85CF-28A3AE895CDA}" type="sibTrans" cxnId="{27045401-8087-7243-9049-FA23B0BFE37D}">
      <dgm:prSet/>
      <dgm:spPr/>
      <dgm:t>
        <a:bodyPr/>
        <a:lstStyle/>
        <a:p>
          <a:endParaRPr lang="en-US"/>
        </a:p>
      </dgm:t>
    </dgm:pt>
    <dgm:pt modelId="{C211ABD4-6F69-A14A-829A-03E38E01CAC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Results are negative from at least two consecutive respiratory specimens collected ≥24 hours apart (total of two negative specimens) using an Ag test or NAAT.</a:t>
          </a:r>
        </a:p>
      </dgm:t>
    </dgm:pt>
    <dgm:pt modelId="{6847B3C6-FCB6-444F-A8F8-12D4B5C35772}" type="parTrans" cxnId="{DA083019-F717-E546-BAE5-1FEDDD223931}">
      <dgm:prSet/>
      <dgm:spPr/>
      <dgm:t>
        <a:bodyPr/>
        <a:lstStyle/>
        <a:p>
          <a:endParaRPr lang="en-US"/>
        </a:p>
      </dgm:t>
    </dgm:pt>
    <dgm:pt modelId="{56F2B950-755C-6E4C-8EF5-D381A29EC3D4}" type="sibTrans" cxnId="{DA083019-F717-E546-BAE5-1FEDDD223931}">
      <dgm:prSet/>
      <dgm:spPr/>
      <dgm:t>
        <a:bodyPr/>
        <a:lstStyle/>
        <a:p>
          <a:endParaRPr lang="en-US"/>
        </a:p>
      </dgm:t>
    </dgm:pt>
    <dgm:pt modelId="{64611974-5124-ED4F-8EB7-C61B96536DF5}">
      <dgm:prSet/>
      <dgm:spPr/>
      <dgm:t>
        <a:bodyPr/>
        <a:lstStyle/>
        <a:p>
          <a:r>
            <a:rPr lang="en-US" b="1" i="0" dirty="0"/>
            <a:t>HCP who are not symptomatic:</a:t>
          </a:r>
          <a:endParaRPr lang="en-US" b="0" i="0" dirty="0"/>
        </a:p>
      </dgm:t>
    </dgm:pt>
    <dgm:pt modelId="{89223A4A-9FF6-4245-B5D8-00C1E489BF4D}" type="parTrans" cxnId="{A26095CD-4C97-D74A-9120-E97614B2FCB4}">
      <dgm:prSet/>
      <dgm:spPr/>
      <dgm:t>
        <a:bodyPr/>
        <a:lstStyle/>
        <a:p>
          <a:endParaRPr lang="en-US"/>
        </a:p>
      </dgm:t>
    </dgm:pt>
    <dgm:pt modelId="{05ABDD24-CDEB-9D4E-8581-C75E1E0FDD9B}" type="sibTrans" cxnId="{A26095CD-4C97-D74A-9120-E97614B2FCB4}">
      <dgm:prSet/>
      <dgm:spPr/>
      <dgm:t>
        <a:bodyPr/>
        <a:lstStyle/>
        <a:p>
          <a:endParaRPr lang="en-US"/>
        </a:p>
      </dgm:t>
    </dgm:pt>
    <dgm:pt modelId="{DC254E82-DA9B-DC43-BB2F-C6CB800F100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Results are negative from at least two consecutive respiratory specimens collected ≥24 hours apart (total of two negative specimens) using an Ag test or NAAT.</a:t>
          </a:r>
        </a:p>
      </dgm:t>
    </dgm:pt>
    <dgm:pt modelId="{CF93CBB4-0617-0A4D-A980-A34EF216FE33}" type="parTrans" cxnId="{73F6012E-7466-9A43-9953-04CB5D6A1236}">
      <dgm:prSet/>
      <dgm:spPr/>
      <dgm:t>
        <a:bodyPr/>
        <a:lstStyle/>
        <a:p>
          <a:endParaRPr lang="en-US"/>
        </a:p>
      </dgm:t>
    </dgm:pt>
    <dgm:pt modelId="{E634B82B-A24D-5A4E-8537-7D895856EA0B}" type="sibTrans" cxnId="{73F6012E-7466-9A43-9953-04CB5D6A1236}">
      <dgm:prSet/>
      <dgm:spPr/>
      <dgm:t>
        <a:bodyPr/>
        <a:lstStyle/>
        <a:p>
          <a:endParaRPr lang="en-US"/>
        </a:p>
      </dgm:t>
    </dgm:pt>
    <dgm:pt modelId="{2BD02AD8-F9AC-CC41-9148-4D70DBA1520E}">
      <dgm:prSet/>
      <dgm:spPr/>
      <dgm:t>
        <a:bodyPr/>
        <a:lstStyle/>
        <a:p>
          <a:r>
            <a:rPr lang="en-US" b="1" i="0" dirty="0"/>
            <a:t>HCP who are symptomatic:</a:t>
          </a:r>
          <a:endParaRPr lang="en-US" dirty="0"/>
        </a:p>
      </dgm:t>
    </dgm:pt>
    <dgm:pt modelId="{6A873A8D-7940-F746-A39C-B94789FEFB58}" type="parTrans" cxnId="{9ECDA708-2367-B14A-B452-8CD6D9A52531}">
      <dgm:prSet/>
      <dgm:spPr/>
      <dgm:t>
        <a:bodyPr/>
        <a:lstStyle/>
        <a:p>
          <a:endParaRPr lang="en-US"/>
        </a:p>
      </dgm:t>
    </dgm:pt>
    <dgm:pt modelId="{65A5B690-69C5-0742-ABCE-45BCD9B79B7E}" type="sibTrans" cxnId="{9ECDA708-2367-B14A-B452-8CD6D9A52531}">
      <dgm:prSet/>
      <dgm:spPr/>
      <dgm:t>
        <a:bodyPr/>
        <a:lstStyle/>
        <a:p>
          <a:endParaRPr lang="en-US"/>
        </a:p>
      </dgm:t>
    </dgm:pt>
    <dgm:pt modelId="{36679DAA-D9CF-1E4E-A530-285FA671720E}" type="pres">
      <dgm:prSet presAssocID="{7BA2848E-5750-4098-B570-D4E82604D654}" presName="linear" presStyleCnt="0">
        <dgm:presLayoutVars>
          <dgm:animLvl val="lvl"/>
          <dgm:resizeHandles val="exact"/>
        </dgm:presLayoutVars>
      </dgm:prSet>
      <dgm:spPr/>
    </dgm:pt>
    <dgm:pt modelId="{8756E9DE-DF06-0E48-893E-900036AE95D8}" type="pres">
      <dgm:prSet presAssocID="{813338B2-DB66-44AB-A2F8-01CCD917ED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2BF9E1-1060-DE4B-831C-0E69256E0618}" type="pres">
      <dgm:prSet presAssocID="{813338B2-DB66-44AB-A2F8-01CCD917EDCF}" presName="childText" presStyleLbl="revTx" presStyleIdx="0" presStyleCnt="3">
        <dgm:presLayoutVars>
          <dgm:bulletEnabled val="1"/>
        </dgm:presLayoutVars>
      </dgm:prSet>
      <dgm:spPr/>
    </dgm:pt>
    <dgm:pt modelId="{5F6C8961-0F4A-974E-8BEE-F81DC658F99C}" type="pres">
      <dgm:prSet presAssocID="{3235BAE4-887A-4879-B6AD-AAF6D0EC41F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9CE289-F06F-E646-BB8F-7ADDC9EFDF5B}" type="pres">
      <dgm:prSet presAssocID="{3235BAE4-887A-4879-B6AD-AAF6D0EC41FB}" presName="childText" presStyleLbl="revTx" presStyleIdx="1" presStyleCnt="3">
        <dgm:presLayoutVars>
          <dgm:bulletEnabled val="1"/>
        </dgm:presLayoutVars>
      </dgm:prSet>
      <dgm:spPr/>
    </dgm:pt>
    <dgm:pt modelId="{72579476-42CB-CA4F-8305-1E38683387B0}" type="pres">
      <dgm:prSet presAssocID="{C7BBE6C3-652D-41FE-9236-2EAA4778934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4140DBA-CC09-B748-A38B-BC75057CAE11}" type="pres">
      <dgm:prSet presAssocID="{C7BBE6C3-652D-41FE-9236-2EAA4778934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7045401-8087-7243-9049-FA23B0BFE37D}" srcId="{2BD02AD8-F9AC-CC41-9148-4D70DBA1520E}" destId="{5B06DAD0-0B5A-134F-9876-292F5D9FBD18}" srcOrd="1" destOrd="0" parTransId="{A853C4AD-010D-9A43-80D8-D6391B451DB6}" sibTransId="{AD4B27E3-155A-5347-85CF-28A3AE895CDA}"/>
    <dgm:cxn modelId="{65675C04-8141-4903-B589-F4699E020932}" srcId="{7BA2848E-5750-4098-B570-D4E82604D654}" destId="{C7BBE6C3-652D-41FE-9236-2EAA47789344}" srcOrd="2" destOrd="0" parTransId="{7147BE21-CBB2-4534-8A90-B69D63AB27F7}" sibTransId="{C1045DD0-7258-4A70-86AD-93218DA1F611}"/>
    <dgm:cxn modelId="{9ECDA708-2367-B14A-B452-8CD6D9A52531}" srcId="{C7BBE6C3-652D-41FE-9236-2EAA47789344}" destId="{2BD02AD8-F9AC-CC41-9148-4D70DBA1520E}" srcOrd="0" destOrd="0" parTransId="{6A873A8D-7940-F746-A39C-B94789FEFB58}" sibTransId="{65A5B690-69C5-0742-ABCE-45BCD9B79B7E}"/>
    <dgm:cxn modelId="{DA083019-F717-E546-BAE5-1FEDDD223931}" srcId="{2BD02AD8-F9AC-CC41-9148-4D70DBA1520E}" destId="{C211ABD4-6F69-A14A-829A-03E38E01CACA}" srcOrd="2" destOrd="0" parTransId="{6847B3C6-FCB6-444F-A8F8-12D4B5C35772}" sibTransId="{56F2B950-755C-6E4C-8EF5-D381A29EC3D4}"/>
    <dgm:cxn modelId="{1BC5D126-762F-47E2-A476-42C71F7A26F4}" srcId="{813338B2-DB66-44AB-A2F8-01CCD917EDCF}" destId="{B9CF3F2E-E477-4D74-85D5-17343E27C8DF}" srcOrd="1" destOrd="0" parTransId="{605FA212-817A-41F8-A0F1-D80F8214E345}" sibTransId="{90D72867-4A72-4E2B-A300-F0EE06E09BD6}"/>
    <dgm:cxn modelId="{73F6012E-7466-9A43-9953-04CB5D6A1236}" srcId="{64611974-5124-ED4F-8EB7-C61B96536DF5}" destId="{DC254E82-DA9B-DC43-BB2F-C6CB800F1003}" srcOrd="0" destOrd="0" parTransId="{CF93CBB4-0617-0A4D-A980-A34EF216FE33}" sibTransId="{E634B82B-A24D-5A4E-8537-7D895856EA0B}"/>
    <dgm:cxn modelId="{AF983436-F0B8-BB48-9303-6D5237062593}" type="presOf" srcId="{B9CF3F2E-E477-4D74-85D5-17343E27C8DF}" destId="{AC2BF9E1-1060-DE4B-831C-0E69256E0618}" srcOrd="0" destOrd="1" presId="urn:microsoft.com/office/officeart/2005/8/layout/vList2"/>
    <dgm:cxn modelId="{D5243736-BDE6-444F-94D9-3053AF3385F5}" srcId="{813338B2-DB66-44AB-A2F8-01CCD917EDCF}" destId="{6B4C7AF6-883F-4DEC-9C5D-EAF0D368C73F}" srcOrd="3" destOrd="0" parTransId="{7CDE8947-54F6-4AE1-A47B-586A72DBB827}" sibTransId="{43C6547E-E77A-4F2C-BAE4-FA2E15AC7BC6}"/>
    <dgm:cxn modelId="{CEAFC23F-97F6-DD49-844C-68A76FB662AF}" type="presOf" srcId="{97E597B0-47E4-F54D-8274-AFA945124A6E}" destId="{54140DBA-CC09-B748-A38B-BC75057CAE11}" srcOrd="0" destOrd="1" presId="urn:microsoft.com/office/officeart/2005/8/layout/vList2"/>
    <dgm:cxn modelId="{EA01BB4B-56E1-1E43-BA0D-741E6AAED04B}" type="presOf" srcId="{5B06DAD0-0B5A-134F-9876-292F5D9FBD18}" destId="{54140DBA-CC09-B748-A38B-BC75057CAE11}" srcOrd="0" destOrd="2" presId="urn:microsoft.com/office/officeart/2005/8/layout/vList2"/>
    <dgm:cxn modelId="{B215BB54-FB16-D344-88B9-FEA660AECBC8}" type="presOf" srcId="{6B4C7AF6-883F-4DEC-9C5D-EAF0D368C73F}" destId="{AC2BF9E1-1060-DE4B-831C-0E69256E0618}" srcOrd="0" destOrd="3" presId="urn:microsoft.com/office/officeart/2005/8/layout/vList2"/>
    <dgm:cxn modelId="{16B07F59-9DCC-EF4C-B9DA-6BA2FD9782EA}" type="presOf" srcId="{C211ABD4-6F69-A14A-829A-03E38E01CACA}" destId="{54140DBA-CC09-B748-A38B-BC75057CAE11}" srcOrd="0" destOrd="3" presId="urn:microsoft.com/office/officeart/2005/8/layout/vList2"/>
    <dgm:cxn modelId="{29452C60-6F05-FA4C-A667-615308A0F87C}" type="presOf" srcId="{DC254E82-DA9B-DC43-BB2F-C6CB800F1003}" destId="{54140DBA-CC09-B748-A38B-BC75057CAE11}" srcOrd="0" destOrd="5" presId="urn:microsoft.com/office/officeart/2005/8/layout/vList2"/>
    <dgm:cxn modelId="{CDD3D46C-7EFD-4156-BF65-1940E5A93C5B}" srcId="{7BA2848E-5750-4098-B570-D4E82604D654}" destId="{813338B2-DB66-44AB-A2F8-01CCD917EDCF}" srcOrd="0" destOrd="0" parTransId="{7E3FF5E6-4054-4F44-9A2B-43C1DD00F1EA}" sibTransId="{E71B3EF5-3DD6-4AE1-82B4-66CBF016F11C}"/>
    <dgm:cxn modelId="{DF5ABD74-5EEC-D54B-B3FC-0185845E55CD}" type="presOf" srcId="{EBFA94FE-C06C-47AF-89B2-CFF16F857D0E}" destId="{AC2BF9E1-1060-DE4B-831C-0E69256E0618}" srcOrd="0" destOrd="0" presId="urn:microsoft.com/office/officeart/2005/8/layout/vList2"/>
    <dgm:cxn modelId="{99DCBA7D-7FF4-E24B-9DAC-25EAFCE2DDBB}" type="presOf" srcId="{7BA2848E-5750-4098-B570-D4E82604D654}" destId="{36679DAA-D9CF-1E4E-A530-285FA671720E}" srcOrd="0" destOrd="0" presId="urn:microsoft.com/office/officeart/2005/8/layout/vList2"/>
    <dgm:cxn modelId="{7D99CE8A-130D-234B-B6C6-651816893766}" type="presOf" srcId="{813338B2-DB66-44AB-A2F8-01CCD917EDCF}" destId="{8756E9DE-DF06-0E48-893E-900036AE95D8}" srcOrd="0" destOrd="0" presId="urn:microsoft.com/office/officeart/2005/8/layout/vList2"/>
    <dgm:cxn modelId="{F164D991-924A-C342-8D07-D7A787F4FF07}" type="presOf" srcId="{D77B4489-2E27-4B88-8944-EEA24589A282}" destId="{9B9CE289-F06F-E646-BB8F-7ADDC9EFDF5B}" srcOrd="0" destOrd="0" presId="urn:microsoft.com/office/officeart/2005/8/layout/vList2"/>
    <dgm:cxn modelId="{1853DF92-381E-A847-8863-2153438C681F}" srcId="{2BD02AD8-F9AC-CC41-9148-4D70DBA1520E}" destId="{97E597B0-47E4-F54D-8274-AFA945124A6E}" srcOrd="0" destOrd="0" parTransId="{0EBE85BE-158C-DF49-81A4-34DC2EBBE213}" sibTransId="{8A7D042B-3F88-6442-B8B0-66101A52F4C2}"/>
    <dgm:cxn modelId="{1E230AA7-8945-124A-B9C5-10C11EFD022A}" type="presOf" srcId="{64611974-5124-ED4F-8EB7-C61B96536DF5}" destId="{54140DBA-CC09-B748-A38B-BC75057CAE11}" srcOrd="0" destOrd="4" presId="urn:microsoft.com/office/officeart/2005/8/layout/vList2"/>
    <dgm:cxn modelId="{A4438BAB-317D-40B1-804C-E891FC4C3BB6}" srcId="{7BA2848E-5750-4098-B570-D4E82604D654}" destId="{3235BAE4-887A-4879-B6AD-AAF6D0EC41FB}" srcOrd="1" destOrd="0" parTransId="{10D69EE9-B63F-4CBA-8440-E961CD8F8B3D}" sibTransId="{2E398B8C-C586-4D48-A17B-80C820FF1884}"/>
    <dgm:cxn modelId="{339B2FB0-FB25-E34C-8435-80B466B1D6C0}" type="presOf" srcId="{2BD02AD8-F9AC-CC41-9148-4D70DBA1520E}" destId="{54140DBA-CC09-B748-A38B-BC75057CAE11}" srcOrd="0" destOrd="0" presId="urn:microsoft.com/office/officeart/2005/8/layout/vList2"/>
    <dgm:cxn modelId="{E718E2B0-ED2E-8B48-9C8B-AAA9BFE3B3B7}" type="presOf" srcId="{C7BBE6C3-652D-41FE-9236-2EAA47789344}" destId="{72579476-42CB-CA4F-8305-1E38683387B0}" srcOrd="0" destOrd="0" presId="urn:microsoft.com/office/officeart/2005/8/layout/vList2"/>
    <dgm:cxn modelId="{94152DC4-D344-294C-8C00-C27912E0734F}" type="presOf" srcId="{3235BAE4-887A-4879-B6AD-AAF6D0EC41FB}" destId="{5F6C8961-0F4A-974E-8BEE-F81DC658F99C}" srcOrd="0" destOrd="0" presId="urn:microsoft.com/office/officeart/2005/8/layout/vList2"/>
    <dgm:cxn modelId="{A26095CD-4C97-D74A-9120-E97614B2FCB4}" srcId="{C7BBE6C3-652D-41FE-9236-2EAA47789344}" destId="{64611974-5124-ED4F-8EB7-C61B96536DF5}" srcOrd="1" destOrd="0" parTransId="{89223A4A-9FF6-4245-B5D8-00C1E489BF4D}" sibTransId="{05ABDD24-CDEB-9D4E-8581-C75E1E0FDD9B}"/>
    <dgm:cxn modelId="{A78A4CCF-7C06-4DEF-9CD3-88CD74CB790F}" srcId="{813338B2-DB66-44AB-A2F8-01CCD917EDCF}" destId="{EBFA94FE-C06C-47AF-89B2-CFF16F857D0E}" srcOrd="0" destOrd="0" parTransId="{2D630CBF-F972-4650-9099-E2B6352068D8}" sibTransId="{D5569474-070C-448F-BE26-296F70A4B927}"/>
    <dgm:cxn modelId="{6549E0CF-EDD7-4215-8E85-E55A6BA57033}" srcId="{813338B2-DB66-44AB-A2F8-01CCD917EDCF}" destId="{C15E9B9E-F136-4EB3-B20E-987B0839E5DC}" srcOrd="2" destOrd="0" parTransId="{AE1C1031-2CFD-4C8D-BDB0-7A0E6E3AE52D}" sibTransId="{4D7192BE-A1DE-4D85-AA81-F20B95EEA28F}"/>
    <dgm:cxn modelId="{B9448BE4-E150-4BCA-87AE-662530BE171B}" srcId="{3235BAE4-887A-4879-B6AD-AAF6D0EC41FB}" destId="{D77B4489-2E27-4B88-8944-EEA24589A282}" srcOrd="0" destOrd="0" parTransId="{0473F301-BC11-4AED-AE89-6D80A11C7B35}" sibTransId="{48CF390A-780D-4854-A238-ACFEF975B471}"/>
    <dgm:cxn modelId="{CA5035F7-AF27-7F4B-A301-A117DAE64AAB}" type="presOf" srcId="{C15E9B9E-F136-4EB3-B20E-987B0839E5DC}" destId="{AC2BF9E1-1060-DE4B-831C-0E69256E0618}" srcOrd="0" destOrd="2" presId="urn:microsoft.com/office/officeart/2005/8/layout/vList2"/>
    <dgm:cxn modelId="{01080928-A9D8-2940-B74E-FDE164FC6BEA}" type="presParOf" srcId="{36679DAA-D9CF-1E4E-A530-285FA671720E}" destId="{8756E9DE-DF06-0E48-893E-900036AE95D8}" srcOrd="0" destOrd="0" presId="urn:microsoft.com/office/officeart/2005/8/layout/vList2"/>
    <dgm:cxn modelId="{812290E2-679F-F945-A055-0708BB7B996C}" type="presParOf" srcId="{36679DAA-D9CF-1E4E-A530-285FA671720E}" destId="{AC2BF9E1-1060-DE4B-831C-0E69256E0618}" srcOrd="1" destOrd="0" presId="urn:microsoft.com/office/officeart/2005/8/layout/vList2"/>
    <dgm:cxn modelId="{7DD58260-211D-4B4A-8158-B8F783C41DDC}" type="presParOf" srcId="{36679DAA-D9CF-1E4E-A530-285FA671720E}" destId="{5F6C8961-0F4A-974E-8BEE-F81DC658F99C}" srcOrd="2" destOrd="0" presId="urn:microsoft.com/office/officeart/2005/8/layout/vList2"/>
    <dgm:cxn modelId="{E88716DF-C830-314C-87A6-E561982B8A9D}" type="presParOf" srcId="{36679DAA-D9CF-1E4E-A530-285FA671720E}" destId="{9B9CE289-F06F-E646-BB8F-7ADDC9EFDF5B}" srcOrd="3" destOrd="0" presId="urn:microsoft.com/office/officeart/2005/8/layout/vList2"/>
    <dgm:cxn modelId="{7055C22E-7DF2-D64F-9972-6C47E4E2EAE1}" type="presParOf" srcId="{36679DAA-D9CF-1E4E-A530-285FA671720E}" destId="{72579476-42CB-CA4F-8305-1E38683387B0}" srcOrd="4" destOrd="0" presId="urn:microsoft.com/office/officeart/2005/8/layout/vList2"/>
    <dgm:cxn modelId="{01B7C245-B2CA-8D4C-B5F8-439EDD5F9F0C}" type="presParOf" srcId="{36679DAA-D9CF-1E4E-A530-285FA671720E}" destId="{54140DBA-CC09-B748-A38B-BC75057CAE1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AB4566-A6B5-4CEE-A9AE-5BFCBC834915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6BCC79-7CAD-4035-BE43-8C90274DCCA5}">
      <dgm:prSet/>
      <dgm:spPr/>
      <dgm:t>
        <a:bodyPr/>
        <a:lstStyle/>
        <a:p>
          <a:r>
            <a:rPr lang="en-US" dirty="0"/>
            <a:t>Nirmatrelvir  300 mg/ritonavir  100 mg, orally </a:t>
          </a:r>
          <a:r>
            <a:rPr lang="en-US" b="0" dirty="0"/>
            <a:t>(Paxlovid). 		</a:t>
          </a:r>
          <a:r>
            <a:rPr lang="en-US" b="1" dirty="0"/>
            <a:t>AIIa </a:t>
          </a:r>
        </a:p>
      </dgm:t>
    </dgm:pt>
    <dgm:pt modelId="{63E9C24B-FC47-47AB-9DB6-00A0FBB37B10}" type="parTrans" cxnId="{6525DF38-9EBB-4F7D-B113-9215742C66EF}">
      <dgm:prSet/>
      <dgm:spPr/>
      <dgm:t>
        <a:bodyPr/>
        <a:lstStyle/>
        <a:p>
          <a:endParaRPr lang="en-US"/>
        </a:p>
      </dgm:t>
    </dgm:pt>
    <dgm:pt modelId="{F7F8A2BB-63EC-400A-A206-D6472BA8E20B}" type="sibTrans" cxnId="{6525DF38-9EBB-4F7D-B113-9215742C66EF}">
      <dgm:prSet/>
      <dgm:spPr/>
      <dgm:t>
        <a:bodyPr/>
        <a:lstStyle/>
        <a:p>
          <a:endParaRPr lang="en-US"/>
        </a:p>
      </dgm:t>
    </dgm:pt>
    <dgm:pt modelId="{5CBB2286-5881-4407-9305-0ACE999A6A3B}">
      <dgm:prSet custT="1"/>
      <dgm:spPr/>
      <dgm:t>
        <a:bodyPr/>
        <a:lstStyle/>
        <a:p>
          <a:r>
            <a:rPr lang="en-US" sz="1400" dirty="0"/>
            <a:t>Has significant and complex drug-drug interactions, primarily due to the ritonavir component. </a:t>
          </a:r>
        </a:p>
      </dgm:t>
    </dgm:pt>
    <dgm:pt modelId="{0CCFF3D6-216D-4EB4-B6E0-40653A49F80E}" type="parTrans" cxnId="{5E076A49-D180-433B-9F18-A2B3FF9CBD34}">
      <dgm:prSet/>
      <dgm:spPr/>
      <dgm:t>
        <a:bodyPr/>
        <a:lstStyle/>
        <a:p>
          <a:endParaRPr lang="en-US"/>
        </a:p>
      </dgm:t>
    </dgm:pt>
    <dgm:pt modelId="{828D85FA-0649-40F7-B442-147C75C42824}" type="sibTrans" cxnId="{5E076A49-D180-433B-9F18-A2B3FF9CBD34}">
      <dgm:prSet/>
      <dgm:spPr/>
      <dgm:t>
        <a:bodyPr/>
        <a:lstStyle/>
        <a:p>
          <a:endParaRPr lang="en-US"/>
        </a:p>
      </dgm:t>
    </dgm:pt>
    <dgm:pt modelId="{576FC502-04EC-4487-94E3-019011896517}">
      <dgm:prSet/>
      <dgm:spPr/>
      <dgm:t>
        <a:bodyPr/>
        <a:lstStyle/>
        <a:p>
          <a:r>
            <a:rPr lang="en-US" dirty="0"/>
            <a:t>Sotrovimab 500 mg IV						</a:t>
          </a:r>
          <a:r>
            <a:rPr lang="en-US" b="1" dirty="0"/>
            <a:t>AIIa</a:t>
          </a:r>
        </a:p>
      </dgm:t>
    </dgm:pt>
    <dgm:pt modelId="{75F7599F-A18B-4298-912C-F888C6D85795}" type="parTrans" cxnId="{80EDEDF8-298D-48A3-A5FE-5912D8BBF5D7}">
      <dgm:prSet/>
      <dgm:spPr/>
      <dgm:t>
        <a:bodyPr/>
        <a:lstStyle/>
        <a:p>
          <a:endParaRPr lang="en-US"/>
        </a:p>
      </dgm:t>
    </dgm:pt>
    <dgm:pt modelId="{44613039-B498-4F92-A2DC-CE6BAC8C331F}" type="sibTrans" cxnId="{80EDEDF8-298D-48A3-A5FE-5912D8BBF5D7}">
      <dgm:prSet/>
      <dgm:spPr/>
      <dgm:t>
        <a:bodyPr/>
        <a:lstStyle/>
        <a:p>
          <a:endParaRPr lang="en-US"/>
        </a:p>
      </dgm:t>
    </dgm:pt>
    <dgm:pt modelId="{A117FC97-51A1-7541-8D7C-30A69E8D24D8}">
      <dgm:prSet custT="1"/>
      <dgm:spPr/>
      <dgm:t>
        <a:bodyPr/>
        <a:lstStyle/>
        <a:p>
          <a:r>
            <a:rPr lang="en-US" sz="1400" dirty="0"/>
            <a:t>Initiated ASAP </a:t>
          </a:r>
          <a:r>
            <a:rPr lang="en-US" sz="1400" b="1" dirty="0"/>
            <a:t>within 5 days </a:t>
          </a:r>
          <a:r>
            <a:rPr lang="en-US" sz="1400" dirty="0"/>
            <a:t>of symptom onset, orally twice daily in those aged ≥12 years and weighing ≥40 kg. </a:t>
          </a:r>
        </a:p>
      </dgm:t>
    </dgm:pt>
    <dgm:pt modelId="{0F75EF06-1E9B-D54E-BD90-6EC5BA8A3CE3}" type="parTrans" cxnId="{BCFC7817-5A1E-0742-A779-A907D1133095}">
      <dgm:prSet/>
      <dgm:spPr/>
      <dgm:t>
        <a:bodyPr/>
        <a:lstStyle/>
        <a:p>
          <a:endParaRPr lang="en-US"/>
        </a:p>
      </dgm:t>
    </dgm:pt>
    <dgm:pt modelId="{9DE00B2E-004D-E94B-9EE7-1449B8E26CE8}" type="sibTrans" cxnId="{BCFC7817-5A1E-0742-A779-A907D1133095}">
      <dgm:prSet/>
      <dgm:spPr/>
      <dgm:t>
        <a:bodyPr/>
        <a:lstStyle/>
        <a:p>
          <a:endParaRPr lang="en-US"/>
        </a:p>
      </dgm:t>
    </dgm:pt>
    <dgm:pt modelId="{82E53FEB-80D7-6249-96C6-37483E9EC585}">
      <dgm:prSet custT="1"/>
      <dgm:spPr/>
      <dgm:t>
        <a:bodyPr/>
        <a:lstStyle/>
        <a:p>
          <a:r>
            <a:rPr lang="en-US" sz="1400" dirty="0"/>
            <a:t>Initiate  ASAP </a:t>
          </a:r>
          <a:r>
            <a:rPr lang="en-US" sz="1400" b="1" dirty="0"/>
            <a:t>within 10 days </a:t>
          </a:r>
          <a:r>
            <a:rPr lang="en-US" sz="1400" dirty="0"/>
            <a:t>of symptom onset, , single IV infusion for those aged ≥12 years and weighing ≥40 kg, in areas with a high prevalence of Omicron</a:t>
          </a:r>
        </a:p>
      </dgm:t>
    </dgm:pt>
    <dgm:pt modelId="{98AA410C-7B93-474A-8A14-D7421B3CEE8D}" type="parTrans" cxnId="{1E997649-E44B-4342-85F8-CCB5C42AD81E}">
      <dgm:prSet/>
      <dgm:spPr/>
      <dgm:t>
        <a:bodyPr/>
        <a:lstStyle/>
        <a:p>
          <a:endParaRPr lang="en-US"/>
        </a:p>
      </dgm:t>
    </dgm:pt>
    <dgm:pt modelId="{813FF6E9-078F-7E4F-8D5E-57D1D8D0583C}" type="sibTrans" cxnId="{1E997649-E44B-4342-85F8-CCB5C42AD81E}">
      <dgm:prSet/>
      <dgm:spPr/>
      <dgm:t>
        <a:bodyPr/>
        <a:lstStyle/>
        <a:p>
          <a:endParaRPr lang="en-US"/>
        </a:p>
      </dgm:t>
    </dgm:pt>
    <dgm:pt modelId="{C3958C2E-72A5-7944-8A8E-6DE20D434133}">
      <dgm:prSet custT="1"/>
      <dgm:spPr/>
      <dgm:t>
        <a:bodyPr/>
        <a:lstStyle/>
        <a:p>
          <a:r>
            <a:rPr lang="en-US" sz="1400" dirty="0"/>
            <a:t>Patients should be observed for at least 1 hour after infusion.</a:t>
          </a:r>
        </a:p>
      </dgm:t>
    </dgm:pt>
    <dgm:pt modelId="{5F70D149-5D8B-4242-B1F5-00276343B34C}" type="parTrans" cxnId="{EF81FCC4-DE10-D340-9CC3-9B2E1115932B}">
      <dgm:prSet/>
      <dgm:spPr/>
      <dgm:t>
        <a:bodyPr/>
        <a:lstStyle/>
        <a:p>
          <a:endParaRPr lang="en-US"/>
        </a:p>
      </dgm:t>
    </dgm:pt>
    <dgm:pt modelId="{A0A066F5-FB84-F347-AA2A-35A75705F076}" type="sibTrans" cxnId="{EF81FCC4-DE10-D340-9CC3-9B2E1115932B}">
      <dgm:prSet/>
      <dgm:spPr/>
      <dgm:t>
        <a:bodyPr/>
        <a:lstStyle/>
        <a:p>
          <a:endParaRPr lang="en-US"/>
        </a:p>
      </dgm:t>
    </dgm:pt>
    <dgm:pt modelId="{DAF870E9-A822-E04A-B705-FD2FDBF84866}">
      <dgm:prSet custT="1"/>
      <dgm:spPr/>
      <dgm:t>
        <a:bodyPr/>
        <a:lstStyle/>
        <a:p>
          <a:r>
            <a:rPr lang="en-US" sz="2500" dirty="0"/>
            <a:t>Remdesivir 100 mg IV						           </a:t>
          </a:r>
          <a:r>
            <a:rPr lang="en-US" sz="2500" b="1" dirty="0"/>
            <a:t>BIIa</a:t>
          </a:r>
        </a:p>
      </dgm:t>
    </dgm:pt>
    <dgm:pt modelId="{5912BEA7-516A-BD48-B1A0-A7B7478BDFB9}" type="parTrans" cxnId="{D0910844-DBF5-6649-8730-3C4BAF3BD780}">
      <dgm:prSet/>
      <dgm:spPr/>
      <dgm:t>
        <a:bodyPr/>
        <a:lstStyle/>
        <a:p>
          <a:endParaRPr lang="en-US"/>
        </a:p>
      </dgm:t>
    </dgm:pt>
    <dgm:pt modelId="{A85743E7-4143-2D4C-A15B-41786A60386E}" type="sibTrans" cxnId="{D0910844-DBF5-6649-8730-3C4BAF3BD780}">
      <dgm:prSet/>
      <dgm:spPr/>
      <dgm:t>
        <a:bodyPr/>
        <a:lstStyle/>
        <a:p>
          <a:endParaRPr lang="en-US"/>
        </a:p>
      </dgm:t>
    </dgm:pt>
    <dgm:pt modelId="{56C72D42-7012-3A4A-9C7B-2E311BEE84DE}">
      <dgm:prSet custT="1"/>
      <dgm:spPr/>
      <dgm:t>
        <a:bodyPr/>
        <a:lstStyle/>
        <a:p>
          <a:r>
            <a:rPr lang="en-US" sz="1400" dirty="0"/>
            <a:t>Initiate ASAP </a:t>
          </a:r>
          <a:r>
            <a:rPr lang="en-US" sz="1400" b="1" dirty="0"/>
            <a:t>within 7 days </a:t>
          </a:r>
          <a:r>
            <a:rPr lang="en-US" sz="1400" dirty="0"/>
            <a:t>of symptom onset. Remdesivir IV, 200 mg on Day 1, 100 mg daily on Days 2 and 3. for those aged ≥12 years and weighing ≥40 kg  </a:t>
          </a:r>
        </a:p>
      </dgm:t>
    </dgm:pt>
    <dgm:pt modelId="{6971FABE-32AA-9B4E-AF77-A386F958C118}" type="sibTrans" cxnId="{69CA119D-179C-7B44-8A3B-D95A38A076E1}">
      <dgm:prSet/>
      <dgm:spPr/>
      <dgm:t>
        <a:bodyPr/>
        <a:lstStyle/>
        <a:p>
          <a:endParaRPr lang="en-US"/>
        </a:p>
      </dgm:t>
    </dgm:pt>
    <dgm:pt modelId="{2E08D11E-201B-7E42-875A-84D262B412FF}" type="parTrans" cxnId="{69CA119D-179C-7B44-8A3B-D95A38A076E1}">
      <dgm:prSet/>
      <dgm:spPr/>
      <dgm:t>
        <a:bodyPr/>
        <a:lstStyle/>
        <a:p>
          <a:endParaRPr lang="en-US"/>
        </a:p>
      </dgm:t>
    </dgm:pt>
    <dgm:pt modelId="{76818037-EFCE-B24D-B295-C50BF8C191C9}">
      <dgm:prSet custT="1"/>
      <dgm:spPr/>
      <dgm:t>
        <a:bodyPr/>
        <a:lstStyle/>
        <a:p>
          <a:r>
            <a:rPr lang="en-US" sz="1400" dirty="0"/>
            <a:t>NIH recommends 1 hour of observation, but this was not required in the clinical trial</a:t>
          </a:r>
        </a:p>
      </dgm:t>
    </dgm:pt>
    <dgm:pt modelId="{7C9223F6-F171-6E45-B950-A4FC0E85CCEE}" type="parTrans" cxnId="{D835CF2F-D7B2-1A46-A936-7C84F903AFFC}">
      <dgm:prSet/>
      <dgm:spPr/>
      <dgm:t>
        <a:bodyPr/>
        <a:lstStyle/>
        <a:p>
          <a:endParaRPr lang="en-US"/>
        </a:p>
      </dgm:t>
    </dgm:pt>
    <dgm:pt modelId="{1A78D405-ECBC-4540-90FC-2BE91DBAF284}" type="sibTrans" cxnId="{D835CF2F-D7B2-1A46-A936-7C84F903AFFC}">
      <dgm:prSet/>
      <dgm:spPr/>
      <dgm:t>
        <a:bodyPr/>
        <a:lstStyle/>
        <a:p>
          <a:endParaRPr lang="en-US"/>
        </a:p>
      </dgm:t>
    </dgm:pt>
    <dgm:pt modelId="{A24F9478-024E-4149-BE4E-443159E11EE1}">
      <dgm:prSet custT="1"/>
      <dgm:spPr/>
      <dgm:t>
        <a:bodyPr/>
        <a:lstStyle/>
        <a:p>
          <a:r>
            <a:rPr lang="en-US" sz="1400" dirty="0"/>
            <a:t>Outpatient treatment would be an off-label indication. </a:t>
          </a:r>
        </a:p>
      </dgm:t>
    </dgm:pt>
    <dgm:pt modelId="{35CD5F9F-6113-4D4B-92AA-37730FEC71AF}" type="parTrans" cxnId="{2363D011-24BA-5749-9B8F-6479910E3581}">
      <dgm:prSet/>
      <dgm:spPr/>
      <dgm:t>
        <a:bodyPr/>
        <a:lstStyle/>
        <a:p>
          <a:endParaRPr lang="en-US"/>
        </a:p>
      </dgm:t>
    </dgm:pt>
    <dgm:pt modelId="{46328A1C-3E26-2645-9AF4-20C016E022B6}" type="sibTrans" cxnId="{2363D011-24BA-5749-9B8F-6479910E3581}">
      <dgm:prSet/>
      <dgm:spPr/>
      <dgm:t>
        <a:bodyPr/>
        <a:lstStyle/>
        <a:p>
          <a:endParaRPr lang="en-US"/>
        </a:p>
      </dgm:t>
    </dgm:pt>
    <dgm:pt modelId="{B53DEBDF-8B9F-BA4B-90DA-94A18112DE1F}">
      <dgm:prSet custT="1"/>
      <dgm:spPr/>
      <dgm:t>
        <a:bodyPr/>
        <a:lstStyle/>
        <a:p>
          <a:r>
            <a:rPr lang="en-US" sz="1400" dirty="0"/>
            <a:t>Carefully review the patient’s concomitant medications, including OTC medications and herbal supplements</a:t>
          </a:r>
          <a:r>
            <a:rPr lang="en-US" sz="1200" dirty="0"/>
            <a:t>. </a:t>
          </a:r>
        </a:p>
      </dgm:t>
    </dgm:pt>
    <dgm:pt modelId="{61F99953-09DC-B246-91FC-F7FD0A0D1F77}" type="parTrans" cxnId="{0DB0CB76-B234-2143-B1BB-57C51732115A}">
      <dgm:prSet/>
      <dgm:spPr/>
      <dgm:t>
        <a:bodyPr/>
        <a:lstStyle/>
        <a:p>
          <a:endParaRPr lang="en-US"/>
        </a:p>
      </dgm:t>
    </dgm:pt>
    <dgm:pt modelId="{DBEEAA07-F904-3D4C-9BE6-BD9F1D5C3888}" type="sibTrans" cxnId="{0DB0CB76-B234-2143-B1BB-57C51732115A}">
      <dgm:prSet/>
      <dgm:spPr/>
      <dgm:t>
        <a:bodyPr/>
        <a:lstStyle/>
        <a:p>
          <a:endParaRPr lang="en-US"/>
        </a:p>
      </dgm:t>
    </dgm:pt>
    <dgm:pt modelId="{A0B8E066-48BE-5B47-B16F-7A96BD5EBDF8}" type="pres">
      <dgm:prSet presAssocID="{46AB4566-A6B5-4CEE-A9AE-5BFCBC834915}" presName="linear" presStyleCnt="0">
        <dgm:presLayoutVars>
          <dgm:animLvl val="lvl"/>
          <dgm:resizeHandles val="exact"/>
        </dgm:presLayoutVars>
      </dgm:prSet>
      <dgm:spPr/>
    </dgm:pt>
    <dgm:pt modelId="{DA40529B-8467-EB41-8150-F65F22551CBE}" type="pres">
      <dgm:prSet presAssocID="{B96BCC79-7CAD-4035-BE43-8C90274DCCA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9D1421-EA05-B142-9894-429E54379772}" type="pres">
      <dgm:prSet presAssocID="{B96BCC79-7CAD-4035-BE43-8C90274DCCA5}" presName="childText" presStyleLbl="revTx" presStyleIdx="0" presStyleCnt="3">
        <dgm:presLayoutVars>
          <dgm:bulletEnabled val="1"/>
        </dgm:presLayoutVars>
      </dgm:prSet>
      <dgm:spPr/>
    </dgm:pt>
    <dgm:pt modelId="{E1123ACB-D5D1-114F-A507-5CBDF2177E58}" type="pres">
      <dgm:prSet presAssocID="{576FC502-04EC-4487-94E3-0190118965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D17D1FF-0457-F048-A0BB-04CD168BF7C5}" type="pres">
      <dgm:prSet presAssocID="{576FC502-04EC-4487-94E3-019011896517}" presName="childText" presStyleLbl="revTx" presStyleIdx="1" presStyleCnt="3">
        <dgm:presLayoutVars>
          <dgm:bulletEnabled val="1"/>
        </dgm:presLayoutVars>
      </dgm:prSet>
      <dgm:spPr/>
    </dgm:pt>
    <dgm:pt modelId="{D8636AF2-7667-8F47-BADC-593050E2F9E5}" type="pres">
      <dgm:prSet presAssocID="{DAF870E9-A822-E04A-B705-FD2FDBF8486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B74237D-FAD1-2543-99BD-6419B62E2669}" type="pres">
      <dgm:prSet presAssocID="{DAF870E9-A822-E04A-B705-FD2FDBF8486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363D011-24BA-5749-9B8F-6479910E3581}" srcId="{DAF870E9-A822-E04A-B705-FD2FDBF84866}" destId="{A24F9478-024E-4149-BE4E-443159E11EE1}" srcOrd="2" destOrd="0" parTransId="{35CD5F9F-6113-4D4B-92AA-37730FEC71AF}" sibTransId="{46328A1C-3E26-2645-9AF4-20C016E022B6}"/>
    <dgm:cxn modelId="{BCFC7817-5A1E-0742-A779-A907D1133095}" srcId="{B96BCC79-7CAD-4035-BE43-8C90274DCCA5}" destId="{A117FC97-51A1-7541-8D7C-30A69E8D24D8}" srcOrd="0" destOrd="0" parTransId="{0F75EF06-1E9B-D54E-BD90-6EC5BA8A3CE3}" sibTransId="{9DE00B2E-004D-E94B-9EE7-1449B8E26CE8}"/>
    <dgm:cxn modelId="{35A8EF2D-D5CD-6C41-AABA-1C4E75D26364}" type="presOf" srcId="{A117FC97-51A1-7541-8D7C-30A69E8D24D8}" destId="{509D1421-EA05-B142-9894-429E54379772}" srcOrd="0" destOrd="0" presId="urn:microsoft.com/office/officeart/2005/8/layout/vList2"/>
    <dgm:cxn modelId="{534D7D2F-C151-7047-B75E-8A0A23FAB8D5}" type="presOf" srcId="{DAF870E9-A822-E04A-B705-FD2FDBF84866}" destId="{D8636AF2-7667-8F47-BADC-593050E2F9E5}" srcOrd="0" destOrd="0" presId="urn:microsoft.com/office/officeart/2005/8/layout/vList2"/>
    <dgm:cxn modelId="{D835CF2F-D7B2-1A46-A936-7C84F903AFFC}" srcId="{DAF870E9-A822-E04A-B705-FD2FDBF84866}" destId="{76818037-EFCE-B24D-B295-C50BF8C191C9}" srcOrd="1" destOrd="0" parTransId="{7C9223F6-F171-6E45-B950-A4FC0E85CCEE}" sibTransId="{1A78D405-ECBC-4540-90FC-2BE91DBAF284}"/>
    <dgm:cxn modelId="{6525DF38-9EBB-4F7D-B113-9215742C66EF}" srcId="{46AB4566-A6B5-4CEE-A9AE-5BFCBC834915}" destId="{B96BCC79-7CAD-4035-BE43-8C90274DCCA5}" srcOrd="0" destOrd="0" parTransId="{63E9C24B-FC47-47AB-9DB6-00A0FBB37B10}" sibTransId="{F7F8A2BB-63EC-400A-A206-D6472BA8E20B}"/>
    <dgm:cxn modelId="{4CE21E3A-64B3-4E47-AD02-352E7CFD2F70}" type="presOf" srcId="{576FC502-04EC-4487-94E3-019011896517}" destId="{E1123ACB-D5D1-114F-A507-5CBDF2177E58}" srcOrd="0" destOrd="0" presId="urn:microsoft.com/office/officeart/2005/8/layout/vList2"/>
    <dgm:cxn modelId="{D0910844-DBF5-6649-8730-3C4BAF3BD780}" srcId="{46AB4566-A6B5-4CEE-A9AE-5BFCBC834915}" destId="{DAF870E9-A822-E04A-B705-FD2FDBF84866}" srcOrd="2" destOrd="0" parTransId="{5912BEA7-516A-BD48-B1A0-A7B7478BDFB9}" sibTransId="{A85743E7-4143-2D4C-A15B-41786A60386E}"/>
    <dgm:cxn modelId="{5E076A49-D180-433B-9F18-A2B3FF9CBD34}" srcId="{B96BCC79-7CAD-4035-BE43-8C90274DCCA5}" destId="{5CBB2286-5881-4407-9305-0ACE999A6A3B}" srcOrd="1" destOrd="0" parTransId="{0CCFF3D6-216D-4EB4-B6E0-40653A49F80E}" sibTransId="{828D85FA-0649-40F7-B442-147C75C42824}"/>
    <dgm:cxn modelId="{1E997649-E44B-4342-85F8-CCB5C42AD81E}" srcId="{576FC502-04EC-4487-94E3-019011896517}" destId="{82E53FEB-80D7-6249-96C6-37483E9EC585}" srcOrd="0" destOrd="0" parTransId="{98AA410C-7B93-474A-8A14-D7421B3CEE8D}" sibTransId="{813FF6E9-078F-7E4F-8D5E-57D1D8D0583C}"/>
    <dgm:cxn modelId="{8CB19C52-35FB-BA43-A1C4-D773227D9A42}" type="presOf" srcId="{B96BCC79-7CAD-4035-BE43-8C90274DCCA5}" destId="{DA40529B-8467-EB41-8150-F65F22551CBE}" srcOrd="0" destOrd="0" presId="urn:microsoft.com/office/officeart/2005/8/layout/vList2"/>
    <dgm:cxn modelId="{0DB0CB76-B234-2143-B1BB-57C51732115A}" srcId="{B96BCC79-7CAD-4035-BE43-8C90274DCCA5}" destId="{B53DEBDF-8B9F-BA4B-90DA-94A18112DE1F}" srcOrd="2" destOrd="0" parTransId="{61F99953-09DC-B246-91FC-F7FD0A0D1F77}" sibTransId="{DBEEAA07-F904-3D4C-9BE6-BD9F1D5C3888}"/>
    <dgm:cxn modelId="{7A8C2782-FF6F-0143-97A7-B7E15F42097E}" type="presOf" srcId="{A24F9478-024E-4149-BE4E-443159E11EE1}" destId="{AB74237D-FAD1-2543-99BD-6419B62E2669}" srcOrd="0" destOrd="2" presId="urn:microsoft.com/office/officeart/2005/8/layout/vList2"/>
    <dgm:cxn modelId="{4AE3778D-BD66-7149-9678-E060B96124BC}" type="presOf" srcId="{76818037-EFCE-B24D-B295-C50BF8C191C9}" destId="{AB74237D-FAD1-2543-99BD-6419B62E2669}" srcOrd="0" destOrd="1" presId="urn:microsoft.com/office/officeart/2005/8/layout/vList2"/>
    <dgm:cxn modelId="{69CA119D-179C-7B44-8A3B-D95A38A076E1}" srcId="{DAF870E9-A822-E04A-B705-FD2FDBF84866}" destId="{56C72D42-7012-3A4A-9C7B-2E311BEE84DE}" srcOrd="0" destOrd="0" parTransId="{2E08D11E-201B-7E42-875A-84D262B412FF}" sibTransId="{6971FABE-32AA-9B4E-AF77-A386F958C118}"/>
    <dgm:cxn modelId="{FBBE30AE-1C83-EC47-8C54-DEF292333F5D}" type="presOf" srcId="{5CBB2286-5881-4407-9305-0ACE999A6A3B}" destId="{509D1421-EA05-B142-9894-429E54379772}" srcOrd="0" destOrd="1" presId="urn:microsoft.com/office/officeart/2005/8/layout/vList2"/>
    <dgm:cxn modelId="{EEE86EBD-FCC5-EF40-826E-C90F48FA4B74}" type="presOf" srcId="{46AB4566-A6B5-4CEE-A9AE-5BFCBC834915}" destId="{A0B8E066-48BE-5B47-B16F-7A96BD5EBDF8}" srcOrd="0" destOrd="0" presId="urn:microsoft.com/office/officeart/2005/8/layout/vList2"/>
    <dgm:cxn modelId="{EF81FCC4-DE10-D340-9CC3-9B2E1115932B}" srcId="{576FC502-04EC-4487-94E3-019011896517}" destId="{C3958C2E-72A5-7944-8A8E-6DE20D434133}" srcOrd="1" destOrd="0" parTransId="{5F70D149-5D8B-4242-B1F5-00276343B34C}" sibTransId="{A0A066F5-FB84-F347-AA2A-35A75705F076}"/>
    <dgm:cxn modelId="{E392A5C6-70C5-3B42-AA3C-2B2236595810}" type="presOf" srcId="{B53DEBDF-8B9F-BA4B-90DA-94A18112DE1F}" destId="{509D1421-EA05-B142-9894-429E54379772}" srcOrd="0" destOrd="2" presId="urn:microsoft.com/office/officeart/2005/8/layout/vList2"/>
    <dgm:cxn modelId="{92997AC9-BB9A-374A-B963-68E7220D6A2D}" type="presOf" srcId="{C3958C2E-72A5-7944-8A8E-6DE20D434133}" destId="{0D17D1FF-0457-F048-A0BB-04CD168BF7C5}" srcOrd="0" destOrd="1" presId="urn:microsoft.com/office/officeart/2005/8/layout/vList2"/>
    <dgm:cxn modelId="{722778DF-4894-9044-849E-351430809602}" type="presOf" srcId="{82E53FEB-80D7-6249-96C6-37483E9EC585}" destId="{0D17D1FF-0457-F048-A0BB-04CD168BF7C5}" srcOrd="0" destOrd="0" presId="urn:microsoft.com/office/officeart/2005/8/layout/vList2"/>
    <dgm:cxn modelId="{8C3F63F8-49EC-7E45-A994-FE59668A0949}" type="presOf" srcId="{56C72D42-7012-3A4A-9C7B-2E311BEE84DE}" destId="{AB74237D-FAD1-2543-99BD-6419B62E2669}" srcOrd="0" destOrd="0" presId="urn:microsoft.com/office/officeart/2005/8/layout/vList2"/>
    <dgm:cxn modelId="{80EDEDF8-298D-48A3-A5FE-5912D8BBF5D7}" srcId="{46AB4566-A6B5-4CEE-A9AE-5BFCBC834915}" destId="{576FC502-04EC-4487-94E3-019011896517}" srcOrd="1" destOrd="0" parTransId="{75F7599F-A18B-4298-912C-F888C6D85795}" sibTransId="{44613039-B498-4F92-A2DC-CE6BAC8C331F}"/>
    <dgm:cxn modelId="{7007DB36-24FE-2248-A081-943AEBCA2AA5}" type="presParOf" srcId="{A0B8E066-48BE-5B47-B16F-7A96BD5EBDF8}" destId="{DA40529B-8467-EB41-8150-F65F22551CBE}" srcOrd="0" destOrd="0" presId="urn:microsoft.com/office/officeart/2005/8/layout/vList2"/>
    <dgm:cxn modelId="{A1443C2B-0D69-704C-A196-295953BCE78B}" type="presParOf" srcId="{A0B8E066-48BE-5B47-B16F-7A96BD5EBDF8}" destId="{509D1421-EA05-B142-9894-429E54379772}" srcOrd="1" destOrd="0" presId="urn:microsoft.com/office/officeart/2005/8/layout/vList2"/>
    <dgm:cxn modelId="{08FF723A-F2ED-9048-A3E2-15EB5FD2F450}" type="presParOf" srcId="{A0B8E066-48BE-5B47-B16F-7A96BD5EBDF8}" destId="{E1123ACB-D5D1-114F-A507-5CBDF2177E58}" srcOrd="2" destOrd="0" presId="urn:microsoft.com/office/officeart/2005/8/layout/vList2"/>
    <dgm:cxn modelId="{66DBB84E-C226-224A-919E-EA0C7D0B701F}" type="presParOf" srcId="{A0B8E066-48BE-5B47-B16F-7A96BD5EBDF8}" destId="{0D17D1FF-0457-F048-A0BB-04CD168BF7C5}" srcOrd="3" destOrd="0" presId="urn:microsoft.com/office/officeart/2005/8/layout/vList2"/>
    <dgm:cxn modelId="{5EFE6BE5-5549-9B42-9685-E6E6488BE01A}" type="presParOf" srcId="{A0B8E066-48BE-5B47-B16F-7A96BD5EBDF8}" destId="{D8636AF2-7667-8F47-BADC-593050E2F9E5}" srcOrd="4" destOrd="0" presId="urn:microsoft.com/office/officeart/2005/8/layout/vList2"/>
    <dgm:cxn modelId="{E6B9AF45-740C-A145-BAB1-F3095B18685F}" type="presParOf" srcId="{A0B8E066-48BE-5B47-B16F-7A96BD5EBDF8}" destId="{AB74237D-FAD1-2543-99BD-6419B62E266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AB4566-A6B5-4CEE-A9AE-5BFCBC834915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F84961-4A2C-1343-A712-753052D6E309}">
      <dgm:prSet/>
      <dgm:spPr/>
      <dgm:t>
        <a:bodyPr/>
        <a:lstStyle/>
        <a:p>
          <a:r>
            <a:rPr lang="en-US"/>
            <a:t>Bamlanivimab plus etesevimab or casirivimab plus imdevimab can be used only if:</a:t>
          </a:r>
          <a:endParaRPr lang="en-US" b="1" dirty="0"/>
        </a:p>
      </dgm:t>
    </dgm:pt>
    <dgm:pt modelId="{879C18B7-714D-1549-A881-A9CAF3A02C6D}" type="parTrans" cxnId="{ABA4E2EC-549F-724E-BFD3-1BA7E7AADC21}">
      <dgm:prSet/>
      <dgm:spPr/>
      <dgm:t>
        <a:bodyPr/>
        <a:lstStyle/>
        <a:p>
          <a:endParaRPr lang="en-US"/>
        </a:p>
      </dgm:t>
    </dgm:pt>
    <dgm:pt modelId="{EB3A57B8-E03D-9E45-BD45-FB0A586E64D5}" type="sibTrans" cxnId="{ABA4E2EC-549F-724E-BFD3-1BA7E7AADC21}">
      <dgm:prSet/>
      <dgm:spPr/>
      <dgm:t>
        <a:bodyPr/>
        <a:lstStyle/>
        <a:p>
          <a:endParaRPr lang="en-US"/>
        </a:p>
      </dgm:t>
    </dgm:pt>
    <dgm:pt modelId="{56E26C5E-141A-3449-AD76-70316AE0ABBC}">
      <dgm:prSet/>
      <dgm:spPr/>
      <dgm:t>
        <a:bodyPr/>
        <a:lstStyle/>
        <a:p>
          <a:r>
            <a:rPr lang="en-US" b="1" dirty="0"/>
            <a:t>Initiate ASAP within 5 days of symptom onset </a:t>
          </a:r>
          <a:r>
            <a:rPr lang="en-US" dirty="0"/>
            <a:t>on those aged ≥18 years</a:t>
          </a:r>
        </a:p>
      </dgm:t>
    </dgm:pt>
    <dgm:pt modelId="{EA352C60-0168-B349-8629-E0B869D88525}" type="parTrans" cxnId="{AE748A01-973D-3B40-A4DA-BC0967B23B65}">
      <dgm:prSet/>
      <dgm:spPr/>
      <dgm:t>
        <a:bodyPr/>
        <a:lstStyle/>
        <a:p>
          <a:endParaRPr lang="en-US"/>
        </a:p>
      </dgm:t>
    </dgm:pt>
    <dgm:pt modelId="{7343E72E-4A73-A54E-87B5-4338A6CD64F9}" type="sibTrans" cxnId="{AE748A01-973D-3B40-A4DA-BC0967B23B65}">
      <dgm:prSet/>
      <dgm:spPr/>
      <dgm:t>
        <a:bodyPr/>
        <a:lstStyle/>
        <a:p>
          <a:endParaRPr lang="en-US"/>
        </a:p>
      </dgm:t>
    </dgm:pt>
    <dgm:pt modelId="{9796AF26-5C5A-6D4E-AC26-B52BB289B7A2}">
      <dgm:prSet/>
      <dgm:spPr/>
      <dgm:t>
        <a:bodyPr/>
        <a:lstStyle/>
        <a:p>
          <a:r>
            <a:rPr lang="en-US" dirty="0"/>
            <a:t>Not recommended for use in pregnant patients (concerns about fetal toxicity observed during animal studies). </a:t>
          </a:r>
        </a:p>
      </dgm:t>
    </dgm:pt>
    <dgm:pt modelId="{31C3D0D8-165E-BB4B-8714-F216EDC553F6}" type="parTrans" cxnId="{3FE5E7C4-B6DE-D146-8158-45E1E81D08E5}">
      <dgm:prSet/>
      <dgm:spPr/>
      <dgm:t>
        <a:bodyPr/>
        <a:lstStyle/>
        <a:p>
          <a:endParaRPr lang="en-US"/>
        </a:p>
      </dgm:t>
    </dgm:pt>
    <dgm:pt modelId="{4AC43A83-B0BA-1642-AB66-C8B76F4C0A82}" type="sibTrans" cxnId="{3FE5E7C4-B6DE-D146-8158-45E1E81D08E5}">
      <dgm:prSet/>
      <dgm:spPr/>
      <dgm:t>
        <a:bodyPr/>
        <a:lstStyle/>
        <a:p>
          <a:endParaRPr lang="en-US"/>
        </a:p>
      </dgm:t>
    </dgm:pt>
    <dgm:pt modelId="{5728C821-B799-8E4D-8FC1-CEAC96E1B21C}">
      <dgm:prSet/>
      <dgm:spPr/>
      <dgm:t>
        <a:bodyPr/>
        <a:lstStyle/>
        <a:p>
          <a:r>
            <a:rPr lang="en-US" dirty="0"/>
            <a:t>There are no data on the use of molnupiravir in patients who have received COVID-19 vaccines, and the risk-to-benefit ratio is likely to be less favorable because of the lower efficacy of this drug. </a:t>
          </a:r>
        </a:p>
      </dgm:t>
    </dgm:pt>
    <dgm:pt modelId="{3328CD72-FE15-0A4F-81E4-37C44E80C688}" type="parTrans" cxnId="{61309D7A-0F8B-4F4C-A87E-9310E8D01069}">
      <dgm:prSet/>
      <dgm:spPr/>
      <dgm:t>
        <a:bodyPr/>
        <a:lstStyle/>
        <a:p>
          <a:endParaRPr lang="en-US"/>
        </a:p>
      </dgm:t>
    </dgm:pt>
    <dgm:pt modelId="{DBB1425B-55A4-4841-8328-C8B83AE2AC28}" type="sibTrans" cxnId="{61309D7A-0F8B-4F4C-A87E-9310E8D01069}">
      <dgm:prSet/>
      <dgm:spPr/>
      <dgm:t>
        <a:bodyPr/>
        <a:lstStyle/>
        <a:p>
          <a:endParaRPr lang="en-US"/>
        </a:p>
      </dgm:t>
    </dgm:pt>
    <dgm:pt modelId="{670ED4A1-45F3-E044-BD34-1E60B4DC0622}">
      <dgm:prSet/>
      <dgm:spPr/>
      <dgm:t>
        <a:bodyPr/>
        <a:lstStyle/>
        <a:p>
          <a:r>
            <a:rPr lang="en-US" dirty="0"/>
            <a:t>The  Delta  VOC represents a significant proportion of infections in the region and other options are not available/contraindicated</a:t>
          </a:r>
        </a:p>
      </dgm:t>
    </dgm:pt>
    <dgm:pt modelId="{37E27EA1-D653-5A4F-9D08-8879A359433D}" type="parTrans" cxnId="{7EA12A30-30EA-9844-85F9-E6E593DF02A9}">
      <dgm:prSet/>
      <dgm:spPr/>
      <dgm:t>
        <a:bodyPr/>
        <a:lstStyle/>
        <a:p>
          <a:endParaRPr lang="en-US"/>
        </a:p>
      </dgm:t>
    </dgm:pt>
    <dgm:pt modelId="{4A53691F-819D-CC43-934B-3499EB4255F9}" type="sibTrans" cxnId="{7EA12A30-30EA-9844-85F9-E6E593DF02A9}">
      <dgm:prSet/>
      <dgm:spPr/>
      <dgm:t>
        <a:bodyPr/>
        <a:lstStyle/>
        <a:p>
          <a:endParaRPr lang="en-US"/>
        </a:p>
      </dgm:t>
    </dgm:pt>
    <dgm:pt modelId="{E28E24F1-89BD-7D4E-80E0-DA1F1B4EAF23}">
      <dgm:prSet/>
      <dgm:spPr/>
      <dgm:t>
        <a:bodyPr/>
        <a:lstStyle/>
        <a:p>
          <a:r>
            <a:rPr lang="en-US" dirty="0"/>
            <a:t>Patients understand that this treatment would be ineffective if they are infected with the Omicron VOC</a:t>
          </a:r>
        </a:p>
      </dgm:t>
    </dgm:pt>
    <dgm:pt modelId="{C14610E8-C12A-884E-81DE-3F7BED5FC9F4}" type="parTrans" cxnId="{F6706010-5ADE-8A42-9EB4-63FFD203C46B}">
      <dgm:prSet/>
      <dgm:spPr/>
      <dgm:t>
        <a:bodyPr/>
        <a:lstStyle/>
        <a:p>
          <a:endParaRPr lang="en-US"/>
        </a:p>
      </dgm:t>
    </dgm:pt>
    <dgm:pt modelId="{F126746A-BD01-5245-9A5B-4A493D01ECAD}" type="sibTrans" cxnId="{F6706010-5ADE-8A42-9EB4-63FFD203C46B}">
      <dgm:prSet/>
      <dgm:spPr/>
      <dgm:t>
        <a:bodyPr/>
        <a:lstStyle/>
        <a:p>
          <a:endParaRPr lang="en-US"/>
        </a:p>
      </dgm:t>
    </dgm:pt>
    <dgm:pt modelId="{6C4799FE-8AB5-D24D-A941-5774D727F995}">
      <dgm:prSet/>
      <dgm:spPr/>
      <dgm:t>
        <a:bodyPr/>
        <a:lstStyle/>
        <a:p>
          <a:r>
            <a:rPr lang="en-US" dirty="0"/>
            <a:t>Molnupiravir  800 mg, orally, ONLY  when none of the above options can be used	</a:t>
          </a:r>
          <a:r>
            <a:rPr lang="en-US" b="1" dirty="0" err="1"/>
            <a:t>CIIa</a:t>
          </a:r>
          <a:endParaRPr lang="en-US" b="1" dirty="0"/>
        </a:p>
      </dgm:t>
    </dgm:pt>
    <dgm:pt modelId="{2E07FB2A-3767-BF42-90BF-F322F8857785}" type="parTrans" cxnId="{E49A983F-88A8-4344-8133-59428AFE02A2}">
      <dgm:prSet/>
      <dgm:spPr/>
      <dgm:t>
        <a:bodyPr/>
        <a:lstStyle/>
        <a:p>
          <a:endParaRPr lang="en-US"/>
        </a:p>
      </dgm:t>
    </dgm:pt>
    <dgm:pt modelId="{46A72D3F-AE73-7E4C-A143-B1AC8AA0994B}" type="sibTrans" cxnId="{E49A983F-88A8-4344-8133-59428AFE02A2}">
      <dgm:prSet/>
      <dgm:spPr/>
      <dgm:t>
        <a:bodyPr/>
        <a:lstStyle/>
        <a:p>
          <a:endParaRPr lang="en-US"/>
        </a:p>
      </dgm:t>
    </dgm:pt>
    <dgm:pt modelId="{12CFD6A4-3FB3-0546-BE34-7F54AE9690FC}">
      <dgm:prSet/>
      <dgm:spPr/>
      <dgm:t>
        <a:bodyPr/>
        <a:lstStyle/>
        <a:p>
          <a:r>
            <a:rPr lang="en-US" dirty="0"/>
            <a:t>Not authorized for persons &lt; 18 years of age due to potential bone and cartilage toxicity</a:t>
          </a:r>
        </a:p>
      </dgm:t>
    </dgm:pt>
    <dgm:pt modelId="{631FE19B-3600-A042-ACE8-D4A965EDF2E2}" type="parTrans" cxnId="{C9E9D909-33EC-8741-B75B-44496C7BD3DC}">
      <dgm:prSet/>
      <dgm:spPr/>
      <dgm:t>
        <a:bodyPr/>
        <a:lstStyle/>
        <a:p>
          <a:endParaRPr lang="en-US"/>
        </a:p>
      </dgm:t>
    </dgm:pt>
    <dgm:pt modelId="{249C0D7B-89C7-4040-933D-70D7B9628EFD}" type="sibTrans" cxnId="{C9E9D909-33EC-8741-B75B-44496C7BD3DC}">
      <dgm:prSet/>
      <dgm:spPr/>
      <dgm:t>
        <a:bodyPr/>
        <a:lstStyle/>
        <a:p>
          <a:endParaRPr lang="en-US"/>
        </a:p>
      </dgm:t>
    </dgm:pt>
    <dgm:pt modelId="{A0B8E066-48BE-5B47-B16F-7A96BD5EBDF8}" type="pres">
      <dgm:prSet presAssocID="{46AB4566-A6B5-4CEE-A9AE-5BFCBC834915}" presName="linear" presStyleCnt="0">
        <dgm:presLayoutVars>
          <dgm:animLvl val="lvl"/>
          <dgm:resizeHandles val="exact"/>
        </dgm:presLayoutVars>
      </dgm:prSet>
      <dgm:spPr/>
    </dgm:pt>
    <dgm:pt modelId="{EF8A7192-0681-EF49-A035-D3063191A769}" type="pres">
      <dgm:prSet presAssocID="{9CF84961-4A2C-1343-A712-753052D6E30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96A7B58-F166-D34F-887B-8C1729B837B5}" type="pres">
      <dgm:prSet presAssocID="{9CF84961-4A2C-1343-A712-753052D6E309}" presName="childText" presStyleLbl="revTx" presStyleIdx="0" presStyleCnt="2">
        <dgm:presLayoutVars>
          <dgm:bulletEnabled val="1"/>
        </dgm:presLayoutVars>
      </dgm:prSet>
      <dgm:spPr/>
    </dgm:pt>
    <dgm:pt modelId="{339D9F0F-EFAA-9148-9D48-666F9AB6FE46}" type="pres">
      <dgm:prSet presAssocID="{6C4799FE-8AB5-D24D-A941-5774D727F9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9F1E6CA-68C2-4F41-A924-DAB4C8ABD814}" type="pres">
      <dgm:prSet presAssocID="{6C4799FE-8AB5-D24D-A941-5774D727F99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0523E01-E08B-9F42-A0C4-32B4179F8306}" type="presOf" srcId="{12CFD6A4-3FB3-0546-BE34-7F54AE9690FC}" destId="{19F1E6CA-68C2-4F41-A924-DAB4C8ABD814}" srcOrd="0" destOrd="2" presId="urn:microsoft.com/office/officeart/2005/8/layout/vList2"/>
    <dgm:cxn modelId="{AE748A01-973D-3B40-A4DA-BC0967B23B65}" srcId="{6C4799FE-8AB5-D24D-A941-5774D727F995}" destId="{56E26C5E-141A-3449-AD76-70316AE0ABBC}" srcOrd="0" destOrd="0" parTransId="{EA352C60-0168-B349-8629-E0B869D88525}" sibTransId="{7343E72E-4A73-A54E-87B5-4338A6CD64F9}"/>
    <dgm:cxn modelId="{C9E9D909-33EC-8741-B75B-44496C7BD3DC}" srcId="{6C4799FE-8AB5-D24D-A941-5774D727F995}" destId="{12CFD6A4-3FB3-0546-BE34-7F54AE9690FC}" srcOrd="2" destOrd="0" parTransId="{631FE19B-3600-A042-ACE8-D4A965EDF2E2}" sibTransId="{249C0D7B-89C7-4040-933D-70D7B9628EFD}"/>
    <dgm:cxn modelId="{F6706010-5ADE-8A42-9EB4-63FFD203C46B}" srcId="{9CF84961-4A2C-1343-A712-753052D6E309}" destId="{E28E24F1-89BD-7D4E-80E0-DA1F1B4EAF23}" srcOrd="1" destOrd="0" parTransId="{C14610E8-C12A-884E-81DE-3F7BED5FC9F4}" sibTransId="{F126746A-BD01-5245-9A5B-4A493D01ECAD}"/>
    <dgm:cxn modelId="{C3C98F22-CE03-0B44-BB4E-03ADA98615E3}" type="presOf" srcId="{5728C821-B799-8E4D-8FC1-CEAC96E1B21C}" destId="{19F1E6CA-68C2-4F41-A924-DAB4C8ABD814}" srcOrd="0" destOrd="3" presId="urn:microsoft.com/office/officeart/2005/8/layout/vList2"/>
    <dgm:cxn modelId="{8BD7372F-2191-A846-9BDE-52C2577E9339}" type="presOf" srcId="{6C4799FE-8AB5-D24D-A941-5774D727F995}" destId="{339D9F0F-EFAA-9148-9D48-666F9AB6FE46}" srcOrd="0" destOrd="0" presId="urn:microsoft.com/office/officeart/2005/8/layout/vList2"/>
    <dgm:cxn modelId="{7EA12A30-30EA-9844-85F9-E6E593DF02A9}" srcId="{9CF84961-4A2C-1343-A712-753052D6E309}" destId="{670ED4A1-45F3-E044-BD34-1E60B4DC0622}" srcOrd="0" destOrd="0" parTransId="{37E27EA1-D653-5A4F-9D08-8879A359433D}" sibTransId="{4A53691F-819D-CC43-934B-3499EB4255F9}"/>
    <dgm:cxn modelId="{84F5C232-ED74-8B4E-A3A9-43B2F51B808F}" type="presOf" srcId="{9796AF26-5C5A-6D4E-AC26-B52BB289B7A2}" destId="{19F1E6CA-68C2-4F41-A924-DAB4C8ABD814}" srcOrd="0" destOrd="1" presId="urn:microsoft.com/office/officeart/2005/8/layout/vList2"/>
    <dgm:cxn modelId="{E49A983F-88A8-4344-8133-59428AFE02A2}" srcId="{46AB4566-A6B5-4CEE-A9AE-5BFCBC834915}" destId="{6C4799FE-8AB5-D24D-A941-5774D727F995}" srcOrd="1" destOrd="0" parTransId="{2E07FB2A-3767-BF42-90BF-F322F8857785}" sibTransId="{46A72D3F-AE73-7E4C-A143-B1AC8AA0994B}"/>
    <dgm:cxn modelId="{61309D7A-0F8B-4F4C-A87E-9310E8D01069}" srcId="{6C4799FE-8AB5-D24D-A941-5774D727F995}" destId="{5728C821-B799-8E4D-8FC1-CEAC96E1B21C}" srcOrd="3" destOrd="0" parTransId="{3328CD72-FE15-0A4F-81E4-37C44E80C688}" sibTransId="{DBB1425B-55A4-4841-8328-C8B83AE2AC28}"/>
    <dgm:cxn modelId="{BBED9F8D-0591-CE45-99B9-175A0637F2EC}" type="presOf" srcId="{9CF84961-4A2C-1343-A712-753052D6E309}" destId="{EF8A7192-0681-EF49-A035-D3063191A769}" srcOrd="0" destOrd="0" presId="urn:microsoft.com/office/officeart/2005/8/layout/vList2"/>
    <dgm:cxn modelId="{63694694-C419-7849-BE28-A70DBA498835}" type="presOf" srcId="{E28E24F1-89BD-7D4E-80E0-DA1F1B4EAF23}" destId="{496A7B58-F166-D34F-887B-8C1729B837B5}" srcOrd="0" destOrd="1" presId="urn:microsoft.com/office/officeart/2005/8/layout/vList2"/>
    <dgm:cxn modelId="{2585E2B4-435C-E74C-82AF-23E2D9FB55B4}" type="presOf" srcId="{56E26C5E-141A-3449-AD76-70316AE0ABBC}" destId="{19F1E6CA-68C2-4F41-A924-DAB4C8ABD814}" srcOrd="0" destOrd="0" presId="urn:microsoft.com/office/officeart/2005/8/layout/vList2"/>
    <dgm:cxn modelId="{2E2542B5-2591-C340-B2F7-45244A63D06F}" type="presOf" srcId="{670ED4A1-45F3-E044-BD34-1E60B4DC0622}" destId="{496A7B58-F166-D34F-887B-8C1729B837B5}" srcOrd="0" destOrd="0" presId="urn:microsoft.com/office/officeart/2005/8/layout/vList2"/>
    <dgm:cxn modelId="{EEE86EBD-FCC5-EF40-826E-C90F48FA4B74}" type="presOf" srcId="{46AB4566-A6B5-4CEE-A9AE-5BFCBC834915}" destId="{A0B8E066-48BE-5B47-B16F-7A96BD5EBDF8}" srcOrd="0" destOrd="0" presId="urn:microsoft.com/office/officeart/2005/8/layout/vList2"/>
    <dgm:cxn modelId="{3FE5E7C4-B6DE-D146-8158-45E1E81D08E5}" srcId="{6C4799FE-8AB5-D24D-A941-5774D727F995}" destId="{9796AF26-5C5A-6D4E-AC26-B52BB289B7A2}" srcOrd="1" destOrd="0" parTransId="{31C3D0D8-165E-BB4B-8714-F216EDC553F6}" sibTransId="{4AC43A83-B0BA-1642-AB66-C8B76F4C0A82}"/>
    <dgm:cxn modelId="{ABA4E2EC-549F-724E-BFD3-1BA7E7AADC21}" srcId="{46AB4566-A6B5-4CEE-A9AE-5BFCBC834915}" destId="{9CF84961-4A2C-1343-A712-753052D6E309}" srcOrd="0" destOrd="0" parTransId="{879C18B7-714D-1549-A881-A9CAF3A02C6D}" sibTransId="{EB3A57B8-E03D-9E45-BD45-FB0A586E64D5}"/>
    <dgm:cxn modelId="{48EEA0CE-A681-B643-ADE4-1558737F2818}" type="presParOf" srcId="{A0B8E066-48BE-5B47-B16F-7A96BD5EBDF8}" destId="{EF8A7192-0681-EF49-A035-D3063191A769}" srcOrd="0" destOrd="0" presId="urn:microsoft.com/office/officeart/2005/8/layout/vList2"/>
    <dgm:cxn modelId="{226BCBE0-620B-4D44-B7E5-C6AB13C802B1}" type="presParOf" srcId="{A0B8E066-48BE-5B47-B16F-7A96BD5EBDF8}" destId="{496A7B58-F166-D34F-887B-8C1729B837B5}" srcOrd="1" destOrd="0" presId="urn:microsoft.com/office/officeart/2005/8/layout/vList2"/>
    <dgm:cxn modelId="{79695FA5-0A6D-D64D-9F6C-EBF0E41460B0}" type="presParOf" srcId="{A0B8E066-48BE-5B47-B16F-7A96BD5EBDF8}" destId="{339D9F0F-EFAA-9148-9D48-666F9AB6FE46}" srcOrd="2" destOrd="0" presId="urn:microsoft.com/office/officeart/2005/8/layout/vList2"/>
    <dgm:cxn modelId="{8EA645A2-478F-1042-9165-E253A2BE2690}" type="presParOf" srcId="{A0B8E066-48BE-5B47-B16F-7A96BD5EBDF8}" destId="{19F1E6CA-68C2-4F41-A924-DAB4C8ABD81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4A346A-D070-471A-9DCA-948845785C0E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98AF2A-4AA3-490F-BAC2-9322FCF80935}">
      <dgm:prSet/>
      <dgm:spPr/>
      <dgm:t>
        <a:bodyPr/>
        <a:lstStyle/>
        <a:p>
          <a:r>
            <a:rPr lang="en-US" dirty="0"/>
            <a:t>Patients who are within 1 year of receiving B-cell depleting therapies</a:t>
          </a:r>
        </a:p>
      </dgm:t>
    </dgm:pt>
    <dgm:pt modelId="{B1B0A760-28B8-4DBF-B7D0-A713D51A52E7}" type="parTrans" cxnId="{62BFA822-F74A-420E-94E3-523CCE5A6C92}">
      <dgm:prSet/>
      <dgm:spPr/>
      <dgm:t>
        <a:bodyPr/>
        <a:lstStyle/>
        <a:p>
          <a:endParaRPr lang="en-US"/>
        </a:p>
      </dgm:t>
    </dgm:pt>
    <dgm:pt modelId="{CD7092F9-55C8-49D5-A5C3-B7CA6A7701AE}" type="sibTrans" cxnId="{62BFA822-F74A-420E-94E3-523CCE5A6C92}">
      <dgm:prSet/>
      <dgm:spPr/>
      <dgm:t>
        <a:bodyPr/>
        <a:lstStyle/>
        <a:p>
          <a:endParaRPr lang="en-US"/>
        </a:p>
      </dgm:t>
    </dgm:pt>
    <dgm:pt modelId="{A263F9B9-D1FD-4AEF-9A8A-03F6F84EF066}">
      <dgm:prSet/>
      <dgm:spPr/>
      <dgm:t>
        <a:bodyPr/>
        <a:lstStyle/>
        <a:p>
          <a:r>
            <a:rPr lang="en-US"/>
            <a:t>Patients receiving Bruton tyrosine kinase inhibitors</a:t>
          </a:r>
        </a:p>
      </dgm:t>
    </dgm:pt>
    <dgm:pt modelId="{4107CC55-73DC-485E-8BCA-C11038BB96CC}" type="parTrans" cxnId="{D105AA95-7E36-4088-BE25-E22A4150E663}">
      <dgm:prSet/>
      <dgm:spPr/>
      <dgm:t>
        <a:bodyPr/>
        <a:lstStyle/>
        <a:p>
          <a:endParaRPr lang="en-US"/>
        </a:p>
      </dgm:t>
    </dgm:pt>
    <dgm:pt modelId="{E45875A6-774A-4C0C-AAB3-BB676392B833}" type="sibTrans" cxnId="{D105AA95-7E36-4088-BE25-E22A4150E663}">
      <dgm:prSet/>
      <dgm:spPr/>
      <dgm:t>
        <a:bodyPr/>
        <a:lstStyle/>
        <a:p>
          <a:endParaRPr lang="en-US"/>
        </a:p>
      </dgm:t>
    </dgm:pt>
    <dgm:pt modelId="{DEAF2A8B-95B7-4817-B82E-CCDE78F8E1EA}">
      <dgm:prSet/>
      <dgm:spPr/>
      <dgm:t>
        <a:bodyPr/>
        <a:lstStyle/>
        <a:p>
          <a:r>
            <a:rPr lang="en-US"/>
            <a:t>Chimeric antigen receptor T cell recipients</a:t>
          </a:r>
        </a:p>
      </dgm:t>
    </dgm:pt>
    <dgm:pt modelId="{FDB3807A-B182-47AC-A303-E002D90081D3}" type="parTrans" cxnId="{E95BCA3C-D714-4100-B4E1-5EBE5EE78E0C}">
      <dgm:prSet/>
      <dgm:spPr/>
      <dgm:t>
        <a:bodyPr/>
        <a:lstStyle/>
        <a:p>
          <a:endParaRPr lang="en-US"/>
        </a:p>
      </dgm:t>
    </dgm:pt>
    <dgm:pt modelId="{9F2136E0-60C4-46AE-8C88-DABC3085B9E3}" type="sibTrans" cxnId="{E95BCA3C-D714-4100-B4E1-5EBE5EE78E0C}">
      <dgm:prSet/>
      <dgm:spPr/>
      <dgm:t>
        <a:bodyPr/>
        <a:lstStyle/>
        <a:p>
          <a:endParaRPr lang="en-US"/>
        </a:p>
      </dgm:t>
    </dgm:pt>
    <dgm:pt modelId="{4ABD38BB-B435-4C2A-BA10-D0CB3FA9EB66}">
      <dgm:prSet/>
      <dgm:spPr/>
      <dgm:t>
        <a:bodyPr/>
        <a:lstStyle/>
        <a:p>
          <a:r>
            <a:rPr lang="en-US" dirty="0"/>
            <a:t>Post-hematopoietic cell transplant recipients</a:t>
          </a:r>
        </a:p>
      </dgm:t>
    </dgm:pt>
    <dgm:pt modelId="{F2C63E14-A413-4E78-AA48-21485F1A0633}" type="parTrans" cxnId="{7D552E23-DB85-4FB5-8366-B428A9D51B34}">
      <dgm:prSet/>
      <dgm:spPr/>
      <dgm:t>
        <a:bodyPr/>
        <a:lstStyle/>
        <a:p>
          <a:endParaRPr lang="en-US"/>
        </a:p>
      </dgm:t>
    </dgm:pt>
    <dgm:pt modelId="{75EA600C-6811-436C-A2C4-D5ACAC9D45BC}" type="sibTrans" cxnId="{7D552E23-DB85-4FB5-8366-B428A9D51B34}">
      <dgm:prSet/>
      <dgm:spPr/>
      <dgm:t>
        <a:bodyPr/>
        <a:lstStyle/>
        <a:p>
          <a:endParaRPr lang="en-US"/>
        </a:p>
      </dgm:t>
    </dgm:pt>
    <dgm:pt modelId="{6E19CD0E-C4BD-48A2-8873-C40599C81AD6}">
      <dgm:prSet/>
      <dgm:spPr/>
      <dgm:t>
        <a:bodyPr/>
        <a:lstStyle/>
        <a:p>
          <a:r>
            <a:rPr lang="en-US"/>
            <a:t>Patients with hematologic malignancies who are on active therapy</a:t>
          </a:r>
        </a:p>
      </dgm:t>
    </dgm:pt>
    <dgm:pt modelId="{BB1E944A-9331-4701-BD69-47BB17E0FCAB}" type="parTrans" cxnId="{9C2FC0B9-80B2-4328-89F3-58B05E11BD48}">
      <dgm:prSet/>
      <dgm:spPr/>
      <dgm:t>
        <a:bodyPr/>
        <a:lstStyle/>
        <a:p>
          <a:endParaRPr lang="en-US"/>
        </a:p>
      </dgm:t>
    </dgm:pt>
    <dgm:pt modelId="{2C062202-FAEB-4248-8AC2-0A85F5225851}" type="sibTrans" cxnId="{9C2FC0B9-80B2-4328-89F3-58B05E11BD48}">
      <dgm:prSet/>
      <dgm:spPr/>
      <dgm:t>
        <a:bodyPr/>
        <a:lstStyle/>
        <a:p>
          <a:endParaRPr lang="en-US"/>
        </a:p>
      </dgm:t>
    </dgm:pt>
    <dgm:pt modelId="{766E60CA-26A0-4B4D-AFE7-826E89A101CD}">
      <dgm:prSet/>
      <dgm:spPr/>
      <dgm:t>
        <a:bodyPr/>
        <a:lstStyle/>
        <a:p>
          <a:r>
            <a:rPr lang="en-US"/>
            <a:t>Lung transplant recipients</a:t>
          </a:r>
        </a:p>
      </dgm:t>
    </dgm:pt>
    <dgm:pt modelId="{7D8C3D3D-D7EB-484D-AC7E-962D160169AE}" type="parTrans" cxnId="{6435BEA7-A67D-4132-B587-D80853C1AE5C}">
      <dgm:prSet/>
      <dgm:spPr/>
      <dgm:t>
        <a:bodyPr/>
        <a:lstStyle/>
        <a:p>
          <a:endParaRPr lang="en-US"/>
        </a:p>
      </dgm:t>
    </dgm:pt>
    <dgm:pt modelId="{92453913-A8AB-4103-8B2E-5C8CF2C2CE90}" type="sibTrans" cxnId="{6435BEA7-A67D-4132-B587-D80853C1AE5C}">
      <dgm:prSet/>
      <dgm:spPr/>
      <dgm:t>
        <a:bodyPr/>
        <a:lstStyle/>
        <a:p>
          <a:endParaRPr lang="en-US"/>
        </a:p>
      </dgm:t>
    </dgm:pt>
    <dgm:pt modelId="{957829A2-1124-4544-B291-CE299E22A8ED}">
      <dgm:prSet/>
      <dgm:spPr/>
      <dgm:t>
        <a:bodyPr/>
        <a:lstStyle/>
        <a:p>
          <a:r>
            <a:rPr lang="en-US"/>
            <a:t>Patients who are within 1 year of receiving a solid-organ transplant (other than lung transplant)</a:t>
          </a:r>
        </a:p>
      </dgm:t>
    </dgm:pt>
    <dgm:pt modelId="{A7CA29FA-31CE-493B-BABC-8180495A4664}" type="parTrans" cxnId="{6E4C8DF0-3626-4A74-8209-E76DFC71CE0F}">
      <dgm:prSet/>
      <dgm:spPr/>
      <dgm:t>
        <a:bodyPr/>
        <a:lstStyle/>
        <a:p>
          <a:endParaRPr lang="en-US"/>
        </a:p>
      </dgm:t>
    </dgm:pt>
    <dgm:pt modelId="{088408EC-B436-466F-A8C4-8429CEEA02FC}" type="sibTrans" cxnId="{6E4C8DF0-3626-4A74-8209-E76DFC71CE0F}">
      <dgm:prSet/>
      <dgm:spPr/>
      <dgm:t>
        <a:bodyPr/>
        <a:lstStyle/>
        <a:p>
          <a:endParaRPr lang="en-US"/>
        </a:p>
      </dgm:t>
    </dgm:pt>
    <dgm:pt modelId="{ED7607CA-0F9C-4812-AB6D-E773A8D85E5F}">
      <dgm:prSet/>
      <dgm:spPr/>
      <dgm:t>
        <a:bodyPr/>
        <a:lstStyle/>
        <a:p>
          <a:r>
            <a:rPr lang="en-US" dirty="0"/>
            <a:t>Solid-organ transplant recipients</a:t>
          </a:r>
        </a:p>
      </dgm:t>
    </dgm:pt>
    <dgm:pt modelId="{3FCEBDBA-BE2E-4865-A4FA-A13E2A167E37}" type="parTrans" cxnId="{EA1AC13E-5D97-4520-BA5F-D319391A4511}">
      <dgm:prSet/>
      <dgm:spPr/>
      <dgm:t>
        <a:bodyPr/>
        <a:lstStyle/>
        <a:p>
          <a:endParaRPr lang="en-US"/>
        </a:p>
      </dgm:t>
    </dgm:pt>
    <dgm:pt modelId="{088C56A3-2C23-4E80-9F0C-46805BE9A171}" type="sibTrans" cxnId="{EA1AC13E-5D97-4520-BA5F-D319391A4511}">
      <dgm:prSet/>
      <dgm:spPr/>
      <dgm:t>
        <a:bodyPr/>
        <a:lstStyle/>
        <a:p>
          <a:endParaRPr lang="en-US"/>
        </a:p>
      </dgm:t>
    </dgm:pt>
    <dgm:pt modelId="{7615DEE5-F2CC-40A8-92BF-5A9C055EB586}">
      <dgm:prSet/>
      <dgm:spPr/>
      <dgm:t>
        <a:bodyPr/>
        <a:lstStyle/>
        <a:p>
          <a:r>
            <a:rPr lang="en-US"/>
            <a:t>Patients with severe combined immunodeficiencies</a:t>
          </a:r>
        </a:p>
      </dgm:t>
    </dgm:pt>
    <dgm:pt modelId="{07BF7174-595E-43F6-8F6F-F38E811B0168}" type="parTrans" cxnId="{B89C48C0-144B-4A73-A9DD-6B497EABE912}">
      <dgm:prSet/>
      <dgm:spPr/>
      <dgm:t>
        <a:bodyPr/>
        <a:lstStyle/>
        <a:p>
          <a:endParaRPr lang="en-US"/>
        </a:p>
      </dgm:t>
    </dgm:pt>
    <dgm:pt modelId="{CE7BCD3A-B839-4623-922B-4D98CA04E4CD}" type="sibTrans" cxnId="{B89C48C0-144B-4A73-A9DD-6B497EABE912}">
      <dgm:prSet/>
      <dgm:spPr/>
      <dgm:t>
        <a:bodyPr/>
        <a:lstStyle/>
        <a:p>
          <a:endParaRPr lang="en-US"/>
        </a:p>
      </dgm:t>
    </dgm:pt>
    <dgm:pt modelId="{69E26358-52E3-4203-866E-6EFDDBB57C28}">
      <dgm:prSet/>
      <dgm:spPr/>
      <dgm:t>
        <a:bodyPr/>
        <a:lstStyle/>
        <a:p>
          <a:r>
            <a:rPr lang="en-US" dirty="0"/>
            <a:t>Patients with untreated HIV</a:t>
          </a:r>
        </a:p>
      </dgm:t>
    </dgm:pt>
    <dgm:pt modelId="{C4315C0C-68CC-407F-A6F9-1A7B318E12FE}" type="parTrans" cxnId="{11DFED6E-5D12-4F1B-A165-45C5EEB0A59B}">
      <dgm:prSet/>
      <dgm:spPr/>
      <dgm:t>
        <a:bodyPr/>
        <a:lstStyle/>
        <a:p>
          <a:endParaRPr lang="en-US"/>
        </a:p>
      </dgm:t>
    </dgm:pt>
    <dgm:pt modelId="{937D45D7-21AC-43E1-95A9-03EFB9F07172}" type="sibTrans" cxnId="{11DFED6E-5D12-4F1B-A165-45C5EEB0A59B}">
      <dgm:prSet/>
      <dgm:spPr/>
      <dgm:t>
        <a:bodyPr/>
        <a:lstStyle/>
        <a:p>
          <a:endParaRPr lang="en-US"/>
        </a:p>
      </dgm:t>
    </dgm:pt>
    <dgm:pt modelId="{7B91B309-B508-204A-B6BD-CD5BD7611F9F}">
      <dgm:prSet/>
      <dgm:spPr/>
      <dgm:t>
        <a:bodyPr/>
        <a:lstStyle/>
        <a:p>
          <a:r>
            <a:rPr lang="en-US" dirty="0"/>
            <a:t> (e.g., rituximab, ocrelizumab, ofatumumab, alemtuzumab)</a:t>
          </a:r>
        </a:p>
      </dgm:t>
    </dgm:pt>
    <dgm:pt modelId="{BA2B8170-2D82-5A4E-9E39-16608BDBD303}" type="parTrans" cxnId="{FE2A466D-202D-1847-8657-E767204ED98B}">
      <dgm:prSet/>
      <dgm:spPr/>
      <dgm:t>
        <a:bodyPr/>
        <a:lstStyle/>
        <a:p>
          <a:endParaRPr lang="en-US"/>
        </a:p>
      </dgm:t>
    </dgm:pt>
    <dgm:pt modelId="{A03220AC-A2F6-BF4A-816F-3A0899CE1782}" type="sibTrans" cxnId="{FE2A466D-202D-1847-8657-E767204ED98B}">
      <dgm:prSet/>
      <dgm:spPr/>
      <dgm:t>
        <a:bodyPr/>
        <a:lstStyle/>
        <a:p>
          <a:endParaRPr lang="en-US"/>
        </a:p>
      </dgm:t>
    </dgm:pt>
    <dgm:pt modelId="{2AB29F53-9839-BE4C-95B3-4D633E03CC2F}">
      <dgm:prSet/>
      <dgm:spPr/>
      <dgm:t>
        <a:bodyPr/>
        <a:lstStyle/>
        <a:p>
          <a:r>
            <a:rPr lang="en-US" dirty="0"/>
            <a:t>Who have chronic graft versus host disease or who are taking immunosuppressive medications for another indication</a:t>
          </a:r>
        </a:p>
      </dgm:t>
    </dgm:pt>
    <dgm:pt modelId="{0630095F-277C-2746-9C19-AFEE2EF959E8}" type="parTrans" cxnId="{188D7FB3-791D-4B40-BB5F-FF45874A422C}">
      <dgm:prSet/>
      <dgm:spPr/>
      <dgm:t>
        <a:bodyPr/>
        <a:lstStyle/>
        <a:p>
          <a:endParaRPr lang="en-US"/>
        </a:p>
      </dgm:t>
    </dgm:pt>
    <dgm:pt modelId="{BE23E143-C615-F449-A9BB-C60B56F0C41A}" type="sibTrans" cxnId="{188D7FB3-791D-4B40-BB5F-FF45874A422C}">
      <dgm:prSet/>
      <dgm:spPr/>
      <dgm:t>
        <a:bodyPr/>
        <a:lstStyle/>
        <a:p>
          <a:endParaRPr lang="en-US"/>
        </a:p>
      </dgm:t>
    </dgm:pt>
    <dgm:pt modelId="{6935756D-A4E7-2B45-818E-E5D3638D5146}">
      <dgm:prSet/>
      <dgm:spPr/>
      <dgm:t>
        <a:bodyPr/>
        <a:lstStyle/>
        <a:p>
          <a:r>
            <a:rPr lang="en-US" dirty="0"/>
            <a:t>With recent treatment for acute rejection with T or B cell depleting agents</a:t>
          </a:r>
        </a:p>
      </dgm:t>
    </dgm:pt>
    <dgm:pt modelId="{F9AB01EC-64BB-034B-AEAE-CFAD2B8A5A73}" type="parTrans" cxnId="{7C2DE7B1-44A9-3249-9BC7-113076318C4D}">
      <dgm:prSet/>
      <dgm:spPr/>
      <dgm:t>
        <a:bodyPr/>
        <a:lstStyle/>
        <a:p>
          <a:endParaRPr lang="en-US"/>
        </a:p>
      </dgm:t>
    </dgm:pt>
    <dgm:pt modelId="{875EA549-7A99-0644-859D-9413155BCD4E}" type="sibTrans" cxnId="{7C2DE7B1-44A9-3249-9BC7-113076318C4D}">
      <dgm:prSet/>
      <dgm:spPr/>
      <dgm:t>
        <a:bodyPr/>
        <a:lstStyle/>
        <a:p>
          <a:endParaRPr lang="en-US"/>
        </a:p>
      </dgm:t>
    </dgm:pt>
    <dgm:pt modelId="{E6BFC73B-B79C-CA45-8418-995EC6AF5D8D}">
      <dgm:prSet/>
      <dgm:spPr/>
      <dgm:t>
        <a:bodyPr/>
        <a:lstStyle/>
        <a:p>
          <a:r>
            <a:rPr lang="en-US" dirty="0"/>
            <a:t> Who have a CD4 T lymphocyte cell count &lt;50 cells/mm</a:t>
          </a:r>
          <a:r>
            <a:rPr lang="en-US" baseline="30000" dirty="0"/>
            <a:t>3</a:t>
          </a:r>
          <a:endParaRPr lang="en-US" dirty="0"/>
        </a:p>
      </dgm:t>
    </dgm:pt>
    <dgm:pt modelId="{2358C27D-1E21-8340-9116-C69A9CEBEA4A}" type="parTrans" cxnId="{74D17BB3-ABC6-2548-A8AD-852F4DE9B742}">
      <dgm:prSet/>
      <dgm:spPr/>
      <dgm:t>
        <a:bodyPr/>
        <a:lstStyle/>
        <a:p>
          <a:endParaRPr lang="en-US"/>
        </a:p>
      </dgm:t>
    </dgm:pt>
    <dgm:pt modelId="{5C1CC4AF-0775-4940-8193-D591F19C472A}" type="sibTrans" cxnId="{74D17BB3-ABC6-2548-A8AD-852F4DE9B742}">
      <dgm:prSet/>
      <dgm:spPr/>
      <dgm:t>
        <a:bodyPr/>
        <a:lstStyle/>
        <a:p>
          <a:endParaRPr lang="en-US"/>
        </a:p>
      </dgm:t>
    </dgm:pt>
    <dgm:pt modelId="{A24941B8-B509-D143-9E26-125036A0DCF9}" type="pres">
      <dgm:prSet presAssocID="{974A346A-D070-471A-9DCA-948845785C0E}" presName="linear" presStyleCnt="0">
        <dgm:presLayoutVars>
          <dgm:animLvl val="lvl"/>
          <dgm:resizeHandles val="exact"/>
        </dgm:presLayoutVars>
      </dgm:prSet>
      <dgm:spPr/>
    </dgm:pt>
    <dgm:pt modelId="{398F26A0-A6E5-CF49-AD18-8EF00FB76F34}" type="pres">
      <dgm:prSet presAssocID="{9998AF2A-4AA3-490F-BAC2-9322FCF80935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8036D816-0735-774D-B825-86C975F38322}" type="pres">
      <dgm:prSet presAssocID="{9998AF2A-4AA3-490F-BAC2-9322FCF80935}" presName="childText" presStyleLbl="revTx" presStyleIdx="0" presStyleCnt="4">
        <dgm:presLayoutVars>
          <dgm:bulletEnabled val="1"/>
        </dgm:presLayoutVars>
      </dgm:prSet>
      <dgm:spPr/>
    </dgm:pt>
    <dgm:pt modelId="{35CB797B-ED49-4E4F-AB00-8872526A3397}" type="pres">
      <dgm:prSet presAssocID="{A263F9B9-D1FD-4AEF-9A8A-03F6F84EF066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312B16EC-5D7C-3740-A94F-5993D5B0A6A3}" type="pres">
      <dgm:prSet presAssocID="{E45875A6-774A-4C0C-AAB3-BB676392B833}" presName="spacer" presStyleCnt="0"/>
      <dgm:spPr/>
    </dgm:pt>
    <dgm:pt modelId="{33E28CCF-0695-3240-B8D1-7DEC78E97593}" type="pres">
      <dgm:prSet presAssocID="{DEAF2A8B-95B7-4817-B82E-CCDE78F8E1EA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BF8F5825-6AAA-334D-8E8E-8340BF98C63E}" type="pres">
      <dgm:prSet presAssocID="{9F2136E0-60C4-46AE-8C88-DABC3085B9E3}" presName="spacer" presStyleCnt="0"/>
      <dgm:spPr/>
    </dgm:pt>
    <dgm:pt modelId="{470C3738-5A55-7743-8FCB-E879C0C8AAA5}" type="pres">
      <dgm:prSet presAssocID="{4ABD38BB-B435-4C2A-BA10-D0CB3FA9EB66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445613B-A0B7-BD44-9CC3-392771314B6A}" type="pres">
      <dgm:prSet presAssocID="{4ABD38BB-B435-4C2A-BA10-D0CB3FA9EB66}" presName="childText" presStyleLbl="revTx" presStyleIdx="1" presStyleCnt="4">
        <dgm:presLayoutVars>
          <dgm:bulletEnabled val="1"/>
        </dgm:presLayoutVars>
      </dgm:prSet>
      <dgm:spPr/>
    </dgm:pt>
    <dgm:pt modelId="{ECE9A92E-6B4C-604B-A0B5-1A2F8FCF195E}" type="pres">
      <dgm:prSet presAssocID="{6E19CD0E-C4BD-48A2-8873-C40599C81AD6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B25843D2-A4AA-E24A-9703-0F33505B0205}" type="pres">
      <dgm:prSet presAssocID="{2C062202-FAEB-4248-8AC2-0A85F5225851}" presName="spacer" presStyleCnt="0"/>
      <dgm:spPr/>
    </dgm:pt>
    <dgm:pt modelId="{38F08F5E-6618-6D43-A36C-33F963658C8D}" type="pres">
      <dgm:prSet presAssocID="{766E60CA-26A0-4B4D-AFE7-826E89A101CD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40891A48-3B4F-A545-A2B8-21267B81C49D}" type="pres">
      <dgm:prSet presAssocID="{92453913-A8AB-4103-8B2E-5C8CF2C2CE90}" presName="spacer" presStyleCnt="0"/>
      <dgm:spPr/>
    </dgm:pt>
    <dgm:pt modelId="{47DDE1C2-333C-2441-918C-5F5ED462A7BA}" type="pres">
      <dgm:prSet presAssocID="{957829A2-1124-4544-B291-CE299E22A8ED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E5D0E1CE-37DF-754E-B8AD-D6BD177A99BD}" type="pres">
      <dgm:prSet presAssocID="{088408EC-B436-466F-A8C4-8429CEEA02FC}" presName="spacer" presStyleCnt="0"/>
      <dgm:spPr/>
    </dgm:pt>
    <dgm:pt modelId="{8306AA3C-DC16-CE40-BA61-3C3E458CFC19}" type="pres">
      <dgm:prSet presAssocID="{ED7607CA-0F9C-4812-AB6D-E773A8D85E5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DA309AA-5A67-D440-9880-E40BE13499A0}" type="pres">
      <dgm:prSet presAssocID="{ED7607CA-0F9C-4812-AB6D-E773A8D85E5F}" presName="childText" presStyleLbl="revTx" presStyleIdx="2" presStyleCnt="4">
        <dgm:presLayoutVars>
          <dgm:bulletEnabled val="1"/>
        </dgm:presLayoutVars>
      </dgm:prSet>
      <dgm:spPr/>
    </dgm:pt>
    <dgm:pt modelId="{4C7E9FC7-7577-464B-BD85-6CD6DA717A4E}" type="pres">
      <dgm:prSet presAssocID="{7615DEE5-F2CC-40A8-92BF-5A9C055EB586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0185A725-8AA0-644E-A929-40FB06ED5ABC}" type="pres">
      <dgm:prSet presAssocID="{CE7BCD3A-B839-4623-922B-4D98CA04E4CD}" presName="spacer" presStyleCnt="0"/>
      <dgm:spPr/>
    </dgm:pt>
    <dgm:pt modelId="{9F7011F2-3FDE-324B-94C7-6EAE29436669}" type="pres">
      <dgm:prSet presAssocID="{69E26358-52E3-4203-866E-6EFDDBB57C28}" presName="parentText" presStyleLbl="node1" presStyleIdx="9" presStyleCnt="10">
        <dgm:presLayoutVars>
          <dgm:chMax val="0"/>
          <dgm:bulletEnabled val="1"/>
        </dgm:presLayoutVars>
      </dgm:prSet>
      <dgm:spPr/>
    </dgm:pt>
    <dgm:pt modelId="{160925BF-44FD-A641-8D57-FB9B2D3D6986}" type="pres">
      <dgm:prSet presAssocID="{69E26358-52E3-4203-866E-6EFDDBB57C2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636B80F-CB16-1E42-AACE-DB78BF5E6FEB}" type="presOf" srcId="{9998AF2A-4AA3-490F-BAC2-9322FCF80935}" destId="{398F26A0-A6E5-CF49-AD18-8EF00FB76F34}" srcOrd="0" destOrd="0" presId="urn:microsoft.com/office/officeart/2005/8/layout/vList2"/>
    <dgm:cxn modelId="{CBA81E1D-967B-4643-A983-06D7AFCBC1A0}" type="presOf" srcId="{7615DEE5-F2CC-40A8-92BF-5A9C055EB586}" destId="{4C7E9FC7-7577-464B-BD85-6CD6DA717A4E}" srcOrd="0" destOrd="0" presId="urn:microsoft.com/office/officeart/2005/8/layout/vList2"/>
    <dgm:cxn modelId="{62BFA822-F74A-420E-94E3-523CCE5A6C92}" srcId="{974A346A-D070-471A-9DCA-948845785C0E}" destId="{9998AF2A-4AA3-490F-BAC2-9322FCF80935}" srcOrd="0" destOrd="0" parTransId="{B1B0A760-28B8-4DBF-B7D0-A713D51A52E7}" sibTransId="{CD7092F9-55C8-49D5-A5C3-B7CA6A7701AE}"/>
    <dgm:cxn modelId="{7D552E23-DB85-4FB5-8366-B428A9D51B34}" srcId="{974A346A-D070-471A-9DCA-948845785C0E}" destId="{4ABD38BB-B435-4C2A-BA10-D0CB3FA9EB66}" srcOrd="3" destOrd="0" parTransId="{F2C63E14-A413-4E78-AA48-21485F1A0633}" sibTransId="{75EA600C-6811-436C-A2C4-D5ACAC9D45BC}"/>
    <dgm:cxn modelId="{C3DAD625-B0A0-B349-AD82-F4F8EB6DFE6B}" type="presOf" srcId="{E6BFC73B-B79C-CA45-8418-995EC6AF5D8D}" destId="{160925BF-44FD-A641-8D57-FB9B2D3D6986}" srcOrd="0" destOrd="0" presId="urn:microsoft.com/office/officeart/2005/8/layout/vList2"/>
    <dgm:cxn modelId="{876DC52F-BE98-3A45-BB6B-DF259CB68D17}" type="presOf" srcId="{766E60CA-26A0-4B4D-AFE7-826E89A101CD}" destId="{38F08F5E-6618-6D43-A36C-33F963658C8D}" srcOrd="0" destOrd="0" presId="urn:microsoft.com/office/officeart/2005/8/layout/vList2"/>
    <dgm:cxn modelId="{E95BCA3C-D714-4100-B4E1-5EBE5EE78E0C}" srcId="{974A346A-D070-471A-9DCA-948845785C0E}" destId="{DEAF2A8B-95B7-4817-B82E-CCDE78F8E1EA}" srcOrd="2" destOrd="0" parTransId="{FDB3807A-B182-47AC-A303-E002D90081D3}" sibTransId="{9F2136E0-60C4-46AE-8C88-DABC3085B9E3}"/>
    <dgm:cxn modelId="{EA1AC13E-5D97-4520-BA5F-D319391A4511}" srcId="{974A346A-D070-471A-9DCA-948845785C0E}" destId="{ED7607CA-0F9C-4812-AB6D-E773A8D85E5F}" srcOrd="7" destOrd="0" parTransId="{3FCEBDBA-BE2E-4865-A4FA-A13E2A167E37}" sibTransId="{088C56A3-2C23-4E80-9F0C-46805BE9A171}"/>
    <dgm:cxn modelId="{2C699F4F-C07F-7643-B9B1-9659A0BE0CAE}" type="presOf" srcId="{6935756D-A4E7-2B45-818E-E5D3638D5146}" destId="{5DA309AA-5A67-D440-9880-E40BE13499A0}" srcOrd="0" destOrd="0" presId="urn:microsoft.com/office/officeart/2005/8/layout/vList2"/>
    <dgm:cxn modelId="{20411E52-88DA-E741-874C-250F0AAC876D}" type="presOf" srcId="{974A346A-D070-471A-9DCA-948845785C0E}" destId="{A24941B8-B509-D143-9E26-125036A0DCF9}" srcOrd="0" destOrd="0" presId="urn:microsoft.com/office/officeart/2005/8/layout/vList2"/>
    <dgm:cxn modelId="{68412161-0165-C942-88BC-48E30FD5AF45}" type="presOf" srcId="{69E26358-52E3-4203-866E-6EFDDBB57C28}" destId="{9F7011F2-3FDE-324B-94C7-6EAE29436669}" srcOrd="0" destOrd="0" presId="urn:microsoft.com/office/officeart/2005/8/layout/vList2"/>
    <dgm:cxn modelId="{FE2A466D-202D-1847-8657-E767204ED98B}" srcId="{9998AF2A-4AA3-490F-BAC2-9322FCF80935}" destId="{7B91B309-B508-204A-B6BD-CD5BD7611F9F}" srcOrd="0" destOrd="0" parTransId="{BA2B8170-2D82-5A4E-9E39-16608BDBD303}" sibTransId="{A03220AC-A2F6-BF4A-816F-3A0899CE1782}"/>
    <dgm:cxn modelId="{11DFED6E-5D12-4F1B-A165-45C5EEB0A59B}" srcId="{974A346A-D070-471A-9DCA-948845785C0E}" destId="{69E26358-52E3-4203-866E-6EFDDBB57C28}" srcOrd="9" destOrd="0" parTransId="{C4315C0C-68CC-407F-A6F9-1A7B318E12FE}" sibTransId="{937D45D7-21AC-43E1-95A9-03EFB9F07172}"/>
    <dgm:cxn modelId="{DC429A86-12AF-674E-8268-ED1E40FCF25A}" type="presOf" srcId="{957829A2-1124-4544-B291-CE299E22A8ED}" destId="{47DDE1C2-333C-2441-918C-5F5ED462A7BA}" srcOrd="0" destOrd="0" presId="urn:microsoft.com/office/officeart/2005/8/layout/vList2"/>
    <dgm:cxn modelId="{D105AA95-7E36-4088-BE25-E22A4150E663}" srcId="{974A346A-D070-471A-9DCA-948845785C0E}" destId="{A263F9B9-D1FD-4AEF-9A8A-03F6F84EF066}" srcOrd="1" destOrd="0" parTransId="{4107CC55-73DC-485E-8BCA-C11038BB96CC}" sibTransId="{E45875A6-774A-4C0C-AAB3-BB676392B833}"/>
    <dgm:cxn modelId="{7038B399-430D-7546-B190-38A62BAEF7F5}" type="presOf" srcId="{4ABD38BB-B435-4C2A-BA10-D0CB3FA9EB66}" destId="{470C3738-5A55-7743-8FCB-E879C0C8AAA5}" srcOrd="0" destOrd="0" presId="urn:microsoft.com/office/officeart/2005/8/layout/vList2"/>
    <dgm:cxn modelId="{76BA9DA1-27A9-6745-B090-CB68F6901A66}" type="presOf" srcId="{ED7607CA-0F9C-4812-AB6D-E773A8D85E5F}" destId="{8306AA3C-DC16-CE40-BA61-3C3E458CFC19}" srcOrd="0" destOrd="0" presId="urn:microsoft.com/office/officeart/2005/8/layout/vList2"/>
    <dgm:cxn modelId="{62B1D3A2-44DD-9D41-A6EF-9B121FDE6D2A}" type="presOf" srcId="{2AB29F53-9839-BE4C-95B3-4D633E03CC2F}" destId="{2445613B-A0B7-BD44-9CC3-392771314B6A}" srcOrd="0" destOrd="0" presId="urn:microsoft.com/office/officeart/2005/8/layout/vList2"/>
    <dgm:cxn modelId="{6435BEA7-A67D-4132-B587-D80853C1AE5C}" srcId="{974A346A-D070-471A-9DCA-948845785C0E}" destId="{766E60CA-26A0-4B4D-AFE7-826E89A101CD}" srcOrd="5" destOrd="0" parTransId="{7D8C3D3D-D7EB-484D-AC7E-962D160169AE}" sibTransId="{92453913-A8AB-4103-8B2E-5C8CF2C2CE90}"/>
    <dgm:cxn modelId="{EC7141B0-D6DA-3B4F-B1DB-48951209627F}" type="presOf" srcId="{7B91B309-B508-204A-B6BD-CD5BD7611F9F}" destId="{8036D816-0735-774D-B825-86C975F38322}" srcOrd="0" destOrd="0" presId="urn:microsoft.com/office/officeart/2005/8/layout/vList2"/>
    <dgm:cxn modelId="{7C2DE7B1-44A9-3249-9BC7-113076318C4D}" srcId="{ED7607CA-0F9C-4812-AB6D-E773A8D85E5F}" destId="{6935756D-A4E7-2B45-818E-E5D3638D5146}" srcOrd="0" destOrd="0" parTransId="{F9AB01EC-64BB-034B-AEAE-CFAD2B8A5A73}" sibTransId="{875EA549-7A99-0644-859D-9413155BCD4E}"/>
    <dgm:cxn modelId="{74D17BB3-ABC6-2548-A8AD-852F4DE9B742}" srcId="{69E26358-52E3-4203-866E-6EFDDBB57C28}" destId="{E6BFC73B-B79C-CA45-8418-995EC6AF5D8D}" srcOrd="0" destOrd="0" parTransId="{2358C27D-1E21-8340-9116-C69A9CEBEA4A}" sibTransId="{5C1CC4AF-0775-4940-8193-D591F19C472A}"/>
    <dgm:cxn modelId="{188D7FB3-791D-4B40-BB5F-FF45874A422C}" srcId="{4ABD38BB-B435-4C2A-BA10-D0CB3FA9EB66}" destId="{2AB29F53-9839-BE4C-95B3-4D633E03CC2F}" srcOrd="0" destOrd="0" parTransId="{0630095F-277C-2746-9C19-AFEE2EF959E8}" sibTransId="{BE23E143-C615-F449-A9BB-C60B56F0C41A}"/>
    <dgm:cxn modelId="{9C2FC0B9-80B2-4328-89F3-58B05E11BD48}" srcId="{974A346A-D070-471A-9DCA-948845785C0E}" destId="{6E19CD0E-C4BD-48A2-8873-C40599C81AD6}" srcOrd="4" destOrd="0" parTransId="{BB1E944A-9331-4701-BD69-47BB17E0FCAB}" sibTransId="{2C062202-FAEB-4248-8AC2-0A85F5225851}"/>
    <dgm:cxn modelId="{B89C48C0-144B-4A73-A9DD-6B497EABE912}" srcId="{974A346A-D070-471A-9DCA-948845785C0E}" destId="{7615DEE5-F2CC-40A8-92BF-5A9C055EB586}" srcOrd="8" destOrd="0" parTransId="{07BF7174-595E-43F6-8F6F-F38E811B0168}" sibTransId="{CE7BCD3A-B839-4623-922B-4D98CA04E4CD}"/>
    <dgm:cxn modelId="{100AA2D7-0466-7943-AE93-B518A97D0815}" type="presOf" srcId="{DEAF2A8B-95B7-4817-B82E-CCDE78F8E1EA}" destId="{33E28CCF-0695-3240-B8D1-7DEC78E97593}" srcOrd="0" destOrd="0" presId="urn:microsoft.com/office/officeart/2005/8/layout/vList2"/>
    <dgm:cxn modelId="{31C4F0DE-BC80-914F-9C90-DED6C5EE5247}" type="presOf" srcId="{A263F9B9-D1FD-4AEF-9A8A-03F6F84EF066}" destId="{35CB797B-ED49-4E4F-AB00-8872526A3397}" srcOrd="0" destOrd="0" presId="urn:microsoft.com/office/officeart/2005/8/layout/vList2"/>
    <dgm:cxn modelId="{6E4C8DF0-3626-4A74-8209-E76DFC71CE0F}" srcId="{974A346A-D070-471A-9DCA-948845785C0E}" destId="{957829A2-1124-4544-B291-CE299E22A8ED}" srcOrd="6" destOrd="0" parTransId="{A7CA29FA-31CE-493B-BABC-8180495A4664}" sibTransId="{088408EC-B436-466F-A8C4-8429CEEA02FC}"/>
    <dgm:cxn modelId="{CFFEA2FF-5653-F44C-AB36-3BA7EEF4D853}" type="presOf" srcId="{6E19CD0E-C4BD-48A2-8873-C40599C81AD6}" destId="{ECE9A92E-6B4C-604B-A0B5-1A2F8FCF195E}" srcOrd="0" destOrd="0" presId="urn:microsoft.com/office/officeart/2005/8/layout/vList2"/>
    <dgm:cxn modelId="{CAB40304-0CEB-4C4A-B346-6F8F9F2C352B}" type="presParOf" srcId="{A24941B8-B509-D143-9E26-125036A0DCF9}" destId="{398F26A0-A6E5-CF49-AD18-8EF00FB76F34}" srcOrd="0" destOrd="0" presId="urn:microsoft.com/office/officeart/2005/8/layout/vList2"/>
    <dgm:cxn modelId="{164F9082-AA92-854D-BD69-8C30A4050BB3}" type="presParOf" srcId="{A24941B8-B509-D143-9E26-125036A0DCF9}" destId="{8036D816-0735-774D-B825-86C975F38322}" srcOrd="1" destOrd="0" presId="urn:microsoft.com/office/officeart/2005/8/layout/vList2"/>
    <dgm:cxn modelId="{401C0571-5DE2-5649-A432-0C3D94CFC811}" type="presParOf" srcId="{A24941B8-B509-D143-9E26-125036A0DCF9}" destId="{35CB797B-ED49-4E4F-AB00-8872526A3397}" srcOrd="2" destOrd="0" presId="urn:microsoft.com/office/officeart/2005/8/layout/vList2"/>
    <dgm:cxn modelId="{681D75D0-8957-7D4D-B06B-F76EBBE03D59}" type="presParOf" srcId="{A24941B8-B509-D143-9E26-125036A0DCF9}" destId="{312B16EC-5D7C-3740-A94F-5993D5B0A6A3}" srcOrd="3" destOrd="0" presId="urn:microsoft.com/office/officeart/2005/8/layout/vList2"/>
    <dgm:cxn modelId="{68688F9B-9C73-4C4C-B300-19DC8A708993}" type="presParOf" srcId="{A24941B8-B509-D143-9E26-125036A0DCF9}" destId="{33E28CCF-0695-3240-B8D1-7DEC78E97593}" srcOrd="4" destOrd="0" presId="urn:microsoft.com/office/officeart/2005/8/layout/vList2"/>
    <dgm:cxn modelId="{C4BD141E-18C0-3843-98A3-A0D8EE4FBEC4}" type="presParOf" srcId="{A24941B8-B509-D143-9E26-125036A0DCF9}" destId="{BF8F5825-6AAA-334D-8E8E-8340BF98C63E}" srcOrd="5" destOrd="0" presId="urn:microsoft.com/office/officeart/2005/8/layout/vList2"/>
    <dgm:cxn modelId="{91FE3F5B-E33A-F946-B9FE-43CBD2102805}" type="presParOf" srcId="{A24941B8-B509-D143-9E26-125036A0DCF9}" destId="{470C3738-5A55-7743-8FCB-E879C0C8AAA5}" srcOrd="6" destOrd="0" presId="urn:microsoft.com/office/officeart/2005/8/layout/vList2"/>
    <dgm:cxn modelId="{EE778E83-DD8B-2847-B685-6537967D13C9}" type="presParOf" srcId="{A24941B8-B509-D143-9E26-125036A0DCF9}" destId="{2445613B-A0B7-BD44-9CC3-392771314B6A}" srcOrd="7" destOrd="0" presId="urn:microsoft.com/office/officeart/2005/8/layout/vList2"/>
    <dgm:cxn modelId="{30AB82D1-0441-BB47-B991-B99756611A71}" type="presParOf" srcId="{A24941B8-B509-D143-9E26-125036A0DCF9}" destId="{ECE9A92E-6B4C-604B-A0B5-1A2F8FCF195E}" srcOrd="8" destOrd="0" presId="urn:microsoft.com/office/officeart/2005/8/layout/vList2"/>
    <dgm:cxn modelId="{9CF80A2B-9EA9-5541-B43A-FBC93CE5134B}" type="presParOf" srcId="{A24941B8-B509-D143-9E26-125036A0DCF9}" destId="{B25843D2-A4AA-E24A-9703-0F33505B0205}" srcOrd="9" destOrd="0" presId="urn:microsoft.com/office/officeart/2005/8/layout/vList2"/>
    <dgm:cxn modelId="{2AF22394-9B02-0146-98B3-2C8E42321CED}" type="presParOf" srcId="{A24941B8-B509-D143-9E26-125036A0DCF9}" destId="{38F08F5E-6618-6D43-A36C-33F963658C8D}" srcOrd="10" destOrd="0" presId="urn:microsoft.com/office/officeart/2005/8/layout/vList2"/>
    <dgm:cxn modelId="{B025E931-60BF-864D-80E1-812A64D6CFF9}" type="presParOf" srcId="{A24941B8-B509-D143-9E26-125036A0DCF9}" destId="{40891A48-3B4F-A545-A2B8-21267B81C49D}" srcOrd="11" destOrd="0" presId="urn:microsoft.com/office/officeart/2005/8/layout/vList2"/>
    <dgm:cxn modelId="{6013D955-A78E-424B-A09A-4B8D62BCF22F}" type="presParOf" srcId="{A24941B8-B509-D143-9E26-125036A0DCF9}" destId="{47DDE1C2-333C-2441-918C-5F5ED462A7BA}" srcOrd="12" destOrd="0" presId="urn:microsoft.com/office/officeart/2005/8/layout/vList2"/>
    <dgm:cxn modelId="{36593DD1-79C6-1D4D-B1F2-2C84E2C0B4A2}" type="presParOf" srcId="{A24941B8-B509-D143-9E26-125036A0DCF9}" destId="{E5D0E1CE-37DF-754E-B8AD-D6BD177A99BD}" srcOrd="13" destOrd="0" presId="urn:microsoft.com/office/officeart/2005/8/layout/vList2"/>
    <dgm:cxn modelId="{25FF3E0E-199B-F44B-8400-7DCDF853524F}" type="presParOf" srcId="{A24941B8-B509-D143-9E26-125036A0DCF9}" destId="{8306AA3C-DC16-CE40-BA61-3C3E458CFC19}" srcOrd="14" destOrd="0" presId="urn:microsoft.com/office/officeart/2005/8/layout/vList2"/>
    <dgm:cxn modelId="{EF6E0F72-D2BC-C94D-944F-BAD0876E5378}" type="presParOf" srcId="{A24941B8-B509-D143-9E26-125036A0DCF9}" destId="{5DA309AA-5A67-D440-9880-E40BE13499A0}" srcOrd="15" destOrd="0" presId="urn:microsoft.com/office/officeart/2005/8/layout/vList2"/>
    <dgm:cxn modelId="{77C1C676-54CE-1649-9685-D793B56630FB}" type="presParOf" srcId="{A24941B8-B509-D143-9E26-125036A0DCF9}" destId="{4C7E9FC7-7577-464B-BD85-6CD6DA717A4E}" srcOrd="16" destOrd="0" presId="urn:microsoft.com/office/officeart/2005/8/layout/vList2"/>
    <dgm:cxn modelId="{9540CFEC-66B7-FA4E-A2DE-5376BE9950BF}" type="presParOf" srcId="{A24941B8-B509-D143-9E26-125036A0DCF9}" destId="{0185A725-8AA0-644E-A929-40FB06ED5ABC}" srcOrd="17" destOrd="0" presId="urn:microsoft.com/office/officeart/2005/8/layout/vList2"/>
    <dgm:cxn modelId="{C37429CE-0117-874F-8EB8-6501EEA768DC}" type="presParOf" srcId="{A24941B8-B509-D143-9E26-125036A0DCF9}" destId="{9F7011F2-3FDE-324B-94C7-6EAE29436669}" srcOrd="18" destOrd="0" presId="urn:microsoft.com/office/officeart/2005/8/layout/vList2"/>
    <dgm:cxn modelId="{FD6BF473-62E1-524D-84A4-24AA0F18F96D}" type="presParOf" srcId="{A24941B8-B509-D143-9E26-125036A0DCF9}" destId="{160925BF-44FD-A641-8D57-FB9B2D3D6986}" srcOrd="1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015E9-6F4E-4A9A-B717-BDCDCC0B5D4E}">
      <dsp:nvSpPr>
        <dsp:cNvPr id="0" name=""/>
        <dsp:cNvSpPr/>
      </dsp:nvSpPr>
      <dsp:spPr>
        <a:xfrm>
          <a:off x="0" y="2284"/>
          <a:ext cx="6848348" cy="11579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16CDF-DA1D-4B66-8A7B-F6F7E1AA478D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414A2-18C8-4162-ADC5-3FCEE1107E16}">
      <dsp:nvSpPr>
        <dsp:cNvPr id="0" name=""/>
        <dsp:cNvSpPr/>
      </dsp:nvSpPr>
      <dsp:spPr>
        <a:xfrm>
          <a:off x="1337397" y="2284"/>
          <a:ext cx="5510950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Status of Omicron in the US</a:t>
          </a:r>
        </a:p>
      </dsp:txBody>
      <dsp:txXfrm>
        <a:off x="1337397" y="2284"/>
        <a:ext cx="5510950" cy="1157919"/>
      </dsp:txXfrm>
    </dsp:sp>
    <dsp:sp modelId="{2B092EFE-081C-4BE3-9BB7-7EFB30EFF2B6}">
      <dsp:nvSpPr>
        <dsp:cNvPr id="0" name=""/>
        <dsp:cNvSpPr/>
      </dsp:nvSpPr>
      <dsp:spPr>
        <a:xfrm>
          <a:off x="0" y="1449684"/>
          <a:ext cx="6848348" cy="1157919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CD815-B241-4407-92F9-9AB188577572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A8E86-D457-437F-BE2A-FD627DC197D4}">
      <dsp:nvSpPr>
        <dsp:cNvPr id="0" name=""/>
        <dsp:cNvSpPr/>
      </dsp:nvSpPr>
      <dsp:spPr>
        <a:xfrm>
          <a:off x="1337397" y="1449684"/>
          <a:ext cx="5510950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Testing</a:t>
          </a:r>
        </a:p>
      </dsp:txBody>
      <dsp:txXfrm>
        <a:off x="1337397" y="1449684"/>
        <a:ext cx="5510950" cy="1157919"/>
      </dsp:txXfrm>
    </dsp:sp>
    <dsp:sp modelId="{C641E67C-3283-485C-A029-191DC3C02B20}">
      <dsp:nvSpPr>
        <dsp:cNvPr id="0" name=""/>
        <dsp:cNvSpPr/>
      </dsp:nvSpPr>
      <dsp:spPr>
        <a:xfrm>
          <a:off x="0" y="2897083"/>
          <a:ext cx="6848348" cy="1157919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9CD6D-0FB6-4961-B102-62858ECADE89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47F6A-E84E-447D-93D4-D671A3C323A3}">
      <dsp:nvSpPr>
        <dsp:cNvPr id="0" name=""/>
        <dsp:cNvSpPr/>
      </dsp:nvSpPr>
      <dsp:spPr>
        <a:xfrm>
          <a:off x="1337397" y="2897083"/>
          <a:ext cx="5510950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Return to work recommendations for HCP</a:t>
          </a:r>
        </a:p>
      </dsp:txBody>
      <dsp:txXfrm>
        <a:off x="1337397" y="2897083"/>
        <a:ext cx="5510950" cy="1157919"/>
      </dsp:txXfrm>
    </dsp:sp>
    <dsp:sp modelId="{72453F92-8FA6-4595-900F-BC1B78D8D394}">
      <dsp:nvSpPr>
        <dsp:cNvPr id="0" name=""/>
        <dsp:cNvSpPr/>
      </dsp:nvSpPr>
      <dsp:spPr>
        <a:xfrm>
          <a:off x="0" y="4344483"/>
          <a:ext cx="6848348" cy="115791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42E3B-B56F-475A-BF2E-B0B6A9DCE819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4FAB7-98E7-44E8-8C33-69B2F827DBDB}">
      <dsp:nvSpPr>
        <dsp:cNvPr id="0" name=""/>
        <dsp:cNvSpPr/>
      </dsp:nvSpPr>
      <dsp:spPr>
        <a:xfrm>
          <a:off x="1337397" y="4344483"/>
          <a:ext cx="5510950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Treatment Guidelines</a:t>
          </a:r>
        </a:p>
      </dsp:txBody>
      <dsp:txXfrm>
        <a:off x="1337397" y="4344483"/>
        <a:ext cx="5510950" cy="1157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8944B-9581-0949-B6D7-1EC4B3C3F61A}">
      <dsp:nvSpPr>
        <dsp:cNvPr id="0" name=""/>
        <dsp:cNvSpPr/>
      </dsp:nvSpPr>
      <dsp:spPr>
        <a:xfrm>
          <a:off x="0" y="408653"/>
          <a:ext cx="10515600" cy="431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Spread</a:t>
          </a:r>
        </a:p>
      </dsp:txBody>
      <dsp:txXfrm>
        <a:off x="21075" y="429728"/>
        <a:ext cx="10473450" cy="389580"/>
      </dsp:txXfrm>
    </dsp:sp>
    <dsp:sp modelId="{F4123F35-6392-4A46-B523-965245E6F9DF}">
      <dsp:nvSpPr>
        <dsp:cNvPr id="0" name=""/>
        <dsp:cNvSpPr/>
      </dsp:nvSpPr>
      <dsp:spPr>
        <a:xfrm>
          <a:off x="0" y="840383"/>
          <a:ext cx="105156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Will spread more easily than the original SARS-CoV-2 virus and how easily Omicron spreads compared to Delta remains unknown.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CDC expects that anyone with Omicron infection can spread the virus to others, even if they are vaccinated or don’t have symptoms.</a:t>
          </a:r>
        </a:p>
      </dsp:txBody>
      <dsp:txXfrm>
        <a:off x="0" y="840383"/>
        <a:ext cx="10515600" cy="484380"/>
      </dsp:txXfrm>
    </dsp:sp>
    <dsp:sp modelId="{88627089-2CFA-A548-9CAA-59D6CC9D20DC}">
      <dsp:nvSpPr>
        <dsp:cNvPr id="0" name=""/>
        <dsp:cNvSpPr/>
      </dsp:nvSpPr>
      <dsp:spPr>
        <a:xfrm>
          <a:off x="0" y="1324763"/>
          <a:ext cx="10515600" cy="4317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Severe Illness</a:t>
          </a:r>
        </a:p>
      </dsp:txBody>
      <dsp:txXfrm>
        <a:off x="21075" y="1345838"/>
        <a:ext cx="10473450" cy="389580"/>
      </dsp:txXfrm>
    </dsp:sp>
    <dsp:sp modelId="{433E0FD8-A8A7-BE43-B1CA-5901D42E5B67}">
      <dsp:nvSpPr>
        <dsp:cNvPr id="0" name=""/>
        <dsp:cNvSpPr/>
      </dsp:nvSpPr>
      <dsp:spPr>
        <a:xfrm>
          <a:off x="0" y="1756493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More data is needed</a:t>
          </a:r>
        </a:p>
      </dsp:txBody>
      <dsp:txXfrm>
        <a:off x="0" y="1756493"/>
        <a:ext cx="10515600" cy="298080"/>
      </dsp:txXfrm>
    </dsp:sp>
    <dsp:sp modelId="{F87044FE-1300-6F49-8021-454CD06E4254}">
      <dsp:nvSpPr>
        <dsp:cNvPr id="0" name=""/>
        <dsp:cNvSpPr/>
      </dsp:nvSpPr>
      <dsp:spPr>
        <a:xfrm>
          <a:off x="0" y="2054573"/>
          <a:ext cx="10515600" cy="4317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Vaccines</a:t>
          </a:r>
        </a:p>
      </dsp:txBody>
      <dsp:txXfrm>
        <a:off x="21075" y="2075648"/>
        <a:ext cx="10473450" cy="389580"/>
      </dsp:txXfrm>
    </dsp:sp>
    <dsp:sp modelId="{B44B037A-E16A-8741-89A1-8CBF2B0B498A}">
      <dsp:nvSpPr>
        <dsp:cNvPr id="0" name=""/>
        <dsp:cNvSpPr/>
      </dsp:nvSpPr>
      <dsp:spPr>
        <a:xfrm>
          <a:off x="0" y="2486303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Current vaccines are expected to protect against severe illness, hospitalizations, and deaths due to infection with the Omicron variant.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Breakthrough infections in people who are fully vaccinated are likely to occur.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Remain effective at preventing severe illness, hospitalizations, and death. </a:t>
          </a:r>
        </a:p>
      </dsp:txBody>
      <dsp:txXfrm>
        <a:off x="0" y="2486303"/>
        <a:ext cx="10515600" cy="726570"/>
      </dsp:txXfrm>
    </dsp:sp>
    <dsp:sp modelId="{CCBF287F-12AF-B044-B5EA-EFEE33822146}">
      <dsp:nvSpPr>
        <dsp:cNvPr id="0" name=""/>
        <dsp:cNvSpPr/>
      </dsp:nvSpPr>
      <dsp:spPr>
        <a:xfrm>
          <a:off x="0" y="3212874"/>
          <a:ext cx="10515600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Treatments</a:t>
          </a:r>
        </a:p>
      </dsp:txBody>
      <dsp:txXfrm>
        <a:off x="21075" y="3233949"/>
        <a:ext cx="10473450" cy="389580"/>
      </dsp:txXfrm>
    </dsp:sp>
    <dsp:sp modelId="{FEAE7A3F-927D-3340-9E45-92C5D3B38F64}">
      <dsp:nvSpPr>
        <dsp:cNvPr id="0" name=""/>
        <dsp:cNvSpPr/>
      </dsp:nvSpPr>
      <dsp:spPr>
        <a:xfrm>
          <a:off x="0" y="3644604"/>
          <a:ext cx="10515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Based on the changed genetic make-up of Omicron, some treatments are likely to remain effective while others may be less effective.</a:t>
          </a:r>
        </a:p>
      </dsp:txBody>
      <dsp:txXfrm>
        <a:off x="0" y="3644604"/>
        <a:ext cx="10515600" cy="298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667C8-694D-344F-868F-79EAEA7A59E9}">
      <dsp:nvSpPr>
        <dsp:cNvPr id="0" name=""/>
        <dsp:cNvSpPr/>
      </dsp:nvSpPr>
      <dsp:spPr>
        <a:xfrm>
          <a:off x="0" y="155363"/>
          <a:ext cx="10515600" cy="67532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SARS-COV-2 EUA Antigen testing: Clinical performance</a:t>
          </a:r>
        </a:p>
      </dsp:txBody>
      <dsp:txXfrm>
        <a:off x="32967" y="188330"/>
        <a:ext cx="10449666" cy="609393"/>
      </dsp:txXfrm>
    </dsp:sp>
    <dsp:sp modelId="{862CC9EC-702A-0A41-A41E-085B49E3FA5F}">
      <dsp:nvSpPr>
        <dsp:cNvPr id="0" name=""/>
        <dsp:cNvSpPr/>
      </dsp:nvSpPr>
      <dsp:spPr>
        <a:xfrm>
          <a:off x="0" y="830691"/>
          <a:ext cx="10515600" cy="66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Data on the clinical performance is limited to single, one-time testing </a:t>
          </a:r>
          <a:r>
            <a:rPr lang="en-US" sz="1300" i="1" kern="1200" dirty="0"/>
            <a:t>versus </a:t>
          </a:r>
          <a:r>
            <a:rPr lang="en-US" sz="1300" kern="1200" dirty="0"/>
            <a:t>NAAT as the reference standard.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Rapid Ag tests have high specificity and low to modest sensitivity compared to reference NAAT methods.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Antigen test sensitivity is dependent on viral load, with differences between symptomatic and asymptomatic individuals and the time of testing</a:t>
          </a:r>
        </a:p>
      </dsp:txBody>
      <dsp:txXfrm>
        <a:off x="0" y="830691"/>
        <a:ext cx="10515600" cy="668609"/>
      </dsp:txXfrm>
    </dsp:sp>
    <dsp:sp modelId="{93A1D912-4F4C-DD4E-884B-03DAACB976C4}">
      <dsp:nvSpPr>
        <dsp:cNvPr id="0" name=""/>
        <dsp:cNvSpPr/>
      </dsp:nvSpPr>
      <dsp:spPr>
        <a:xfrm>
          <a:off x="0" y="1499301"/>
          <a:ext cx="10515600" cy="67532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Rapid RT-PCR or laboratory-based NAAT remain the diagnostic methods of choice for diagnosing SARS-CoV-2 infection. </a:t>
          </a:r>
        </a:p>
      </dsp:txBody>
      <dsp:txXfrm>
        <a:off x="32967" y="1532268"/>
        <a:ext cx="10449666" cy="609393"/>
      </dsp:txXfrm>
    </dsp:sp>
    <dsp:sp modelId="{F5F4D27A-F719-FC42-B612-AC30D6945F4A}">
      <dsp:nvSpPr>
        <dsp:cNvPr id="0" name=""/>
        <dsp:cNvSpPr/>
      </dsp:nvSpPr>
      <dsp:spPr>
        <a:xfrm>
          <a:off x="0" y="2174629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When molecular testing is not readily available or is logistically infeasible, Ag testing can help identify some individuals with SARS-CoV-2 infection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The overall quality of available evidence supporting use of Ag testing was graded as very low to moderate.</a:t>
          </a:r>
        </a:p>
      </dsp:txBody>
      <dsp:txXfrm>
        <a:off x="0" y="2174629"/>
        <a:ext cx="10515600" cy="448672"/>
      </dsp:txXfrm>
    </dsp:sp>
    <dsp:sp modelId="{7EF323A1-9C4F-6541-A6BF-6255A6B72F1C}">
      <dsp:nvSpPr>
        <dsp:cNvPr id="0" name=""/>
        <dsp:cNvSpPr/>
      </dsp:nvSpPr>
      <dsp:spPr>
        <a:xfrm>
          <a:off x="0" y="2623301"/>
          <a:ext cx="10515600" cy="67532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symptomatic individuals suspected of having COVID-19, using standard NAAT (either rapid RT-PCR or laboratory-based NAAT) over rapid Ag tests</a:t>
          </a:r>
        </a:p>
      </dsp:txBody>
      <dsp:txXfrm>
        <a:off x="32967" y="2656268"/>
        <a:ext cx="10449666" cy="609393"/>
      </dsp:txXfrm>
    </dsp:sp>
    <dsp:sp modelId="{23DE56D5-31ED-8E4D-BE96-E495F8567EB8}">
      <dsp:nvSpPr>
        <dsp:cNvPr id="0" name=""/>
        <dsp:cNvSpPr/>
      </dsp:nvSpPr>
      <dsp:spPr>
        <a:xfrm>
          <a:off x="0" y="3298629"/>
          <a:ext cx="10515600" cy="89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If NAAT is not available or results are expected to be delayed beyond 2 – 3 days, rapid Ag testing could be considered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For optimal performance, Ag tests should be used within seven days of symptom onset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If clinical suspicion for COVID-19 remains high, negative Ag results should be confirmed by standard NAAT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Infectiousness of an individual cannot be determined based on Ag testing or NAAT results</a:t>
          </a:r>
        </a:p>
      </dsp:txBody>
      <dsp:txXfrm>
        <a:off x="0" y="3298629"/>
        <a:ext cx="10515600" cy="8973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76E50-4579-714C-BDD3-6320049C42F8}">
      <dsp:nvSpPr>
        <dsp:cNvPr id="0" name=""/>
        <dsp:cNvSpPr/>
      </dsp:nvSpPr>
      <dsp:spPr>
        <a:xfrm>
          <a:off x="0" y="61119"/>
          <a:ext cx="10515600" cy="795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Suggests using either rapid RT-PCR or standard laboratory-based NAATs over rapid isothermal NAATs in symptomatic individuals suspected of having COVID-19</a:t>
          </a:r>
          <a:r>
            <a:rPr lang="en-US" sz="2000" i="1" kern="1200" dirty="0"/>
            <a:t> </a:t>
          </a:r>
          <a:endParaRPr lang="en-US" sz="2000" kern="1200" dirty="0"/>
        </a:p>
      </dsp:txBody>
      <dsp:txXfrm>
        <a:off x="38838" y="99957"/>
        <a:ext cx="10437924" cy="717924"/>
      </dsp:txXfrm>
    </dsp:sp>
    <dsp:sp modelId="{55931EC9-43DD-3E46-854C-FCE9AF51AF74}">
      <dsp:nvSpPr>
        <dsp:cNvPr id="0" name=""/>
        <dsp:cNvSpPr/>
      </dsp:nvSpPr>
      <dsp:spPr>
        <a:xfrm>
          <a:off x="0" y="856719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Rapid NAAT was defined as assays generating results in approximately one hour or less of instrument run time</a:t>
          </a:r>
        </a:p>
      </dsp:txBody>
      <dsp:txXfrm>
        <a:off x="0" y="856719"/>
        <a:ext cx="10515600" cy="331200"/>
      </dsp:txXfrm>
    </dsp:sp>
    <dsp:sp modelId="{5BD2DC65-A1D2-AD46-8F88-3F34B8961093}">
      <dsp:nvSpPr>
        <dsp:cNvPr id="0" name=""/>
        <dsp:cNvSpPr/>
      </dsp:nvSpPr>
      <dsp:spPr>
        <a:xfrm>
          <a:off x="0" y="1187919"/>
          <a:ext cx="10515600" cy="795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Compared to a single standard NAAT or composite reference standard when available.</a:t>
          </a:r>
        </a:p>
      </dsp:txBody>
      <dsp:txXfrm>
        <a:off x="38838" y="1226757"/>
        <a:ext cx="10437924" cy="717924"/>
      </dsp:txXfrm>
    </dsp:sp>
    <dsp:sp modelId="{C9BD6E5B-41D8-2746-9C2C-F08C57D86ED9}">
      <dsp:nvSpPr>
        <dsp:cNvPr id="0" name=""/>
        <dsp:cNvSpPr/>
      </dsp:nvSpPr>
      <dsp:spPr>
        <a:xfrm>
          <a:off x="0" y="1983519"/>
          <a:ext cx="1051560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Rapid RT-PCR </a:t>
          </a:r>
          <a:r>
            <a:rPr lang="en-US" sz="1600" kern="1200" dirty="0"/>
            <a:t>tests had a pooled sensitivity of 97% (95% CI: 94-99) with specificity 96% (95% CI: 94-98)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Rapid isothermal NAAT</a:t>
          </a:r>
          <a:r>
            <a:rPr lang="en-US" sz="1600" kern="1200" dirty="0"/>
            <a:t> (primarily Abbott ID NOW) had a sensitivity of 70% (95% CI: 56-81) with specificity 99% (95% CI, 97-99)</a:t>
          </a:r>
        </a:p>
      </dsp:txBody>
      <dsp:txXfrm>
        <a:off x="0" y="1983519"/>
        <a:ext cx="10515600" cy="786599"/>
      </dsp:txXfrm>
    </dsp:sp>
    <dsp:sp modelId="{54412328-5222-C24B-BC6D-EA58712C0C52}">
      <dsp:nvSpPr>
        <dsp:cNvPr id="0" name=""/>
        <dsp:cNvSpPr/>
      </dsp:nvSpPr>
      <dsp:spPr>
        <a:xfrm>
          <a:off x="0" y="2770119"/>
          <a:ext cx="10515600" cy="795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Rapid isothermal NAAT is an acceptable testing option when rapid RT-PCR or standard laboratory-based NAAT is not readily available.</a:t>
          </a:r>
        </a:p>
      </dsp:txBody>
      <dsp:txXfrm>
        <a:off x="38838" y="2808957"/>
        <a:ext cx="10437924" cy="717924"/>
      </dsp:txXfrm>
    </dsp:sp>
    <dsp:sp modelId="{B16A96EC-A959-C647-9E49-6C692B67DF8E}">
      <dsp:nvSpPr>
        <dsp:cNvPr id="0" name=""/>
        <dsp:cNvSpPr/>
      </dsp:nvSpPr>
      <dsp:spPr>
        <a:xfrm>
          <a:off x="0" y="3565719"/>
          <a:ext cx="10515600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But a negative test result from an individual with a high clinical suspicion for SARS-CoV-2 infection, or anyone in a moderate (10%) or high prevalence (40%) population should be confirmed by standard NAAT or a rapid RT-PCR test when testing is available, and the results will affect patient management.</a:t>
          </a:r>
        </a:p>
      </dsp:txBody>
      <dsp:txXfrm>
        <a:off x="0" y="3565719"/>
        <a:ext cx="10515600" cy="724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6C9BB-B39E-1E42-8E44-BD18C957B338}">
      <dsp:nvSpPr>
        <dsp:cNvPr id="0" name=""/>
        <dsp:cNvSpPr/>
      </dsp:nvSpPr>
      <dsp:spPr>
        <a:xfrm>
          <a:off x="0" y="28628"/>
          <a:ext cx="10515600" cy="954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HCP with</a:t>
          </a:r>
          <a:r>
            <a:rPr lang="en-US" sz="2400" b="1" u="sng" kern="1200" dirty="0"/>
            <a:t> </a:t>
          </a:r>
          <a:r>
            <a:rPr lang="en-US" sz="2400" b="1" u="none" kern="1200" dirty="0"/>
            <a:t>mild to moderate illness who are not  moderately to severely immunocompromised</a:t>
          </a:r>
          <a:r>
            <a:rPr lang="en-US" sz="2400" b="1" u="sng" kern="1200" dirty="0"/>
            <a:t>:</a:t>
          </a:r>
          <a:endParaRPr lang="en-US" sz="2400" u="sng" kern="1200" dirty="0"/>
        </a:p>
      </dsp:txBody>
      <dsp:txXfrm>
        <a:off x="46606" y="75234"/>
        <a:ext cx="10422388" cy="861507"/>
      </dsp:txXfrm>
    </dsp:sp>
    <dsp:sp modelId="{BDB851EB-4485-A045-B7C4-D623E02D3133}">
      <dsp:nvSpPr>
        <dsp:cNvPr id="0" name=""/>
        <dsp:cNvSpPr/>
      </dsp:nvSpPr>
      <dsp:spPr>
        <a:xfrm>
          <a:off x="0" y="983348"/>
          <a:ext cx="10515600" cy="151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u="none" kern="1200" dirty="0"/>
            <a:t>At least 7 days </a:t>
          </a:r>
          <a:r>
            <a:rPr lang="en-US" sz="1900" kern="1200" dirty="0"/>
            <a:t>if a negative antigen or NAAT is obtained within 48 hours prior to returning to work (or 10 days if testing is not performed or if a positive test at day 5-7) have passed </a:t>
          </a:r>
          <a:r>
            <a:rPr lang="en-US" sz="1900" i="1" kern="1200" dirty="0"/>
            <a:t>since symptoms first appeared, </a:t>
          </a:r>
          <a:r>
            <a:rPr lang="en-US" sz="1900" b="1" kern="1200" dirty="0"/>
            <a:t>and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At least 24 hours have passed </a:t>
          </a:r>
          <a:r>
            <a:rPr lang="en-US" sz="1900" i="1" kern="1200" dirty="0"/>
            <a:t>since last fever </a:t>
          </a:r>
          <a:r>
            <a:rPr lang="en-US" sz="1900" kern="1200" dirty="0"/>
            <a:t>without the use of fever-reducing medications, </a:t>
          </a:r>
          <a:r>
            <a:rPr lang="en-US" sz="1900" b="1" kern="1200" dirty="0"/>
            <a:t>and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Symptoms (e.g., cough, shortness of breath) have improved.</a:t>
          </a:r>
        </a:p>
      </dsp:txBody>
      <dsp:txXfrm>
        <a:off x="0" y="983348"/>
        <a:ext cx="10515600" cy="1515240"/>
      </dsp:txXfrm>
    </dsp:sp>
    <dsp:sp modelId="{520660DA-0715-9343-9464-E7AE02F6607B}">
      <dsp:nvSpPr>
        <dsp:cNvPr id="0" name=""/>
        <dsp:cNvSpPr/>
      </dsp:nvSpPr>
      <dsp:spPr>
        <a:xfrm>
          <a:off x="0" y="2498589"/>
          <a:ext cx="10515600" cy="9547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HCP who were asymptomatic throughout their infection and are </a:t>
          </a:r>
          <a:r>
            <a:rPr lang="en-US" sz="2400" b="1" i="1" kern="1200" dirty="0"/>
            <a:t>not moderately to severely immunocompromised</a:t>
          </a:r>
          <a:endParaRPr lang="en-US" sz="2400" kern="1200" dirty="0"/>
        </a:p>
      </dsp:txBody>
      <dsp:txXfrm>
        <a:off x="46606" y="2545195"/>
        <a:ext cx="10422388" cy="861507"/>
      </dsp:txXfrm>
    </dsp:sp>
    <dsp:sp modelId="{31E91561-E4E2-934D-BCB9-7CEEF3E6D280}">
      <dsp:nvSpPr>
        <dsp:cNvPr id="0" name=""/>
        <dsp:cNvSpPr/>
      </dsp:nvSpPr>
      <dsp:spPr>
        <a:xfrm>
          <a:off x="0" y="3453309"/>
          <a:ext cx="10515600" cy="86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At least 7 days if a negative antigen or NAAT is obtained within 48 hours prior to returning to work (or 10 days if testing is not performed or a positive test at day 5-7) have passed since the date of their first positive viral test.</a:t>
          </a:r>
        </a:p>
      </dsp:txBody>
      <dsp:txXfrm>
        <a:off x="0" y="3453309"/>
        <a:ext cx="10515600" cy="869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6E9DE-DF06-0E48-893E-900036AE95D8}">
      <dsp:nvSpPr>
        <dsp:cNvPr id="0" name=""/>
        <dsp:cNvSpPr/>
      </dsp:nvSpPr>
      <dsp:spPr>
        <a:xfrm>
          <a:off x="0" y="131641"/>
          <a:ext cx="10515600" cy="6356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HCP with severe to critical illness and are not moderately to severely immunocompromised:</a:t>
          </a:r>
          <a:endParaRPr lang="en-US" sz="1600" kern="1200" dirty="0"/>
        </a:p>
      </dsp:txBody>
      <dsp:txXfrm>
        <a:off x="31028" y="162669"/>
        <a:ext cx="10453544" cy="573546"/>
      </dsp:txXfrm>
    </dsp:sp>
    <dsp:sp modelId="{AC2BF9E1-1060-DE4B-831C-0E69256E0618}">
      <dsp:nvSpPr>
        <dsp:cNvPr id="0" name=""/>
        <dsp:cNvSpPr/>
      </dsp:nvSpPr>
      <dsp:spPr>
        <a:xfrm>
          <a:off x="0" y="767243"/>
          <a:ext cx="105156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In general, when 20 days have passed </a:t>
          </a:r>
          <a:r>
            <a:rPr lang="en-US" sz="1200" i="1" kern="1200" dirty="0"/>
            <a:t>since symptoms first appeared, </a:t>
          </a:r>
          <a:r>
            <a:rPr lang="en-US" sz="1200" b="1" kern="1200" dirty="0"/>
            <a:t>and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At least 24 hours have passed </a:t>
          </a:r>
          <a:r>
            <a:rPr lang="en-US" sz="1200" i="1" kern="1200" dirty="0"/>
            <a:t>since last fever </a:t>
          </a:r>
          <a:r>
            <a:rPr lang="en-US" sz="1200" kern="1200" dirty="0"/>
            <a:t>without the use of fever-reducing medications, </a:t>
          </a:r>
          <a:r>
            <a:rPr lang="en-US" sz="1200" b="1" kern="1200" dirty="0"/>
            <a:t>and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Symptoms (e.g., cough, shortness of breath) have improved.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The test-based strategy as described for moderately to severely immunocompromised HCP below can be used to inform the duration of isolation.</a:t>
          </a:r>
        </a:p>
      </dsp:txBody>
      <dsp:txXfrm>
        <a:off x="0" y="767243"/>
        <a:ext cx="10515600" cy="828000"/>
      </dsp:txXfrm>
    </dsp:sp>
    <dsp:sp modelId="{5F6C8961-0F4A-974E-8BEE-F81DC658F99C}">
      <dsp:nvSpPr>
        <dsp:cNvPr id="0" name=""/>
        <dsp:cNvSpPr/>
      </dsp:nvSpPr>
      <dsp:spPr>
        <a:xfrm>
          <a:off x="0" y="1595243"/>
          <a:ext cx="10515600" cy="6356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HCP who are</a:t>
          </a:r>
          <a:r>
            <a:rPr lang="en-US" sz="1600" kern="1200" dirty="0"/>
            <a:t> moderately to severely immunocompromised may produce replication-competent virus &gt; 20 days after symptom onset</a:t>
          </a:r>
        </a:p>
      </dsp:txBody>
      <dsp:txXfrm>
        <a:off x="31028" y="1626271"/>
        <a:ext cx="10453544" cy="573546"/>
      </dsp:txXfrm>
    </dsp:sp>
    <dsp:sp modelId="{9B9CE289-F06F-E646-BB8F-7ADDC9EFDF5B}">
      <dsp:nvSpPr>
        <dsp:cNvPr id="0" name=""/>
        <dsp:cNvSpPr/>
      </dsp:nvSpPr>
      <dsp:spPr>
        <a:xfrm>
          <a:off x="0" y="2230846"/>
          <a:ext cx="1051560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Use of a test-based strategy and consultation with an ID specialist or other expert and an occupational health specialist is recommended to determine when these HCP may return to work.</a:t>
          </a:r>
        </a:p>
      </dsp:txBody>
      <dsp:txXfrm>
        <a:off x="0" y="2230846"/>
        <a:ext cx="10515600" cy="380880"/>
      </dsp:txXfrm>
    </dsp:sp>
    <dsp:sp modelId="{72579476-42CB-CA4F-8305-1E38683387B0}">
      <dsp:nvSpPr>
        <dsp:cNvPr id="0" name=""/>
        <dsp:cNvSpPr/>
      </dsp:nvSpPr>
      <dsp:spPr>
        <a:xfrm>
          <a:off x="0" y="2611726"/>
          <a:ext cx="10515600" cy="6356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 criteria for the test-based strategy are:</a:t>
          </a:r>
        </a:p>
      </dsp:txBody>
      <dsp:txXfrm>
        <a:off x="31028" y="2642754"/>
        <a:ext cx="10453544" cy="573546"/>
      </dsp:txXfrm>
    </dsp:sp>
    <dsp:sp modelId="{54140DBA-CC09-B748-A38B-BC75057CAE11}">
      <dsp:nvSpPr>
        <dsp:cNvPr id="0" name=""/>
        <dsp:cNvSpPr/>
      </dsp:nvSpPr>
      <dsp:spPr>
        <a:xfrm>
          <a:off x="0" y="3247328"/>
          <a:ext cx="10515600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1" i="0" kern="1200" dirty="0"/>
            <a:t>HCP who are symptomatic: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200" b="0" i="0" kern="1200" dirty="0"/>
            <a:t>Resolution of fever without the use of fever-reducing medications, </a:t>
          </a:r>
          <a:r>
            <a:rPr lang="en-US" sz="1200" b="1" i="0" kern="1200" dirty="0"/>
            <a:t>and</a:t>
          </a:r>
          <a:endParaRPr lang="en-US" sz="1200" b="0" i="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200" b="0" i="0" kern="1200" dirty="0"/>
            <a:t>Improvement in symptoms (e.g., cough, shortness of breath), </a:t>
          </a:r>
          <a:r>
            <a:rPr lang="en-US" sz="1200" b="1" i="0" kern="1200" dirty="0"/>
            <a:t>and</a:t>
          </a:r>
          <a:endParaRPr lang="en-US" sz="1200" b="0" i="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200" b="0" i="0" kern="1200" dirty="0"/>
            <a:t>Results are negative from at least two consecutive respiratory specimens collected ≥24 hours apart (total of two negative specimens) using an Ag test or NAAT.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1" i="0" kern="1200" dirty="0"/>
            <a:t>HCP who are not symptomatic:</a:t>
          </a:r>
          <a:endParaRPr lang="en-US" sz="1200" b="0" i="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200" b="0" i="0" kern="1200" dirty="0"/>
            <a:t>Results are negative from at least two consecutive respiratory specimens collected ≥24 hours apart (total of two negative specimens) using an Ag test or NAAT.</a:t>
          </a:r>
        </a:p>
      </dsp:txBody>
      <dsp:txXfrm>
        <a:off x="0" y="3247328"/>
        <a:ext cx="10515600" cy="12585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0529B-8467-EB41-8150-F65F22551CBE}">
      <dsp:nvSpPr>
        <dsp:cNvPr id="0" name=""/>
        <dsp:cNvSpPr/>
      </dsp:nvSpPr>
      <dsp:spPr>
        <a:xfrm>
          <a:off x="0" y="51545"/>
          <a:ext cx="10515600" cy="6475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Nirmatrelvir  300 mg/ritonavir  100 mg, orally </a:t>
          </a:r>
          <a:r>
            <a:rPr lang="en-US" sz="2700" b="0" kern="1200" dirty="0"/>
            <a:t>(Paxlovid). 		</a:t>
          </a:r>
          <a:r>
            <a:rPr lang="en-US" sz="2700" b="1" kern="1200" dirty="0"/>
            <a:t>AIIa </a:t>
          </a:r>
        </a:p>
      </dsp:txBody>
      <dsp:txXfrm>
        <a:off x="31613" y="83158"/>
        <a:ext cx="10452374" cy="584369"/>
      </dsp:txXfrm>
    </dsp:sp>
    <dsp:sp modelId="{509D1421-EA05-B142-9894-429E54379772}">
      <dsp:nvSpPr>
        <dsp:cNvPr id="0" name=""/>
        <dsp:cNvSpPr/>
      </dsp:nvSpPr>
      <dsp:spPr>
        <a:xfrm>
          <a:off x="0" y="699140"/>
          <a:ext cx="10515600" cy="712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Initiated ASAP </a:t>
          </a:r>
          <a:r>
            <a:rPr lang="en-US" sz="1400" b="1" kern="1200" dirty="0"/>
            <a:t>within 5 days </a:t>
          </a:r>
          <a:r>
            <a:rPr lang="en-US" sz="1400" kern="1200" dirty="0"/>
            <a:t>of symptom onset, orally twice daily in those aged ≥12 years and weighing ≥40 kg.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Has significant and complex drug-drug interactions, primarily due to the ritonavir component.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Carefully review the patient’s concomitant medications, including OTC medications and herbal supplements</a:t>
          </a:r>
          <a:r>
            <a:rPr lang="en-US" sz="1200" kern="1200" dirty="0"/>
            <a:t>. </a:t>
          </a:r>
        </a:p>
      </dsp:txBody>
      <dsp:txXfrm>
        <a:off x="0" y="699140"/>
        <a:ext cx="10515600" cy="712597"/>
      </dsp:txXfrm>
    </dsp:sp>
    <dsp:sp modelId="{E1123ACB-D5D1-114F-A507-5CBDF2177E58}">
      <dsp:nvSpPr>
        <dsp:cNvPr id="0" name=""/>
        <dsp:cNvSpPr/>
      </dsp:nvSpPr>
      <dsp:spPr>
        <a:xfrm>
          <a:off x="0" y="1411737"/>
          <a:ext cx="10515600" cy="64759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Sotrovimab 500 mg IV						</a:t>
          </a:r>
          <a:r>
            <a:rPr lang="en-US" sz="2700" b="1" kern="1200" dirty="0"/>
            <a:t>AIIa</a:t>
          </a:r>
        </a:p>
      </dsp:txBody>
      <dsp:txXfrm>
        <a:off x="31613" y="1443350"/>
        <a:ext cx="10452374" cy="584369"/>
      </dsp:txXfrm>
    </dsp:sp>
    <dsp:sp modelId="{0D17D1FF-0457-F048-A0BB-04CD168BF7C5}">
      <dsp:nvSpPr>
        <dsp:cNvPr id="0" name=""/>
        <dsp:cNvSpPr/>
      </dsp:nvSpPr>
      <dsp:spPr>
        <a:xfrm>
          <a:off x="0" y="2059332"/>
          <a:ext cx="10515600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Initiate  ASAP </a:t>
          </a:r>
          <a:r>
            <a:rPr lang="en-US" sz="1400" b="1" kern="1200" dirty="0"/>
            <a:t>within 10 days </a:t>
          </a:r>
          <a:r>
            <a:rPr lang="en-US" sz="1400" kern="1200" dirty="0"/>
            <a:t>of symptom onset, , single IV infusion for those aged ≥12 years and weighing ≥40 kg, in areas with a high prevalence of Omicron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Patients should be observed for at least 1 hour after infusion.</a:t>
          </a:r>
        </a:p>
      </dsp:txBody>
      <dsp:txXfrm>
        <a:off x="0" y="2059332"/>
        <a:ext cx="10515600" cy="670680"/>
      </dsp:txXfrm>
    </dsp:sp>
    <dsp:sp modelId="{D8636AF2-7667-8F47-BADC-593050E2F9E5}">
      <dsp:nvSpPr>
        <dsp:cNvPr id="0" name=""/>
        <dsp:cNvSpPr/>
      </dsp:nvSpPr>
      <dsp:spPr>
        <a:xfrm>
          <a:off x="0" y="2730012"/>
          <a:ext cx="10515600" cy="64759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Remdesivir 100 mg IV						           </a:t>
          </a:r>
          <a:r>
            <a:rPr lang="en-US" sz="2500" b="1" kern="1200" dirty="0"/>
            <a:t>BIIa</a:t>
          </a:r>
        </a:p>
      </dsp:txBody>
      <dsp:txXfrm>
        <a:off x="31613" y="2761625"/>
        <a:ext cx="10452374" cy="584369"/>
      </dsp:txXfrm>
    </dsp:sp>
    <dsp:sp modelId="{AB74237D-FAD1-2543-99BD-6419B62E2669}">
      <dsp:nvSpPr>
        <dsp:cNvPr id="0" name=""/>
        <dsp:cNvSpPr/>
      </dsp:nvSpPr>
      <dsp:spPr>
        <a:xfrm>
          <a:off x="0" y="3377607"/>
          <a:ext cx="10515600" cy="92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Initiate ASAP </a:t>
          </a:r>
          <a:r>
            <a:rPr lang="en-US" sz="1400" b="1" kern="1200" dirty="0"/>
            <a:t>within 7 days </a:t>
          </a:r>
          <a:r>
            <a:rPr lang="en-US" sz="1400" kern="1200" dirty="0"/>
            <a:t>of symptom onset. Remdesivir IV, 200 mg on Day 1, 100 mg daily on Days 2 and 3. for those aged ≥12 years and weighing ≥40 kg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NIH recommends 1 hour of observation, but this was not required in the clinical trial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Outpatient treatment would be an off-label indication. </a:t>
          </a:r>
        </a:p>
      </dsp:txBody>
      <dsp:txXfrm>
        <a:off x="0" y="3377607"/>
        <a:ext cx="10515600" cy="9221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A7192-0681-EF49-A035-D3063191A769}">
      <dsp:nvSpPr>
        <dsp:cNvPr id="0" name=""/>
        <dsp:cNvSpPr/>
      </dsp:nvSpPr>
      <dsp:spPr>
        <a:xfrm>
          <a:off x="0" y="520883"/>
          <a:ext cx="10515600" cy="5276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Bamlanivimab plus etesevimab or casirivimab plus imdevimab can be used only if:</a:t>
          </a:r>
          <a:endParaRPr lang="en-US" sz="2200" b="1" kern="1200" dirty="0"/>
        </a:p>
      </dsp:txBody>
      <dsp:txXfrm>
        <a:off x="25759" y="546642"/>
        <a:ext cx="10464082" cy="476152"/>
      </dsp:txXfrm>
    </dsp:sp>
    <dsp:sp modelId="{496A7B58-F166-D34F-887B-8C1729B837B5}">
      <dsp:nvSpPr>
        <dsp:cNvPr id="0" name=""/>
        <dsp:cNvSpPr/>
      </dsp:nvSpPr>
      <dsp:spPr>
        <a:xfrm>
          <a:off x="0" y="1048554"/>
          <a:ext cx="10515600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The  Delta  VOC represents a significant proportion of infections in the region and other options are not available/contraindicated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Patients understand that this treatment would be ineffective if they are infected with the Omicron VOC</a:t>
          </a:r>
        </a:p>
      </dsp:txBody>
      <dsp:txXfrm>
        <a:off x="0" y="1048554"/>
        <a:ext cx="10515600" cy="842490"/>
      </dsp:txXfrm>
    </dsp:sp>
    <dsp:sp modelId="{339D9F0F-EFAA-9148-9D48-666F9AB6FE46}">
      <dsp:nvSpPr>
        <dsp:cNvPr id="0" name=""/>
        <dsp:cNvSpPr/>
      </dsp:nvSpPr>
      <dsp:spPr>
        <a:xfrm>
          <a:off x="0" y="1891044"/>
          <a:ext cx="10515600" cy="5276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Molnupiravir  800 mg, orally, ONLY  when none of the above options can be used	</a:t>
          </a:r>
          <a:r>
            <a:rPr lang="en-US" sz="2200" b="1" kern="1200" dirty="0" err="1"/>
            <a:t>CIIa</a:t>
          </a:r>
          <a:endParaRPr lang="en-US" sz="2200" b="1" kern="1200" dirty="0"/>
        </a:p>
      </dsp:txBody>
      <dsp:txXfrm>
        <a:off x="25759" y="1916803"/>
        <a:ext cx="10464082" cy="476152"/>
      </dsp:txXfrm>
    </dsp:sp>
    <dsp:sp modelId="{19F1E6CA-68C2-4F41-A924-DAB4C8ABD814}">
      <dsp:nvSpPr>
        <dsp:cNvPr id="0" name=""/>
        <dsp:cNvSpPr/>
      </dsp:nvSpPr>
      <dsp:spPr>
        <a:xfrm>
          <a:off x="0" y="2418714"/>
          <a:ext cx="10515600" cy="1411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 dirty="0"/>
            <a:t>Initiate ASAP within 5 days of symptom onset </a:t>
          </a:r>
          <a:r>
            <a:rPr lang="en-US" sz="1700" kern="1200" dirty="0"/>
            <a:t>on those aged ≥18 years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Not recommended for use in pregnant patients (concerns about fetal toxicity observed during animal studies).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Not authorized for persons &lt; 18 years of age due to potential bone and cartilage toxicity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There are no data on the use of molnupiravir in patients who have received COVID-19 vaccines, and the risk-to-benefit ratio is likely to be less favorable because of the lower efficacy of this drug. </a:t>
          </a:r>
        </a:p>
      </dsp:txBody>
      <dsp:txXfrm>
        <a:off x="0" y="2418714"/>
        <a:ext cx="10515600" cy="14117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F26A0-A6E5-CF49-AD18-8EF00FB76F34}">
      <dsp:nvSpPr>
        <dsp:cNvPr id="0" name=""/>
        <dsp:cNvSpPr/>
      </dsp:nvSpPr>
      <dsp:spPr>
        <a:xfrm>
          <a:off x="0" y="496592"/>
          <a:ext cx="6172199" cy="2878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Patients who are within 1 year of receiving B-cell depleting therapies</a:t>
          </a:r>
        </a:p>
      </dsp:txBody>
      <dsp:txXfrm>
        <a:off x="14050" y="510642"/>
        <a:ext cx="6144099" cy="259719"/>
      </dsp:txXfrm>
    </dsp:sp>
    <dsp:sp modelId="{8036D816-0735-774D-B825-86C975F38322}">
      <dsp:nvSpPr>
        <dsp:cNvPr id="0" name=""/>
        <dsp:cNvSpPr/>
      </dsp:nvSpPr>
      <dsp:spPr>
        <a:xfrm>
          <a:off x="0" y="784412"/>
          <a:ext cx="6172199" cy="198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15240" rIns="85344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 dirty="0"/>
            <a:t> (e.g., rituximab, ocrelizumab, ofatumumab, alemtuzumab)</a:t>
          </a:r>
        </a:p>
      </dsp:txBody>
      <dsp:txXfrm>
        <a:off x="0" y="784412"/>
        <a:ext cx="6172199" cy="198720"/>
      </dsp:txXfrm>
    </dsp:sp>
    <dsp:sp modelId="{35CB797B-ED49-4E4F-AB00-8872526A3397}">
      <dsp:nvSpPr>
        <dsp:cNvPr id="0" name=""/>
        <dsp:cNvSpPr/>
      </dsp:nvSpPr>
      <dsp:spPr>
        <a:xfrm>
          <a:off x="0" y="983132"/>
          <a:ext cx="6172199" cy="2878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Patients receiving Bruton tyrosine kinase inhibitors</a:t>
          </a:r>
        </a:p>
      </dsp:txBody>
      <dsp:txXfrm>
        <a:off x="14050" y="997182"/>
        <a:ext cx="6144099" cy="259719"/>
      </dsp:txXfrm>
    </dsp:sp>
    <dsp:sp modelId="{33E28CCF-0695-3240-B8D1-7DEC78E97593}">
      <dsp:nvSpPr>
        <dsp:cNvPr id="0" name=""/>
        <dsp:cNvSpPr/>
      </dsp:nvSpPr>
      <dsp:spPr>
        <a:xfrm>
          <a:off x="0" y="1305512"/>
          <a:ext cx="6172199" cy="28781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Chimeric antigen receptor T cell recipients</a:t>
          </a:r>
        </a:p>
      </dsp:txBody>
      <dsp:txXfrm>
        <a:off x="14050" y="1319562"/>
        <a:ext cx="6144099" cy="259719"/>
      </dsp:txXfrm>
    </dsp:sp>
    <dsp:sp modelId="{470C3738-5A55-7743-8FCB-E879C0C8AAA5}">
      <dsp:nvSpPr>
        <dsp:cNvPr id="0" name=""/>
        <dsp:cNvSpPr/>
      </dsp:nvSpPr>
      <dsp:spPr>
        <a:xfrm>
          <a:off x="0" y="1627892"/>
          <a:ext cx="6172199" cy="2878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Post-hematopoietic cell transplant recipients</a:t>
          </a:r>
        </a:p>
      </dsp:txBody>
      <dsp:txXfrm>
        <a:off x="14050" y="1641942"/>
        <a:ext cx="6144099" cy="259719"/>
      </dsp:txXfrm>
    </dsp:sp>
    <dsp:sp modelId="{2445613B-A0B7-BD44-9CC3-392771314B6A}">
      <dsp:nvSpPr>
        <dsp:cNvPr id="0" name=""/>
        <dsp:cNvSpPr/>
      </dsp:nvSpPr>
      <dsp:spPr>
        <a:xfrm>
          <a:off x="0" y="1915712"/>
          <a:ext cx="6172199" cy="198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15240" rIns="85344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 dirty="0"/>
            <a:t>Who have chronic graft versus host disease or who are taking immunosuppressive medications for another indication</a:t>
          </a:r>
        </a:p>
      </dsp:txBody>
      <dsp:txXfrm>
        <a:off x="0" y="1915712"/>
        <a:ext cx="6172199" cy="198720"/>
      </dsp:txXfrm>
    </dsp:sp>
    <dsp:sp modelId="{ECE9A92E-6B4C-604B-A0B5-1A2F8FCF195E}">
      <dsp:nvSpPr>
        <dsp:cNvPr id="0" name=""/>
        <dsp:cNvSpPr/>
      </dsp:nvSpPr>
      <dsp:spPr>
        <a:xfrm>
          <a:off x="0" y="2114432"/>
          <a:ext cx="6172199" cy="28781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Patients with hematologic malignancies who are on active therapy</a:t>
          </a:r>
        </a:p>
      </dsp:txBody>
      <dsp:txXfrm>
        <a:off x="14050" y="2128482"/>
        <a:ext cx="6144099" cy="259719"/>
      </dsp:txXfrm>
    </dsp:sp>
    <dsp:sp modelId="{38F08F5E-6618-6D43-A36C-33F963658C8D}">
      <dsp:nvSpPr>
        <dsp:cNvPr id="0" name=""/>
        <dsp:cNvSpPr/>
      </dsp:nvSpPr>
      <dsp:spPr>
        <a:xfrm>
          <a:off x="0" y="2436812"/>
          <a:ext cx="6172199" cy="2878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Lung transplant recipients</a:t>
          </a:r>
        </a:p>
      </dsp:txBody>
      <dsp:txXfrm>
        <a:off x="14050" y="2450862"/>
        <a:ext cx="6144099" cy="259719"/>
      </dsp:txXfrm>
    </dsp:sp>
    <dsp:sp modelId="{47DDE1C2-333C-2441-918C-5F5ED462A7BA}">
      <dsp:nvSpPr>
        <dsp:cNvPr id="0" name=""/>
        <dsp:cNvSpPr/>
      </dsp:nvSpPr>
      <dsp:spPr>
        <a:xfrm>
          <a:off x="0" y="2759192"/>
          <a:ext cx="6172199" cy="2878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Patients who are within 1 year of receiving a solid-organ transplant (other than lung transplant)</a:t>
          </a:r>
        </a:p>
      </dsp:txBody>
      <dsp:txXfrm>
        <a:off x="14050" y="2773242"/>
        <a:ext cx="6144099" cy="259719"/>
      </dsp:txXfrm>
    </dsp:sp>
    <dsp:sp modelId="{8306AA3C-DC16-CE40-BA61-3C3E458CFC19}">
      <dsp:nvSpPr>
        <dsp:cNvPr id="0" name=""/>
        <dsp:cNvSpPr/>
      </dsp:nvSpPr>
      <dsp:spPr>
        <a:xfrm>
          <a:off x="0" y="3081572"/>
          <a:ext cx="6172199" cy="28781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Solid-organ transplant recipients</a:t>
          </a:r>
        </a:p>
      </dsp:txBody>
      <dsp:txXfrm>
        <a:off x="14050" y="3095622"/>
        <a:ext cx="6144099" cy="259719"/>
      </dsp:txXfrm>
    </dsp:sp>
    <dsp:sp modelId="{5DA309AA-5A67-D440-9880-E40BE13499A0}">
      <dsp:nvSpPr>
        <dsp:cNvPr id="0" name=""/>
        <dsp:cNvSpPr/>
      </dsp:nvSpPr>
      <dsp:spPr>
        <a:xfrm>
          <a:off x="0" y="3369392"/>
          <a:ext cx="6172199" cy="198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15240" rIns="85344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 dirty="0"/>
            <a:t>With recent treatment for acute rejection with T or B cell depleting agents</a:t>
          </a:r>
        </a:p>
      </dsp:txBody>
      <dsp:txXfrm>
        <a:off x="0" y="3369392"/>
        <a:ext cx="6172199" cy="198720"/>
      </dsp:txXfrm>
    </dsp:sp>
    <dsp:sp modelId="{4C7E9FC7-7577-464B-BD85-6CD6DA717A4E}">
      <dsp:nvSpPr>
        <dsp:cNvPr id="0" name=""/>
        <dsp:cNvSpPr/>
      </dsp:nvSpPr>
      <dsp:spPr>
        <a:xfrm>
          <a:off x="0" y="3568112"/>
          <a:ext cx="6172199" cy="2878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Patients with severe combined immunodeficiencies</a:t>
          </a:r>
        </a:p>
      </dsp:txBody>
      <dsp:txXfrm>
        <a:off x="14050" y="3582162"/>
        <a:ext cx="6144099" cy="259719"/>
      </dsp:txXfrm>
    </dsp:sp>
    <dsp:sp modelId="{9F7011F2-3FDE-324B-94C7-6EAE29436669}">
      <dsp:nvSpPr>
        <dsp:cNvPr id="0" name=""/>
        <dsp:cNvSpPr/>
      </dsp:nvSpPr>
      <dsp:spPr>
        <a:xfrm>
          <a:off x="0" y="3890492"/>
          <a:ext cx="6172199" cy="28781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Patients with untreated HIV</a:t>
          </a:r>
        </a:p>
      </dsp:txBody>
      <dsp:txXfrm>
        <a:off x="14050" y="3904542"/>
        <a:ext cx="6144099" cy="259719"/>
      </dsp:txXfrm>
    </dsp:sp>
    <dsp:sp modelId="{160925BF-44FD-A641-8D57-FB9B2D3D6986}">
      <dsp:nvSpPr>
        <dsp:cNvPr id="0" name=""/>
        <dsp:cNvSpPr/>
      </dsp:nvSpPr>
      <dsp:spPr>
        <a:xfrm>
          <a:off x="0" y="4178312"/>
          <a:ext cx="6172199" cy="198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15240" rIns="85344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 dirty="0"/>
            <a:t> Who have a CD4 T lymphocyte cell count &lt;50 cells/mm</a:t>
          </a:r>
          <a:r>
            <a:rPr lang="en-US" sz="900" kern="1200" baseline="30000" dirty="0"/>
            <a:t>3</a:t>
          </a:r>
          <a:endParaRPr lang="en-US" sz="900" kern="1200" dirty="0"/>
        </a:p>
      </dsp:txBody>
      <dsp:txXfrm>
        <a:off x="0" y="4178312"/>
        <a:ext cx="6172199" cy="198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9A38A-F626-AD46-964C-9DDFD28F6AB7}" type="datetimeFigureOut">
              <a:rPr lang="en-US" smtClean="0"/>
              <a:t>1/5/22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25C6-31FE-AF4E-833D-17810A9DC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8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DF317856-73D7-4F46-A1DE-EFEAD4216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C85E81F4-1448-DA4F-87A3-42BF452A589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Viral replication and symptom onset The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titer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of infectious severe acute respiratory syndrome coronavirus 2 (SARS-CoV-2) and the amount of viral RNA are generally lower in asymptomatic (A) than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presymptomatic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(Pre) COVID-19. There is likely to be a threshold at which a person becomes contagious, but this is not known. In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presymptomatic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patients, symptoms usually begin when viral load peaks, so there is a period of infectiousness when a person has no symptoms.</a:t>
            </a:r>
          </a:p>
        </p:txBody>
      </p:sp>
    </p:spTree>
    <p:extLst>
      <p:ext uri="{BB962C8B-B14F-4D97-AF65-F5344CB8AC3E}">
        <p14:creationId xmlns:p14="http://schemas.microsoft.com/office/powerpoint/2010/main" val="403419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3886-CAF7-6440-8A55-724B384A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762C4-8FC8-EC49-A4F2-502B34E5B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D3B9E-C289-7647-B89B-A92E3025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F8721-B143-2B4C-A01D-8D5843B8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289FE-83D1-3E4E-B918-B3B318CF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0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1199-0529-B845-BA87-04360B32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108EB-02BD-964B-95B0-77DB190B2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4B80D-2F38-C449-A7BA-64410225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A9B0-BC0E-B44E-BE01-2C19564D5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FC635-490D-4549-9745-68E0AF4D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2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66628-EE19-4D4F-9104-FB6455EAC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F037A-A326-8C45-A7D1-9FF555B42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489EB-C46C-6841-BE5E-B0E9FC0A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11EF0-5237-CC42-8CD8-698BA9F6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B60ED-0E2D-A948-915C-F8005F28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2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58ED-1C7E-4C44-8F24-A27257FF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FD8D8-45E9-1F4B-97BC-A6EBACA6D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F8DAB-03C4-E548-AE4F-0D2F70E0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88AF-7790-D04D-8E9F-FFD9FF3B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53D76-9BDE-BE44-81F8-3A90B82B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2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57F1-6349-CA46-BBE4-B5B76CA9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D0303-647B-4C41-808D-D4BCD4781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055E6-07D2-B840-9E47-8D787E24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32A23-2D7F-B04B-A7D3-7E1C599B9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AFE4-D75F-F644-95BE-E1F13307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1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1DB9-00B2-1B4A-ADEF-66F50C4D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AC701-B5A4-1F44-8823-A2D140142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A9B6C-5A1C-1D40-80C2-D5A4B9302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483B0-0EA0-EE4A-A2DA-EDDF73B9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8D44B-35CA-9445-B6DA-66E48FA4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B0125-B601-A34B-9A32-3D8F7C2A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9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5B37-278F-554D-A231-B6C611E3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4F426-2996-254A-A989-AC428379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FD8C2-21C7-A146-9B9C-E91DEB692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720EF-4F68-4744-A34A-9F4B4A313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AE384-2E78-5D4C-8A91-B42172B4A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D2305-F08D-BF48-B80E-30B33EED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3E0EB-EF78-D445-BAB0-431E2E95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9B302-73B7-FD49-B0F3-5E422367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1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E35D-DCF7-7443-BAE0-F10A7867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FDFA3-E603-AB4F-86B8-4A0FDBC4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53732-B9B7-1F43-8070-B6934F85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24704-6733-E842-AE84-1742DF0A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88B81-3ED2-7246-B00D-F2B11AEBD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C0FF-685F-F941-BE36-8FE64E9B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DF861-405E-BF46-B467-75BE1242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3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3812-C6D3-4046-9E18-85D592DA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4913E-F85F-9D4D-ACDE-E3B070E42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A2E7E-DEE3-5F42-A565-BC4B57993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F029A-F574-BD4C-86C5-7FFDB67F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88F9B-5582-1544-8F6E-519FFE8F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E3670-AF22-CA4A-9877-FDA89BB2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1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7A7C-4F5A-BE4F-839B-709F1F47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FFE63F-56EE-6A4E-93D4-7403A3CCA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CB035-3E24-2E43-8ECA-F73575089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6367A-D448-9E46-811E-79B6624F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0706E-7475-C440-A422-632A959B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AFFC7-6BBA-9342-8552-DF7015A9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3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74BBB-EB3D-A541-BEB1-F5227216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79758-74F1-9246-A97A-37CB399DD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3D132-1AE1-CD47-BB7C-670264616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8932E-DAC9-4845-BCDD-4E7C28F00984}" type="datetimeFigureOut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73398-54F7-7049-B8F8-4A0FE0A8B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0B5A9-0A24-B64B-864A-38C21A8AA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288B-8750-864D-A3EB-EAD079D2C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4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www.covid19treatmentguidelines.nih.gov/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https://www.covid19treatmentguidelines.nih.gov/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vid19treatmentguidelines.nih.gov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hyperlink" Target="https://www.covid19treatmentguidelines.nih.gov/" TargetMode="Externa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324FBD59-9C27-46BE-9F19-7E6AB3836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A64BB-1870-8245-9C82-0669A8833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COVID-19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346DA-6112-7149-A852-206B62EB6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Jorge Mera, MD, FACP</a:t>
            </a:r>
          </a:p>
          <a:p>
            <a:pPr algn="l"/>
            <a:r>
              <a:rPr lang="en-US">
                <a:solidFill>
                  <a:srgbClr val="FFFFFF"/>
                </a:solidFill>
              </a:rPr>
              <a:t>Whitney Essex, APRN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B7AD-0E26-F44B-9041-957E9AAD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Return to Work Criteria for HCP with SARS-CoV-2 Infection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5AF3BC0-7D58-4B35-A32B-B5CD44ED41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5223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FF68CEE-0060-0147-A99E-6829DD249FC9}"/>
              </a:ext>
            </a:extLst>
          </p:cNvPr>
          <p:cNvSpPr/>
          <p:nvPr/>
        </p:nvSpPr>
        <p:spPr>
          <a:xfrm>
            <a:off x="3326780" y="631190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www.cdc.gov</a:t>
            </a:r>
            <a:r>
              <a:rPr lang="en-US" sz="1200" dirty="0"/>
              <a:t>/coronavirus/2019-ncov/hcp/guidance-risk-</a:t>
            </a:r>
            <a:r>
              <a:rPr lang="en-US" sz="1200" dirty="0" err="1"/>
              <a:t>assesment</a:t>
            </a:r>
            <a:r>
              <a:rPr lang="en-US" sz="1200" dirty="0"/>
              <a:t>-</a:t>
            </a:r>
            <a:r>
              <a:rPr lang="en-US" sz="1200" dirty="0" err="1"/>
              <a:t>hcp.html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8825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B7AD-0E26-F44B-9041-957E9AAD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Return to Work Criteria for HCP with SARS-CoV-2 Infection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5AF3BC0-7D58-4B35-A32B-B5CD44ED41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195512"/>
              </p:ext>
            </p:extLst>
          </p:nvPr>
        </p:nvGraphicFramePr>
        <p:xfrm>
          <a:off x="838200" y="1539433"/>
          <a:ext cx="10515600" cy="463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71DF51-D960-DB48-8CD4-D34AFC720DE1}"/>
              </a:ext>
            </a:extLst>
          </p:cNvPr>
          <p:cNvSpPr/>
          <p:nvPr/>
        </p:nvSpPr>
        <p:spPr>
          <a:xfrm>
            <a:off x="3360656" y="631190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www.cdc.gov</a:t>
            </a:r>
            <a:r>
              <a:rPr lang="en-US" sz="1200" dirty="0"/>
              <a:t>/coronavirus/2019-ncov/hcp/guidance-risk-</a:t>
            </a:r>
            <a:r>
              <a:rPr lang="en-US" sz="1200" dirty="0" err="1"/>
              <a:t>assesment</a:t>
            </a:r>
            <a:r>
              <a:rPr lang="en-US" sz="1200" dirty="0"/>
              <a:t>-</a:t>
            </a:r>
            <a:r>
              <a:rPr lang="en-US" sz="1200" dirty="0" err="1"/>
              <a:t>hcp.html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867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0DE6-1FCD-D445-8F2F-D31D7A5D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COVID-19 Transmission Dynamics Among Close Contacts of Index Patients</a:t>
            </a:r>
          </a:p>
        </p:txBody>
      </p:sp>
      <p:pic>
        <p:nvPicPr>
          <p:cNvPr id="4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C7759A44-901C-7848-9BAA-D2525EF19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136068"/>
            <a:ext cx="7188199" cy="4582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3B970B-D2E1-564C-B71D-E71B7C1FDF77}"/>
              </a:ext>
            </a:extLst>
          </p:cNvPr>
          <p:cNvSpPr/>
          <p:nvPr/>
        </p:nvSpPr>
        <p:spPr>
          <a:xfrm>
            <a:off x="4038599" y="5931281"/>
            <a:ext cx="7188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JAMA Intern Med. 2021;181(10):1343-1350. doi:10.1001/jamainternmed.2021.4686 Published online August 23, 2021.</a:t>
            </a:r>
          </a:p>
        </p:txBody>
      </p:sp>
    </p:spTree>
    <p:extLst>
      <p:ext uri="{BB962C8B-B14F-4D97-AF65-F5344CB8AC3E}">
        <p14:creationId xmlns:p14="http://schemas.microsoft.com/office/powerpoint/2010/main" val="170777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DF27FF3E-D2FB-C942-83F9-A5C1AAB67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1452" b="1">
                <a:latin typeface="Arial" panose="020B0604020202020204" pitchFamily="34" charset="0"/>
              </a:rPr>
              <a:t>Viral replication and symptom onset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FBBA0B-D92E-8645-A182-A379343C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191" y="6120644"/>
            <a:ext cx="1182364" cy="51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F0DC75B0-22CB-F041-8682-06CFAD11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32" y="979304"/>
            <a:ext cx="4372299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E97F9473-F736-5445-81EF-89255E40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732" y="5972308"/>
            <a:ext cx="3918651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089" b="1">
                <a:latin typeface="Arial" panose="020B0604020202020204" pitchFamily="34" charset="0"/>
              </a:rPr>
              <a:t>Angela L. Rasmussen, and Saskia V. Popescu Science 2021;371:1206-1207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BE5B7FE-8A18-B941-B507-3659B86A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51" y="6433157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Copyright © 2021 The Authors, some rights reserved; exclusive licensee American Association for the Advancement of Science. No claim to original U.S. Government Works</a:t>
            </a:r>
          </a:p>
        </p:txBody>
      </p:sp>
    </p:spTree>
    <p:extLst>
      <p:ext uri="{BB962C8B-B14F-4D97-AF65-F5344CB8AC3E}">
        <p14:creationId xmlns:p14="http://schemas.microsoft.com/office/powerpoint/2010/main" val="2485488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26EB-6B58-6548-B47A-7D3219FC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NIH Guidelines recommendations for nonhospitalized patients with mild to moderate COVID-19 who are at high risk of disease progression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(listed in order of preference)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2F8D14-2221-4692-A799-29BFCC154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6378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1540CA2-70E1-BE48-A6A6-615A62B83356}"/>
              </a:ext>
            </a:extLst>
          </p:cNvPr>
          <p:cNvSpPr/>
          <p:nvPr/>
        </p:nvSpPr>
        <p:spPr>
          <a:xfrm>
            <a:off x="838199" y="6223128"/>
            <a:ext cx="10506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COVID-19 Treatment Guidelines Panel. Coronavirus Disease 2019 (COVID-19) Treatment Guidelines. National Institutes of Health. </a:t>
            </a:r>
          </a:p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Available at </a:t>
            </a:r>
            <a:r>
              <a:rPr lang="en-US" sz="1200" u="sng" dirty="0">
                <a:solidFill>
                  <a:srgbClr val="005EA2"/>
                </a:solidFill>
                <a:latin typeface="Public Sans"/>
                <a:hlinkClick r:id="rId7"/>
              </a:rPr>
              <a:t>https://www.covid19treatmentguidelines.nih.gov/</a:t>
            </a:r>
            <a:r>
              <a:rPr lang="en-US" sz="1200" dirty="0">
                <a:solidFill>
                  <a:srgbClr val="171717"/>
                </a:solidFill>
                <a:latin typeface="Public Sans"/>
              </a:rPr>
              <a:t>. Accessed [01/02/2021].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4905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26EB-6B58-6548-B47A-7D3219FC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NIH Guidelines recommendations for nonhospitalized patients with mild to moderate COVID-19 who are at high risk of disease progression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(listed in order of preference)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2F8D14-2221-4692-A799-29BFCC154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2615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0225841-5E1E-084A-8A9D-19CD98680429}"/>
              </a:ext>
            </a:extLst>
          </p:cNvPr>
          <p:cNvSpPr/>
          <p:nvPr/>
        </p:nvSpPr>
        <p:spPr>
          <a:xfrm>
            <a:off x="838199" y="6223128"/>
            <a:ext cx="10506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COVID-19 Treatment Guidelines Panel. Coronavirus Disease 2019 (COVID-19) Treatment Guidelines. National Institutes of Health. </a:t>
            </a:r>
          </a:p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Available at </a:t>
            </a:r>
            <a:r>
              <a:rPr lang="en-US" sz="1200" u="sng" dirty="0">
                <a:solidFill>
                  <a:srgbClr val="005EA2"/>
                </a:solidFill>
                <a:latin typeface="Public Sans"/>
                <a:hlinkClick r:id="rId7"/>
              </a:rPr>
              <a:t>https://www.covid19treatmentguidelines.nih.gov/</a:t>
            </a:r>
            <a:r>
              <a:rPr lang="en-US" sz="1200" dirty="0">
                <a:solidFill>
                  <a:srgbClr val="171717"/>
                </a:solidFill>
                <a:latin typeface="Public Sans"/>
              </a:rPr>
              <a:t>. Accessed [01/02/2021].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055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B2F1-2B90-9D49-8F32-856CE07A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Nirmatrelvir  300 mg/ritonavir  100 mg, orally (Paxlovid). 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4D4CD-2B7C-C74E-B296-DC3825E1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dirty="0"/>
              <a:t>Reduced the risk of hospitalization/death by 88% </a:t>
            </a:r>
            <a:endParaRPr lang="en-US" sz="1400" b="1"/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 Initiate ASAP </a:t>
            </a:r>
            <a:r>
              <a:rPr lang="en-US" sz="1400" b="1" dirty="0"/>
              <a:t>within 5 days </a:t>
            </a:r>
            <a:r>
              <a:rPr lang="en-US" sz="1400" dirty="0"/>
              <a:t>of symptom onset</a:t>
            </a:r>
            <a:endParaRPr lang="en-US" sz="1400"/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Orally twice daily in those aged ≥12 years and weighing ≥40 kg. </a:t>
            </a:r>
            <a:endParaRPr lang="en-US" sz="1400"/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Has significant/complex drug-drug interactions</a:t>
            </a:r>
            <a:endParaRPr lang="en-US" sz="1400"/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Needs dose adjustment with GFR &lt; 60mL</a:t>
            </a:r>
            <a:endParaRPr lang="en-US" sz="140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/>
              <a:t>Only one Nirmatrelvir tablet and one ritonavir tablet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Contraindicated if GFR is &lt; 30 mL</a:t>
            </a:r>
            <a:endParaRPr lang="en-US" sz="14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May cause nausea and vomiting (Ritonavir)</a:t>
            </a:r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ED8FFB4-EF81-7143-BB29-E869FBA0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737639" y="417711"/>
            <a:ext cx="3355776" cy="6019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8294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2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C9980-1F59-6F47-B676-0331DD2F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Medications That Are Contraindicated or Should Not Be Co-administered With Ritonavir-Boosted Nirmatrelvir (Paxlovid)</a:t>
            </a:r>
          </a:p>
        </p:txBody>
      </p:sp>
      <p:pic>
        <p:nvPicPr>
          <p:cNvPr id="7" name="Content Placeholder 5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C35E46DE-94DB-D54E-8E2F-3FEB1084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5" y="1232063"/>
            <a:ext cx="3530511" cy="1597555"/>
          </a:xfrm>
          <a:prstGeom prst="rect">
            <a:avLst/>
          </a:prstGeom>
        </p:spPr>
      </p:pic>
      <p:cxnSp>
        <p:nvCxnSpPr>
          <p:cNvPr id="41" name="Straight Connector 36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383E4C3-E0A3-B84A-A862-B2BBDA84DEFE}"/>
              </a:ext>
            </a:extLst>
          </p:cNvPr>
          <p:cNvSpPr/>
          <p:nvPr/>
        </p:nvSpPr>
        <p:spPr>
          <a:xfrm>
            <a:off x="4379976" y="5010912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aseline="30000">
                <a:solidFill>
                  <a:schemeClr val="bg1"/>
                </a:solidFill>
              </a:rPr>
              <a:t>a </a:t>
            </a:r>
            <a:r>
              <a:rPr lang="en-US" sz="1400">
                <a:solidFill>
                  <a:schemeClr val="bg1"/>
                </a:solidFill>
              </a:rPr>
              <a:t>Expert consultation may be considered. In some cases, dose reduction of the concomitant medication may be an appropriate management strategy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aseline="30000">
                <a:solidFill>
                  <a:schemeClr val="bg1"/>
                </a:solidFill>
              </a:rPr>
              <a:t>b </a:t>
            </a:r>
            <a:r>
              <a:rPr lang="en-US" sz="1400">
                <a:solidFill>
                  <a:schemeClr val="bg1"/>
                </a:solidFill>
              </a:rPr>
              <a:t>Before prescribing ritonavir-boosted nirmatrelvir (Paxlovid) for a patient receiving this immunosuppressant, the patient’s specialist provider(s) should be consulted, given the significant drug-drug interaction potential between ritonavir and the narrow therapeutic index agent and because close monitoring may not be feasible. </a:t>
            </a:r>
            <a:endParaRPr lang="en-US" sz="1400" b="0" i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06565C-551B-0048-83C9-127194198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078050"/>
              </p:ext>
            </p:extLst>
          </p:nvPr>
        </p:nvGraphicFramePr>
        <p:xfrm>
          <a:off x="4681330" y="320040"/>
          <a:ext cx="6876687" cy="3686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856">
                  <a:extLst>
                    <a:ext uri="{9D8B030D-6E8A-4147-A177-3AD203B41FA5}">
                      <a16:colId xmlns:a16="http://schemas.microsoft.com/office/drawing/2014/main" val="1556370481"/>
                    </a:ext>
                  </a:extLst>
                </a:gridCol>
                <a:gridCol w="1624795">
                  <a:extLst>
                    <a:ext uri="{9D8B030D-6E8A-4147-A177-3AD203B41FA5}">
                      <a16:colId xmlns:a16="http://schemas.microsoft.com/office/drawing/2014/main" val="771429570"/>
                    </a:ext>
                  </a:extLst>
                </a:gridCol>
                <a:gridCol w="1653300">
                  <a:extLst>
                    <a:ext uri="{9D8B030D-6E8A-4147-A177-3AD203B41FA5}">
                      <a16:colId xmlns:a16="http://schemas.microsoft.com/office/drawing/2014/main" val="525665205"/>
                    </a:ext>
                  </a:extLst>
                </a:gridCol>
                <a:gridCol w="1537736">
                  <a:extLst>
                    <a:ext uri="{9D8B030D-6E8A-4147-A177-3AD203B41FA5}">
                      <a16:colId xmlns:a16="http://schemas.microsoft.com/office/drawing/2014/main" val="1063232995"/>
                    </a:ext>
                  </a:extLst>
                </a:gridCol>
              </a:tblGrid>
              <a:tr h="603595">
                <a:tc gridSpan="2">
                  <a:txBody>
                    <a:bodyPr/>
                    <a:lstStyle/>
                    <a:p>
                      <a:r>
                        <a:rPr lang="en-US" sz="800" b="1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Prescribe an alternative COVID-19 therapy for patients who are receiving any of the medications listed.</a:t>
                      </a:r>
                      <a:endParaRPr lang="en-US" sz="800"/>
                    </a:p>
                  </a:txBody>
                  <a:tcPr marL="34892" marR="34892" marT="17446" marB="1744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800" b="1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the patient is receiving any of these medications, withhold the medication if clinically appropriate or use an alternative concomitant medication or COVID-19 therapy.</a:t>
                      </a:r>
                      <a:r>
                        <a:rPr lang="en-US" sz="800" b="1" i="0" kern="1200" baseline="300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34892" marR="34892" marT="17446" marB="1744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749670"/>
                  </a:ext>
                </a:extLst>
              </a:tr>
              <a:tr h="2505365"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Amiodarone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Apalutamide</a:t>
                      </a: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Bosentan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Carbamazepine</a:t>
                      </a: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Cisapride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Clopidogrel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Clozapine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Colchicine in patients with renal and/or hepatic impairment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Disopyramide</a:t>
                      </a: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Dofetilide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Dronedarone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Eplerenone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Ergot derivatives</a:t>
                      </a: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FlecainideFlibanserin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Glecaprevir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pibrentasvir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Ivabradine</a:t>
                      </a:r>
                    </a:p>
                    <a:p>
                      <a:endParaRPr lang="en-US" sz="1000" dirty="0"/>
                    </a:p>
                  </a:txBody>
                  <a:tcPr marL="34892" marR="34892" marT="17446" marB="1744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Lumateperone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Lurasidone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Mexiletine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Phenobarbital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Phenytoin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Pimozide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Propafenone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Quinidine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Ranolazine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Rifampin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Rifapentine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Rivaroxaban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Sildenafil for pulmonary hypertension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St. John’s wort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Tadalafil for pulmonary hypertension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Ticagrelor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Vorapaxar</a:t>
                      </a:r>
                    </a:p>
                    <a:p>
                      <a:endParaRPr lang="en-US" sz="1000" dirty="0"/>
                    </a:p>
                  </a:txBody>
                  <a:tcPr marL="34892" marR="34892" marT="17446" marB="17446"/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Alfuzosin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Alprazolam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Atorvastatin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Avanafil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Clonazepam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Codeine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Cyclosporine</a:t>
                      </a:r>
                      <a:r>
                        <a:rPr lang="en-US" sz="1000" b="0" i="0" kern="1200" baseline="300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000" b="0" i="0" kern="120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Diazepam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Everolimus</a:t>
                      </a:r>
                      <a:r>
                        <a:rPr lang="en-US" sz="1000" b="0" i="0" kern="1200" baseline="300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000" b="0" i="0" kern="120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Fentanyl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Hydrocodone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Lomitapide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Lovastatin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Meperidine (pethidine)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Midazolam (oral)</a:t>
                      </a:r>
                    </a:p>
                    <a:p>
                      <a:r>
                        <a:rPr lang="en-US" sz="1000">
                          <a:highlight>
                            <a:srgbClr val="FFFF00"/>
                          </a:highlight>
                        </a:rPr>
                        <a:t>Oxycodone</a:t>
                      </a:r>
                    </a:p>
                  </a:txBody>
                  <a:tcPr marL="34892" marR="34892" marT="17446" marB="17446"/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Piroxicam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Propoxyphene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Rosuvastatin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Salmeterol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Sildenafil for erectile dysfunction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Silodosin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Simvastatin</a:t>
                      </a: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Sirolimus</a:t>
                      </a:r>
                      <a:r>
                        <a:rPr lang="en-US" sz="1000" b="0" i="0" kern="1200" baseline="300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Suvorexant</a:t>
                      </a:r>
                    </a:p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Tacrolimus</a:t>
                      </a:r>
                      <a:r>
                        <a:rPr lang="en-US" sz="1000" b="0" i="0" kern="1200" baseline="300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000" b="0" i="0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Tadalafil for erectile dysfunction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Tamsulosin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Tramadol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Triazolam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Vardenafil</a:t>
                      </a:r>
                    </a:p>
                    <a:p>
                      <a:endParaRPr lang="en-US" sz="1000" dirty="0"/>
                    </a:p>
                  </a:txBody>
                  <a:tcPr marL="34892" marR="34892" marT="17446" marB="17446"/>
                </a:tc>
                <a:extLst>
                  <a:ext uri="{0D108BD9-81ED-4DB2-BD59-A6C34878D82A}">
                    <a16:rowId xmlns:a16="http://schemas.microsoft.com/office/drawing/2014/main" val="1916175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677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BDB3-4AC9-9349-A5E4-1C0EAA91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Remdesivir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BEF54-A659-5746-B71C-CC890BAA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Effective in outpatients who do not require hospitalization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b="1" dirty="0"/>
              <a:t>87% reduction in hospitalization and death when given within 7 days of symptom onse</a:t>
            </a:r>
            <a:r>
              <a:rPr lang="en-US" sz="1700" dirty="0"/>
              <a:t>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200 mg on day 1 and 100 mg on day 2 and 3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FDA approved for hospitalized patients only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IV treatment: 30-minute infusion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Contraindicated in patients with: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GFR &lt; 30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Decompensated cirrhosis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bottle, indoor, open&#10;&#10;Description automatically generated">
            <a:extLst>
              <a:ext uri="{FF2B5EF4-FFF2-40B4-BE49-F238E27FC236}">
                <a16:creationId xmlns:a16="http://schemas.microsoft.com/office/drawing/2014/main" id="{8A1545D9-292B-0E41-8971-0D0152B03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418426"/>
            <a:ext cx="6019331" cy="40179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90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858C9-8D65-7240-A6AF-B953A1DD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Molnupiravir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2D07E-C19B-EE4C-93C4-992E7EC19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/>
              <a:t>Efficacy in reducing hospitalization ~ 30%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 b="1"/>
              <a:t> ASAP within 5 days of symptom onset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/>
              <a:t>800mg twice a day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/>
              <a:t>Only for patients aged ≥18 years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/>
              <a:t>Not recommended for use in pregnant patients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2000"/>
              <a:t>Discretion in female patients with childbearing potential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cup, indoor, coffee&#10;&#10;Description automatically generated">
            <a:extLst>
              <a:ext uri="{FF2B5EF4-FFF2-40B4-BE49-F238E27FC236}">
                <a16:creationId xmlns:a16="http://schemas.microsoft.com/office/drawing/2014/main" id="{024B9866-F326-254D-9CB1-0A1521BB9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6339" y="807593"/>
            <a:ext cx="269837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1883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80CD6-9ABF-374E-9D56-6E0A95C2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FF0C73C-060B-4D0F-9452-87A5440DB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938274"/>
              </p:ext>
            </p:extLst>
          </p:nvPr>
        </p:nvGraphicFramePr>
        <p:xfrm>
          <a:off x="4508500" y="620392"/>
          <a:ext cx="6848348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522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EA2B9-3B9B-5243-9BEE-DDAE8CBD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1900" dirty="0"/>
              <a:t>Patient Prioritization for Outpatient Anti-SARS-CoV-2 Therapies or Preventive Strategies When There Are Logistical or Supply Constraints </a:t>
            </a:r>
            <a:r>
              <a:rPr lang="en-US" sz="1900" i="1" dirty="0"/>
              <a:t>Last Updated: December 23, 2021</a:t>
            </a:r>
            <a:br>
              <a:rPr lang="en-US" sz="1900" i="1" dirty="0"/>
            </a:br>
            <a:endParaRPr lang="en-US" sz="19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A37F93-58BC-1841-9DCC-4EA543F3EF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642305"/>
              </p:ext>
            </p:extLst>
          </p:nvPr>
        </p:nvGraphicFramePr>
        <p:xfrm>
          <a:off x="838200" y="2091596"/>
          <a:ext cx="10506457" cy="3914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695">
                  <a:extLst>
                    <a:ext uri="{9D8B030D-6E8A-4147-A177-3AD203B41FA5}">
                      <a16:colId xmlns:a16="http://schemas.microsoft.com/office/drawing/2014/main" val="972865322"/>
                    </a:ext>
                  </a:extLst>
                </a:gridCol>
                <a:gridCol w="9469762">
                  <a:extLst>
                    <a:ext uri="{9D8B030D-6E8A-4147-A177-3AD203B41FA5}">
                      <a16:colId xmlns:a16="http://schemas.microsoft.com/office/drawing/2014/main" val="1623643505"/>
                    </a:ext>
                  </a:extLst>
                </a:gridCol>
              </a:tblGrid>
              <a:tr h="380422">
                <a:tc>
                  <a:txBody>
                    <a:bodyPr/>
                    <a:lstStyle/>
                    <a:p>
                      <a:pPr algn="ctr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Tier</a:t>
                      </a:r>
                    </a:p>
                  </a:txBody>
                  <a:tcPr marL="120082" marR="40027" marT="40027" marB="40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Risk Group</a:t>
                      </a:r>
                    </a:p>
                  </a:txBody>
                  <a:tcPr marL="76852" marR="76852" marT="38426" marB="38426"/>
                </a:tc>
                <a:extLst>
                  <a:ext uri="{0D108BD9-81ED-4DB2-BD59-A6C34878D82A}">
                    <a16:rowId xmlns:a16="http://schemas.microsoft.com/office/drawing/2014/main" val="2279363506"/>
                  </a:ext>
                </a:extLst>
              </a:tr>
              <a:tr h="12884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</a:rPr>
                        <a:t>1</a:t>
                      </a:r>
                    </a:p>
                  </a:txBody>
                  <a:tcPr marL="120082" marR="40027" marT="40027" marB="40027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Immunocompromised individuals not expected to mount an adequate immune response to COVID-19 vaccination or SARS-CoV-2 infection due to their underlying conditions, </a:t>
                      </a:r>
                      <a:r>
                        <a:rPr lang="en-US" sz="1400" b="1" dirty="0">
                          <a:effectLst/>
                        </a:rPr>
                        <a:t>regardless of vaccine status</a:t>
                      </a:r>
                      <a:r>
                        <a:rPr lang="en-US" sz="1400" dirty="0">
                          <a:effectLst/>
                        </a:rPr>
                        <a:t>; </a:t>
                      </a:r>
                      <a:r>
                        <a:rPr lang="en-US" sz="1400" i="1" dirty="0">
                          <a:effectLst/>
                        </a:rPr>
                        <a:t>or</a:t>
                      </a:r>
                      <a:endParaRPr lang="en-US" sz="14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Unvaccinated individuals </a:t>
                      </a:r>
                      <a:r>
                        <a:rPr lang="en-US" sz="1400" dirty="0">
                          <a:effectLst/>
                        </a:rPr>
                        <a:t>at the highest risk of severe disease (anyone aged ≥75 years or anyone aged ≥65 years with additional risk factors).</a:t>
                      </a:r>
                    </a:p>
                  </a:txBody>
                  <a:tcPr marL="120082" marR="40027" marT="40027" marB="40027"/>
                </a:tc>
                <a:extLst>
                  <a:ext uri="{0D108BD9-81ED-4DB2-BD59-A6C34878D82A}">
                    <a16:rowId xmlns:a16="http://schemas.microsoft.com/office/drawing/2014/main" val="3847567996"/>
                  </a:ext>
                </a:extLst>
              </a:tr>
              <a:tr h="59408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</a:rPr>
                        <a:t>2</a:t>
                      </a:r>
                    </a:p>
                  </a:txBody>
                  <a:tcPr marL="120082" marR="40027" marT="40027" marB="4002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Unvaccinated individuals </a:t>
                      </a:r>
                      <a:r>
                        <a:rPr lang="en-US" sz="1400" dirty="0">
                          <a:effectLst/>
                        </a:rPr>
                        <a:t>at risk of severe disease not included in Tier 1 (anyone aged ≥65 years or anyone aged &lt;65 years with clinical risk factors)</a:t>
                      </a:r>
                    </a:p>
                  </a:txBody>
                  <a:tcPr marL="120082" marR="40027" marT="40027" marB="40027"/>
                </a:tc>
                <a:extLst>
                  <a:ext uri="{0D108BD9-81ED-4DB2-BD59-A6C34878D82A}">
                    <a16:rowId xmlns:a16="http://schemas.microsoft.com/office/drawing/2014/main" val="3193289047"/>
                  </a:ext>
                </a:extLst>
              </a:tr>
              <a:tr h="8255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</a:rPr>
                        <a:t>3</a:t>
                      </a:r>
                    </a:p>
                  </a:txBody>
                  <a:tcPr marL="120082" marR="40027" marT="40027" marB="40027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Vaccinated individuals </a:t>
                      </a:r>
                      <a:r>
                        <a:rPr lang="en-US" sz="1400" dirty="0">
                          <a:effectLst/>
                        </a:rPr>
                        <a:t>at risk of severe disease (anyone aged ≥65 years or anyone aged &lt;65 with clinical risk factors)</a:t>
                      </a:r>
                    </a:p>
                    <a:p>
                      <a:pPr fontAlgn="t"/>
                      <a:r>
                        <a:rPr lang="en-US" sz="1400" b="1" dirty="0">
                          <a:effectLst/>
                        </a:rPr>
                        <a:t>Note:</a:t>
                      </a:r>
                      <a:r>
                        <a:rPr lang="en-US" sz="1400" dirty="0">
                          <a:effectLst/>
                        </a:rPr>
                        <a:t> Vaccinated individuals who have not received a COVID-19 vaccine booster dose are likely at higher risk for severe disease; patients in this situation within this tier should be prioritized for treatment.</a:t>
                      </a:r>
                    </a:p>
                  </a:txBody>
                  <a:tcPr marL="120082" marR="40027" marT="40027" marB="40027"/>
                </a:tc>
                <a:extLst>
                  <a:ext uri="{0D108BD9-81ED-4DB2-BD59-A6C34878D82A}">
                    <a16:rowId xmlns:a16="http://schemas.microsoft.com/office/drawing/2014/main" val="2421025139"/>
                  </a:ext>
                </a:extLst>
              </a:tr>
              <a:tr h="8255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>
                          <a:effectLst/>
                        </a:rPr>
                        <a:t>4</a:t>
                      </a:r>
                    </a:p>
                  </a:txBody>
                  <a:tcPr marL="120082" marR="40027" marT="40027" marB="40027"/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Vaccinated individuals 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risk of severe disease (anyone aged ≥65 years or anyone aged &lt;65 with clinical risk factors)</a:t>
                      </a:r>
                    </a:p>
                    <a:p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Note: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Vaccinated individuals who have not received a COVID-19 vaccine booster dose are likely at higher risk for severe disease; patients in this situation within this tier should be prioritized for treatment.</a:t>
                      </a:r>
                      <a:endParaRPr lang="en-US" sz="1400" dirty="0">
                        <a:effectLst/>
                      </a:endParaRPr>
                    </a:p>
                  </a:txBody>
                  <a:tcPr marL="120082" marR="40027" marT="40027" marB="40027"/>
                </a:tc>
                <a:extLst>
                  <a:ext uri="{0D108BD9-81ED-4DB2-BD59-A6C34878D82A}">
                    <a16:rowId xmlns:a16="http://schemas.microsoft.com/office/drawing/2014/main" val="199363075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00942CD-D4FC-094C-A7BE-EABCDBC6206C}"/>
              </a:ext>
            </a:extLst>
          </p:cNvPr>
          <p:cNvSpPr/>
          <p:nvPr/>
        </p:nvSpPr>
        <p:spPr>
          <a:xfrm>
            <a:off x="838199" y="6223128"/>
            <a:ext cx="10506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COVID-19 Treatment Guidelines Panel. Coronavirus Disease 2019 (COVID-19) Treatment Guidelines. National Institutes of Health. </a:t>
            </a:r>
          </a:p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Available at </a:t>
            </a:r>
            <a:r>
              <a:rPr lang="en-US" sz="1200" u="sng" dirty="0">
                <a:solidFill>
                  <a:srgbClr val="005EA2"/>
                </a:solidFill>
                <a:latin typeface="Public Sans"/>
                <a:hlinkClick r:id="rId2"/>
              </a:rPr>
              <a:t>https://www.covid19treatmentguidelines.nih.gov/</a:t>
            </a:r>
            <a:r>
              <a:rPr lang="en-US" sz="1200" dirty="0">
                <a:solidFill>
                  <a:srgbClr val="171717"/>
                </a:solidFill>
                <a:latin typeface="Public Sans"/>
              </a:rPr>
              <a:t>. Accessed [01/02/2021].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661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EF09-F85F-0B46-B7BF-78334E3A9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Immunocompromising Conditions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F97F18F-F1D0-4DEC-8147-4BF582956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817811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0D8A6-0D3B-DF4D-9918-BE213EB04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712" y="2057400"/>
            <a:ext cx="4203313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these anti-SARS-CoV-2 agents cannot be provided to all moderately to severely immunocompromised individuals because of logistical constraints or supply limitations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Prioritize for those who are least likely to mount an adequate response to COVID-19 vaccination or SARS-CoV-2 infection and who are at risk for severe outcomes, including (but not limited to) patients on the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supplies are extremely limited,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Prioritize those who are more severely immunocompromised (see list)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Who also have additional risk factors for severe disease for the outpatient therapies.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EF41C5-C592-EE40-B370-2BC75F37681E}"/>
              </a:ext>
            </a:extLst>
          </p:cNvPr>
          <p:cNvSpPr/>
          <p:nvPr/>
        </p:nvSpPr>
        <p:spPr>
          <a:xfrm>
            <a:off x="838199" y="6223128"/>
            <a:ext cx="10506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COVID-19 Treatment Guidelines Panel. Coronavirus Disease 2019 (COVID-19) Treatment Guidelines. National Institutes of Health. </a:t>
            </a:r>
          </a:p>
          <a:p>
            <a:pPr algn="ctr"/>
            <a:r>
              <a:rPr lang="en-US" sz="1200" dirty="0">
                <a:solidFill>
                  <a:srgbClr val="171717"/>
                </a:solidFill>
                <a:latin typeface="Public Sans"/>
              </a:rPr>
              <a:t>Available at </a:t>
            </a:r>
            <a:r>
              <a:rPr lang="en-US" sz="1200" u="sng" dirty="0">
                <a:solidFill>
                  <a:srgbClr val="005EA2"/>
                </a:solidFill>
                <a:latin typeface="Public Sans"/>
                <a:hlinkClick r:id="rId7"/>
              </a:rPr>
              <a:t>https://www.covid19treatmentguidelines.nih.gov/</a:t>
            </a:r>
            <a:r>
              <a:rPr lang="en-US" sz="1200" dirty="0">
                <a:solidFill>
                  <a:srgbClr val="171717"/>
                </a:solidFill>
                <a:latin typeface="Public Sans"/>
              </a:rPr>
              <a:t>. Accessed [01/02/2021].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3657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F6BB2-6C84-C844-8515-2D359FC1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Autofit/>
          </a:bodyPr>
          <a:lstStyle/>
          <a:p>
            <a:r>
              <a:rPr lang="en-US" sz="2800" b="1" dirty="0"/>
              <a:t>Outpatient therapies for COVID-19: How do we choose?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CD05B6AC-6C98-AD40-9CEF-47B516AFA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631" y="609599"/>
            <a:ext cx="7108369" cy="561560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9069C7-09E5-5044-A179-E30BC92F2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013" y="2193925"/>
            <a:ext cx="3715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err="1"/>
              <a:t>medRxiv</a:t>
            </a:r>
            <a:r>
              <a:rPr lang="en-US" sz="2000" dirty="0"/>
              <a:t> preprint </a:t>
            </a:r>
            <a:r>
              <a:rPr lang="en-US" sz="2000" dirty="0" err="1"/>
              <a:t>doi</a:t>
            </a:r>
            <a:r>
              <a:rPr lang="en-US" sz="2000" dirty="0"/>
              <a:t>: https://</a:t>
            </a:r>
            <a:r>
              <a:rPr lang="en-US" sz="2000" dirty="0" err="1"/>
              <a:t>doi.org</a:t>
            </a:r>
            <a:r>
              <a:rPr lang="en-US" sz="2000" dirty="0"/>
              <a:t>/10.1101/2021.12.17.21268007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ACE56-7DDB-CF40-9ACF-FD6E1021360A}"/>
              </a:ext>
            </a:extLst>
          </p:cNvPr>
          <p:cNvSpPr/>
          <p:nvPr/>
        </p:nvSpPr>
        <p:spPr>
          <a:xfrm>
            <a:off x="5337313" y="2703443"/>
            <a:ext cx="1480930" cy="1033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E64D5-D157-6D48-B962-AA1BC3A06E38}"/>
              </a:ext>
            </a:extLst>
          </p:cNvPr>
          <p:cNvSpPr txBox="1"/>
          <p:nvPr/>
        </p:nvSpPr>
        <p:spPr>
          <a:xfrm>
            <a:off x="3364967" y="4730234"/>
            <a:ext cx="193813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Have FDA EUA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A34C1-01F6-6E4F-B980-C8133C83393C}"/>
              </a:ext>
            </a:extLst>
          </p:cNvPr>
          <p:cNvSpPr/>
          <p:nvPr/>
        </p:nvSpPr>
        <p:spPr>
          <a:xfrm>
            <a:off x="5337313" y="4174435"/>
            <a:ext cx="1550504" cy="1480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C73D8-E96A-D744-8512-45BA8906946C}"/>
              </a:ext>
            </a:extLst>
          </p:cNvPr>
          <p:cNvSpPr txBox="1"/>
          <p:nvPr/>
        </p:nvSpPr>
        <p:spPr>
          <a:xfrm>
            <a:off x="3399183" y="3001409"/>
            <a:ext cx="193813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Have FDA EUA</a:t>
            </a:r>
          </a:p>
        </p:txBody>
      </p:sp>
    </p:spTree>
    <p:extLst>
      <p:ext uri="{BB962C8B-B14F-4D97-AF65-F5344CB8AC3E}">
        <p14:creationId xmlns:p14="http://schemas.microsoft.com/office/powerpoint/2010/main" val="2849584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3CB94-7BCD-7345-86B1-8CBC177B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Table 2 -Number Needed to Treat and Costs per Hospitalization Prevented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0D4B8F80-E2FC-3B41-8FD7-19D4E3C15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710" y="1675227"/>
            <a:ext cx="9495654" cy="4394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0774DD-30C3-2543-A2A9-AD4F5F237E9E}"/>
              </a:ext>
            </a:extLst>
          </p:cNvPr>
          <p:cNvSpPr/>
          <p:nvPr/>
        </p:nvSpPr>
        <p:spPr>
          <a:xfrm>
            <a:off x="1399309" y="6206248"/>
            <a:ext cx="10016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medRxiv</a:t>
            </a:r>
            <a:r>
              <a:rPr lang="en-US" dirty="0"/>
              <a:t> preprint </a:t>
            </a:r>
            <a:r>
              <a:rPr lang="en-US" dirty="0" err="1"/>
              <a:t>doi</a:t>
            </a:r>
            <a:r>
              <a:rPr lang="en-US" dirty="0"/>
              <a:t>: https://</a:t>
            </a:r>
            <a:r>
              <a:rPr lang="en-US" dirty="0" err="1"/>
              <a:t>doi.org</a:t>
            </a:r>
            <a:r>
              <a:rPr lang="en-US" dirty="0"/>
              <a:t>/10.1101/2021.12.17.21268007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2B8813-32FD-E249-B378-F9015E04D67E}"/>
              </a:ext>
            </a:extLst>
          </p:cNvPr>
          <p:cNvSpPr/>
          <p:nvPr/>
        </p:nvSpPr>
        <p:spPr>
          <a:xfrm>
            <a:off x="1518710" y="2310714"/>
            <a:ext cx="9495654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3C558C-A671-9F41-9249-946775D7CD06}"/>
              </a:ext>
            </a:extLst>
          </p:cNvPr>
          <p:cNvSpPr/>
          <p:nvPr/>
        </p:nvSpPr>
        <p:spPr>
          <a:xfrm>
            <a:off x="5913783" y="3225114"/>
            <a:ext cx="268356" cy="19034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78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3D black question marks with one yellow question mark">
            <a:extLst>
              <a:ext uri="{FF2B5EF4-FFF2-40B4-BE49-F238E27FC236}">
                <a16:creationId xmlns:a16="http://schemas.microsoft.com/office/drawing/2014/main" id="{2F526C59-809D-4D63-9E9D-7749D1C2E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5" b="7538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456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Timeline, bar chart&#10;&#10;Description automatically generated">
            <a:extLst>
              <a:ext uri="{FF2B5EF4-FFF2-40B4-BE49-F238E27FC236}">
                <a16:creationId xmlns:a16="http://schemas.microsoft.com/office/drawing/2014/main" id="{BC023647-ABB5-8A43-AD28-47D76BA65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04" y="643466"/>
            <a:ext cx="870479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53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Diagram&#10;&#10;Description automatically generated with low confidence">
            <a:extLst>
              <a:ext uri="{FF2B5EF4-FFF2-40B4-BE49-F238E27FC236}">
                <a16:creationId xmlns:a16="http://schemas.microsoft.com/office/drawing/2014/main" id="{1238EEA2-B8F6-8F4C-AAA7-CA0BBC476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439" y="643466"/>
            <a:ext cx="973112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9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FE8C-28B7-F043-9885-A921C318E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E62E866F-2532-B14B-B9C2-F192142F2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416" y="157496"/>
            <a:ext cx="11271204" cy="6019468"/>
          </a:xfrm>
        </p:spPr>
      </p:pic>
    </p:spTree>
    <p:extLst>
      <p:ext uri="{BB962C8B-B14F-4D97-AF65-F5344CB8AC3E}">
        <p14:creationId xmlns:p14="http://schemas.microsoft.com/office/powerpoint/2010/main" val="66578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7CAF-CCE6-8040-BF4C-D38BE7F5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CDC: What We know About OMICRON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277725-AB6F-4889-B62B-BA19DFEB0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777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EB521E2-4FA8-1943-94E3-E206A38018B0}"/>
              </a:ext>
            </a:extLst>
          </p:cNvPr>
          <p:cNvSpPr/>
          <p:nvPr/>
        </p:nvSpPr>
        <p:spPr>
          <a:xfrm>
            <a:off x="4101297" y="617340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https://</a:t>
            </a:r>
            <a:r>
              <a:rPr lang="en-US" sz="1400" b="1" dirty="0" err="1"/>
              <a:t>www.cdc.gov</a:t>
            </a:r>
            <a:r>
              <a:rPr lang="en-US" sz="1400" b="1" dirty="0"/>
              <a:t>/coronavirus/2019-ncov/variants/omicron-</a:t>
            </a:r>
            <a:r>
              <a:rPr lang="en-US" sz="1400" b="1" dirty="0" err="1"/>
              <a:t>variant.html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6466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54A3-6FBA-FB47-A1C3-3A6B43B6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IDSA Guidelines on the Diagnosis of COVID-19: </a:t>
            </a:r>
            <a:br>
              <a:rPr lang="en-US" sz="3600" b="1" dirty="0"/>
            </a:br>
            <a:r>
              <a:rPr lang="en-US" sz="3600" b="1" dirty="0"/>
              <a:t>Antigen Testing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2FA75E-5066-46BB-8651-F41303F76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6951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8B314F-6E8B-5B46-875C-304FDF7E11E1}"/>
              </a:ext>
            </a:extLst>
          </p:cNvPr>
          <p:cNvSpPr txBox="1"/>
          <p:nvPr/>
        </p:nvSpPr>
        <p:spPr>
          <a:xfrm>
            <a:off x="92597" y="6111785"/>
            <a:ext cx="387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NAAT: Nucleic Acid Amplification Test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C048E9-E06C-F148-AEE0-727DE1E96B84}"/>
              </a:ext>
            </a:extLst>
          </p:cNvPr>
          <p:cNvSpPr/>
          <p:nvPr/>
        </p:nvSpPr>
        <p:spPr>
          <a:xfrm>
            <a:off x="2314937" y="6342706"/>
            <a:ext cx="79518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https://</a:t>
            </a:r>
            <a:r>
              <a:rPr lang="en-US" sz="1400" b="1" dirty="0" err="1"/>
              <a:t>www.idsociety.org</a:t>
            </a:r>
            <a:r>
              <a:rPr lang="en-US" sz="1400" b="1" dirty="0"/>
              <a:t>/practice-guideline/covid-19-guideline-treatment-and-management/#</a:t>
            </a:r>
          </a:p>
        </p:txBody>
      </p:sp>
    </p:spTree>
    <p:extLst>
      <p:ext uri="{BB962C8B-B14F-4D97-AF65-F5344CB8AC3E}">
        <p14:creationId xmlns:p14="http://schemas.microsoft.com/office/powerpoint/2010/main" val="220612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FB30-D4A6-814C-BE92-402381CF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IDSA Guidelines on the Diagnosis of COVID-19: </a:t>
            </a:r>
            <a:br>
              <a:rPr lang="en-US" sz="3600" b="1" dirty="0"/>
            </a:br>
            <a:r>
              <a:rPr lang="en-US" sz="3600" b="1" dirty="0"/>
              <a:t>Recommendation 7: Rapid Isothermal NAATs</a:t>
            </a:r>
            <a:endParaRPr lang="en-US" sz="36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0C3795-70D2-450E-A7B6-671FFEE7F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9431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BFF4D4-4841-D549-B7F8-200B7D0C14E5}"/>
              </a:ext>
            </a:extLst>
          </p:cNvPr>
          <p:cNvSpPr/>
          <p:nvPr/>
        </p:nvSpPr>
        <p:spPr>
          <a:xfrm>
            <a:off x="2314937" y="6342706"/>
            <a:ext cx="79518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https://</a:t>
            </a:r>
            <a:r>
              <a:rPr lang="en-US" sz="1400" b="1" dirty="0" err="1"/>
              <a:t>www.idsociety.org</a:t>
            </a:r>
            <a:r>
              <a:rPr lang="en-US" sz="1400" b="1" dirty="0"/>
              <a:t>/practice-guideline/covid-19-guideline-treatment-and-management/#</a:t>
            </a:r>
          </a:p>
        </p:txBody>
      </p:sp>
    </p:spTree>
    <p:extLst>
      <p:ext uri="{BB962C8B-B14F-4D97-AF65-F5344CB8AC3E}">
        <p14:creationId xmlns:p14="http://schemas.microsoft.com/office/powerpoint/2010/main" val="418986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87F0-2C78-E84F-A8BC-ED8FD40A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53F80FE-1748-1D43-A458-CAB25F585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185162"/>
            <a:ext cx="11811274" cy="6616224"/>
          </a:xfrm>
        </p:spPr>
      </p:pic>
    </p:spTree>
    <p:extLst>
      <p:ext uri="{BB962C8B-B14F-4D97-AF65-F5344CB8AC3E}">
        <p14:creationId xmlns:p14="http://schemas.microsoft.com/office/powerpoint/2010/main" val="3087282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2685</Words>
  <Application>Microsoft Macintosh PowerPoint</Application>
  <PresentationFormat>Widescreen</PresentationFormat>
  <Paragraphs>238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Public Sans</vt:lpstr>
      <vt:lpstr>Wingdings</vt:lpstr>
      <vt:lpstr>Office Theme</vt:lpstr>
      <vt:lpstr>COVID-19 Update</vt:lpstr>
      <vt:lpstr>Outline</vt:lpstr>
      <vt:lpstr>PowerPoint Presentation</vt:lpstr>
      <vt:lpstr>PowerPoint Presentation</vt:lpstr>
      <vt:lpstr>PowerPoint Presentation</vt:lpstr>
      <vt:lpstr>CDC: What We know About OMICRON</vt:lpstr>
      <vt:lpstr>IDSA Guidelines on the Diagnosis of COVID-19:  Antigen Testing</vt:lpstr>
      <vt:lpstr>IDSA Guidelines on the Diagnosis of COVID-19:  Recommendation 7: Rapid Isothermal NAATs</vt:lpstr>
      <vt:lpstr>PowerPoint Presentation</vt:lpstr>
      <vt:lpstr>Return to Work Criteria for HCP with SARS-CoV-2 Infection</vt:lpstr>
      <vt:lpstr>Return to Work Criteria for HCP with SARS-CoV-2 Infection</vt:lpstr>
      <vt:lpstr>COVID-19 Transmission Dynamics Among Close Contacts of Index Patients</vt:lpstr>
      <vt:lpstr>PowerPoint Presentation</vt:lpstr>
      <vt:lpstr>NIH Guidelines recommendations for nonhospitalized patients with mild to moderate COVID-19 who are at high risk of disease progression  (listed in order of preference)</vt:lpstr>
      <vt:lpstr>NIH Guidelines recommendations for nonhospitalized patients with mild to moderate COVID-19 who are at high risk of disease progression  (listed in order of preference)</vt:lpstr>
      <vt:lpstr>Nirmatrelvir  300 mg/ritonavir  100 mg, orally (Paxlovid).  </vt:lpstr>
      <vt:lpstr>Medications That Are Contraindicated or Should Not Be Co-administered With Ritonavir-Boosted Nirmatrelvir (Paxlovid)</vt:lpstr>
      <vt:lpstr>Remdesivir</vt:lpstr>
      <vt:lpstr>Molnupiravir</vt:lpstr>
      <vt:lpstr>Patient Prioritization for Outpatient Anti-SARS-CoV-2 Therapies or Preventive Strategies When There Are Logistical or Supply Constraints Last Updated: December 23, 2021 </vt:lpstr>
      <vt:lpstr>Immunocompromising Conditions</vt:lpstr>
      <vt:lpstr>Outpatient therapies for COVID-19: How do we choose? </vt:lpstr>
      <vt:lpstr>Table 2 -Number Needed to Treat and Costs per Hospitalization Prevented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Update</dc:title>
  <dc:creator>Jorge Mera</dc:creator>
  <cp:lastModifiedBy>Jorge Mera</cp:lastModifiedBy>
  <cp:revision>1</cp:revision>
  <dcterms:created xsi:type="dcterms:W3CDTF">2022-01-05T19:44:44Z</dcterms:created>
  <dcterms:modified xsi:type="dcterms:W3CDTF">2022-01-05T19:44:59Z</dcterms:modified>
</cp:coreProperties>
</file>