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536234"/>
            <a:ext cx="10815319" cy="59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4829" y="3613094"/>
            <a:ext cx="804234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07680" y="6725919"/>
            <a:ext cx="792480" cy="121920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0" y="121919"/>
                </a:moveTo>
                <a:lnTo>
                  <a:pt x="792479" y="121919"/>
                </a:lnTo>
                <a:lnTo>
                  <a:pt x="792479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B015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900160" y="6725919"/>
            <a:ext cx="812800" cy="121920"/>
          </a:xfrm>
          <a:custGeom>
            <a:avLst/>
            <a:gdLst/>
            <a:ahLst/>
            <a:cxnLst/>
            <a:rect l="l" t="t" r="r" b="b"/>
            <a:pathLst>
              <a:path w="812800" h="121920">
                <a:moveTo>
                  <a:pt x="812800" y="0"/>
                </a:moveTo>
                <a:lnTo>
                  <a:pt x="0" y="0"/>
                </a:lnTo>
                <a:lnTo>
                  <a:pt x="0" y="121919"/>
                </a:lnTo>
                <a:lnTo>
                  <a:pt x="812800" y="121919"/>
                </a:lnTo>
                <a:lnTo>
                  <a:pt x="812800" y="0"/>
                </a:lnTo>
                <a:close/>
              </a:path>
            </a:pathLst>
          </a:custGeom>
          <a:solidFill>
            <a:srgbClr val="FBAB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712960" y="6725919"/>
            <a:ext cx="782320" cy="121920"/>
          </a:xfrm>
          <a:custGeom>
            <a:avLst/>
            <a:gdLst/>
            <a:ahLst/>
            <a:cxnLst/>
            <a:rect l="l" t="t" r="r" b="b"/>
            <a:pathLst>
              <a:path w="782320" h="121920">
                <a:moveTo>
                  <a:pt x="0" y="121919"/>
                </a:moveTo>
                <a:lnTo>
                  <a:pt x="782320" y="121919"/>
                </a:lnTo>
                <a:lnTo>
                  <a:pt x="782320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292B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495280" y="6725919"/>
            <a:ext cx="1697355" cy="121920"/>
          </a:xfrm>
          <a:custGeom>
            <a:avLst/>
            <a:gdLst/>
            <a:ahLst/>
            <a:cxnLst/>
            <a:rect l="l" t="t" r="r" b="b"/>
            <a:pathLst>
              <a:path w="1697354" h="121920">
                <a:moveTo>
                  <a:pt x="1696732" y="0"/>
                </a:moveTo>
                <a:lnTo>
                  <a:pt x="0" y="0"/>
                </a:lnTo>
                <a:lnTo>
                  <a:pt x="0" y="121919"/>
                </a:lnTo>
                <a:lnTo>
                  <a:pt x="1696732" y="121919"/>
                </a:lnTo>
                <a:lnTo>
                  <a:pt x="1696732" y="0"/>
                </a:lnTo>
                <a:close/>
              </a:path>
            </a:pathLst>
          </a:custGeom>
          <a:solidFill>
            <a:srgbClr val="465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725919"/>
            <a:ext cx="7305040" cy="121920"/>
          </a:xfrm>
          <a:custGeom>
            <a:avLst/>
            <a:gdLst/>
            <a:ahLst/>
            <a:cxnLst/>
            <a:rect l="l" t="t" r="r" b="b"/>
            <a:pathLst>
              <a:path w="7305040" h="121920">
                <a:moveTo>
                  <a:pt x="0" y="121919"/>
                </a:moveTo>
                <a:lnTo>
                  <a:pt x="7305040" y="121919"/>
                </a:lnTo>
                <a:lnTo>
                  <a:pt x="7305040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17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05040" y="6725919"/>
            <a:ext cx="802640" cy="121920"/>
          </a:xfrm>
          <a:custGeom>
            <a:avLst/>
            <a:gdLst/>
            <a:ahLst/>
            <a:cxnLst/>
            <a:rect l="l" t="t" r="r" b="b"/>
            <a:pathLst>
              <a:path w="802640" h="121920">
                <a:moveTo>
                  <a:pt x="802640" y="0"/>
                </a:moveTo>
                <a:lnTo>
                  <a:pt x="0" y="0"/>
                </a:lnTo>
                <a:lnTo>
                  <a:pt x="0" y="121919"/>
                </a:lnTo>
                <a:lnTo>
                  <a:pt x="802640" y="121919"/>
                </a:lnTo>
                <a:lnTo>
                  <a:pt x="802640" y="0"/>
                </a:lnTo>
                <a:close/>
              </a:path>
            </a:pathLst>
          </a:custGeom>
          <a:solidFill>
            <a:srgbClr val="55BF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360" y="6004559"/>
            <a:ext cx="1168399" cy="6603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0"/>
            <a:ext cx="355600" cy="1087120"/>
          </a:xfrm>
          <a:custGeom>
            <a:avLst/>
            <a:gdLst/>
            <a:ahLst/>
            <a:cxnLst/>
            <a:rect l="l" t="t" r="r" b="b"/>
            <a:pathLst>
              <a:path w="355600" h="1087120">
                <a:moveTo>
                  <a:pt x="355600" y="0"/>
                </a:moveTo>
                <a:lnTo>
                  <a:pt x="0" y="0"/>
                </a:lnTo>
                <a:lnTo>
                  <a:pt x="0" y="1087120"/>
                </a:lnTo>
                <a:lnTo>
                  <a:pt x="355600" y="1087120"/>
                </a:lnTo>
                <a:lnTo>
                  <a:pt x="355600" y="0"/>
                </a:lnTo>
                <a:close/>
              </a:path>
            </a:pathLst>
          </a:custGeom>
          <a:solidFill>
            <a:srgbClr val="2D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1087119"/>
            <a:ext cx="355600" cy="111760"/>
          </a:xfrm>
          <a:custGeom>
            <a:avLst/>
            <a:gdLst/>
            <a:ahLst/>
            <a:cxnLst/>
            <a:rect l="l" t="t" r="r" b="b"/>
            <a:pathLst>
              <a:path w="355600" h="111759">
                <a:moveTo>
                  <a:pt x="355600" y="0"/>
                </a:moveTo>
                <a:lnTo>
                  <a:pt x="0" y="0"/>
                </a:lnTo>
                <a:lnTo>
                  <a:pt x="0" y="111760"/>
                </a:lnTo>
                <a:lnTo>
                  <a:pt x="355600" y="111760"/>
                </a:lnTo>
                <a:lnTo>
                  <a:pt x="355600" y="0"/>
                </a:lnTo>
                <a:close/>
              </a:path>
            </a:pathLst>
          </a:custGeom>
          <a:solidFill>
            <a:srgbClr val="F0A8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149" y="-7619"/>
            <a:ext cx="11741701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577" y="1593259"/>
            <a:ext cx="10315575" cy="356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hyperlink" Target="http://www.epic.com/software#Cosmos" TargetMode="External"/><Relationship Id="rId5" Type="http://schemas.openxmlformats.org/officeDocument/2006/relationships/hyperlink" Target="http://www.childrenshospitals.org/phis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hyperlink" Target="https://www.cdc.gov/coronavirus/2019-ncov/vaccines/safety/myo-outcomes.html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2019-ncov/vaccines/safety/myo-outcomes.html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2019-ncov/vaccines/safety/myo-outcomes.html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jpg"/><Relationship Id="rId6" Type="http://schemas.openxmlformats.org/officeDocument/2006/relationships/image" Target="../media/image38.png"/><Relationship Id="rId7" Type="http://schemas.openxmlformats.org/officeDocument/2006/relationships/image" Target="../media/image4.png"/><Relationship Id="rId8" Type="http://schemas.openxmlformats.org/officeDocument/2006/relationships/image" Target="../media/image2.jpg"/><Relationship Id="rId9" Type="http://schemas.openxmlformats.org/officeDocument/2006/relationships/hyperlink" Target="http://www.cdc.gov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cdc.gov/mmwr/volumes/70/wr/pdfs/mm7027e2-H.pdf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6678" y="1290320"/>
            <a:ext cx="4608190" cy="45221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559" y="0"/>
            <a:ext cx="11775440" cy="11988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" y="5709920"/>
            <a:ext cx="1676387" cy="95503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614159" y="6014720"/>
            <a:ext cx="5577840" cy="497840"/>
          </a:xfrm>
          <a:custGeom>
            <a:avLst/>
            <a:gdLst/>
            <a:ahLst/>
            <a:cxnLst/>
            <a:rect l="l" t="t" r="r" b="b"/>
            <a:pathLst>
              <a:path w="5577840" h="497840">
                <a:moveTo>
                  <a:pt x="5577840" y="0"/>
                </a:moveTo>
                <a:lnTo>
                  <a:pt x="0" y="0"/>
                </a:lnTo>
                <a:lnTo>
                  <a:pt x="0" y="497839"/>
                </a:lnTo>
                <a:lnTo>
                  <a:pt x="5577840" y="497839"/>
                </a:lnTo>
                <a:lnTo>
                  <a:pt x="5577840" y="0"/>
                </a:lnTo>
                <a:close/>
              </a:path>
            </a:pathLst>
          </a:custGeom>
          <a:solidFill>
            <a:srgbClr val="FBAB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80939" y="6026755"/>
            <a:ext cx="2884805" cy="427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5" b="1">
                <a:solidFill>
                  <a:srgbClr val="292929"/>
                </a:solidFill>
                <a:latin typeface="Calibri"/>
                <a:cs typeface="Calibri"/>
              </a:rPr>
              <a:t>cdc.gov/coronavirus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355600" cy="1198880"/>
            <a:chOff x="0" y="0"/>
            <a:chExt cx="355600" cy="119888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55600" cy="1087120"/>
            </a:xfrm>
            <a:custGeom>
              <a:avLst/>
              <a:gdLst/>
              <a:ahLst/>
              <a:cxnLst/>
              <a:rect l="l" t="t" r="r" b="b"/>
              <a:pathLst>
                <a:path w="355600" h="1087120">
                  <a:moveTo>
                    <a:pt x="355600" y="0"/>
                  </a:moveTo>
                  <a:lnTo>
                    <a:pt x="0" y="0"/>
                  </a:lnTo>
                  <a:lnTo>
                    <a:pt x="0" y="1087120"/>
                  </a:lnTo>
                  <a:lnTo>
                    <a:pt x="355600" y="108712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1087119"/>
              <a:ext cx="355600" cy="111760"/>
            </a:xfrm>
            <a:custGeom>
              <a:avLst/>
              <a:gdLst/>
              <a:ahLst/>
              <a:cxnLst/>
              <a:rect l="l" t="t" r="r" b="b"/>
              <a:pathLst>
                <a:path w="355600" h="111759">
                  <a:moveTo>
                    <a:pt x="355600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355600" y="11176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0A8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6929" y="1883679"/>
            <a:ext cx="6145530" cy="10947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4190"/>
              </a:lnSpc>
              <a:spcBef>
                <a:spcPts val="130"/>
              </a:spcBef>
            </a:pPr>
            <a:r>
              <a:rPr dirty="0" sz="3650" spc="5">
                <a:latin typeface="Calibri"/>
                <a:cs typeface="Calibri"/>
              </a:rPr>
              <a:t>mRNA</a:t>
            </a:r>
            <a:r>
              <a:rPr dirty="0" sz="3650" spc="100">
                <a:latin typeface="Calibri"/>
                <a:cs typeface="Calibri"/>
              </a:rPr>
              <a:t> </a:t>
            </a:r>
            <a:r>
              <a:rPr dirty="0" sz="3650" spc="-15">
                <a:latin typeface="Calibri"/>
                <a:cs typeface="Calibri"/>
              </a:rPr>
              <a:t>COVID-19</a:t>
            </a:r>
            <a:endParaRPr sz="3650">
              <a:latin typeface="Calibri"/>
              <a:cs typeface="Calibri"/>
            </a:endParaRPr>
          </a:p>
          <a:p>
            <a:pPr marL="12700">
              <a:lnSpc>
                <a:spcPts val="4190"/>
              </a:lnSpc>
            </a:pPr>
            <a:r>
              <a:rPr dirty="0" sz="3650" spc="-15">
                <a:latin typeface="Calibri"/>
                <a:cs typeface="Calibri"/>
              </a:rPr>
              <a:t>Vaccine-Associated</a:t>
            </a:r>
            <a:r>
              <a:rPr dirty="0" sz="3650" spc="280">
                <a:latin typeface="Calibri"/>
                <a:cs typeface="Calibri"/>
              </a:rPr>
              <a:t> </a:t>
            </a:r>
            <a:r>
              <a:rPr dirty="0" sz="3650">
                <a:latin typeface="Calibri"/>
                <a:cs typeface="Calibri"/>
              </a:rPr>
              <a:t>Myocarditis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979" y="3994150"/>
            <a:ext cx="3844925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670"/>
              </a:lnSpc>
              <a:spcBef>
                <a:spcPts val="90"/>
              </a:spcBef>
            </a:pPr>
            <a:r>
              <a:rPr dirty="0" sz="2250" spc="-5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tt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50" spc="-1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2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6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250" spc="-2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-6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250" spc="-5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ts val="2670"/>
              </a:lnSpc>
            </a:pP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-3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2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-3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2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250" spc="-3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dirty="0" sz="2250" spc="-20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6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cc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sk</a:t>
            </a:r>
            <a:r>
              <a:rPr dirty="0" sz="2250" spc="-9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899922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Epidemiology</a:t>
            </a:r>
            <a:r>
              <a:rPr dirty="0" sz="3750" spc="-14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of</a:t>
            </a:r>
            <a:r>
              <a:rPr dirty="0" sz="3750" spc="-3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myocarditis</a:t>
            </a:r>
            <a:r>
              <a:rPr dirty="0" sz="3750" spc="-18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in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pre-COVID</a:t>
            </a:r>
            <a:r>
              <a:rPr dirty="0" sz="3750" spc="-1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era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97" y="1231676"/>
            <a:ext cx="5304155" cy="23526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28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Children</a:t>
            </a:r>
            <a:endParaRPr sz="265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18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Annual</a:t>
            </a:r>
            <a:r>
              <a:rPr dirty="0" sz="2650" spc="1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incidence</a:t>
            </a:r>
            <a:r>
              <a:rPr dirty="0" sz="2650" spc="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0.8</a:t>
            </a:r>
            <a:r>
              <a:rPr dirty="0" sz="265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002060"/>
                </a:solidFill>
                <a:latin typeface="Calibri"/>
                <a:cs typeface="Calibri"/>
              </a:rPr>
              <a:t>per</a:t>
            </a:r>
            <a:r>
              <a:rPr dirty="0" sz="2650" spc="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100,000</a:t>
            </a:r>
            <a:endParaRPr sz="2650">
              <a:latin typeface="Calibri"/>
              <a:cs typeface="Calibri"/>
            </a:endParaRPr>
          </a:p>
          <a:p>
            <a:pPr lvl="2" marL="1160780" marR="419100" indent="-233679">
              <a:lnSpc>
                <a:spcPts val="2160"/>
              </a:lnSpc>
              <a:spcBef>
                <a:spcPts val="625"/>
              </a:spcBef>
              <a:buClr>
                <a:srgbClr val="9A3B26"/>
              </a:buClr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15-1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8</a:t>
            </a:r>
            <a:r>
              <a:rPr dirty="0" sz="2000" spc="-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8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  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100,000</a:t>
            </a:r>
            <a:r>
              <a:rPr dirty="0" sz="200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2015-2016</a:t>
            </a:r>
            <a:endParaRPr sz="200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114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66%</a:t>
            </a:r>
            <a:r>
              <a:rPr dirty="0" sz="265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male</a:t>
            </a:r>
            <a:endParaRPr sz="2650">
              <a:latin typeface="Calibri"/>
              <a:cs typeface="Calibri"/>
            </a:endParaRPr>
          </a:p>
          <a:p>
            <a:pPr lvl="1" marL="703580" indent="-234950">
              <a:lnSpc>
                <a:spcPct val="100000"/>
              </a:lnSpc>
              <a:spcBef>
                <a:spcPts val="18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Median</a:t>
            </a:r>
            <a:r>
              <a:rPr dirty="0" sz="265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length</a:t>
            </a:r>
            <a:r>
              <a:rPr dirty="0" sz="2650" spc="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65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stay</a:t>
            </a:r>
            <a:r>
              <a:rPr dirty="0" sz="2650" spc="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6.1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002060"/>
                </a:solidFill>
                <a:latin typeface="Calibri"/>
                <a:cs typeface="Calibri"/>
              </a:rPr>
              <a:t>days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590" y="3669610"/>
            <a:ext cx="5162868" cy="23292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2460" y="6284686"/>
            <a:ext cx="273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s</a:t>
            </a:r>
            <a:r>
              <a:rPr dirty="0" sz="1200" spc="5">
                <a:latin typeface="Calibri"/>
                <a:cs typeface="Calibri"/>
              </a:rPr>
              <a:t>ud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 spc="15">
                <a:latin typeface="Calibri"/>
                <a:cs typeface="Calibri"/>
              </a:rPr>
              <a:t>v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m</a:t>
            </a:r>
            <a:r>
              <a:rPr dirty="0" sz="1200" spc="-15" i="1">
                <a:latin typeface="Calibri"/>
                <a:cs typeface="Calibri"/>
              </a:rPr>
              <a:t>er</a:t>
            </a:r>
            <a:r>
              <a:rPr dirty="0" sz="1200" spc="-40" i="1">
                <a:latin typeface="Calibri"/>
                <a:cs typeface="Calibri"/>
              </a:rPr>
              <a:t>i</a:t>
            </a:r>
            <a:r>
              <a:rPr dirty="0" sz="1200" spc="-20" i="1">
                <a:latin typeface="Calibri"/>
                <a:cs typeface="Calibri"/>
              </a:rPr>
              <a:t>c</a:t>
            </a:r>
            <a:r>
              <a:rPr dirty="0" sz="1200" spc="20" i="1">
                <a:latin typeface="Calibri"/>
                <a:cs typeface="Calibri"/>
              </a:rPr>
              <a:t>a</a:t>
            </a:r>
            <a:r>
              <a:rPr dirty="0" sz="1200" i="1">
                <a:latin typeface="Calibri"/>
                <a:cs typeface="Calibri"/>
              </a:rPr>
              <a:t>n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J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C</a:t>
            </a:r>
            <a:r>
              <a:rPr dirty="0" sz="1200" spc="20" i="1">
                <a:latin typeface="Calibri"/>
                <a:cs typeface="Calibri"/>
              </a:rPr>
              <a:t>a</a:t>
            </a:r>
            <a:r>
              <a:rPr dirty="0" sz="1200" spc="-1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d</a:t>
            </a:r>
            <a:r>
              <a:rPr dirty="0" sz="1200" spc="-35" i="1">
                <a:latin typeface="Calibri"/>
                <a:cs typeface="Calibri"/>
              </a:rPr>
              <a:t>i</a:t>
            </a:r>
            <a:r>
              <a:rPr dirty="0" sz="1200" spc="20" i="1">
                <a:latin typeface="Calibri"/>
                <a:cs typeface="Calibri"/>
              </a:rPr>
              <a:t>o</a:t>
            </a:r>
            <a:r>
              <a:rPr dirty="0" sz="1200" spc="-40" i="1">
                <a:latin typeface="Calibri"/>
                <a:cs typeface="Calibri"/>
              </a:rPr>
              <a:t>l</a:t>
            </a:r>
            <a:r>
              <a:rPr dirty="0" sz="1200" spc="20" i="1">
                <a:latin typeface="Calibri"/>
                <a:cs typeface="Calibri"/>
              </a:rPr>
              <a:t>og</a:t>
            </a:r>
            <a:r>
              <a:rPr dirty="0" sz="1200" spc="-60" i="1">
                <a:latin typeface="Calibri"/>
                <a:cs typeface="Calibri"/>
              </a:rPr>
              <a:t>y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sz="1200" spc="-95" i="1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2021.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9539" y="1231656"/>
            <a:ext cx="5513705" cy="1682114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28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Adults</a:t>
            </a:r>
            <a:endParaRPr sz="2650">
              <a:latin typeface="Calibri"/>
              <a:cs typeface="Calibri"/>
            </a:endParaRPr>
          </a:p>
          <a:p>
            <a:pPr lvl="1" marL="703580" marR="5080" indent="-234315">
              <a:lnSpc>
                <a:spcPts val="2880"/>
              </a:lnSpc>
              <a:spcBef>
                <a:spcPts val="53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Gradual</a:t>
            </a:r>
            <a:r>
              <a:rPr dirty="0" sz="2650" spc="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decrease</a:t>
            </a:r>
            <a:r>
              <a:rPr dirty="0" sz="265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65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incidence</a:t>
            </a:r>
            <a:r>
              <a:rPr dirty="0" sz="2650" spc="1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with </a:t>
            </a:r>
            <a:r>
              <a:rPr dirty="0" sz="2650" spc="-5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age</a:t>
            </a:r>
            <a:endParaRPr sz="2650">
              <a:latin typeface="Calibri"/>
              <a:cs typeface="Calibri"/>
            </a:endParaRPr>
          </a:p>
          <a:p>
            <a:pPr lvl="1" marL="702945" indent="-234315">
              <a:lnSpc>
                <a:spcPct val="100000"/>
              </a:lnSpc>
              <a:spcBef>
                <a:spcPts val="210"/>
              </a:spcBef>
              <a:buClr>
                <a:srgbClr val="532E63"/>
              </a:buClr>
              <a:buFont typeface="Arial"/>
              <a:buChar char="•"/>
              <a:tabLst>
                <a:tab pos="703580" algn="l"/>
              </a:tabLst>
            </a:pP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76%</a:t>
            </a:r>
            <a:r>
              <a:rPr dirty="0" sz="265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male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6720" y="3132795"/>
            <a:ext cx="3921198" cy="29770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28520" y="6290246"/>
            <a:ext cx="140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Kyto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et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al.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Heart</a:t>
            </a:r>
            <a:r>
              <a:rPr dirty="0" sz="1200" spc="-10">
                <a:latin typeface="Calibri"/>
                <a:cs typeface="Calibri"/>
              </a:rPr>
              <a:t>.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2013.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903033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u</a:t>
            </a:r>
            <a:r>
              <a:rPr dirty="0" sz="3750" spc="-10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om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750" spc="-11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f</a:t>
            </a:r>
            <a:r>
              <a:rPr dirty="0" sz="3750" spc="4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40">
                <a:solidFill>
                  <a:srgbClr val="203864"/>
                </a:solidFill>
                <a:latin typeface="Calibri"/>
                <a:cs typeface="Calibri"/>
              </a:rPr>
              <a:t>“</a:t>
            </a:r>
            <a:r>
              <a:rPr dirty="0" sz="3750" spc="1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l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ss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”</a:t>
            </a:r>
            <a:r>
              <a:rPr dirty="0" sz="3750" spc="-24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750" spc="-1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7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h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il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17227"/>
            <a:ext cx="5184775" cy="1413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9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Mortality:</a:t>
            </a:r>
            <a:r>
              <a:rPr dirty="0" sz="26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002060"/>
                </a:solidFill>
                <a:latin typeface="Calibri"/>
                <a:cs typeface="Calibri"/>
              </a:rPr>
              <a:t>4-7%</a:t>
            </a:r>
            <a:r>
              <a:rPr dirty="0" sz="2650" spc="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during acute</a:t>
            </a:r>
            <a:r>
              <a:rPr dirty="0" sz="2650" spc="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002060"/>
                </a:solidFill>
                <a:latin typeface="Calibri"/>
                <a:cs typeface="Calibri"/>
              </a:rPr>
              <a:t>illness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5DAA"/>
              </a:buClr>
              <a:buFont typeface="Wingdings"/>
              <a:buChar char=""/>
            </a:pPr>
            <a:endParaRPr sz="37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Heart</a:t>
            </a:r>
            <a:r>
              <a:rPr dirty="0" sz="26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002060"/>
                </a:solidFill>
                <a:latin typeface="Calibri"/>
                <a:cs typeface="Calibri"/>
              </a:rPr>
              <a:t>Transplant:</a:t>
            </a:r>
            <a:r>
              <a:rPr dirty="0" sz="2650" spc="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4-9%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7713" y="5852159"/>
            <a:ext cx="42214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30">
                <a:latin typeface="Calibri"/>
                <a:cs typeface="Calibri"/>
              </a:rPr>
              <a:t>G</a:t>
            </a:r>
            <a:r>
              <a:rPr dirty="0" sz="1600" spc="3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30">
                <a:latin typeface="Calibri"/>
                <a:cs typeface="Calibri"/>
              </a:rPr>
              <a:t>la</a:t>
            </a:r>
            <a:r>
              <a:rPr dirty="0" sz="1600" spc="3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-100">
                <a:latin typeface="Calibri"/>
                <a:cs typeface="Calibri"/>
              </a:rPr>
              <a:t> </a:t>
            </a:r>
            <a:r>
              <a:rPr dirty="0" sz="1600" spc="30">
                <a:latin typeface="Calibri"/>
                <a:cs typeface="Calibri"/>
              </a:rPr>
              <a:t>al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125">
                <a:latin typeface="Calibri"/>
                <a:cs typeface="Calibri"/>
              </a:rPr>
              <a:t> </a:t>
            </a:r>
            <a:r>
              <a:rPr dirty="0" sz="1600" spc="-40" i="1">
                <a:latin typeface="Calibri"/>
                <a:cs typeface="Calibri"/>
              </a:rPr>
              <a:t>C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spc="10" i="1">
                <a:latin typeface="Calibri"/>
                <a:cs typeface="Calibri"/>
              </a:rPr>
              <a:t>r</a:t>
            </a:r>
            <a:r>
              <a:rPr dirty="0" sz="1600" i="1">
                <a:latin typeface="Calibri"/>
                <a:cs typeface="Calibri"/>
              </a:rPr>
              <a:t>c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40" i="1">
                <a:latin typeface="Calibri"/>
                <a:cs typeface="Calibri"/>
              </a:rPr>
              <a:t>C</a:t>
            </a:r>
            <a:r>
              <a:rPr dirty="0" sz="1600" spc="-25" i="1">
                <a:latin typeface="Calibri"/>
                <a:cs typeface="Calibri"/>
              </a:rPr>
              <a:t>a</a:t>
            </a:r>
            <a:r>
              <a:rPr dirty="0" sz="1600" spc="10" i="1">
                <a:latin typeface="Calibri"/>
                <a:cs typeface="Calibri"/>
              </a:rPr>
              <a:t>r</a:t>
            </a:r>
            <a:r>
              <a:rPr dirty="0" sz="1600" spc="-25" i="1">
                <a:latin typeface="Calibri"/>
                <a:cs typeface="Calibri"/>
              </a:rPr>
              <a:t>d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spc="-25" i="1">
                <a:latin typeface="Calibri"/>
                <a:cs typeface="Calibri"/>
              </a:rPr>
              <a:t>o</a:t>
            </a:r>
            <a:r>
              <a:rPr dirty="0" sz="1600" spc="5" i="1">
                <a:latin typeface="Calibri"/>
                <a:cs typeface="Calibri"/>
              </a:rPr>
              <a:t>v</a:t>
            </a:r>
            <a:r>
              <a:rPr dirty="0" sz="1600" spc="-25" i="1">
                <a:latin typeface="Calibri"/>
                <a:cs typeface="Calibri"/>
              </a:rPr>
              <a:t>a</a:t>
            </a:r>
            <a:r>
              <a:rPr dirty="0" sz="1600" spc="15" i="1">
                <a:latin typeface="Calibri"/>
                <a:cs typeface="Calibri"/>
              </a:rPr>
              <a:t>s</a:t>
            </a:r>
            <a:r>
              <a:rPr dirty="0" sz="1600" i="1">
                <a:latin typeface="Calibri"/>
                <a:cs typeface="Calibri"/>
              </a:rPr>
              <a:t>c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spc="-25" i="1">
                <a:latin typeface="Calibri"/>
                <a:cs typeface="Calibri"/>
              </a:rPr>
              <a:t>Qua</a:t>
            </a:r>
            <a:r>
              <a:rPr dirty="0" sz="1600" i="1">
                <a:latin typeface="Calibri"/>
                <a:cs typeface="Calibri"/>
              </a:rPr>
              <a:t>l</a:t>
            </a:r>
            <a:r>
              <a:rPr dirty="0" sz="1600" spc="7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O</a:t>
            </a:r>
            <a:r>
              <a:rPr dirty="0" sz="1600" spc="-25" i="1">
                <a:latin typeface="Calibri"/>
                <a:cs typeface="Calibri"/>
              </a:rPr>
              <a:t>u</a:t>
            </a:r>
            <a:r>
              <a:rPr dirty="0" sz="1600" spc="20" i="1">
                <a:latin typeface="Calibri"/>
                <a:cs typeface="Calibri"/>
              </a:rPr>
              <a:t>t</a:t>
            </a:r>
            <a:r>
              <a:rPr dirty="0" sz="1600" spc="-30" i="1">
                <a:latin typeface="Calibri"/>
                <a:cs typeface="Calibri"/>
              </a:rPr>
              <a:t>c</a:t>
            </a:r>
            <a:r>
              <a:rPr dirty="0" sz="1600" spc="-25" i="1">
                <a:latin typeface="Calibri"/>
                <a:cs typeface="Calibri"/>
              </a:rPr>
              <a:t>o</a:t>
            </a:r>
            <a:r>
              <a:rPr dirty="0" sz="1600" spc="10" i="1">
                <a:latin typeface="Calibri"/>
                <a:cs typeface="Calibri"/>
              </a:rPr>
              <a:t>m</a:t>
            </a:r>
            <a:r>
              <a:rPr dirty="0" sz="1600" spc="35" i="1">
                <a:latin typeface="Calibri"/>
                <a:cs typeface="Calibri"/>
              </a:rPr>
              <a:t>e</a:t>
            </a:r>
            <a:r>
              <a:rPr dirty="0" sz="1600" spc="15" i="1">
                <a:latin typeface="Calibri"/>
                <a:cs typeface="Calibri"/>
              </a:rPr>
              <a:t>s</a:t>
            </a:r>
            <a:r>
              <a:rPr dirty="0" sz="1600" i="1">
                <a:latin typeface="Calibri"/>
                <a:cs typeface="Calibri"/>
              </a:rPr>
              <a:t>.</a:t>
            </a:r>
            <a:r>
              <a:rPr dirty="0" sz="1600" spc="-50" i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2012  </a:t>
            </a:r>
            <a:r>
              <a:rPr dirty="0" sz="1600" spc="5">
                <a:latin typeface="Calibri"/>
                <a:cs typeface="Calibri"/>
              </a:rPr>
              <a:t>B</a:t>
            </a:r>
            <a:r>
              <a:rPr dirty="0" sz="1600" spc="35">
                <a:latin typeface="Calibri"/>
                <a:cs typeface="Calibri"/>
              </a:rPr>
              <a:t>u</a:t>
            </a:r>
            <a:r>
              <a:rPr dirty="0" sz="1600" spc="20">
                <a:latin typeface="Calibri"/>
                <a:cs typeface="Calibri"/>
              </a:rPr>
              <a:t>tt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30">
                <a:latin typeface="Calibri"/>
                <a:cs typeface="Calibri"/>
              </a:rPr>
              <a:t>al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30" i="1">
                <a:latin typeface="Calibri"/>
                <a:cs typeface="Calibri"/>
              </a:rPr>
              <a:t>P</a:t>
            </a:r>
            <a:r>
              <a:rPr dirty="0" sz="1600" spc="35" i="1">
                <a:latin typeface="Calibri"/>
                <a:cs typeface="Calibri"/>
              </a:rPr>
              <a:t>e</a:t>
            </a:r>
            <a:r>
              <a:rPr dirty="0" sz="1600" spc="-25" i="1">
                <a:latin typeface="Calibri"/>
                <a:cs typeface="Calibri"/>
              </a:rPr>
              <a:t>d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spc="-25" i="1">
                <a:latin typeface="Calibri"/>
                <a:cs typeface="Calibri"/>
              </a:rPr>
              <a:t>a</a:t>
            </a:r>
            <a:r>
              <a:rPr dirty="0" sz="1600" spc="20" i="1">
                <a:latin typeface="Calibri"/>
                <a:cs typeface="Calibri"/>
              </a:rPr>
              <a:t>t</a:t>
            </a:r>
            <a:r>
              <a:rPr dirty="0" sz="1600" spc="10" i="1">
                <a:latin typeface="Calibri"/>
                <a:cs typeface="Calibri"/>
              </a:rPr>
              <a:t>r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i="1">
                <a:latin typeface="Calibri"/>
                <a:cs typeface="Calibri"/>
              </a:rPr>
              <a:t>c</a:t>
            </a:r>
            <a:r>
              <a:rPr dirty="0" sz="1600" spc="-150" i="1">
                <a:latin typeface="Calibri"/>
                <a:cs typeface="Calibri"/>
              </a:rPr>
              <a:t> </a:t>
            </a:r>
            <a:r>
              <a:rPr dirty="0" sz="1600" spc="-40" i="1">
                <a:latin typeface="Calibri"/>
                <a:cs typeface="Calibri"/>
              </a:rPr>
              <a:t>C</a:t>
            </a:r>
            <a:r>
              <a:rPr dirty="0" sz="1600" spc="-25" i="1">
                <a:latin typeface="Calibri"/>
                <a:cs typeface="Calibri"/>
              </a:rPr>
              <a:t>a</a:t>
            </a:r>
            <a:r>
              <a:rPr dirty="0" sz="1600" spc="10" i="1">
                <a:latin typeface="Calibri"/>
                <a:cs typeface="Calibri"/>
              </a:rPr>
              <a:t>r</a:t>
            </a:r>
            <a:r>
              <a:rPr dirty="0" sz="1600" spc="-25" i="1">
                <a:latin typeface="Calibri"/>
                <a:cs typeface="Calibri"/>
              </a:rPr>
              <a:t>d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spc="-25" i="1">
                <a:latin typeface="Calibri"/>
                <a:cs typeface="Calibri"/>
              </a:rPr>
              <a:t>o</a:t>
            </a:r>
            <a:r>
              <a:rPr dirty="0" sz="1600" spc="30" i="1">
                <a:latin typeface="Calibri"/>
                <a:cs typeface="Calibri"/>
              </a:rPr>
              <a:t>l</a:t>
            </a:r>
            <a:r>
              <a:rPr dirty="0" sz="1600" spc="-25" i="1">
                <a:latin typeface="Calibri"/>
                <a:cs typeface="Calibri"/>
              </a:rPr>
              <a:t>og</a:t>
            </a:r>
            <a:r>
              <a:rPr dirty="0" sz="1600" spc="-80" i="1">
                <a:latin typeface="Calibri"/>
                <a:cs typeface="Calibri"/>
              </a:rPr>
              <a:t>y</a:t>
            </a:r>
            <a:r>
              <a:rPr dirty="0" sz="1600" i="1">
                <a:latin typeface="Calibri"/>
                <a:cs typeface="Calibri"/>
              </a:rPr>
              <a:t>.</a:t>
            </a:r>
            <a:r>
              <a:rPr dirty="0" sz="1600" spc="110" i="1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3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c</a:t>
            </a:r>
            <a:r>
              <a:rPr dirty="0" sz="1600" spc="35">
                <a:latin typeface="Calibri"/>
                <a:cs typeface="Calibri"/>
              </a:rPr>
              <a:t>hd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30">
                <a:latin typeface="Calibri"/>
                <a:cs typeface="Calibri"/>
              </a:rPr>
              <a:t>al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30" i="1">
                <a:latin typeface="Calibri"/>
                <a:cs typeface="Calibri"/>
              </a:rPr>
              <a:t>A</a:t>
            </a:r>
            <a:r>
              <a:rPr dirty="0" sz="1600" i="1">
                <a:latin typeface="Calibri"/>
                <a:cs typeface="Calibri"/>
              </a:rPr>
              <a:t>m</a:t>
            </a:r>
            <a:r>
              <a:rPr dirty="0" sz="1600" spc="-11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J</a:t>
            </a:r>
            <a:r>
              <a:rPr dirty="0" sz="1600" spc="5" i="1">
                <a:latin typeface="Calibri"/>
                <a:cs typeface="Calibri"/>
              </a:rPr>
              <a:t> </a:t>
            </a:r>
            <a:r>
              <a:rPr dirty="0" sz="1600" spc="-40" i="1">
                <a:latin typeface="Calibri"/>
                <a:cs typeface="Calibri"/>
              </a:rPr>
              <a:t>C</a:t>
            </a:r>
            <a:r>
              <a:rPr dirty="0" sz="1600" spc="-25" i="1">
                <a:latin typeface="Calibri"/>
                <a:cs typeface="Calibri"/>
              </a:rPr>
              <a:t>a</a:t>
            </a:r>
            <a:r>
              <a:rPr dirty="0" sz="1600" spc="10" i="1">
                <a:latin typeface="Calibri"/>
                <a:cs typeface="Calibri"/>
              </a:rPr>
              <a:t>r</a:t>
            </a:r>
            <a:r>
              <a:rPr dirty="0" sz="1600" spc="-25" i="1">
                <a:latin typeface="Calibri"/>
                <a:cs typeface="Calibri"/>
              </a:rPr>
              <a:t>d</a:t>
            </a:r>
            <a:r>
              <a:rPr dirty="0" sz="1600" spc="30" i="1">
                <a:latin typeface="Calibri"/>
                <a:cs typeface="Calibri"/>
              </a:rPr>
              <a:t>i</a:t>
            </a:r>
            <a:r>
              <a:rPr dirty="0" sz="1600" spc="-25" i="1">
                <a:latin typeface="Calibri"/>
                <a:cs typeface="Calibri"/>
              </a:rPr>
              <a:t>o</a:t>
            </a:r>
            <a:r>
              <a:rPr dirty="0" sz="1600" spc="30" i="1">
                <a:latin typeface="Calibri"/>
                <a:cs typeface="Calibri"/>
              </a:rPr>
              <a:t>l</a:t>
            </a:r>
            <a:r>
              <a:rPr dirty="0" sz="1600" spc="-5" i="1">
                <a:latin typeface="Calibri"/>
                <a:cs typeface="Calibri"/>
              </a:rPr>
              <a:t>.</a:t>
            </a:r>
            <a:r>
              <a:rPr dirty="0" sz="1600" spc="-15"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3640454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MIS-C</a:t>
            </a:r>
            <a:r>
              <a:rPr dirty="0" sz="3750" spc="-10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Myocarditis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53371"/>
            <a:ext cx="5706099" cy="9482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" y="3027692"/>
            <a:ext cx="4917439" cy="3962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4074" y="1399853"/>
            <a:ext cx="4919660" cy="15021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3066357"/>
            <a:ext cx="5618479" cy="33649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9613" y="6442171"/>
            <a:ext cx="12249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5" i="1">
                <a:latin typeface="Calibri"/>
                <a:cs typeface="Calibri"/>
              </a:rPr>
              <a:t>B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5" i="1">
                <a:latin typeface="Calibri"/>
                <a:cs typeface="Calibri"/>
              </a:rPr>
              <a:t>y</a:t>
            </a:r>
            <a:r>
              <a:rPr dirty="0" sz="1450" spc="-95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7147" y="6442171"/>
            <a:ext cx="147828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0" i="1">
                <a:latin typeface="Calibri"/>
                <a:cs typeface="Calibri"/>
              </a:rPr>
              <a:t>F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35" i="1">
                <a:latin typeface="Calibri"/>
                <a:cs typeface="Calibri"/>
              </a:rPr>
              <a:t>d</a:t>
            </a:r>
            <a:r>
              <a:rPr dirty="0" sz="1450" spc="-10" i="1">
                <a:latin typeface="Calibri"/>
                <a:cs typeface="Calibri"/>
              </a:rPr>
              <a:t>st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10" i="1">
                <a:latin typeface="Calibri"/>
                <a:cs typeface="Calibri"/>
              </a:rPr>
              <a:t>n</a:t>
            </a:r>
            <a:r>
              <a:rPr dirty="0" sz="1450" spc="-11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2020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37197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5">
                <a:solidFill>
                  <a:srgbClr val="203864"/>
                </a:solidFill>
                <a:latin typeface="Calibri"/>
                <a:cs typeface="Calibri"/>
              </a:rPr>
              <a:t>1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9</a:t>
            </a:r>
            <a:r>
              <a:rPr dirty="0" sz="3750" spc="-1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920" y="1127760"/>
            <a:ext cx="7254239" cy="1320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9215" y="2555376"/>
            <a:ext cx="9435264" cy="36979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9613" y="6442171"/>
            <a:ext cx="148907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5" i="1">
                <a:latin typeface="Calibri"/>
                <a:cs typeface="Calibri"/>
              </a:rPr>
              <a:t>B</a:t>
            </a:r>
            <a:r>
              <a:rPr dirty="0" sz="1450" spc="-30" i="1">
                <a:latin typeface="Calibri"/>
                <a:cs typeface="Calibri"/>
              </a:rPr>
              <a:t>o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35" i="1">
                <a:latin typeface="Calibri"/>
                <a:cs typeface="Calibri"/>
              </a:rPr>
              <a:t>h</a:t>
            </a:r>
            <a:r>
              <a:rPr dirty="0" sz="1450" spc="-30" i="1">
                <a:latin typeface="Calibri"/>
                <a:cs typeface="Calibri"/>
              </a:rPr>
              <a:t>m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r</a:t>
            </a:r>
            <a:r>
              <a:rPr dirty="0" sz="1450" spc="-105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37197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5">
                <a:solidFill>
                  <a:srgbClr val="203864"/>
                </a:solidFill>
                <a:latin typeface="Calibri"/>
                <a:cs typeface="Calibri"/>
              </a:rPr>
              <a:t>1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9</a:t>
            </a:r>
            <a:r>
              <a:rPr dirty="0" sz="3750" spc="-1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920" y="1127760"/>
            <a:ext cx="7254239" cy="13207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52550" y="2555376"/>
            <a:ext cx="9592310" cy="3698240"/>
            <a:chOff x="1352550" y="2555376"/>
            <a:chExt cx="9592310" cy="3698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9215" y="2555376"/>
              <a:ext cx="9435264" cy="36979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1600" y="4998720"/>
              <a:ext cx="9448800" cy="243840"/>
            </a:xfrm>
            <a:custGeom>
              <a:avLst/>
              <a:gdLst/>
              <a:ahLst/>
              <a:cxnLst/>
              <a:rect l="l" t="t" r="r" b="b"/>
              <a:pathLst>
                <a:path w="9448800" h="243839">
                  <a:moveTo>
                    <a:pt x="0" y="0"/>
                  </a:moveTo>
                  <a:lnTo>
                    <a:pt x="9448800" y="0"/>
                  </a:lnTo>
                  <a:lnTo>
                    <a:pt x="9448800" y="243839"/>
                  </a:lnTo>
                  <a:lnTo>
                    <a:pt x="0" y="24383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19613" y="6442171"/>
            <a:ext cx="148907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5" i="1">
                <a:latin typeface="Calibri"/>
                <a:cs typeface="Calibri"/>
              </a:rPr>
              <a:t>B</a:t>
            </a:r>
            <a:r>
              <a:rPr dirty="0" sz="1450" spc="-30" i="1">
                <a:latin typeface="Calibri"/>
                <a:cs typeface="Calibri"/>
              </a:rPr>
              <a:t>o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35" i="1">
                <a:latin typeface="Calibri"/>
                <a:cs typeface="Calibri"/>
              </a:rPr>
              <a:t>h</a:t>
            </a:r>
            <a:r>
              <a:rPr dirty="0" sz="1450" spc="-30" i="1">
                <a:latin typeface="Calibri"/>
                <a:cs typeface="Calibri"/>
              </a:rPr>
              <a:t>m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r</a:t>
            </a:r>
            <a:r>
              <a:rPr dirty="0" sz="1450" spc="-105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36922"/>
            <a:ext cx="4371975" cy="1176020"/>
          </a:xfrm>
          <a:prstGeom prst="rect"/>
        </p:spPr>
        <p:txBody>
          <a:bodyPr wrap="square" lIns="0" tIns="213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5">
                <a:solidFill>
                  <a:srgbClr val="203864"/>
                </a:solidFill>
                <a:latin typeface="Calibri"/>
                <a:cs typeface="Calibri"/>
              </a:rPr>
              <a:t>1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9</a:t>
            </a:r>
            <a:r>
              <a:rPr dirty="0" sz="3750" spc="-1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760"/>
              </a:spcBef>
            </a:pPr>
            <a:r>
              <a:rPr dirty="0" sz="1850" spc="-5" b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dirty="0" sz="1850" spc="-45" b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1850" spc="-20" b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10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50" spc="15" b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1850" spc="-10" b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5" b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dirty="0" sz="1850" spc="-1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20" b="0">
                <a:solidFill>
                  <a:srgbClr val="000000"/>
                </a:solidFill>
                <a:latin typeface="Calibri"/>
                <a:cs typeface="Calibri"/>
              </a:rPr>
              <a:t>np</a:t>
            </a:r>
            <a:r>
              <a:rPr dirty="0" sz="1850" spc="-10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50" spc="15" b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45" b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1850" spc="-20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50" spc="-5" b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185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50" spc="-10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50" spc="-20" b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1850" spc="-40" b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10" b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850" spc="-5" b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850" spc="-30" b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50" spc="-25" b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1850" spc="-20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1850" spc="-5" b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12" y="2153920"/>
            <a:ext cx="2621267" cy="77214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51707" y="1969248"/>
          <a:ext cx="8656955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/>
                <a:gridCol w="2757170"/>
                <a:gridCol w="3221989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2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2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2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1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850" spc="-2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85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3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-25">
                          <a:latin typeface="Calibri"/>
                          <a:cs typeface="Calibri"/>
                        </a:rPr>
                        <a:t>C)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5">
                          <a:latin typeface="Calibri"/>
                          <a:cs typeface="Calibri"/>
                        </a:rPr>
                        <a:t>78</a:t>
                      </a:r>
                      <a:r>
                        <a:rPr dirty="0" sz="18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(0.02%)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356</a:t>
                      </a:r>
                      <a:r>
                        <a:rPr dirty="0" sz="1850" spc="2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72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50" spc="-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99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50" spc="-55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5">
                          <a:latin typeface="Calibri"/>
                          <a:cs typeface="Calibri"/>
                        </a:rPr>
                        <a:t>MIS-C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230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881120"/>
            <a:ext cx="2621280" cy="8127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51705" y="3763535"/>
          <a:ext cx="8656955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/>
                <a:gridCol w="2757170"/>
                <a:gridCol w="322198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-2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50" spc="-2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-1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850" spc="-2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85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5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50" spc="-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50" spc="3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5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-25">
                          <a:latin typeface="Calibri"/>
                          <a:cs typeface="Calibri"/>
                        </a:rPr>
                        <a:t>C)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5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8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(0.08%)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850" spc="2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99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50" spc="-5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5">
                          <a:latin typeface="Calibri"/>
                          <a:cs typeface="Calibri"/>
                        </a:rPr>
                        <a:t>MIS-C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04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50" spc="25">
                          <a:latin typeface="Calibri"/>
                          <a:cs typeface="Calibri"/>
                        </a:rPr>
                        <a:t>173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5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1850" spc="1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850" spc="25">
                          <a:latin typeface="Calibri"/>
                          <a:cs typeface="Calibri"/>
                        </a:rPr>
                        <a:t>96</a:t>
                      </a:r>
                      <a:r>
                        <a:rPr dirty="0" sz="1850" spc="-4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714592" y="6267667"/>
            <a:ext cx="34582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https://</a:t>
            </a:r>
            <a:r>
              <a:rPr dirty="0" sz="1600" spc="-5">
                <a:latin typeface="Calibri"/>
                <a:cs typeface="Calibri"/>
                <a:hlinkClick r:id="rId4"/>
              </a:rPr>
              <a:t>www.epic.com/software#Cosmos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6752" y="6267667"/>
            <a:ext cx="33966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https://</a:t>
            </a:r>
            <a:r>
              <a:rPr dirty="0" sz="1600" spc="-5">
                <a:latin typeface="Calibri"/>
                <a:cs typeface="Calibri"/>
                <a:hlinkClick r:id="rId5"/>
              </a:rPr>
              <a:t>www.childrenshospitals.org/phis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636333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Comparing</a:t>
            </a:r>
            <a:r>
              <a:rPr dirty="0" sz="3750" spc="-8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Types</a:t>
            </a:r>
            <a:r>
              <a:rPr dirty="0" sz="3750" spc="-1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of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Myocarditis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2238" y="3090433"/>
            <a:ext cx="3159029" cy="6967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428" y="2329836"/>
            <a:ext cx="9573868" cy="5306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08192" y="6442171"/>
            <a:ext cx="119443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Pa</a:t>
            </a:r>
            <a:r>
              <a:rPr dirty="0" sz="1450" spc="-10" i="1">
                <a:latin typeface="Calibri"/>
                <a:cs typeface="Calibri"/>
              </a:rPr>
              <a:t>t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l</a:t>
            </a:r>
            <a:r>
              <a:rPr dirty="0" sz="1450" spc="-10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0249" y="175622"/>
            <a:ext cx="10164379" cy="63544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38135" y="6475728"/>
            <a:ext cx="119443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Pa</a:t>
            </a:r>
            <a:r>
              <a:rPr dirty="0" sz="1450" spc="-10" i="1">
                <a:latin typeface="Calibri"/>
                <a:cs typeface="Calibri"/>
              </a:rPr>
              <a:t>t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l</a:t>
            </a:r>
            <a:r>
              <a:rPr dirty="0" sz="1450" spc="-10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439" y="612774"/>
            <a:ext cx="86995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30">
                <a:latin typeface="Calibri"/>
                <a:cs typeface="Calibri"/>
              </a:rPr>
              <a:t>Troponin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5841" y="612774"/>
            <a:ext cx="43116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25">
                <a:latin typeface="Calibri"/>
                <a:cs typeface="Calibri"/>
              </a:rPr>
              <a:t>B</a:t>
            </a:r>
            <a:r>
              <a:rPr dirty="0" sz="1850">
                <a:latin typeface="Calibri"/>
                <a:cs typeface="Calibri"/>
              </a:rPr>
              <a:t>N</a:t>
            </a:r>
            <a:r>
              <a:rPr dirty="0" sz="1850" spc="-10">
                <a:latin typeface="Calibri"/>
                <a:cs typeface="Calibri"/>
              </a:rPr>
              <a:t>P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7283" y="620953"/>
            <a:ext cx="125539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5">
                <a:latin typeface="Calibri"/>
                <a:cs typeface="Calibri"/>
              </a:rPr>
              <a:t>Lymphocytes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0284" y="4022867"/>
            <a:ext cx="1637664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0">
                <a:latin typeface="Calibri"/>
                <a:cs typeface="Calibri"/>
              </a:rPr>
              <a:t>White</a:t>
            </a:r>
            <a:r>
              <a:rPr dirty="0" sz="1850" spc="-80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blood</a:t>
            </a:r>
            <a:r>
              <a:rPr dirty="0" sz="1850" spc="-55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cells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6526" y="3765585"/>
            <a:ext cx="170307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35">
                <a:latin typeface="Calibri"/>
                <a:cs typeface="Calibri"/>
              </a:rPr>
              <a:t>C</a:t>
            </a:r>
            <a:r>
              <a:rPr dirty="0" sz="1850" spc="-10">
                <a:latin typeface="Calibri"/>
                <a:cs typeface="Calibri"/>
              </a:rPr>
              <a:t>-r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ct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-40">
                <a:latin typeface="Calibri"/>
                <a:cs typeface="Calibri"/>
              </a:rPr>
              <a:t>v</a:t>
            </a:r>
            <a:r>
              <a:rPr dirty="0" sz="1850" spc="-5">
                <a:latin typeface="Calibri"/>
                <a:cs typeface="Calibri"/>
              </a:rPr>
              <a:t>e</a:t>
            </a:r>
            <a:r>
              <a:rPr dirty="0" sz="1850" spc="-135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p</a:t>
            </a:r>
            <a:r>
              <a:rPr dirty="0" sz="1850" spc="-10">
                <a:latin typeface="Calibri"/>
                <a:cs typeface="Calibri"/>
              </a:rPr>
              <a:t>r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-10">
                <a:latin typeface="Calibri"/>
                <a:cs typeface="Calibri"/>
              </a:rPr>
              <a:t>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2165" y="3950192"/>
            <a:ext cx="83820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5">
                <a:latin typeface="Calibri"/>
                <a:cs typeface="Calibri"/>
              </a:rPr>
              <a:t>P</a:t>
            </a:r>
            <a:r>
              <a:rPr dirty="0" sz="1850" spc="-30">
                <a:latin typeface="Calibri"/>
                <a:cs typeface="Calibri"/>
              </a:rPr>
              <a:t>l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30">
                <a:latin typeface="Calibri"/>
                <a:cs typeface="Calibri"/>
              </a:rPr>
              <a:t>l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5"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9033"/>
            <a:ext cx="10207625" cy="10579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4070"/>
              </a:lnSpc>
              <a:spcBef>
                <a:spcPts val="90"/>
              </a:spcBef>
            </a:pP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Comparing</a:t>
            </a:r>
            <a:r>
              <a:rPr dirty="0" sz="3450" spc="-18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Types</a:t>
            </a:r>
            <a:r>
              <a:rPr dirty="0" sz="3450" spc="-1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of</a:t>
            </a:r>
            <a:r>
              <a:rPr dirty="0" sz="3450" spc="-3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Myocarditis:</a:t>
            </a:r>
            <a:endParaRPr sz="3450">
              <a:latin typeface="Calibri"/>
              <a:cs typeface="Calibri"/>
            </a:endParaRPr>
          </a:p>
          <a:p>
            <a:pPr marL="12700">
              <a:lnSpc>
                <a:spcPts val="4070"/>
              </a:lnSpc>
            </a:pP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Time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to</a:t>
            </a:r>
            <a:r>
              <a:rPr dirty="0" sz="34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Normal</a:t>
            </a:r>
            <a:r>
              <a:rPr dirty="0" sz="3450" spc="-10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>
                <a:solidFill>
                  <a:srgbClr val="203864"/>
                </a:solidFill>
                <a:latin typeface="Calibri"/>
                <a:cs typeface="Calibri"/>
              </a:rPr>
              <a:t>Ejection</a:t>
            </a:r>
            <a:r>
              <a:rPr dirty="0" sz="3450" spc="-2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Fraction</a:t>
            </a:r>
            <a:r>
              <a:rPr dirty="0" sz="3450" spc="-14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(EF)</a:t>
            </a:r>
            <a:r>
              <a:rPr dirty="0" sz="3450" spc="-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by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35">
                <a:solidFill>
                  <a:srgbClr val="203864"/>
                </a:solidFill>
                <a:latin typeface="Calibri"/>
                <a:cs typeface="Calibri"/>
              </a:rPr>
              <a:t>Echocardiogram</a:t>
            </a:r>
            <a:endParaRPr sz="34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208" y="1494011"/>
            <a:ext cx="7984638" cy="50896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08192" y="6442171"/>
            <a:ext cx="119443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Pa</a:t>
            </a:r>
            <a:r>
              <a:rPr dirty="0" sz="1450" spc="-10" i="1">
                <a:latin typeface="Calibri"/>
                <a:cs typeface="Calibri"/>
              </a:rPr>
              <a:t>t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l</a:t>
            </a:r>
            <a:r>
              <a:rPr dirty="0" sz="1450" spc="-10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10335"/>
            <a:ext cx="411734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7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038143"/>
            <a:ext cx="1087945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05DAA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Risk</a:t>
            </a:r>
            <a:r>
              <a:rPr dirty="0" sz="2000" spc="-9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0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sudden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death</a:t>
            </a:r>
            <a:r>
              <a:rPr dirty="0" sz="2000" spc="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pre-COVID</a:t>
            </a:r>
            <a:endParaRPr sz="2000">
              <a:latin typeface="Calibri"/>
              <a:cs typeface="Calibri"/>
            </a:endParaRPr>
          </a:p>
          <a:p>
            <a:pPr lvl="1" marL="927100" marR="5080" indent="-457200">
              <a:lnSpc>
                <a:spcPct val="100000"/>
              </a:lnSpc>
              <a:buClr>
                <a:srgbClr val="532E6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5-10%</a:t>
            </a:r>
            <a:r>
              <a:rPr dirty="0" sz="2000" spc="-1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sudden</a:t>
            </a:r>
            <a:r>
              <a:rPr dirty="0" sz="2000" spc="1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death</a:t>
            </a:r>
            <a:r>
              <a:rPr dirty="0" sz="2000" spc="1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00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adolescents</a:t>
            </a:r>
            <a:r>
              <a:rPr dirty="0" sz="20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young</a:t>
            </a:r>
            <a:r>
              <a:rPr dirty="0" sz="20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adults</a:t>
            </a:r>
            <a:r>
              <a:rPr dirty="0" sz="20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attributable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200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(typically</a:t>
            </a:r>
            <a:r>
              <a:rPr dirty="0" sz="200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not </a:t>
            </a:r>
            <a:r>
              <a:rPr dirty="0" sz="2000" spc="-43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previously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diagnosed)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2015</a:t>
            </a:r>
            <a:r>
              <a:rPr dirty="0" sz="2000" spc="-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Guidelines</a:t>
            </a:r>
            <a:r>
              <a:rPr dirty="0" sz="20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from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American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Heart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Association</a:t>
            </a:r>
            <a:r>
              <a:rPr dirty="0" sz="200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American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College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of</a:t>
            </a:r>
            <a:r>
              <a:rPr dirty="0" sz="200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Cardiology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1520" y="2519978"/>
            <a:ext cx="4358005" cy="4104004"/>
            <a:chOff x="2001520" y="2519978"/>
            <a:chExt cx="4358005" cy="41040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520" y="2519978"/>
              <a:ext cx="4251085" cy="41038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3440" y="2702559"/>
              <a:ext cx="3102610" cy="0"/>
            </a:xfrm>
            <a:custGeom>
              <a:avLst/>
              <a:gdLst/>
              <a:ahLst/>
              <a:cxnLst/>
              <a:rect l="l" t="t" r="r" b="b"/>
              <a:pathLst>
                <a:path w="3102610" h="0">
                  <a:moveTo>
                    <a:pt x="0" y="0"/>
                  </a:moveTo>
                  <a:lnTo>
                    <a:pt x="3102343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64080" y="3444234"/>
              <a:ext cx="4163695" cy="14604"/>
            </a:xfrm>
            <a:custGeom>
              <a:avLst/>
              <a:gdLst/>
              <a:ahLst/>
              <a:cxnLst/>
              <a:rect l="l" t="t" r="r" b="b"/>
              <a:pathLst>
                <a:path w="4163695" h="14604">
                  <a:moveTo>
                    <a:pt x="0" y="14274"/>
                  </a:moveTo>
                  <a:lnTo>
                    <a:pt x="4163441" y="0"/>
                  </a:lnTo>
                </a:path>
              </a:pathLst>
            </a:custGeom>
            <a:ln w="634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35200" y="3718559"/>
              <a:ext cx="4084320" cy="0"/>
            </a:xfrm>
            <a:custGeom>
              <a:avLst/>
              <a:gdLst/>
              <a:ahLst/>
              <a:cxnLst/>
              <a:rect l="l" t="t" r="r" b="b"/>
              <a:pathLst>
                <a:path w="4084320" h="0">
                  <a:moveTo>
                    <a:pt x="0" y="0"/>
                  </a:moveTo>
                  <a:lnTo>
                    <a:pt x="4084104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64080" y="3942079"/>
              <a:ext cx="1016000" cy="0"/>
            </a:xfrm>
            <a:custGeom>
              <a:avLst/>
              <a:gdLst/>
              <a:ahLst/>
              <a:cxnLst/>
              <a:rect l="l" t="t" r="r" b="b"/>
              <a:pathLst>
                <a:path w="1016000" h="0">
                  <a:moveTo>
                    <a:pt x="0" y="0"/>
                  </a:moveTo>
                  <a:lnTo>
                    <a:pt x="1015542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735188" y="2459043"/>
            <a:ext cx="4323080" cy="1950720"/>
            <a:chOff x="6735188" y="2459043"/>
            <a:chExt cx="4323080" cy="19507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5188" y="2459043"/>
              <a:ext cx="4323011" cy="19501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41359" y="2621279"/>
              <a:ext cx="2668270" cy="0"/>
            </a:xfrm>
            <a:custGeom>
              <a:avLst/>
              <a:gdLst/>
              <a:ahLst/>
              <a:cxnLst/>
              <a:rect l="l" t="t" r="r" b="b"/>
              <a:pathLst>
                <a:path w="2668270" h="0">
                  <a:moveTo>
                    <a:pt x="0" y="0"/>
                  </a:moveTo>
                  <a:lnTo>
                    <a:pt x="2667736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88479" y="2905759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09" h="0">
                  <a:moveTo>
                    <a:pt x="0" y="0"/>
                  </a:moveTo>
                  <a:lnTo>
                    <a:pt x="3381451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093199" y="3942079"/>
              <a:ext cx="1947545" cy="0"/>
            </a:xfrm>
            <a:custGeom>
              <a:avLst/>
              <a:gdLst/>
              <a:ahLst/>
              <a:cxnLst/>
              <a:rect l="l" t="t" r="r" b="b"/>
              <a:pathLst>
                <a:path w="1947545" h="0">
                  <a:moveTo>
                    <a:pt x="0" y="0"/>
                  </a:moveTo>
                  <a:lnTo>
                    <a:pt x="1947456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88479" y="4216400"/>
              <a:ext cx="3382010" cy="0"/>
            </a:xfrm>
            <a:custGeom>
              <a:avLst/>
              <a:gdLst/>
              <a:ahLst/>
              <a:cxnLst/>
              <a:rect l="l" t="t" r="r" b="b"/>
              <a:pathLst>
                <a:path w="3382009" h="0">
                  <a:moveTo>
                    <a:pt x="0" y="0"/>
                  </a:moveTo>
                  <a:lnTo>
                    <a:pt x="3381451" y="0"/>
                  </a:lnTo>
                </a:path>
              </a:pathLst>
            </a:custGeom>
            <a:ln w="635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199686" y="6237372"/>
            <a:ext cx="1633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latin typeface="Calibri"/>
                <a:cs typeface="Calibri"/>
              </a:rPr>
              <a:t>M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5" i="1">
                <a:latin typeface="Calibri"/>
                <a:cs typeface="Calibri"/>
              </a:rPr>
              <a:t>J</a:t>
            </a:r>
            <a:r>
              <a:rPr dirty="0" sz="1200" spc="25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CC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sz="1200" spc="-95" i="1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2015  </a:t>
            </a:r>
            <a:r>
              <a:rPr dirty="0" sz="1200" spc="-5">
                <a:latin typeface="Calibri"/>
                <a:cs typeface="Calibri"/>
              </a:rPr>
              <a:t>Burns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al.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J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5" i="1">
                <a:latin typeface="Calibri"/>
                <a:cs typeface="Calibri"/>
              </a:rPr>
              <a:t>Peds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5" i="1">
                <a:latin typeface="Calibri"/>
                <a:cs typeface="Calibri"/>
              </a:rPr>
              <a:t>X.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2020.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211582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10">
                <a:latin typeface="Calibri"/>
                <a:cs typeface="Calibri"/>
              </a:rPr>
              <a:t>Disclaimer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17227"/>
            <a:ext cx="10017760" cy="21393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16865" marR="5080" indent="-304800">
              <a:lnSpc>
                <a:spcPct val="89300"/>
              </a:lnSpc>
              <a:spcBef>
                <a:spcPts val="459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findings</a:t>
            </a:r>
            <a:r>
              <a:rPr dirty="0" sz="280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conclusions</a:t>
            </a:r>
            <a:r>
              <a:rPr dirty="0" sz="280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8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this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report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are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those</a:t>
            </a:r>
            <a:r>
              <a:rPr dirty="0" sz="28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author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 and</a:t>
            </a:r>
            <a:r>
              <a:rPr dirty="0" sz="2800" spc="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not</a:t>
            </a:r>
            <a:r>
              <a:rPr dirty="0" sz="280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necessarily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represent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official</a:t>
            </a:r>
            <a:r>
              <a:rPr dirty="0" sz="280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position</a:t>
            </a:r>
            <a:r>
              <a:rPr dirty="0" sz="2800" spc="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Centers </a:t>
            </a:r>
            <a:r>
              <a:rPr dirty="0" sz="2800" spc="-6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002060"/>
                </a:solidFill>
                <a:latin typeface="Calibri"/>
                <a:cs typeface="Calibri"/>
              </a:rPr>
              <a:t>Disease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Control</a:t>
            </a:r>
            <a:r>
              <a:rPr dirty="0" sz="280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Prevention</a:t>
            </a:r>
            <a:r>
              <a:rPr dirty="0" sz="28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20">
                <a:solidFill>
                  <a:srgbClr val="002060"/>
                </a:solidFill>
                <a:latin typeface="Calibri"/>
                <a:cs typeface="Calibri"/>
              </a:rPr>
              <a:t>(CDC)</a:t>
            </a:r>
            <a:endParaRPr sz="2800">
              <a:latin typeface="Calibri"/>
              <a:cs typeface="Calibri"/>
            </a:endParaRPr>
          </a:p>
          <a:p>
            <a:pPr marL="317500" marR="1030605" indent="-304800">
              <a:lnSpc>
                <a:spcPts val="3040"/>
              </a:lnSpc>
              <a:spcBef>
                <a:spcPts val="1245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Mention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800" spc="-35">
                <a:solidFill>
                  <a:srgbClr val="002060"/>
                </a:solidFill>
                <a:latin typeface="Calibri"/>
                <a:cs typeface="Calibri"/>
              </a:rPr>
              <a:t>product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or 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company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name is </a:t>
            </a:r>
            <a:r>
              <a:rPr dirty="0" sz="2800" spc="-35">
                <a:solidFill>
                  <a:srgbClr val="002060"/>
                </a:solidFill>
                <a:latin typeface="Calibri"/>
                <a:cs typeface="Calibri"/>
              </a:rPr>
              <a:t>for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identification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purposes</a:t>
            </a:r>
            <a:r>
              <a:rPr dirty="0" sz="2800" spc="1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only</a:t>
            </a:r>
            <a:r>
              <a:rPr dirty="0" sz="2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80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does</a:t>
            </a:r>
            <a:r>
              <a:rPr dirty="0" sz="2800" spc="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not</a:t>
            </a:r>
            <a:r>
              <a:rPr dirty="0" sz="2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constitute</a:t>
            </a:r>
            <a:r>
              <a:rPr dirty="0" sz="28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002060"/>
                </a:solidFill>
                <a:latin typeface="Calibri"/>
                <a:cs typeface="Calibri"/>
              </a:rPr>
              <a:t>endorsement</a:t>
            </a:r>
            <a:r>
              <a:rPr dirty="0" sz="2800" spc="1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r>
              <a:rPr dirty="0" sz="2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20">
                <a:solidFill>
                  <a:srgbClr val="002060"/>
                </a:solidFill>
                <a:latin typeface="Calibri"/>
                <a:cs typeface="Calibri"/>
              </a:rPr>
              <a:t>CDC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663702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P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18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750" spc="-1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u</a:t>
            </a:r>
            <a:r>
              <a:rPr dirty="0" sz="3750" spc="-10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om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897" y="1534117"/>
            <a:ext cx="9848022" cy="30205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36485" y="6442171"/>
            <a:ext cx="140716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45" i="1">
                <a:latin typeface="Calibri"/>
                <a:cs typeface="Calibri"/>
              </a:rPr>
              <a:t>c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rill</a:t>
            </a:r>
            <a:r>
              <a:rPr dirty="0" sz="1450" spc="-10" i="1">
                <a:latin typeface="Calibri"/>
                <a:cs typeface="Calibri"/>
              </a:rPr>
              <a:t>o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2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208" y="233433"/>
            <a:ext cx="9746362" cy="64139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6485" y="6442171"/>
            <a:ext cx="140716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45" i="1">
                <a:latin typeface="Calibri"/>
                <a:cs typeface="Calibri"/>
              </a:rPr>
              <a:t>c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rill</a:t>
            </a:r>
            <a:r>
              <a:rPr dirty="0" sz="1450" spc="-10" i="1">
                <a:latin typeface="Calibri"/>
                <a:cs typeface="Calibri"/>
              </a:rPr>
              <a:t>o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2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208" y="233433"/>
            <a:ext cx="9746615" cy="6414135"/>
            <a:chOff x="1615208" y="233433"/>
            <a:chExt cx="9746615" cy="641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208" y="233433"/>
              <a:ext cx="9746362" cy="64139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3679" y="548640"/>
              <a:ext cx="3413760" cy="4145279"/>
            </a:xfrm>
            <a:custGeom>
              <a:avLst/>
              <a:gdLst/>
              <a:ahLst/>
              <a:cxnLst/>
              <a:rect l="l" t="t" r="r" b="b"/>
              <a:pathLst>
                <a:path w="3413759" h="4145279">
                  <a:moveTo>
                    <a:pt x="0" y="0"/>
                  </a:moveTo>
                  <a:lnTo>
                    <a:pt x="3413760" y="0"/>
                  </a:lnTo>
                  <a:lnTo>
                    <a:pt x="3413760" y="4145279"/>
                  </a:lnTo>
                  <a:lnTo>
                    <a:pt x="0" y="4145279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36485" y="6442171"/>
            <a:ext cx="140716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45" i="1">
                <a:latin typeface="Calibri"/>
                <a:cs typeface="Calibri"/>
              </a:rPr>
              <a:t>c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rill</a:t>
            </a:r>
            <a:r>
              <a:rPr dirty="0" sz="1450" spc="-10" i="1">
                <a:latin typeface="Calibri"/>
                <a:cs typeface="Calibri"/>
              </a:rPr>
              <a:t>o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2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208" y="233433"/>
            <a:ext cx="9746615" cy="6414135"/>
            <a:chOff x="1615208" y="233433"/>
            <a:chExt cx="9746615" cy="641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208" y="233433"/>
              <a:ext cx="9746362" cy="64139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01280" y="4805679"/>
              <a:ext cx="3352800" cy="660400"/>
            </a:xfrm>
            <a:custGeom>
              <a:avLst/>
              <a:gdLst/>
              <a:ahLst/>
              <a:cxnLst/>
              <a:rect l="l" t="t" r="r" b="b"/>
              <a:pathLst>
                <a:path w="3352800" h="660400">
                  <a:moveTo>
                    <a:pt x="0" y="0"/>
                  </a:moveTo>
                  <a:lnTo>
                    <a:pt x="3352800" y="0"/>
                  </a:lnTo>
                  <a:lnTo>
                    <a:pt x="3352800" y="660400"/>
                  </a:lnTo>
                  <a:lnTo>
                    <a:pt x="0" y="66040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36485" y="6442171"/>
            <a:ext cx="140716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5" i="1">
                <a:latin typeface="Calibri"/>
                <a:cs typeface="Calibri"/>
              </a:rPr>
              <a:t>P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45" i="1">
                <a:latin typeface="Calibri"/>
                <a:cs typeface="Calibri"/>
              </a:rPr>
              <a:t>c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rill</a:t>
            </a:r>
            <a:r>
              <a:rPr dirty="0" sz="1450" spc="-10" i="1">
                <a:latin typeface="Calibri"/>
                <a:cs typeface="Calibri"/>
              </a:rPr>
              <a:t>o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2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9861" y="5474005"/>
            <a:ext cx="264985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25" b="1">
                <a:solidFill>
                  <a:srgbClr val="005DAA"/>
                </a:solidFill>
                <a:latin typeface="Calibri"/>
                <a:cs typeface="Calibri"/>
              </a:rPr>
              <a:t>L</a:t>
            </a:r>
            <a:r>
              <a:rPr dirty="0" sz="1450" spc="-50" b="1">
                <a:solidFill>
                  <a:srgbClr val="005DAA"/>
                </a:solidFill>
                <a:latin typeface="Calibri"/>
                <a:cs typeface="Calibri"/>
              </a:rPr>
              <a:t>G</a:t>
            </a:r>
            <a:r>
              <a:rPr dirty="0" sz="1450" spc="10" b="1">
                <a:solidFill>
                  <a:srgbClr val="005DAA"/>
                </a:solidFill>
                <a:latin typeface="Calibri"/>
                <a:cs typeface="Calibri"/>
              </a:rPr>
              <a:t>E</a:t>
            </a:r>
            <a:r>
              <a:rPr dirty="0" sz="1450" spc="-5" b="1">
                <a:solidFill>
                  <a:srgbClr val="005DAA"/>
                </a:solidFill>
                <a:latin typeface="Calibri"/>
                <a:cs typeface="Calibri"/>
              </a:rPr>
              <a:t>=</a:t>
            </a:r>
            <a:r>
              <a:rPr dirty="0" sz="1450" spc="25" b="1">
                <a:solidFill>
                  <a:srgbClr val="005DAA"/>
                </a:solidFill>
                <a:latin typeface="Calibri"/>
                <a:cs typeface="Calibri"/>
              </a:rPr>
              <a:t>L</a:t>
            </a:r>
            <a:r>
              <a:rPr dirty="0" sz="1450" b="1">
                <a:solidFill>
                  <a:srgbClr val="005DAA"/>
                </a:solidFill>
                <a:latin typeface="Calibri"/>
                <a:cs typeface="Calibri"/>
              </a:rPr>
              <a:t>a</a:t>
            </a:r>
            <a:r>
              <a:rPr dirty="0" sz="1450" spc="-25" b="1">
                <a:solidFill>
                  <a:srgbClr val="005DAA"/>
                </a:solidFill>
                <a:latin typeface="Calibri"/>
                <a:cs typeface="Calibri"/>
              </a:rPr>
              <a:t>t</a:t>
            </a:r>
            <a:r>
              <a:rPr dirty="0" sz="1450" spc="-5" b="1">
                <a:solidFill>
                  <a:srgbClr val="005DAA"/>
                </a:solidFill>
                <a:latin typeface="Calibri"/>
                <a:cs typeface="Calibri"/>
              </a:rPr>
              <a:t>e</a:t>
            </a:r>
            <a:r>
              <a:rPr dirty="0" sz="1450" spc="-95" b="1">
                <a:solidFill>
                  <a:srgbClr val="005DAA"/>
                </a:solidFill>
                <a:latin typeface="Calibri"/>
                <a:cs typeface="Calibri"/>
              </a:rPr>
              <a:t> </a:t>
            </a:r>
            <a:r>
              <a:rPr dirty="0" sz="1450" spc="30" b="1">
                <a:solidFill>
                  <a:srgbClr val="005DAA"/>
                </a:solidFill>
                <a:latin typeface="Calibri"/>
                <a:cs typeface="Calibri"/>
              </a:rPr>
              <a:t>g</a:t>
            </a:r>
            <a:r>
              <a:rPr dirty="0" sz="1450" spc="-80" b="1">
                <a:solidFill>
                  <a:srgbClr val="005DAA"/>
                </a:solidFill>
                <a:latin typeface="Calibri"/>
                <a:cs typeface="Calibri"/>
              </a:rPr>
              <a:t>a</a:t>
            </a:r>
            <a:r>
              <a:rPr dirty="0" sz="1450" spc="15" b="1">
                <a:solidFill>
                  <a:srgbClr val="005DAA"/>
                </a:solidFill>
                <a:latin typeface="Calibri"/>
                <a:cs typeface="Calibri"/>
              </a:rPr>
              <a:t>d</a:t>
            </a:r>
            <a:r>
              <a:rPr dirty="0" sz="1450" spc="-65" b="1">
                <a:solidFill>
                  <a:srgbClr val="005DAA"/>
                </a:solidFill>
                <a:latin typeface="Calibri"/>
                <a:cs typeface="Calibri"/>
              </a:rPr>
              <a:t>o</a:t>
            </a:r>
            <a:r>
              <a:rPr dirty="0" sz="1450" spc="-40" b="1">
                <a:solidFill>
                  <a:srgbClr val="005DAA"/>
                </a:solidFill>
                <a:latin typeface="Calibri"/>
                <a:cs typeface="Calibri"/>
              </a:rPr>
              <a:t>li</a:t>
            </a:r>
            <a:r>
              <a:rPr dirty="0" sz="1450" spc="15" b="1">
                <a:solidFill>
                  <a:srgbClr val="005DAA"/>
                </a:solidFill>
                <a:latin typeface="Calibri"/>
                <a:cs typeface="Calibri"/>
              </a:rPr>
              <a:t>n</a:t>
            </a:r>
            <a:r>
              <a:rPr dirty="0" sz="1450" spc="-40" b="1">
                <a:solidFill>
                  <a:srgbClr val="005DAA"/>
                </a:solidFill>
                <a:latin typeface="Calibri"/>
                <a:cs typeface="Calibri"/>
              </a:rPr>
              <a:t>i</a:t>
            </a:r>
            <a:r>
              <a:rPr dirty="0" sz="1450" spc="15" b="1">
                <a:solidFill>
                  <a:srgbClr val="005DAA"/>
                </a:solidFill>
                <a:latin typeface="Calibri"/>
                <a:cs typeface="Calibri"/>
              </a:rPr>
              <a:t>u</a:t>
            </a:r>
            <a:r>
              <a:rPr dirty="0" sz="1450" spc="-10" b="1">
                <a:solidFill>
                  <a:srgbClr val="005DAA"/>
                </a:solidFill>
                <a:latin typeface="Calibri"/>
                <a:cs typeface="Calibri"/>
              </a:rPr>
              <a:t>m</a:t>
            </a:r>
            <a:r>
              <a:rPr dirty="0" sz="1450" spc="-140" b="1">
                <a:solidFill>
                  <a:srgbClr val="005DAA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005DAA"/>
                </a:solidFill>
                <a:latin typeface="Calibri"/>
                <a:cs typeface="Calibri"/>
              </a:rPr>
              <a:t>e</a:t>
            </a:r>
            <a:r>
              <a:rPr dirty="0" sz="1450" spc="15" b="1">
                <a:solidFill>
                  <a:srgbClr val="005DAA"/>
                </a:solidFill>
                <a:latin typeface="Calibri"/>
                <a:cs typeface="Calibri"/>
              </a:rPr>
              <a:t>nh</a:t>
            </a:r>
            <a:r>
              <a:rPr dirty="0" sz="1450" spc="-80" b="1">
                <a:solidFill>
                  <a:srgbClr val="005DAA"/>
                </a:solidFill>
                <a:latin typeface="Calibri"/>
                <a:cs typeface="Calibri"/>
              </a:rPr>
              <a:t>a</a:t>
            </a:r>
            <a:r>
              <a:rPr dirty="0" sz="1450" spc="15" b="1">
                <a:solidFill>
                  <a:srgbClr val="005DAA"/>
                </a:solidFill>
                <a:latin typeface="Calibri"/>
                <a:cs typeface="Calibri"/>
              </a:rPr>
              <a:t>n</a:t>
            </a:r>
            <a:r>
              <a:rPr dirty="0" sz="1450" spc="-50" b="1">
                <a:solidFill>
                  <a:srgbClr val="005DAA"/>
                </a:solidFill>
                <a:latin typeface="Calibri"/>
                <a:cs typeface="Calibri"/>
              </a:rPr>
              <a:t>c</a:t>
            </a:r>
            <a:r>
              <a:rPr dirty="0" sz="1450" spc="-10" b="1">
                <a:solidFill>
                  <a:srgbClr val="005DAA"/>
                </a:solidFill>
                <a:latin typeface="Calibri"/>
                <a:cs typeface="Calibri"/>
              </a:rPr>
              <a:t>e</a:t>
            </a:r>
            <a:r>
              <a:rPr dirty="0" sz="1450" spc="-65" b="1">
                <a:solidFill>
                  <a:srgbClr val="005DAA"/>
                </a:solidFill>
                <a:latin typeface="Calibri"/>
                <a:cs typeface="Calibri"/>
              </a:rPr>
              <a:t>m</a:t>
            </a:r>
            <a:r>
              <a:rPr dirty="0" sz="1450" spc="-10" b="1">
                <a:solidFill>
                  <a:srgbClr val="005DAA"/>
                </a:solidFill>
                <a:latin typeface="Calibri"/>
                <a:cs typeface="Calibri"/>
              </a:rPr>
              <a:t>e</a:t>
            </a:r>
            <a:r>
              <a:rPr dirty="0" sz="1450" spc="-65" b="1">
                <a:solidFill>
                  <a:srgbClr val="005DAA"/>
                </a:solidFill>
                <a:latin typeface="Calibri"/>
                <a:cs typeface="Calibri"/>
              </a:rPr>
              <a:t>n</a:t>
            </a:r>
            <a:r>
              <a:rPr dirty="0" sz="1450" spc="-5" b="1">
                <a:solidFill>
                  <a:srgbClr val="005DAA"/>
                </a:solidFill>
                <a:latin typeface="Calibri"/>
                <a:cs typeface="Calibri"/>
              </a:rPr>
              <a:t>t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663702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P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18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750" spc="-1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u</a:t>
            </a:r>
            <a:r>
              <a:rPr dirty="0" sz="3750" spc="-10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om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40115" y="1268606"/>
            <a:ext cx="7263130" cy="5417185"/>
            <a:chOff x="2940115" y="1268606"/>
            <a:chExt cx="7263130" cy="541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0115" y="1268606"/>
              <a:ext cx="7263038" cy="1350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9520" y="2489200"/>
              <a:ext cx="4297679" cy="41960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537029" y="2500109"/>
            <a:ext cx="2254885" cy="2266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90"/>
              </a:spcBef>
            </a:pPr>
            <a:r>
              <a:rPr dirty="0" sz="1850" spc="-35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c</a:t>
            </a:r>
            <a:r>
              <a:rPr dirty="0" sz="1850" spc="-20">
                <a:latin typeface="Calibri"/>
                <a:cs typeface="Calibri"/>
              </a:rPr>
              <a:t>u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5">
                <a:latin typeface="Calibri"/>
                <a:cs typeface="Calibri"/>
              </a:rPr>
              <a:t>e</a:t>
            </a:r>
            <a:r>
              <a:rPr dirty="0" sz="1850" spc="-13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M</a:t>
            </a:r>
            <a:r>
              <a:rPr dirty="0" sz="1850" spc="-40">
                <a:latin typeface="Calibri"/>
                <a:cs typeface="Calibri"/>
              </a:rPr>
              <a:t>y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15">
                <a:latin typeface="Calibri"/>
                <a:cs typeface="Calibri"/>
              </a:rPr>
              <a:t>c</a:t>
            </a:r>
            <a:r>
              <a:rPr dirty="0" sz="1850" spc="-10">
                <a:latin typeface="Calibri"/>
                <a:cs typeface="Calibri"/>
              </a:rPr>
              <a:t>ar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30">
                <a:latin typeface="Calibri"/>
                <a:cs typeface="Calibri"/>
              </a:rPr>
              <a:t>is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1325"/>
              </a:spcBef>
            </a:pPr>
            <a:r>
              <a:rPr dirty="0" sz="1850" spc="25">
                <a:latin typeface="Calibri"/>
                <a:cs typeface="Calibri"/>
              </a:rPr>
              <a:t>B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-10">
                <a:latin typeface="Calibri"/>
                <a:cs typeface="Calibri"/>
              </a:rPr>
              <a:t>r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r</a:t>
            </a:r>
            <a:r>
              <a:rPr dirty="0" sz="1850" spc="-30">
                <a:latin typeface="Calibri"/>
                <a:cs typeface="Calibri"/>
              </a:rPr>
              <a:t>li</a:t>
            </a:r>
            <a:r>
              <a:rPr dirty="0" sz="1850" spc="-20">
                <a:latin typeface="Calibri"/>
                <a:cs typeface="Calibri"/>
              </a:rPr>
              <a:t>n</a:t>
            </a:r>
            <a:r>
              <a:rPr dirty="0" sz="1850" spc="-5">
                <a:latin typeface="Calibri"/>
                <a:cs typeface="Calibri"/>
              </a:rPr>
              <a:t>e</a:t>
            </a:r>
            <a:r>
              <a:rPr dirty="0" sz="1850" spc="-13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M</a:t>
            </a:r>
            <a:r>
              <a:rPr dirty="0" sz="1850" spc="-40">
                <a:latin typeface="Calibri"/>
                <a:cs typeface="Calibri"/>
              </a:rPr>
              <a:t>y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15">
                <a:latin typeface="Calibri"/>
                <a:cs typeface="Calibri"/>
              </a:rPr>
              <a:t>c</a:t>
            </a:r>
            <a:r>
              <a:rPr dirty="0" sz="1850" spc="-10">
                <a:latin typeface="Calibri"/>
                <a:cs typeface="Calibri"/>
              </a:rPr>
              <a:t>ar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30">
                <a:latin typeface="Calibri"/>
                <a:cs typeface="Calibri"/>
              </a:rPr>
              <a:t>is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r>
              <a:rPr dirty="0" sz="1850" spc="-15">
                <a:latin typeface="Calibri"/>
                <a:cs typeface="Calibri"/>
              </a:rPr>
              <a:t>Non-inflammatory 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30">
                <a:latin typeface="Calibri"/>
                <a:cs typeface="Calibri"/>
              </a:rPr>
              <a:t>il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d</a:t>
            </a:r>
            <a:r>
              <a:rPr dirty="0" sz="1850" spc="-10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c</a:t>
            </a:r>
            <a:r>
              <a:rPr dirty="0" sz="1850" spc="-10">
                <a:latin typeface="Calibri"/>
                <a:cs typeface="Calibri"/>
              </a:rPr>
              <a:t>ar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-40">
                <a:latin typeface="Calibri"/>
                <a:cs typeface="Calibri"/>
              </a:rPr>
              <a:t>m</a:t>
            </a:r>
            <a:r>
              <a:rPr dirty="0" sz="1850" spc="-40">
                <a:latin typeface="Calibri"/>
                <a:cs typeface="Calibri"/>
              </a:rPr>
              <a:t>y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-20">
                <a:latin typeface="Calibri"/>
                <a:cs typeface="Calibri"/>
              </a:rPr>
              <a:t>p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20">
                <a:latin typeface="Calibri"/>
                <a:cs typeface="Calibri"/>
              </a:rPr>
              <a:t>h</a:t>
            </a:r>
            <a:r>
              <a:rPr dirty="0" sz="1850" spc="-5">
                <a:latin typeface="Calibri"/>
                <a:cs typeface="Calibri"/>
              </a:rPr>
              <a:t>y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6485" y="6442171"/>
            <a:ext cx="240284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40" i="1">
                <a:latin typeface="Calibri"/>
                <a:cs typeface="Calibri"/>
              </a:rPr>
              <a:t>G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35" i="1">
                <a:latin typeface="Calibri"/>
                <a:cs typeface="Calibri"/>
              </a:rPr>
              <a:t>u</a:t>
            </a:r>
            <a:r>
              <a:rPr dirty="0" sz="1450" spc="-20" i="1">
                <a:latin typeface="Calibri"/>
                <a:cs typeface="Calibri"/>
              </a:rPr>
              <a:t>li</a:t>
            </a:r>
            <a:r>
              <a:rPr dirty="0" sz="1450" spc="-10" i="1">
                <a:latin typeface="Calibri"/>
                <a:cs typeface="Calibri"/>
              </a:rPr>
              <a:t>a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-40" i="1">
                <a:latin typeface="Calibri"/>
                <a:cs typeface="Calibri"/>
              </a:rPr>
              <a:t>G</a:t>
            </a:r>
            <a:r>
              <a:rPr dirty="0" sz="1450" spc="-35" i="1">
                <a:latin typeface="Calibri"/>
                <a:cs typeface="Calibri"/>
              </a:rPr>
              <a:t>ag</a:t>
            </a:r>
            <a:r>
              <a:rPr dirty="0" sz="1450" spc="-20" i="1">
                <a:latin typeface="Calibri"/>
                <a:cs typeface="Calibri"/>
              </a:rPr>
              <a:t>li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</a:t>
            </a:r>
            <a:r>
              <a:rPr dirty="0" sz="1450" spc="-35" i="1">
                <a:latin typeface="Calibri"/>
                <a:cs typeface="Calibri"/>
              </a:rPr>
              <a:t>d</a:t>
            </a:r>
            <a:r>
              <a:rPr dirty="0" sz="1450" spc="-5" i="1">
                <a:latin typeface="Calibri"/>
                <a:cs typeface="Calibri"/>
              </a:rPr>
              <a:t>i</a:t>
            </a:r>
            <a:r>
              <a:rPr dirty="0" sz="1450" spc="6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30" i="1">
                <a:latin typeface="Calibri"/>
                <a:cs typeface="Calibri"/>
              </a:rPr>
              <a:t>H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r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2004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663702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P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 spc="-35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750" spc="10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6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-18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yo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750" spc="-55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 spc="-2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3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750" spc="-1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u</a:t>
            </a:r>
            <a:r>
              <a:rPr dirty="0" sz="3750" spc="-105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750" spc="2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750" spc="-20">
                <a:solidFill>
                  <a:srgbClr val="203864"/>
                </a:solidFill>
                <a:latin typeface="Calibri"/>
                <a:cs typeface="Calibri"/>
              </a:rPr>
              <a:t>om</a:t>
            </a:r>
            <a:r>
              <a:rPr dirty="0" sz="3750" spc="3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75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635" cy="6847840"/>
            <a:chOff x="0" y="0"/>
            <a:chExt cx="12192635" cy="6847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80" y="1107439"/>
              <a:ext cx="6543039" cy="1828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7680" y="6725919"/>
              <a:ext cx="792480" cy="121920"/>
            </a:xfrm>
            <a:custGeom>
              <a:avLst/>
              <a:gdLst/>
              <a:ahLst/>
              <a:cxnLst/>
              <a:rect l="l" t="t" r="r" b="b"/>
              <a:pathLst>
                <a:path w="792479" h="121920">
                  <a:moveTo>
                    <a:pt x="0" y="121919"/>
                  </a:moveTo>
                  <a:lnTo>
                    <a:pt x="792479" y="121919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B015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00159" y="6725919"/>
              <a:ext cx="812800" cy="121920"/>
            </a:xfrm>
            <a:custGeom>
              <a:avLst/>
              <a:gdLst/>
              <a:ahLst/>
              <a:cxnLst/>
              <a:rect l="l" t="t" r="r" b="b"/>
              <a:pathLst>
                <a:path w="812800" h="121920">
                  <a:moveTo>
                    <a:pt x="81280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812800" y="12191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69200" y="6725919"/>
              <a:ext cx="538480" cy="121920"/>
            </a:xfrm>
            <a:custGeom>
              <a:avLst/>
              <a:gdLst/>
              <a:ahLst/>
              <a:cxnLst/>
              <a:rect l="l" t="t" r="r" b="b"/>
              <a:pathLst>
                <a:path w="538479" h="121920">
                  <a:moveTo>
                    <a:pt x="0" y="121919"/>
                  </a:moveTo>
                  <a:lnTo>
                    <a:pt x="538480" y="121919"/>
                  </a:lnTo>
                  <a:lnTo>
                    <a:pt x="538480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55B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9200" y="2956560"/>
              <a:ext cx="4267187" cy="37795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12959" y="6725919"/>
              <a:ext cx="782320" cy="121920"/>
            </a:xfrm>
            <a:custGeom>
              <a:avLst/>
              <a:gdLst/>
              <a:ahLst/>
              <a:cxnLst/>
              <a:rect l="l" t="t" r="r" b="b"/>
              <a:pathLst>
                <a:path w="782320" h="121920">
                  <a:moveTo>
                    <a:pt x="0" y="121919"/>
                  </a:moveTo>
                  <a:lnTo>
                    <a:pt x="782320" y="121919"/>
                  </a:lnTo>
                  <a:lnTo>
                    <a:pt x="782320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292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95280" y="6725919"/>
              <a:ext cx="1697355" cy="121920"/>
            </a:xfrm>
            <a:custGeom>
              <a:avLst/>
              <a:gdLst/>
              <a:ahLst/>
              <a:cxnLst/>
              <a:rect l="l" t="t" r="r" b="b"/>
              <a:pathLst>
                <a:path w="1697354" h="121920">
                  <a:moveTo>
                    <a:pt x="1696732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696732" y="121919"/>
                  </a:lnTo>
                  <a:lnTo>
                    <a:pt x="1696732" y="0"/>
                  </a:lnTo>
                  <a:close/>
                </a:path>
              </a:pathLst>
            </a:custGeom>
            <a:solidFill>
              <a:srgbClr val="465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6725919"/>
              <a:ext cx="7569200" cy="121920"/>
            </a:xfrm>
            <a:custGeom>
              <a:avLst/>
              <a:gdLst/>
              <a:ahLst/>
              <a:cxnLst/>
              <a:rect l="l" t="t" r="r" b="b"/>
              <a:pathLst>
                <a:path w="7569200" h="121920">
                  <a:moveTo>
                    <a:pt x="756920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7569200" y="121919"/>
                  </a:lnTo>
                  <a:lnTo>
                    <a:pt x="7569200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" y="6004559"/>
              <a:ext cx="1168399" cy="6603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355600" cy="1087120"/>
            </a:xfrm>
            <a:custGeom>
              <a:avLst/>
              <a:gdLst/>
              <a:ahLst/>
              <a:cxnLst/>
              <a:rect l="l" t="t" r="r" b="b"/>
              <a:pathLst>
                <a:path w="355600" h="1087120">
                  <a:moveTo>
                    <a:pt x="355600" y="0"/>
                  </a:moveTo>
                  <a:lnTo>
                    <a:pt x="0" y="0"/>
                  </a:lnTo>
                  <a:lnTo>
                    <a:pt x="0" y="1087120"/>
                  </a:lnTo>
                  <a:lnTo>
                    <a:pt x="355600" y="108712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1087119"/>
              <a:ext cx="355600" cy="111760"/>
            </a:xfrm>
            <a:custGeom>
              <a:avLst/>
              <a:gdLst/>
              <a:ahLst/>
              <a:cxnLst/>
              <a:rect l="l" t="t" r="r" b="b"/>
              <a:pathLst>
                <a:path w="355600" h="111759">
                  <a:moveTo>
                    <a:pt x="355600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355600" y="11176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0A8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60715" y="3375025"/>
            <a:ext cx="1195070" cy="11290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dirty="0" sz="1850" spc="-35">
                <a:latin typeface="Calibri"/>
                <a:cs typeface="Calibri"/>
              </a:rPr>
              <a:t>A</a:t>
            </a:r>
            <a:r>
              <a:rPr dirty="0" sz="1850" spc="-20">
                <a:latin typeface="Calibri"/>
                <a:cs typeface="Calibri"/>
              </a:rPr>
              <a:t>du</a:t>
            </a:r>
            <a:r>
              <a:rPr dirty="0" sz="1850" spc="-30">
                <a:latin typeface="Calibri"/>
                <a:cs typeface="Calibri"/>
              </a:rPr>
              <a:t>l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5">
                <a:latin typeface="Calibri"/>
                <a:cs typeface="Calibri"/>
              </a:rPr>
              <a:t>s</a:t>
            </a:r>
            <a:r>
              <a:rPr dirty="0" sz="1850" spc="-100">
                <a:latin typeface="Calibri"/>
                <a:cs typeface="Calibri"/>
              </a:rPr>
              <a:t> </a:t>
            </a:r>
            <a:r>
              <a:rPr dirty="0" sz="1850" spc="-40">
                <a:latin typeface="Calibri"/>
                <a:cs typeface="Calibri"/>
              </a:rPr>
              <a:t>m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-5">
                <a:latin typeface="Calibri"/>
                <a:cs typeface="Calibri"/>
              </a:rPr>
              <a:t>n  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5">
                <a:latin typeface="Calibri"/>
                <a:cs typeface="Calibri"/>
              </a:rPr>
              <a:t>g</a:t>
            </a:r>
            <a:r>
              <a:rPr dirty="0" sz="1850" spc="-5">
                <a:latin typeface="Calibri"/>
                <a:cs typeface="Calibri"/>
              </a:rPr>
              <a:t>e</a:t>
            </a:r>
            <a:r>
              <a:rPr dirty="0" sz="1850" spc="-5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4</a:t>
            </a:r>
            <a:r>
              <a:rPr dirty="0" sz="1850" spc="-10">
                <a:latin typeface="Calibri"/>
                <a:cs typeface="Calibri"/>
              </a:rPr>
              <a:t>2</a:t>
            </a:r>
            <a:r>
              <a:rPr dirty="0" sz="1850" spc="-75">
                <a:latin typeface="Calibri"/>
                <a:cs typeface="Calibri"/>
              </a:rPr>
              <a:t> </a:t>
            </a:r>
            <a:r>
              <a:rPr dirty="0" sz="1850" spc="-40">
                <a:latin typeface="Calibri"/>
                <a:cs typeface="Calibri"/>
              </a:rPr>
              <a:t>y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ars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50">
                <a:latin typeface="Calibri"/>
                <a:cs typeface="Calibri"/>
              </a:rPr>
              <a:t>N</a:t>
            </a:r>
            <a:r>
              <a:rPr dirty="0" sz="1850" spc="-45">
                <a:latin typeface="Calibri"/>
                <a:cs typeface="Calibri"/>
              </a:rPr>
              <a:t>=</a:t>
            </a:r>
            <a:r>
              <a:rPr dirty="0" sz="1850" spc="15">
                <a:latin typeface="Calibri"/>
                <a:cs typeface="Calibri"/>
              </a:rPr>
              <a:t>11</a:t>
            </a:r>
            <a:r>
              <a:rPr dirty="0" sz="1850" spc="-10">
                <a:latin typeface="Calibri"/>
                <a:cs typeface="Calibri"/>
              </a:rPr>
              <a:t>1</a:t>
            </a:r>
            <a:r>
              <a:rPr dirty="0" sz="1850" spc="-15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15">
                <a:latin typeface="Calibri"/>
                <a:cs typeface="Calibri"/>
              </a:rPr>
              <a:t>t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-5">
                <a:latin typeface="Calibri"/>
                <a:cs typeface="Calibri"/>
              </a:rPr>
              <a:t>l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6485" y="6442171"/>
            <a:ext cx="13265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45" i="1">
                <a:latin typeface="Calibri"/>
                <a:cs typeface="Calibri"/>
              </a:rPr>
              <a:t>M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10" i="1">
                <a:latin typeface="Calibri"/>
                <a:cs typeface="Calibri"/>
              </a:rPr>
              <a:t>s</a:t>
            </a:r>
            <a:r>
              <a:rPr dirty="0" sz="1450" spc="-30" i="1">
                <a:latin typeface="Calibri"/>
                <a:cs typeface="Calibri"/>
              </a:rPr>
              <a:t>o</a:t>
            </a:r>
            <a:r>
              <a:rPr dirty="0" sz="1450" spc="-10" i="1">
                <a:latin typeface="Calibri"/>
                <a:cs typeface="Calibri"/>
              </a:rPr>
              <a:t>n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1995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20941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3120" y="1046480"/>
            <a:ext cx="5445759" cy="19202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725919"/>
            <a:ext cx="12192635" cy="121920"/>
            <a:chOff x="0" y="6725919"/>
            <a:chExt cx="12192635" cy="121920"/>
          </a:xfrm>
        </p:grpSpPr>
        <p:sp>
          <p:nvSpPr>
            <p:cNvPr id="5" name="object 5"/>
            <p:cNvSpPr/>
            <p:nvPr/>
          </p:nvSpPr>
          <p:spPr>
            <a:xfrm>
              <a:off x="8107680" y="6725919"/>
              <a:ext cx="792480" cy="121920"/>
            </a:xfrm>
            <a:custGeom>
              <a:avLst/>
              <a:gdLst/>
              <a:ahLst/>
              <a:cxnLst/>
              <a:rect l="l" t="t" r="r" b="b"/>
              <a:pathLst>
                <a:path w="792479" h="121920">
                  <a:moveTo>
                    <a:pt x="0" y="121919"/>
                  </a:moveTo>
                  <a:lnTo>
                    <a:pt x="792479" y="121919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B015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00159" y="6725919"/>
              <a:ext cx="812800" cy="121920"/>
            </a:xfrm>
            <a:custGeom>
              <a:avLst/>
              <a:gdLst/>
              <a:ahLst/>
              <a:cxnLst/>
              <a:rect l="l" t="t" r="r" b="b"/>
              <a:pathLst>
                <a:path w="812800" h="121920">
                  <a:moveTo>
                    <a:pt x="81280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812800" y="12191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712959" y="6725919"/>
              <a:ext cx="782320" cy="121920"/>
            </a:xfrm>
            <a:custGeom>
              <a:avLst/>
              <a:gdLst/>
              <a:ahLst/>
              <a:cxnLst/>
              <a:rect l="l" t="t" r="r" b="b"/>
              <a:pathLst>
                <a:path w="782320" h="121920">
                  <a:moveTo>
                    <a:pt x="0" y="121919"/>
                  </a:moveTo>
                  <a:lnTo>
                    <a:pt x="782320" y="121919"/>
                  </a:lnTo>
                  <a:lnTo>
                    <a:pt x="782320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292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95280" y="6725919"/>
              <a:ext cx="1697355" cy="121920"/>
            </a:xfrm>
            <a:custGeom>
              <a:avLst/>
              <a:gdLst/>
              <a:ahLst/>
              <a:cxnLst/>
              <a:rect l="l" t="t" r="r" b="b"/>
              <a:pathLst>
                <a:path w="1697354" h="121920">
                  <a:moveTo>
                    <a:pt x="1696732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696732" y="121919"/>
                  </a:lnTo>
                  <a:lnTo>
                    <a:pt x="1696732" y="0"/>
                  </a:lnTo>
                  <a:close/>
                </a:path>
              </a:pathLst>
            </a:custGeom>
            <a:solidFill>
              <a:srgbClr val="465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69200" y="6725919"/>
              <a:ext cx="538480" cy="121920"/>
            </a:xfrm>
            <a:custGeom>
              <a:avLst/>
              <a:gdLst/>
              <a:ahLst/>
              <a:cxnLst/>
              <a:rect l="l" t="t" r="r" b="b"/>
              <a:pathLst>
                <a:path w="538479" h="121920">
                  <a:moveTo>
                    <a:pt x="0" y="121919"/>
                  </a:moveTo>
                  <a:lnTo>
                    <a:pt x="538480" y="121919"/>
                  </a:lnTo>
                  <a:lnTo>
                    <a:pt x="538480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rgbClr val="55B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725919"/>
              <a:ext cx="7569200" cy="121920"/>
            </a:xfrm>
            <a:custGeom>
              <a:avLst/>
              <a:gdLst/>
              <a:ahLst/>
              <a:cxnLst/>
              <a:rect l="l" t="t" r="r" b="b"/>
              <a:pathLst>
                <a:path w="7569200" h="121920">
                  <a:moveTo>
                    <a:pt x="756920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7569200" y="121919"/>
                  </a:lnTo>
                  <a:lnTo>
                    <a:pt x="7569200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941" y="3080205"/>
            <a:ext cx="6150938" cy="35034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331780" y="4366666"/>
            <a:ext cx="2402840" cy="1274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450" spc="1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450" spc="-40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1450" spc="15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1450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450" spc="-5" b="1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1450" spc="-1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450" spc="25" b="1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dirty="0" sz="145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450" spc="30" b="1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1450" spc="-2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1450" spc="-40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450" spc="1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45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45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50" spc="15" b="1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dirty="0" sz="1450" spc="-40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1450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450" spc="-50" b="1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1450" spc="-2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1450" spc="-40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450" spc="1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45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398780">
              <a:lnSpc>
                <a:spcPts val="2190"/>
              </a:lnSpc>
            </a:pPr>
            <a:r>
              <a:rPr dirty="0" sz="1850" spc="5">
                <a:latin typeface="Calibri"/>
                <a:cs typeface="Calibri"/>
              </a:rPr>
              <a:t>50</a:t>
            </a:r>
            <a:r>
              <a:rPr dirty="0" sz="1850" spc="-100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children</a:t>
            </a:r>
            <a:endParaRPr sz="1850">
              <a:latin typeface="Calibri"/>
              <a:cs typeface="Calibri"/>
            </a:endParaRPr>
          </a:p>
          <a:p>
            <a:pPr marL="398780">
              <a:lnSpc>
                <a:spcPts val="2190"/>
              </a:lnSpc>
            </a:pPr>
            <a:r>
              <a:rPr dirty="0" sz="1850" spc="15">
                <a:latin typeface="Calibri"/>
                <a:cs typeface="Calibri"/>
              </a:rPr>
              <a:t>M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20">
                <a:latin typeface="Calibri"/>
                <a:cs typeface="Calibri"/>
              </a:rPr>
              <a:t>d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-10">
                <a:latin typeface="Calibri"/>
                <a:cs typeface="Calibri"/>
              </a:rPr>
              <a:t>n</a:t>
            </a:r>
            <a:r>
              <a:rPr dirty="0" sz="1850" spc="-10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5">
                <a:latin typeface="Calibri"/>
                <a:cs typeface="Calibri"/>
              </a:rPr>
              <a:t>g</a:t>
            </a:r>
            <a:r>
              <a:rPr dirty="0" sz="1850" spc="-5">
                <a:latin typeface="Calibri"/>
                <a:cs typeface="Calibri"/>
              </a:rPr>
              <a:t>e</a:t>
            </a:r>
            <a:r>
              <a:rPr dirty="0" sz="1850" spc="-55">
                <a:latin typeface="Calibri"/>
                <a:cs typeface="Calibri"/>
              </a:rPr>
              <a:t> </a:t>
            </a:r>
            <a:r>
              <a:rPr dirty="0" sz="1850" spc="15">
                <a:latin typeface="Calibri"/>
                <a:cs typeface="Calibri"/>
              </a:rPr>
              <a:t>8</a:t>
            </a:r>
            <a:r>
              <a:rPr dirty="0" sz="1850" spc="10">
                <a:latin typeface="Calibri"/>
                <a:cs typeface="Calibri"/>
              </a:rPr>
              <a:t>.</a:t>
            </a:r>
            <a:r>
              <a:rPr dirty="0" sz="1850" spc="-10">
                <a:latin typeface="Calibri"/>
                <a:cs typeface="Calibri"/>
              </a:rPr>
              <a:t>5</a:t>
            </a:r>
            <a:r>
              <a:rPr dirty="0" sz="1850" spc="-75">
                <a:latin typeface="Calibri"/>
                <a:cs typeface="Calibri"/>
              </a:rPr>
              <a:t> </a:t>
            </a:r>
            <a:r>
              <a:rPr dirty="0" sz="1850" spc="-40">
                <a:latin typeface="Calibri"/>
                <a:cs typeface="Calibri"/>
              </a:rPr>
              <a:t>y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10">
                <a:latin typeface="Calibri"/>
                <a:cs typeface="Calibri"/>
              </a:rPr>
              <a:t>ars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" y="6004559"/>
            <a:ext cx="1168399" cy="66039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0"/>
            <a:ext cx="355600" cy="1198880"/>
            <a:chOff x="0" y="0"/>
            <a:chExt cx="355600" cy="119888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355600" cy="1087120"/>
            </a:xfrm>
            <a:custGeom>
              <a:avLst/>
              <a:gdLst/>
              <a:ahLst/>
              <a:cxnLst/>
              <a:rect l="l" t="t" r="r" b="b"/>
              <a:pathLst>
                <a:path w="355600" h="1087120">
                  <a:moveTo>
                    <a:pt x="355600" y="0"/>
                  </a:moveTo>
                  <a:lnTo>
                    <a:pt x="0" y="0"/>
                  </a:lnTo>
                  <a:lnTo>
                    <a:pt x="0" y="1087120"/>
                  </a:lnTo>
                  <a:lnTo>
                    <a:pt x="355600" y="108712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1087119"/>
              <a:ext cx="355600" cy="111760"/>
            </a:xfrm>
            <a:custGeom>
              <a:avLst/>
              <a:gdLst/>
              <a:ahLst/>
              <a:cxnLst/>
              <a:rect l="l" t="t" r="r" b="b"/>
              <a:pathLst>
                <a:path w="355600" h="111759">
                  <a:moveTo>
                    <a:pt x="355600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355600" y="11176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0A8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436485" y="6442171"/>
            <a:ext cx="137858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45" i="1">
                <a:latin typeface="Calibri"/>
                <a:cs typeface="Calibri"/>
              </a:rPr>
              <a:t>C</a:t>
            </a:r>
            <a:r>
              <a:rPr dirty="0" sz="1450" spc="-35" i="1">
                <a:latin typeface="Calibri"/>
                <a:cs typeface="Calibri"/>
              </a:rPr>
              <a:t>ap</a:t>
            </a:r>
            <a:r>
              <a:rPr dirty="0" sz="1450" spc="-30" i="1">
                <a:latin typeface="Calibri"/>
                <a:cs typeface="Calibri"/>
              </a:rPr>
              <a:t>o</a:t>
            </a:r>
            <a:r>
              <a:rPr dirty="0" sz="1450" spc="-35" i="1">
                <a:latin typeface="Calibri"/>
                <a:cs typeface="Calibri"/>
              </a:rPr>
              <a:t>n</a:t>
            </a:r>
            <a:r>
              <a:rPr dirty="0" sz="1450" spc="-5" i="1">
                <a:latin typeface="Calibri"/>
                <a:cs typeface="Calibri"/>
              </a:rPr>
              <a:t>e</a:t>
            </a:r>
            <a:r>
              <a:rPr dirty="0" sz="1450" spc="-6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15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15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</a:t>
            </a:r>
            <a:r>
              <a:rPr dirty="0" sz="1450" spc="-10" i="1"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20941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3520" y="1378002"/>
            <a:ext cx="5388433" cy="5095178"/>
          </a:xfrm>
          <a:prstGeom prst="rect">
            <a:avLst/>
          </a:prstGeom>
        </p:spPr>
      </p:pic>
    </p:spTree>
  </p:cSld>
  <p:clrMapOvr>
    <a:masterClrMapping/>
  </p:clrMapOvr>
  <p:transition spd="fast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536234"/>
            <a:ext cx="4209415" cy="5988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 b="1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65" b="1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 b="1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95" b="1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 b="1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4160" y="1378002"/>
            <a:ext cx="7426959" cy="5095240"/>
            <a:chOff x="2804160" y="1378002"/>
            <a:chExt cx="7426959" cy="5095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3520" y="1378002"/>
              <a:ext cx="5388433" cy="50951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04160" y="3606800"/>
              <a:ext cx="7426959" cy="1076960"/>
            </a:xfrm>
            <a:custGeom>
              <a:avLst/>
              <a:gdLst/>
              <a:ahLst/>
              <a:cxnLst/>
              <a:rect l="l" t="t" r="r" b="b"/>
              <a:pathLst>
                <a:path w="7426959" h="1076960">
                  <a:moveTo>
                    <a:pt x="7426959" y="0"/>
                  </a:moveTo>
                  <a:lnTo>
                    <a:pt x="0" y="0"/>
                  </a:lnTo>
                  <a:lnTo>
                    <a:pt x="0" y="1076960"/>
                  </a:lnTo>
                  <a:lnTo>
                    <a:pt x="7426959" y="1076960"/>
                  </a:lnTo>
                  <a:lnTo>
                    <a:pt x="7426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17244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“…there </a:t>
            </a:r>
            <a:r>
              <a:rPr dirty="0" spc="-15"/>
              <a:t>were </a:t>
            </a:r>
            <a:r>
              <a:rPr dirty="0" spc="-5"/>
              <a:t>no </a:t>
            </a:r>
            <a:r>
              <a:rPr dirty="0" spc="-10"/>
              <a:t>persistent </a:t>
            </a:r>
            <a:r>
              <a:rPr dirty="0" spc="-20"/>
              <a:t>cardiac </a:t>
            </a:r>
            <a:r>
              <a:rPr dirty="0"/>
              <a:t>changes </a:t>
            </a:r>
            <a:r>
              <a:rPr dirty="0" spc="-710"/>
              <a:t> </a:t>
            </a:r>
            <a:r>
              <a:rPr dirty="0"/>
              <a:t>observed</a:t>
            </a:r>
            <a:r>
              <a:rPr dirty="0" spc="-90"/>
              <a:t> </a:t>
            </a:r>
            <a:r>
              <a:rPr dirty="0" spc="-10"/>
              <a:t>in</a:t>
            </a:r>
            <a:r>
              <a:rPr dirty="0" spc="70"/>
              <a:t> </a:t>
            </a:r>
            <a:r>
              <a:rPr dirty="0" spc="-20"/>
              <a:t>cardiac</a:t>
            </a:r>
            <a:r>
              <a:rPr dirty="0" spc="-5"/>
              <a:t> </a:t>
            </a:r>
            <a:r>
              <a:rPr dirty="0" spc="-10"/>
              <a:t>MR</a:t>
            </a:r>
            <a:r>
              <a:rPr dirty="0" spc="10"/>
              <a:t> </a:t>
            </a:r>
            <a:r>
              <a:rPr dirty="0" spc="-10"/>
              <a:t>at</a:t>
            </a:r>
            <a:r>
              <a:rPr dirty="0" spc="40"/>
              <a:t> </a:t>
            </a:r>
            <a:r>
              <a:rPr dirty="0" spc="-15"/>
              <a:t>follow-up”</a:t>
            </a:r>
          </a:p>
        </p:txBody>
      </p:sp>
    </p:spTree>
  </p:cSld>
  <p:clrMapOvr>
    <a:masterClrMapping/>
  </p:clrMapOvr>
  <p:transition spd="fast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20941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1194" y="512338"/>
            <a:ext cx="4215689" cy="1913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2412762"/>
            <a:ext cx="10015220" cy="3716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17500" indent="-305435">
              <a:lnSpc>
                <a:spcPts val="2910"/>
              </a:lnSpc>
              <a:spcBef>
                <a:spcPts val="130"/>
              </a:spcBef>
              <a:buClr>
                <a:srgbClr val="005DAA"/>
              </a:buClr>
              <a:buFont typeface="Wingdings"/>
              <a:buChar char=""/>
              <a:tabLst>
                <a:tab pos="317500" algn="l"/>
                <a:tab pos="318135" algn="l"/>
              </a:tabLst>
            </a:pP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54</a:t>
            </a:r>
            <a:r>
              <a:rPr dirty="0" sz="2450" spc="-1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patients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88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20">
                <a:solidFill>
                  <a:srgbClr val="292929"/>
                </a:solidFill>
                <a:latin typeface="Calibri"/>
                <a:cs typeface="Calibri"/>
              </a:rPr>
              <a:t>Mean</a:t>
            </a:r>
            <a:r>
              <a:rPr dirty="0" sz="2450" spc="5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age</a:t>
            </a:r>
            <a:r>
              <a:rPr dirty="0" sz="2450" spc="-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15.6</a:t>
            </a:r>
            <a:r>
              <a:rPr dirty="0" sz="245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years,</a:t>
            </a:r>
            <a:r>
              <a:rPr dirty="0" sz="2450" spc="10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30">
                <a:solidFill>
                  <a:srgbClr val="292929"/>
                </a:solidFill>
                <a:latin typeface="Calibri"/>
                <a:cs typeface="Calibri"/>
              </a:rPr>
              <a:t>92%</a:t>
            </a:r>
            <a:r>
              <a:rPr dirty="0" sz="2450" spc="-1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male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88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Follow</a:t>
            </a:r>
            <a:r>
              <a:rPr dirty="0" sz="2450" spc="6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up</a:t>
            </a:r>
            <a:r>
              <a:rPr dirty="0" sz="2450" spc="5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mean</a:t>
            </a:r>
            <a:r>
              <a:rPr dirty="0" sz="2450" spc="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35</a:t>
            </a:r>
            <a:r>
              <a:rPr dirty="0" sz="2450" spc="2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5">
                <a:solidFill>
                  <a:srgbClr val="292929"/>
                </a:solidFill>
                <a:latin typeface="Calibri"/>
                <a:cs typeface="Calibri"/>
              </a:rPr>
              <a:t>days</a:t>
            </a:r>
            <a:r>
              <a:rPr dirty="0" sz="2450" spc="7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since</a:t>
            </a:r>
            <a:r>
              <a:rPr dirty="0" sz="2450" spc="1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vaccination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91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7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(13%)</a:t>
            </a:r>
            <a:r>
              <a:rPr dirty="0" sz="2450" spc="4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with</a:t>
            </a:r>
            <a:r>
              <a:rPr dirty="0" sz="2450" spc="5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5">
                <a:solidFill>
                  <a:srgbClr val="292929"/>
                </a:solidFill>
                <a:latin typeface="Calibri"/>
                <a:cs typeface="Calibri"/>
              </a:rPr>
              <a:t>persistent</a:t>
            </a:r>
            <a:r>
              <a:rPr dirty="0" sz="2450" spc="20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symptoms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910"/>
              </a:lnSpc>
              <a:spcBef>
                <a:spcPts val="2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Echocardiogram:</a:t>
            </a:r>
            <a:r>
              <a:rPr dirty="0" sz="2450" spc="1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All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normal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88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ECG:</a:t>
            </a:r>
            <a:r>
              <a:rPr dirty="0" sz="2450" spc="-4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30">
                <a:solidFill>
                  <a:srgbClr val="292929"/>
                </a:solidFill>
                <a:latin typeface="Calibri"/>
                <a:cs typeface="Calibri"/>
              </a:rPr>
              <a:t>80%</a:t>
            </a:r>
            <a:r>
              <a:rPr dirty="0" sz="2450" spc="-1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normal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88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-30">
                <a:solidFill>
                  <a:srgbClr val="292929"/>
                </a:solidFill>
                <a:latin typeface="Calibri"/>
                <a:cs typeface="Calibri"/>
              </a:rPr>
              <a:t>Troponin:</a:t>
            </a:r>
            <a:r>
              <a:rPr dirty="0" sz="2450" spc="20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24/27</a:t>
            </a:r>
            <a:r>
              <a:rPr dirty="0" sz="2450" spc="2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normal,</a:t>
            </a: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0">
                <a:solidFill>
                  <a:srgbClr val="292929"/>
                </a:solidFill>
                <a:latin typeface="Calibri"/>
                <a:cs typeface="Calibri"/>
              </a:rPr>
              <a:t>3/27</a:t>
            </a: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borderline</a:t>
            </a:r>
            <a:endParaRPr sz="2450">
              <a:latin typeface="Calibri"/>
              <a:cs typeface="Calibri"/>
            </a:endParaRPr>
          </a:p>
          <a:p>
            <a:pPr lvl="1" marL="703580" indent="-234315">
              <a:lnSpc>
                <a:spcPts val="2910"/>
              </a:lnSpc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MRI:</a:t>
            </a:r>
            <a:r>
              <a:rPr dirty="0" sz="2450" spc="-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Follow-up</a:t>
            </a:r>
            <a:r>
              <a:rPr dirty="0" sz="2450" spc="22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obtained</a:t>
            </a:r>
            <a:r>
              <a:rPr dirty="0" sz="2450" spc="14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in</a:t>
            </a:r>
            <a:r>
              <a:rPr dirty="0" sz="2450" spc="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2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(at</a:t>
            </a:r>
            <a:r>
              <a:rPr dirty="0" sz="2450" spc="-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66 </a:t>
            </a:r>
            <a:r>
              <a:rPr dirty="0" sz="2450" spc="10">
                <a:solidFill>
                  <a:srgbClr val="292929"/>
                </a:solidFill>
                <a:latin typeface="Calibri"/>
                <a:cs typeface="Calibri"/>
              </a:rPr>
              <a:t>and</a:t>
            </a:r>
            <a:r>
              <a:rPr dirty="0" sz="2450" spc="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25">
                <a:solidFill>
                  <a:srgbClr val="292929"/>
                </a:solidFill>
                <a:latin typeface="Calibri"/>
                <a:cs typeface="Calibri"/>
              </a:rPr>
              <a:t>71</a:t>
            </a:r>
            <a:r>
              <a:rPr dirty="0" sz="2450" spc="-5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days)</a:t>
            </a:r>
            <a:endParaRPr sz="2450">
              <a:latin typeface="Calibri"/>
              <a:cs typeface="Calibri"/>
            </a:endParaRPr>
          </a:p>
          <a:p>
            <a:pPr lvl="2" marL="1160780" indent="-234315">
              <a:lnSpc>
                <a:spcPts val="2910"/>
              </a:lnSpc>
              <a:spcBef>
                <a:spcPts val="20"/>
              </a:spcBef>
              <a:buClr>
                <a:srgbClr val="9A3B26"/>
              </a:buClr>
              <a:buFont typeface="Arial"/>
              <a:buChar char="•"/>
              <a:tabLst>
                <a:tab pos="1161415" algn="l"/>
              </a:tabLst>
            </a:pP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Improvement</a:t>
            </a:r>
            <a:r>
              <a:rPr dirty="0" sz="2450" spc="20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in</a:t>
            </a:r>
            <a:r>
              <a:rPr dirty="0" sz="2450" spc="-2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92929"/>
                </a:solidFill>
                <a:latin typeface="Calibri"/>
                <a:cs typeface="Calibri"/>
              </a:rPr>
              <a:t>myocardial</a:t>
            </a:r>
            <a:r>
              <a:rPr dirty="0" sz="2450" spc="7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edema</a:t>
            </a:r>
            <a:endParaRPr sz="2450">
              <a:latin typeface="Calibri"/>
              <a:cs typeface="Calibri"/>
            </a:endParaRPr>
          </a:p>
          <a:p>
            <a:pPr lvl="2" marL="1160780" indent="-234315">
              <a:lnSpc>
                <a:spcPts val="2910"/>
              </a:lnSpc>
              <a:buClr>
                <a:srgbClr val="9A3B26"/>
              </a:buClr>
              <a:buFont typeface="Arial"/>
              <a:buChar char="•"/>
              <a:tabLst>
                <a:tab pos="1161415" algn="l"/>
              </a:tabLst>
            </a:pPr>
            <a:r>
              <a:rPr dirty="0" sz="2450" spc="-20">
                <a:solidFill>
                  <a:srgbClr val="292929"/>
                </a:solidFill>
                <a:latin typeface="Calibri"/>
                <a:cs typeface="Calibri"/>
              </a:rPr>
              <a:t>Persistence</a:t>
            </a:r>
            <a:r>
              <a:rPr dirty="0" sz="2450" spc="29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of</a:t>
            </a:r>
            <a:r>
              <a:rPr dirty="0" sz="2450" spc="5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Late</a:t>
            </a:r>
            <a:r>
              <a:rPr dirty="0" sz="2450" spc="-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Gadolinium</a:t>
            </a:r>
            <a:r>
              <a:rPr dirty="0" sz="2450" spc="18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5">
                <a:solidFill>
                  <a:srgbClr val="292929"/>
                </a:solidFill>
                <a:latin typeface="Calibri"/>
                <a:cs typeface="Calibri"/>
              </a:rPr>
              <a:t>Enhancement</a:t>
            </a:r>
            <a:r>
              <a:rPr dirty="0" sz="2450" spc="30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(improved</a:t>
            </a:r>
            <a:r>
              <a:rPr dirty="0" sz="2450" spc="2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solidFill>
                  <a:srgbClr val="292929"/>
                </a:solidFill>
                <a:latin typeface="Calibri"/>
                <a:cs typeface="Calibri"/>
              </a:rPr>
              <a:t>in</a:t>
            </a:r>
            <a:r>
              <a:rPr dirty="0" sz="2450" spc="-1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15">
                <a:solidFill>
                  <a:srgbClr val="292929"/>
                </a:solidFill>
                <a:latin typeface="Calibri"/>
                <a:cs typeface="Calibri"/>
              </a:rPr>
              <a:t>1</a:t>
            </a:r>
            <a:r>
              <a:rPr dirty="0" sz="2450" spc="3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92929"/>
                </a:solidFill>
                <a:latin typeface="Calibri"/>
                <a:cs typeface="Calibri"/>
              </a:rPr>
              <a:t>patient)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485" y="6442171"/>
            <a:ext cx="111252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15" i="1">
                <a:latin typeface="Calibri"/>
                <a:cs typeface="Calibri"/>
              </a:rPr>
              <a:t>J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i</a:t>
            </a:r>
            <a:r>
              <a:rPr dirty="0" sz="1450" spc="-10" i="1">
                <a:latin typeface="Calibri"/>
                <a:cs typeface="Calibri"/>
              </a:rPr>
              <a:t>n</a:t>
            </a:r>
            <a:r>
              <a:rPr dirty="0" sz="1450" spc="-30" i="1">
                <a:latin typeface="Calibri"/>
                <a:cs typeface="Calibri"/>
              </a:rPr>
              <a:t> </a:t>
            </a:r>
            <a:r>
              <a:rPr dirty="0" sz="1450" spc="25" i="1">
                <a:latin typeface="Calibri"/>
                <a:cs typeface="Calibri"/>
              </a:rPr>
              <a:t>e</a:t>
            </a:r>
            <a:r>
              <a:rPr dirty="0" sz="1450" spc="-5" i="1">
                <a:latin typeface="Calibri"/>
                <a:cs typeface="Calibri"/>
              </a:rPr>
              <a:t>t</a:t>
            </a:r>
            <a:r>
              <a:rPr dirty="0" sz="1450" spc="-90" i="1">
                <a:latin typeface="Calibri"/>
                <a:cs typeface="Calibri"/>
              </a:rPr>
              <a:t> </a:t>
            </a:r>
            <a:r>
              <a:rPr dirty="0" sz="1450" spc="-35" i="1">
                <a:latin typeface="Calibri"/>
                <a:cs typeface="Calibri"/>
              </a:rPr>
              <a:t>a</a:t>
            </a:r>
            <a:r>
              <a:rPr dirty="0" sz="1450" spc="-20" i="1">
                <a:latin typeface="Calibri"/>
                <a:cs typeface="Calibri"/>
              </a:rPr>
              <a:t>l</a:t>
            </a:r>
            <a:r>
              <a:rPr dirty="0" sz="1450" spc="-5" i="1">
                <a:latin typeface="Calibri"/>
                <a:cs typeface="Calibri"/>
              </a:rPr>
              <a:t>.</a:t>
            </a:r>
            <a:r>
              <a:rPr dirty="0" sz="1450" spc="-55" i="1">
                <a:latin typeface="Calibri"/>
                <a:cs typeface="Calibri"/>
              </a:rPr>
              <a:t> </a:t>
            </a:r>
            <a:r>
              <a:rPr dirty="0" sz="1450" spc="-20" i="1">
                <a:latin typeface="Calibri"/>
                <a:cs typeface="Calibri"/>
              </a:rPr>
              <a:t>2021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1503680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>
                <a:latin typeface="Calibri"/>
                <a:cs typeface="Calibri"/>
              </a:rPr>
              <a:t>Outline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17227"/>
            <a:ext cx="6674484" cy="259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indent="-304800">
              <a:lnSpc>
                <a:spcPct val="100000"/>
              </a:lnSpc>
              <a:spcBef>
                <a:spcPts val="10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5">
                <a:solidFill>
                  <a:srgbClr val="002060"/>
                </a:solidFill>
                <a:latin typeface="Calibri"/>
                <a:cs typeface="Calibri"/>
              </a:rPr>
              <a:t>Cases</a:t>
            </a:r>
            <a:r>
              <a:rPr dirty="0" sz="280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280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2800" spc="-9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10">
                <a:solidFill>
                  <a:srgbClr val="002060"/>
                </a:solidFill>
                <a:latin typeface="Calibri"/>
                <a:cs typeface="Calibri"/>
              </a:rPr>
              <a:t>COVID-19</a:t>
            </a:r>
            <a:r>
              <a:rPr dirty="0" sz="2800" spc="-1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vaccine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5DAA"/>
              </a:buClr>
              <a:buFont typeface="Wingdings"/>
              <a:buChar char=""/>
            </a:pPr>
            <a:endParaRPr sz="41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Comparing</a:t>
            </a:r>
            <a:r>
              <a:rPr dirty="0" sz="2800" spc="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types</a:t>
            </a:r>
            <a:r>
              <a:rPr dirty="0" sz="2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5DAA"/>
              </a:buClr>
              <a:buFont typeface="Wingdings"/>
              <a:buChar char=""/>
            </a:pPr>
            <a:endParaRPr sz="41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10">
                <a:solidFill>
                  <a:srgbClr val="002060"/>
                </a:solidFill>
                <a:latin typeface="Calibri"/>
                <a:cs typeface="Calibri"/>
              </a:rPr>
              <a:t>3-6</a:t>
            </a:r>
            <a:r>
              <a:rPr dirty="0" sz="280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month</a:t>
            </a:r>
            <a:r>
              <a:rPr dirty="0" sz="28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outcomes</a:t>
            </a:r>
            <a:r>
              <a:rPr dirty="0" sz="2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391" y="454805"/>
            <a:ext cx="10412095" cy="120459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500"/>
              </a:spcBef>
            </a:pPr>
            <a:r>
              <a:rPr dirty="0" sz="2800" spc="-70"/>
              <a:t>Vaccine</a:t>
            </a:r>
            <a:r>
              <a:rPr dirty="0" sz="2800" spc="-65"/>
              <a:t> </a:t>
            </a:r>
            <a:r>
              <a:rPr dirty="0" sz="2800" spc="-15"/>
              <a:t>Safety </a:t>
            </a:r>
            <a:r>
              <a:rPr dirty="0" sz="2800" spc="-40"/>
              <a:t>Datalink </a:t>
            </a:r>
            <a:r>
              <a:rPr dirty="0" sz="2800" spc="-35"/>
              <a:t>Preliminary</a:t>
            </a:r>
            <a:r>
              <a:rPr dirty="0" sz="2800" spc="-30"/>
              <a:t> </a:t>
            </a:r>
            <a:r>
              <a:rPr dirty="0" sz="2800" spc="-15"/>
              <a:t>Data </a:t>
            </a:r>
            <a:r>
              <a:rPr dirty="0" sz="2800" spc="-30"/>
              <a:t>Confirmed </a:t>
            </a:r>
            <a:r>
              <a:rPr dirty="0" sz="2800" spc="-25"/>
              <a:t> </a:t>
            </a:r>
            <a:r>
              <a:rPr dirty="0" sz="2800" spc="-20"/>
              <a:t>myocarditis/pericarditis</a:t>
            </a:r>
            <a:r>
              <a:rPr dirty="0" sz="2800" spc="390"/>
              <a:t> </a:t>
            </a:r>
            <a:r>
              <a:rPr dirty="0" sz="2800" spc="-20"/>
              <a:t>0-21</a:t>
            </a:r>
            <a:r>
              <a:rPr dirty="0" sz="2800" spc="75"/>
              <a:t> </a:t>
            </a:r>
            <a:r>
              <a:rPr dirty="0" sz="2800" spc="-10"/>
              <a:t>days</a:t>
            </a:r>
            <a:r>
              <a:rPr dirty="0" sz="2800" spc="70"/>
              <a:t> </a:t>
            </a:r>
            <a:r>
              <a:rPr dirty="0" sz="2800" spc="-10"/>
              <a:t>after</a:t>
            </a:r>
            <a:r>
              <a:rPr dirty="0" sz="2800" spc="-25"/>
              <a:t> </a:t>
            </a:r>
            <a:r>
              <a:rPr dirty="0" sz="2800" spc="-55"/>
              <a:t>any</a:t>
            </a:r>
            <a:r>
              <a:rPr dirty="0" sz="2800" spc="229"/>
              <a:t> </a:t>
            </a:r>
            <a:r>
              <a:rPr dirty="0" sz="2800" spc="-30"/>
              <a:t>dose</a:t>
            </a:r>
            <a:r>
              <a:rPr dirty="0" sz="2800" spc="75"/>
              <a:t> </a:t>
            </a:r>
            <a:r>
              <a:rPr dirty="0" sz="2800" spc="-20"/>
              <a:t>of</a:t>
            </a:r>
            <a:r>
              <a:rPr dirty="0" sz="2800" spc="50"/>
              <a:t> </a:t>
            </a:r>
            <a:r>
              <a:rPr dirty="0" sz="2800" spc="-20"/>
              <a:t>an</a:t>
            </a:r>
            <a:r>
              <a:rPr dirty="0" sz="2800" spc="75"/>
              <a:t> </a:t>
            </a:r>
            <a:r>
              <a:rPr dirty="0" sz="2800" spc="-20"/>
              <a:t>mRNA </a:t>
            </a:r>
            <a:r>
              <a:rPr dirty="0" sz="2800" spc="-760"/>
              <a:t> </a:t>
            </a:r>
            <a:r>
              <a:rPr dirty="0" sz="2800" spc="-70"/>
              <a:t>Vaccine:</a:t>
            </a:r>
            <a:r>
              <a:rPr dirty="0" sz="2800" spc="370"/>
              <a:t> </a:t>
            </a:r>
            <a:r>
              <a:rPr dirty="0" sz="2800" spc="-25"/>
              <a:t>3-month</a:t>
            </a:r>
            <a:r>
              <a:rPr dirty="0" sz="2800" spc="150"/>
              <a:t> </a:t>
            </a:r>
            <a:r>
              <a:rPr dirty="0" sz="2800" spc="-20"/>
              <a:t>Follow-up</a:t>
            </a:r>
            <a:r>
              <a:rPr dirty="0" sz="2800" spc="150"/>
              <a:t> </a:t>
            </a:r>
            <a:r>
              <a:rPr dirty="0" sz="2800" spc="-35"/>
              <a:t>Chart</a:t>
            </a:r>
            <a:r>
              <a:rPr dirty="0" sz="2800" spc="125"/>
              <a:t> </a:t>
            </a:r>
            <a:r>
              <a:rPr dirty="0" sz="2800" spc="-45"/>
              <a:t>Review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6835" y="1956531"/>
            <a:ext cx="10412095" cy="441452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46379" marR="236220" indent="-233679">
              <a:lnSpc>
                <a:spcPts val="2560"/>
              </a:lnSpc>
              <a:spcBef>
                <a:spcPts val="450"/>
              </a:spcBef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dirty="0" sz="2400" spc="-15">
                <a:latin typeface="Calibri"/>
                <a:cs typeface="Calibri"/>
              </a:rPr>
              <a:t>As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October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9,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2021,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</a:t>
            </a:r>
            <a:r>
              <a:rPr dirty="0" sz="2400" spc="-5">
                <a:latin typeface="Arial"/>
                <a:cs typeface="Arial"/>
              </a:rPr>
              <a:t>hart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reviews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have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been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completed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for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47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cases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that </a:t>
            </a:r>
            <a:r>
              <a:rPr dirty="0" sz="2400" spc="-65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were</a:t>
            </a:r>
            <a:r>
              <a:rPr dirty="0" sz="2400" spc="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time-eligible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for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3-month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follo</a:t>
            </a:r>
            <a:r>
              <a:rPr dirty="0" sz="2400" spc="-15">
                <a:latin typeface="Calibri"/>
                <a:cs typeface="Calibri"/>
              </a:rPr>
              <a:t>w-up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review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6379" indent="-234315">
              <a:lnSpc>
                <a:spcPct val="100000"/>
              </a:lnSpc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dirty="0" sz="2400" spc="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these,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37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least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follow-up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visit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least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7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days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since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initial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encounter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450">
              <a:latin typeface="Calibri"/>
              <a:cs typeface="Calibri"/>
            </a:endParaRPr>
          </a:p>
          <a:p>
            <a:pPr marL="246379" indent="-234315">
              <a:lnSpc>
                <a:spcPct val="100000"/>
              </a:lnSpc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dirty="0" sz="2400" spc="10">
                <a:latin typeface="Calibri"/>
                <a:cs typeface="Calibri"/>
              </a:rPr>
              <a:t>These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37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cases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were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reviewed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obtain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information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regarding</a:t>
            </a:r>
            <a:endParaRPr sz="240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04215" algn="l"/>
              </a:tabLst>
            </a:pPr>
            <a:r>
              <a:rPr dirty="0" sz="2000" spc="-10">
                <a:latin typeface="Calibri"/>
                <a:cs typeface="Calibri"/>
              </a:rPr>
              <a:t>symptoms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diagnostic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evaluation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most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recent</a:t>
            </a:r>
            <a:r>
              <a:rPr dirty="0" sz="2000" spc="-5">
                <a:latin typeface="Calibri"/>
                <a:cs typeface="Calibri"/>
              </a:rPr>
              <a:t> follow-up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visit</a:t>
            </a:r>
            <a:endParaRPr sz="200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704215" algn="l"/>
              </a:tabLst>
            </a:pPr>
            <a:r>
              <a:rPr dirty="0" sz="2000" spc="-5">
                <a:latin typeface="Calibri"/>
                <a:cs typeface="Calibri"/>
              </a:rPr>
              <a:t>any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additional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doses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COVID-19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vaccine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since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initial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encounter</a:t>
            </a:r>
            <a:endParaRPr sz="200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04215" algn="l"/>
              </a:tabLst>
            </a:pPr>
            <a:r>
              <a:rPr dirty="0" sz="2000" spc="-20">
                <a:latin typeface="Arial"/>
                <a:cs typeface="Arial"/>
              </a:rPr>
              <a:t>recovery</a:t>
            </a:r>
            <a:r>
              <a:rPr dirty="0" sz="2000" spc="10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status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lvl="2" marL="1160780" indent="-234315">
              <a:lnSpc>
                <a:spcPct val="100000"/>
              </a:lnSpc>
              <a:spcBef>
                <a:spcPts val="320"/>
              </a:spcBef>
              <a:buChar char="•"/>
              <a:tabLst>
                <a:tab pos="1160780" algn="l"/>
                <a:tab pos="1161415" algn="l"/>
              </a:tabLst>
            </a:pPr>
            <a:r>
              <a:rPr dirty="0" sz="1600" spc="-40">
                <a:latin typeface="Arial"/>
                <a:cs typeface="Arial"/>
              </a:rPr>
              <a:t>ongoing</a:t>
            </a:r>
            <a:r>
              <a:rPr dirty="0" sz="1600" spc="23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symptoms</a:t>
            </a:r>
            <a:endParaRPr sz="1600">
              <a:latin typeface="Arial"/>
              <a:cs typeface="Arial"/>
            </a:endParaRPr>
          </a:p>
          <a:p>
            <a:pPr lvl="2" marL="1160780" indent="-234315">
              <a:lnSpc>
                <a:spcPct val="100000"/>
              </a:lnSpc>
              <a:spcBef>
                <a:spcPts val="320"/>
              </a:spcBef>
              <a:buChar char="•"/>
              <a:tabLst>
                <a:tab pos="1160780" algn="l"/>
                <a:tab pos="1161415" algn="l"/>
              </a:tabLst>
            </a:pPr>
            <a:r>
              <a:rPr dirty="0" sz="1600" spc="-20">
                <a:latin typeface="Arial"/>
                <a:cs typeface="Arial"/>
              </a:rPr>
              <a:t>medication</a:t>
            </a:r>
            <a:endParaRPr sz="1600">
              <a:latin typeface="Arial"/>
              <a:cs typeface="Arial"/>
            </a:endParaRPr>
          </a:p>
          <a:p>
            <a:pPr lvl="2" marL="1160780" indent="-234315">
              <a:lnSpc>
                <a:spcPct val="100000"/>
              </a:lnSpc>
              <a:spcBef>
                <a:spcPts val="320"/>
              </a:spcBef>
              <a:buChar char="•"/>
              <a:tabLst>
                <a:tab pos="1160780" algn="l"/>
                <a:tab pos="1161415" algn="l"/>
              </a:tabLst>
            </a:pPr>
            <a:r>
              <a:rPr dirty="0" sz="1600" spc="-15">
                <a:latin typeface="Arial"/>
                <a:cs typeface="Arial"/>
              </a:rPr>
              <a:t>exercise</a:t>
            </a:r>
            <a:r>
              <a:rPr dirty="0" sz="1600" spc="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restrictions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419" y="6424612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A8A8A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-10"/>
              <a:t>Vaccine </a:t>
            </a:r>
            <a:r>
              <a:rPr dirty="0" spc="-5"/>
              <a:t>Safety </a:t>
            </a:r>
            <a:r>
              <a:rPr dirty="0" spc="-10"/>
              <a:t>Datalink </a:t>
            </a:r>
            <a:r>
              <a:rPr dirty="0" spc="-20"/>
              <a:t>Confirmed </a:t>
            </a:r>
            <a:r>
              <a:rPr dirty="0" spc="-10"/>
              <a:t>Myocarditis/pericarditis 0-21 </a:t>
            </a:r>
            <a:r>
              <a:rPr dirty="0" spc="-20"/>
              <a:t>Days </a:t>
            </a:r>
            <a:r>
              <a:rPr dirty="0" spc="-15"/>
              <a:t>after </a:t>
            </a:r>
            <a:r>
              <a:rPr dirty="0" spc="-40"/>
              <a:t>Any</a:t>
            </a:r>
            <a:r>
              <a:rPr dirty="0" spc="-35"/>
              <a:t> </a:t>
            </a:r>
            <a:r>
              <a:rPr dirty="0" spc="-10"/>
              <a:t>Dose </a:t>
            </a:r>
            <a:r>
              <a:rPr dirty="0" spc="-15"/>
              <a:t>of </a:t>
            </a:r>
            <a:r>
              <a:rPr dirty="0" spc="-30"/>
              <a:t>mRNA </a:t>
            </a:r>
            <a:r>
              <a:rPr dirty="0" spc="-25"/>
              <a:t> </a:t>
            </a:r>
            <a:r>
              <a:rPr dirty="0" spc="-10"/>
              <a:t>Vaccine</a:t>
            </a:r>
            <a:r>
              <a:rPr dirty="0" spc="-65"/>
              <a:t> </a:t>
            </a:r>
            <a:r>
              <a:rPr dirty="0" spc="-15"/>
              <a:t>by</a:t>
            </a:r>
            <a:r>
              <a:rPr dirty="0" spc="-65"/>
              <a:t> </a:t>
            </a:r>
            <a:r>
              <a:rPr dirty="0" spc="-40"/>
              <a:t>Age</a:t>
            </a:r>
            <a:r>
              <a:rPr dirty="0" spc="95"/>
              <a:t> </a:t>
            </a:r>
            <a:r>
              <a:rPr dirty="0" spc="-15"/>
              <a:t>Group/Product:</a:t>
            </a:r>
            <a:r>
              <a:rPr dirty="0" spc="145"/>
              <a:t> </a:t>
            </a:r>
            <a:r>
              <a:rPr dirty="0" spc="-5"/>
              <a:t>3</a:t>
            </a:r>
            <a:r>
              <a:rPr dirty="0" spc="20"/>
              <a:t> </a:t>
            </a:r>
            <a:r>
              <a:rPr dirty="0" spc="-40"/>
              <a:t>month</a:t>
            </a:r>
            <a:r>
              <a:rPr dirty="0" spc="145"/>
              <a:t> </a:t>
            </a:r>
            <a:r>
              <a:rPr dirty="0" spc="-20"/>
              <a:t>follow-up</a:t>
            </a:r>
            <a:r>
              <a:rPr dirty="0" spc="150"/>
              <a:t> </a:t>
            </a:r>
            <a:r>
              <a:rPr dirty="0" spc="15"/>
              <a:t>review</a:t>
            </a:r>
            <a:r>
              <a:rPr dirty="0" spc="-190"/>
              <a:t> </a:t>
            </a:r>
            <a:r>
              <a:rPr dirty="0" spc="-15"/>
              <a:t>of</a:t>
            </a:r>
            <a:r>
              <a:rPr dirty="0" spc="60"/>
              <a:t> </a:t>
            </a:r>
            <a:r>
              <a:rPr dirty="0"/>
              <a:t>Cases</a:t>
            </a:r>
            <a:r>
              <a:rPr dirty="0" spc="-65"/>
              <a:t> </a:t>
            </a:r>
            <a:r>
              <a:rPr dirty="0" spc="-20"/>
              <a:t>with</a:t>
            </a:r>
            <a:r>
              <a:rPr dirty="0" spc="70"/>
              <a:t> </a:t>
            </a:r>
            <a:r>
              <a:rPr dirty="0"/>
              <a:t>at</a:t>
            </a:r>
            <a:r>
              <a:rPr dirty="0" spc="-20"/>
              <a:t> </a:t>
            </a:r>
            <a:r>
              <a:rPr dirty="0"/>
              <a:t>least</a:t>
            </a:r>
            <a:r>
              <a:rPr dirty="0" spc="-15"/>
              <a:t> </a:t>
            </a:r>
            <a:r>
              <a:rPr dirty="0" spc="-5"/>
              <a:t>1</a:t>
            </a:r>
            <a:r>
              <a:rPr dirty="0" spc="15"/>
              <a:t> </a:t>
            </a:r>
            <a:r>
              <a:rPr dirty="0" spc="-20"/>
              <a:t>follow-up</a:t>
            </a:r>
            <a:r>
              <a:rPr dirty="0" spc="150"/>
              <a:t> </a:t>
            </a:r>
            <a:r>
              <a:rPr dirty="0" spc="15"/>
              <a:t>visit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149" y="541020"/>
            <a:ext cx="24326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2060"/>
                </a:solidFill>
                <a:latin typeface="Arial"/>
                <a:cs typeface="Arial"/>
              </a:rPr>
              <a:t>since</a:t>
            </a:r>
            <a:r>
              <a:rPr dirty="0" sz="2000" spc="-2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060"/>
                </a:solidFill>
                <a:latin typeface="Arial"/>
                <a:cs typeface="Arial"/>
              </a:rPr>
              <a:t>initial</a:t>
            </a:r>
            <a:r>
              <a:rPr dirty="0" sz="2000" spc="-2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060"/>
                </a:solidFill>
                <a:latin typeface="Arial"/>
                <a:cs typeface="Arial"/>
              </a:rPr>
              <a:t>episode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950" y="853296"/>
          <a:ext cx="11694160" cy="566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570"/>
                <a:gridCol w="2491104"/>
                <a:gridCol w="2343150"/>
                <a:gridCol w="2638425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(Pf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(Pf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 marR="3702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symptom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recent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follow-up</a:t>
                      </a:r>
                      <a:r>
                        <a:rPr dirty="0" sz="12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visit </a:t>
                      </a:r>
                      <a:r>
                        <a:rPr dirty="0" sz="1200" spc="-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(median,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range)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090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75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(13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111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days)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(16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179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days)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days)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90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Follow-up</a:t>
                      </a:r>
                      <a:r>
                        <a:rPr dirty="0" sz="12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visit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months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encounter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090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909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909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42%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909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40%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90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909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vaccine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doses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review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90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90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90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(Janssen)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90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4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worsening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noted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50%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75%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(80%)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4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worsening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symptom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50%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20%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Chest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pain/pressure/discomfort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5">
                          <a:latin typeface="Arial"/>
                          <a:cs typeface="Arial"/>
                        </a:rPr>
                        <a:t>Shortness</a:t>
                      </a:r>
                      <a:r>
                        <a:rPr dirty="0" sz="12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breath/pain</a:t>
                      </a:r>
                      <a:r>
                        <a:rPr dirty="0" sz="12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breathing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Palpitations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Fatigue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Elevated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rate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(orthostatic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hypotension,</a:t>
                      </a:r>
                      <a:r>
                        <a:rPr dirty="0" sz="12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dizziness,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etc.)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Troponin</a:t>
                      </a:r>
                      <a:r>
                        <a:rPr dirty="0" sz="12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levels</a:t>
                      </a:r>
                      <a:r>
                        <a:rPr dirty="0" sz="12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obtained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90%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50%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47%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Abnormal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troponin</a:t>
                      </a:r>
                      <a:r>
                        <a:rPr dirty="0" sz="12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level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ECG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completed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67%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40%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Abnormal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findings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15">
                          <a:latin typeface="Arial"/>
                          <a:cs typeface="Arial"/>
                        </a:rPr>
                        <a:t>Echocardiogram</a:t>
                      </a:r>
                      <a:r>
                        <a:rPr dirty="0" sz="12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completed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80%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25%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40%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Abnormal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findings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MRI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completed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10%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Abnormal</a:t>
                      </a:r>
                      <a:r>
                        <a:rPr dirty="0" sz="12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findings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75">
                          <a:latin typeface="Arial"/>
                          <a:cs typeface="Arial"/>
                        </a:rPr>
                        <a:t>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75">
                          <a:latin typeface="Arial"/>
                          <a:cs typeface="Arial"/>
                        </a:rPr>
                        <a:t>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0061" y="6603861"/>
            <a:ext cx="3964304" cy="1962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5">
                <a:latin typeface="Arial"/>
                <a:cs typeface="Arial"/>
              </a:rPr>
              <a:t>*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4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sz="1100" spc="25">
                <a:latin typeface="Arial"/>
                <a:cs typeface="Arial"/>
              </a:rPr>
              <a:t>he</a:t>
            </a:r>
            <a:r>
              <a:rPr dirty="0" sz="1100" spc="10">
                <a:latin typeface="Arial"/>
                <a:cs typeface="Arial"/>
              </a:rPr>
              <a:t>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c</a:t>
            </a:r>
            <a:r>
              <a:rPr dirty="0" sz="1100" spc="25">
                <a:latin typeface="Arial"/>
                <a:cs typeface="Arial"/>
              </a:rPr>
              <a:t>a</a:t>
            </a:r>
            <a:r>
              <a:rPr dirty="0" sz="1100" spc="5">
                <a:latin typeface="Arial"/>
                <a:cs typeface="Arial"/>
              </a:rPr>
              <a:t>s</a:t>
            </a:r>
            <a:r>
              <a:rPr dirty="0" sz="1100" spc="25">
                <a:latin typeface="Arial"/>
                <a:cs typeface="Arial"/>
              </a:rPr>
              <a:t>e</a:t>
            </a:r>
            <a:r>
              <a:rPr dirty="0" sz="1100" spc="5">
                <a:latin typeface="Arial"/>
                <a:cs typeface="Arial"/>
              </a:rPr>
              <a:t>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ha</a:t>
            </a:r>
            <a:r>
              <a:rPr dirty="0" sz="1100" spc="10">
                <a:latin typeface="Arial"/>
                <a:cs typeface="Arial"/>
              </a:rPr>
              <a:t>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bee</a:t>
            </a:r>
            <a:r>
              <a:rPr dirty="0" sz="1100" spc="10">
                <a:latin typeface="Arial"/>
                <a:cs typeface="Arial"/>
              </a:rPr>
              <a:t>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10">
                <a:latin typeface="Arial"/>
                <a:cs typeface="Arial"/>
              </a:rPr>
              <a:t>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sz="1100" spc="25">
                <a:latin typeface="Arial"/>
                <a:cs typeface="Arial"/>
              </a:rPr>
              <a:t>h</a:t>
            </a:r>
            <a:r>
              <a:rPr dirty="0" sz="1100" spc="10">
                <a:latin typeface="Arial"/>
                <a:cs typeface="Arial"/>
              </a:rPr>
              <a:t>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</a:t>
            </a:r>
            <a:r>
              <a:rPr dirty="0" sz="1100" spc="10">
                <a:latin typeface="Arial"/>
                <a:cs typeface="Arial"/>
              </a:rPr>
              <a:t>U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a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sz="1100" spc="25">
                <a:latin typeface="Arial"/>
                <a:cs typeface="Arial"/>
              </a:rPr>
              <a:t>he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25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2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en</a:t>
            </a:r>
            <a:r>
              <a:rPr dirty="0" sz="1100" spc="5">
                <a:latin typeface="Arial"/>
                <a:cs typeface="Arial"/>
              </a:rPr>
              <a:t>c</a:t>
            </a:r>
            <a:r>
              <a:rPr dirty="0" sz="1100" spc="25">
                <a:latin typeface="Arial"/>
                <a:cs typeface="Arial"/>
              </a:rPr>
              <a:t>oun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sz="1100" spc="25">
                <a:latin typeface="Arial"/>
                <a:cs typeface="Arial"/>
              </a:rPr>
              <a:t>e</a:t>
            </a:r>
            <a:r>
              <a:rPr dirty="0" sz="1100" spc="30">
                <a:latin typeface="Arial"/>
                <a:cs typeface="Arial"/>
              </a:rPr>
              <a:t>r</a:t>
            </a:r>
            <a:r>
              <a:rPr dirty="0" sz="1100" spc="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7419" y="6424612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A8A8A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-10"/>
              <a:t>Vaccine </a:t>
            </a:r>
            <a:r>
              <a:rPr dirty="0" spc="-5"/>
              <a:t>Safety </a:t>
            </a:r>
            <a:r>
              <a:rPr dirty="0" spc="-10"/>
              <a:t>Datalink </a:t>
            </a:r>
            <a:r>
              <a:rPr dirty="0" spc="-20"/>
              <a:t>Confirmed </a:t>
            </a:r>
            <a:r>
              <a:rPr dirty="0" spc="-10"/>
              <a:t>Myocarditis/pericarditis 0-21 </a:t>
            </a:r>
            <a:r>
              <a:rPr dirty="0" spc="-20"/>
              <a:t>Days </a:t>
            </a:r>
            <a:r>
              <a:rPr dirty="0" spc="-15"/>
              <a:t>after </a:t>
            </a:r>
            <a:r>
              <a:rPr dirty="0" spc="-40"/>
              <a:t>Any</a:t>
            </a:r>
            <a:r>
              <a:rPr dirty="0" spc="-35"/>
              <a:t> </a:t>
            </a:r>
            <a:r>
              <a:rPr dirty="0" spc="-10"/>
              <a:t>Dose </a:t>
            </a:r>
            <a:r>
              <a:rPr dirty="0" spc="-15"/>
              <a:t>of </a:t>
            </a:r>
            <a:r>
              <a:rPr dirty="0" spc="-30"/>
              <a:t>mRNA </a:t>
            </a:r>
            <a:r>
              <a:rPr dirty="0" spc="-25"/>
              <a:t> </a:t>
            </a:r>
            <a:r>
              <a:rPr dirty="0" spc="-10"/>
              <a:t>Vaccine</a:t>
            </a:r>
            <a:r>
              <a:rPr dirty="0" spc="-65"/>
              <a:t> </a:t>
            </a:r>
            <a:r>
              <a:rPr dirty="0" spc="-15"/>
              <a:t>by</a:t>
            </a:r>
            <a:r>
              <a:rPr dirty="0" spc="-65"/>
              <a:t> </a:t>
            </a:r>
            <a:r>
              <a:rPr dirty="0" spc="-40"/>
              <a:t>Age</a:t>
            </a:r>
            <a:r>
              <a:rPr dirty="0" spc="95"/>
              <a:t> </a:t>
            </a:r>
            <a:r>
              <a:rPr dirty="0" spc="-15"/>
              <a:t>Group/Product:</a:t>
            </a:r>
            <a:r>
              <a:rPr dirty="0" spc="145"/>
              <a:t> </a:t>
            </a:r>
            <a:r>
              <a:rPr dirty="0" spc="-5"/>
              <a:t>3</a:t>
            </a:r>
            <a:r>
              <a:rPr dirty="0" spc="20"/>
              <a:t> </a:t>
            </a:r>
            <a:r>
              <a:rPr dirty="0" spc="-40"/>
              <a:t>month</a:t>
            </a:r>
            <a:r>
              <a:rPr dirty="0" spc="145"/>
              <a:t> </a:t>
            </a:r>
            <a:r>
              <a:rPr dirty="0" spc="-20"/>
              <a:t>follow-up</a:t>
            </a:r>
            <a:r>
              <a:rPr dirty="0" spc="150"/>
              <a:t> </a:t>
            </a:r>
            <a:r>
              <a:rPr dirty="0" spc="15"/>
              <a:t>review</a:t>
            </a:r>
            <a:r>
              <a:rPr dirty="0" spc="-190"/>
              <a:t> </a:t>
            </a:r>
            <a:r>
              <a:rPr dirty="0" spc="-15"/>
              <a:t>of</a:t>
            </a:r>
            <a:r>
              <a:rPr dirty="0" spc="60"/>
              <a:t> </a:t>
            </a:r>
            <a:r>
              <a:rPr dirty="0"/>
              <a:t>Cases</a:t>
            </a:r>
            <a:r>
              <a:rPr dirty="0" spc="-65"/>
              <a:t> </a:t>
            </a:r>
            <a:r>
              <a:rPr dirty="0" spc="-20"/>
              <a:t>with</a:t>
            </a:r>
            <a:r>
              <a:rPr dirty="0" spc="70"/>
              <a:t> </a:t>
            </a:r>
            <a:r>
              <a:rPr dirty="0"/>
              <a:t>at</a:t>
            </a:r>
            <a:r>
              <a:rPr dirty="0" spc="-20"/>
              <a:t> </a:t>
            </a:r>
            <a:r>
              <a:rPr dirty="0"/>
              <a:t>least</a:t>
            </a:r>
            <a:r>
              <a:rPr dirty="0" spc="-15"/>
              <a:t> </a:t>
            </a:r>
            <a:r>
              <a:rPr dirty="0" spc="-5"/>
              <a:t>1</a:t>
            </a:r>
            <a:r>
              <a:rPr dirty="0" spc="15"/>
              <a:t> </a:t>
            </a:r>
            <a:r>
              <a:rPr dirty="0" spc="-20"/>
              <a:t>follow-up</a:t>
            </a:r>
            <a:r>
              <a:rPr dirty="0" spc="150"/>
              <a:t> </a:t>
            </a:r>
            <a:r>
              <a:rPr dirty="0" spc="15"/>
              <a:t>visit </a:t>
            </a:r>
            <a:r>
              <a:rPr dirty="0" spc="-540"/>
              <a:t> </a:t>
            </a:r>
            <a:r>
              <a:rPr dirty="0" spc="-5"/>
              <a:t>since</a:t>
            </a:r>
            <a:r>
              <a:rPr dirty="0" spc="5"/>
              <a:t> </a:t>
            </a:r>
            <a:r>
              <a:rPr dirty="0" spc="-10"/>
              <a:t>initial</a:t>
            </a:r>
            <a:r>
              <a:rPr dirty="0" spc="5"/>
              <a:t> </a:t>
            </a:r>
            <a:r>
              <a:rPr dirty="0" spc="-10"/>
              <a:t>episode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1577" y="1593259"/>
          <a:ext cx="10315575" cy="356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6645"/>
                <a:gridCol w="1796414"/>
                <a:gridCol w="1796415"/>
                <a:gridCol w="1796415"/>
              </a:tblGrid>
              <a:tr h="11880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5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</a:t>
                      </a:r>
                      <a:r>
                        <a:rPr dirty="0" sz="18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85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3360" marR="196850" indent="-10795">
                        <a:lnSpc>
                          <a:spcPts val="2160"/>
                        </a:lnSpc>
                        <a:spcBef>
                          <a:spcPts val="390"/>
                        </a:spcBef>
                      </a:pP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50" spc="-1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1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8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  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N=10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29920" indent="-345440">
                        <a:lnSpc>
                          <a:spcPts val="2190"/>
                        </a:lnSpc>
                        <a:spcBef>
                          <a:spcPts val="270"/>
                        </a:spcBef>
                      </a:pP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50" spc="-1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213360" marR="142240" indent="416559">
                        <a:lnSpc>
                          <a:spcPts val="2160"/>
                        </a:lnSpc>
                        <a:spcBef>
                          <a:spcPts val="90"/>
                        </a:spcBef>
                      </a:pP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Olds 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5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8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85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4480" marR="278130">
                        <a:lnSpc>
                          <a:spcPts val="2160"/>
                        </a:lnSpc>
                        <a:spcBef>
                          <a:spcPts val="390"/>
                        </a:spcBef>
                      </a:pP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8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50" spc="-1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Olds </a:t>
                      </a:r>
                      <a:r>
                        <a:rPr dirty="0" sz="18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(Moderna) </a:t>
                      </a:r>
                      <a:r>
                        <a:rPr dirty="0" sz="18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3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3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9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 spc="-9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-4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9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50" spc="4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-4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80">
                <a:tc>
                  <a:txBody>
                    <a:bodyPr/>
                    <a:lstStyle/>
                    <a:p>
                      <a:pPr marL="91440" marR="83185">
                        <a:lnSpc>
                          <a:spcPts val="2160"/>
                        </a:lnSpc>
                        <a:spcBef>
                          <a:spcPts val="39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Recovered,</a:t>
                      </a:r>
                      <a:r>
                        <a:rPr dirty="0" sz="185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4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25">
                          <a:latin typeface="Arial"/>
                          <a:cs typeface="Arial"/>
                        </a:rPr>
                        <a:t>medication,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exercise</a:t>
                      </a:r>
                      <a:r>
                        <a:rPr dirty="0" sz="18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5">
                          <a:latin typeface="Arial"/>
                          <a:cs typeface="Arial"/>
                        </a:rPr>
                        <a:t>restriction </a:t>
                      </a:r>
                      <a:r>
                        <a:rPr dirty="0" sz="1850" spc="-4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5">
                          <a:latin typeface="Arial"/>
                          <a:cs typeface="Arial"/>
                        </a:rPr>
                        <a:t>symptoms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(30%)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(50%)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(53%)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-40">
                          <a:latin typeface="Arial"/>
                          <a:cs typeface="Arial"/>
                        </a:rPr>
                        <a:t>Still</a:t>
                      </a:r>
                      <a:r>
                        <a:rPr dirty="0" sz="18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symptomatic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(40%)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(42%)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(13%)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1440" marR="963294">
                        <a:lnSpc>
                          <a:spcPts val="2160"/>
                        </a:lnSpc>
                        <a:spcBef>
                          <a:spcPts val="390"/>
                        </a:spcBef>
                      </a:pPr>
                      <a:r>
                        <a:rPr dirty="0" sz="1850" spc="-40">
                          <a:latin typeface="Arial"/>
                          <a:cs typeface="Arial"/>
                        </a:rPr>
                        <a:t>Still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20">
                          <a:latin typeface="Arial"/>
                          <a:cs typeface="Arial"/>
                        </a:rPr>
                        <a:t>medication</a:t>
                      </a:r>
                      <a:r>
                        <a:rPr dirty="0" sz="18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25">
                          <a:latin typeface="Arial"/>
                          <a:cs typeface="Arial"/>
                        </a:rPr>
                        <a:t>(primarily</a:t>
                      </a:r>
                      <a:r>
                        <a:rPr dirty="0" sz="18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5">
                          <a:latin typeface="Arial"/>
                          <a:cs typeface="Arial"/>
                        </a:rPr>
                        <a:t>NSAIDS, </a:t>
                      </a:r>
                      <a:r>
                        <a:rPr dirty="0" sz="1850" spc="-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5">
                          <a:latin typeface="Arial"/>
                          <a:cs typeface="Arial"/>
                        </a:rPr>
                        <a:t>Colchicine)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(0%)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(25%)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(40%)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50" spc="-3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-9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-4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4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ph</a:t>
                      </a:r>
                      <a:r>
                        <a:rPr dirty="0" sz="1850" spc="-4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4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50" spc="-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-4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50" spc="4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2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3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3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50" spc="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50" spc="-6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50">
                          <a:latin typeface="Arial"/>
                          <a:cs typeface="Arial"/>
                        </a:rPr>
                        <a:t>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(50%)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5">
                          <a:latin typeface="Arial"/>
                          <a:cs typeface="Arial"/>
                        </a:rPr>
                        <a:t>(17%)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5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-10">
                          <a:latin typeface="Arial"/>
                          <a:cs typeface="Arial"/>
                        </a:rPr>
                        <a:t>(0%)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107419" y="6424612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A8A8A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420941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5">
                <a:solidFill>
                  <a:srgbClr val="203864"/>
                </a:solidFill>
                <a:latin typeface="Calibri"/>
                <a:cs typeface="Calibri"/>
              </a:rPr>
              <a:t>3-6</a:t>
            </a:r>
            <a:r>
              <a:rPr dirty="0" sz="3750" spc="-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5">
                <a:solidFill>
                  <a:srgbClr val="203864"/>
                </a:solidFill>
                <a:latin typeface="Calibri"/>
                <a:cs typeface="Calibri"/>
              </a:rPr>
              <a:t>Month</a:t>
            </a:r>
            <a:r>
              <a:rPr dirty="0" sz="3750" spc="-9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957" y="1594806"/>
            <a:ext cx="9232236" cy="31558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51918" y="6047740"/>
            <a:ext cx="7706359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185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https://www.cdc.gov/coronavirus/2019-ncov/vaccines/safety/myo-outcomes.html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364" y="166311"/>
            <a:ext cx="10464800" cy="1017269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95"/>
              </a:spcBef>
            </a:pP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CDC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enhanced</a:t>
            </a:r>
            <a:r>
              <a:rPr dirty="0" sz="3450" spc="-13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surveillance</a:t>
            </a:r>
            <a:r>
              <a:rPr dirty="0" sz="3450" spc="-2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for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myocarditis</a:t>
            </a:r>
            <a:r>
              <a:rPr dirty="0" sz="3450" spc="-14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r>
              <a:rPr dirty="0" sz="3450" spc="-2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after </a:t>
            </a:r>
            <a:r>
              <a:rPr dirty="0" sz="3450" spc="-7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-4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450" spc="-10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450" spc="-45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4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450" spc="5">
                <a:solidFill>
                  <a:srgbClr val="203864"/>
                </a:solidFill>
                <a:latin typeface="Calibri"/>
                <a:cs typeface="Calibri"/>
              </a:rPr>
              <a:t>1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9</a:t>
            </a:r>
            <a:r>
              <a:rPr dirty="0" sz="3450" spc="-1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cc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229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04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450" spc="-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2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po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2427" y="6423116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2114" y="1525748"/>
            <a:ext cx="9662795" cy="44043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16865" marR="182245" indent="-304800">
              <a:lnSpc>
                <a:spcPct val="89300"/>
              </a:lnSpc>
              <a:spcBef>
                <a:spcPts val="459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-20">
                <a:latin typeface="Calibri"/>
                <a:cs typeface="Calibri"/>
              </a:rPr>
              <a:t>Purpose: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Assess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functional</a:t>
            </a:r>
            <a:r>
              <a:rPr dirty="0" sz="2800" spc="5">
                <a:latin typeface="Calibri"/>
                <a:cs typeface="Calibri"/>
              </a:rPr>
              <a:t> status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clinical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outcomes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among </a:t>
            </a:r>
            <a:r>
              <a:rPr dirty="0" sz="2800" spc="-15">
                <a:latin typeface="Calibri"/>
                <a:cs typeface="Calibri"/>
              </a:rPr>
              <a:t> individuals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reported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to</a:t>
            </a:r>
            <a:r>
              <a:rPr dirty="0" sz="2800" spc="-25">
                <a:latin typeface="Calibri"/>
                <a:cs typeface="Calibri"/>
              </a:rPr>
              <a:t> have developed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myocarditis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after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mRNA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COVID-19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vaccination</a:t>
            </a:r>
            <a:endParaRPr sz="2800">
              <a:latin typeface="Calibri"/>
              <a:cs typeface="Calibri"/>
            </a:endParaRPr>
          </a:p>
          <a:p>
            <a:pPr marL="316865" marR="309880" indent="-304800">
              <a:lnSpc>
                <a:spcPts val="3040"/>
              </a:lnSpc>
              <a:spcBef>
                <a:spcPts val="1245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 spc="-15">
                <a:latin typeface="Calibri"/>
                <a:cs typeface="Calibri"/>
              </a:rPr>
              <a:t>Methods: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two-component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survey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conducted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at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least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90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days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after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onset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of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myocarditis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symptoms</a:t>
            </a:r>
            <a:endParaRPr sz="2800">
              <a:latin typeface="Calibri"/>
              <a:cs typeface="Calibri"/>
            </a:endParaRPr>
          </a:p>
          <a:p>
            <a:pPr lvl="1" marL="703580" marR="5080" indent="-234315">
              <a:lnSpc>
                <a:spcPts val="2800"/>
              </a:lnSpc>
              <a:spcBef>
                <a:spcPts val="1235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-95">
                <a:latin typeface="Calibri"/>
                <a:cs typeface="Calibri"/>
              </a:rPr>
              <a:t>P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-5">
                <a:latin typeface="Calibri"/>
                <a:cs typeface="Calibri"/>
              </a:rPr>
              <a:t>t</a:t>
            </a:r>
            <a:r>
              <a:rPr dirty="0" sz="2650" spc="-12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40">
                <a:latin typeface="Calibri"/>
                <a:cs typeface="Calibri"/>
              </a:rPr>
              <a:t>u</a:t>
            </a:r>
            <a:r>
              <a:rPr dirty="0" sz="2650" spc="30">
                <a:latin typeface="Calibri"/>
                <a:cs typeface="Calibri"/>
              </a:rPr>
              <a:t>r</a:t>
            </a:r>
            <a:r>
              <a:rPr dirty="0" sz="2650">
                <a:latin typeface="Calibri"/>
                <a:cs typeface="Calibri"/>
              </a:rPr>
              <a:t>v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-5">
                <a:latin typeface="Calibri"/>
                <a:cs typeface="Calibri"/>
              </a:rPr>
              <a:t>y:</a:t>
            </a:r>
            <a:r>
              <a:rPr dirty="0" sz="2650" spc="-190">
                <a:latin typeface="Calibri"/>
                <a:cs typeface="Calibri"/>
              </a:rPr>
              <a:t> </a:t>
            </a:r>
            <a:r>
              <a:rPr dirty="0" sz="2650" spc="-20">
                <a:latin typeface="Calibri"/>
                <a:cs typeface="Calibri"/>
              </a:rPr>
              <a:t>A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30">
                <a:latin typeface="Calibri"/>
                <a:cs typeface="Calibri"/>
              </a:rPr>
              <a:t>r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-5">
                <a:latin typeface="Calibri"/>
                <a:cs typeface="Calibri"/>
              </a:rPr>
              <a:t>s</a:t>
            </a:r>
            <a:r>
              <a:rPr dirty="0" sz="2650" spc="-19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f</a:t>
            </a:r>
            <a:r>
              <a:rPr dirty="0" sz="2650" spc="-40">
                <a:latin typeface="Calibri"/>
                <a:cs typeface="Calibri"/>
              </a:rPr>
              <a:t>un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5">
                <a:latin typeface="Calibri"/>
                <a:cs typeface="Calibri"/>
              </a:rPr>
              <a:t>a</a:t>
            </a:r>
            <a:r>
              <a:rPr dirty="0" sz="2650" spc="-5">
                <a:latin typeface="Calibri"/>
                <a:cs typeface="Calibri"/>
              </a:rPr>
              <a:t>l</a:t>
            </a:r>
            <a:r>
              <a:rPr dirty="0" sz="2650" spc="-1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-40">
                <a:latin typeface="Calibri"/>
                <a:cs typeface="Calibri"/>
              </a:rPr>
              <a:t>u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5">
                <a:latin typeface="Calibri"/>
                <a:cs typeface="Calibri"/>
              </a:rPr>
              <a:t>,</a:t>
            </a:r>
            <a:r>
              <a:rPr dirty="0" sz="2650" spc="-140">
                <a:latin typeface="Calibri"/>
                <a:cs typeface="Calibri"/>
              </a:rPr>
              <a:t> 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25">
                <a:latin typeface="Calibri"/>
                <a:cs typeface="Calibri"/>
              </a:rPr>
              <a:t>li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5">
                <a:latin typeface="Calibri"/>
                <a:cs typeface="Calibri"/>
              </a:rPr>
              <a:t>l</a:t>
            </a:r>
            <a:r>
              <a:rPr dirty="0" sz="2650" spc="-245">
                <a:latin typeface="Calibri"/>
                <a:cs typeface="Calibri"/>
              </a:rPr>
              <a:t> </a:t>
            </a:r>
            <a:r>
              <a:rPr dirty="0" sz="2650" spc="-80">
                <a:latin typeface="Calibri"/>
                <a:cs typeface="Calibri"/>
              </a:rPr>
              <a:t>s</a:t>
            </a:r>
            <a:r>
              <a:rPr dirty="0" sz="2650" spc="-5">
                <a:latin typeface="Calibri"/>
                <a:cs typeface="Calibri"/>
              </a:rPr>
              <a:t>y</a:t>
            </a:r>
            <a:r>
              <a:rPr dirty="0" sz="2650" spc="-40">
                <a:latin typeface="Calibri"/>
                <a:cs typeface="Calibri"/>
              </a:rPr>
              <a:t>mp</a:t>
            </a:r>
            <a:r>
              <a:rPr dirty="0" sz="2650" spc="-15">
                <a:latin typeface="Calibri"/>
                <a:cs typeface="Calibri"/>
              </a:rPr>
              <a:t>t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40">
                <a:latin typeface="Calibri"/>
                <a:cs typeface="Calibri"/>
              </a:rPr>
              <a:t>m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5">
                <a:latin typeface="Calibri"/>
                <a:cs typeface="Calibri"/>
              </a:rPr>
              <a:t>,  </a:t>
            </a:r>
            <a:r>
              <a:rPr dirty="0" sz="2650" spc="-5">
                <a:latin typeface="Calibri"/>
                <a:cs typeface="Calibri"/>
              </a:rPr>
              <a:t>quality</a:t>
            </a:r>
            <a:r>
              <a:rPr dirty="0" sz="2650" spc="-110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of</a:t>
            </a:r>
            <a:r>
              <a:rPr dirty="0" sz="2650" spc="-40">
                <a:latin typeface="Calibri"/>
                <a:cs typeface="Calibri"/>
              </a:rPr>
              <a:t> </a:t>
            </a:r>
            <a:r>
              <a:rPr dirty="0" sz="2650" spc="-20">
                <a:latin typeface="Calibri"/>
                <a:cs typeface="Calibri"/>
              </a:rPr>
              <a:t>life,</a:t>
            </a:r>
            <a:r>
              <a:rPr dirty="0" sz="2650" spc="-5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and</a:t>
            </a:r>
            <a:r>
              <a:rPr dirty="0" sz="2650" spc="-60">
                <a:latin typeface="Calibri"/>
                <a:cs typeface="Calibri"/>
              </a:rPr>
              <a:t> </a:t>
            </a:r>
            <a:r>
              <a:rPr dirty="0" sz="2650" spc="-35">
                <a:latin typeface="Calibri"/>
                <a:cs typeface="Calibri"/>
              </a:rPr>
              <a:t>need</a:t>
            </a:r>
            <a:r>
              <a:rPr dirty="0" sz="2650" spc="-60">
                <a:latin typeface="Calibri"/>
                <a:cs typeface="Calibri"/>
              </a:rPr>
              <a:t> </a:t>
            </a:r>
            <a:r>
              <a:rPr dirty="0" sz="2650" spc="-50">
                <a:latin typeface="Calibri"/>
                <a:cs typeface="Calibri"/>
              </a:rPr>
              <a:t>for</a:t>
            </a:r>
            <a:r>
              <a:rPr dirty="0" sz="2650" spc="1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medication</a:t>
            </a:r>
            <a:r>
              <a:rPr dirty="0" sz="2650" spc="-140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or</a:t>
            </a:r>
            <a:r>
              <a:rPr dirty="0" sz="2650" spc="10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other</a:t>
            </a:r>
            <a:r>
              <a:rPr dirty="0" sz="2650" spc="1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medical</a:t>
            </a:r>
            <a:r>
              <a:rPr dirty="0" sz="2650" spc="-165">
                <a:latin typeface="Calibri"/>
                <a:cs typeface="Calibri"/>
              </a:rPr>
              <a:t> </a:t>
            </a:r>
            <a:r>
              <a:rPr dirty="0" sz="2650" spc="-20">
                <a:latin typeface="Calibri"/>
                <a:cs typeface="Calibri"/>
              </a:rPr>
              <a:t>treatment</a:t>
            </a:r>
            <a:endParaRPr sz="2650">
              <a:latin typeface="Calibri"/>
              <a:cs typeface="Calibri"/>
            </a:endParaRPr>
          </a:p>
          <a:p>
            <a:pPr lvl="1" marL="703580" marR="571500" indent="-234315">
              <a:lnSpc>
                <a:spcPts val="2800"/>
              </a:lnSpc>
              <a:spcBef>
                <a:spcPts val="120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>
                <a:latin typeface="Calibri"/>
                <a:cs typeface="Calibri"/>
              </a:rPr>
              <a:t>Healthcare</a:t>
            </a:r>
            <a:r>
              <a:rPr dirty="0" sz="2650" spc="-315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provider</a:t>
            </a:r>
            <a:r>
              <a:rPr dirty="0" sz="2650" spc="-7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(e.g.,</a:t>
            </a:r>
            <a:r>
              <a:rPr dirty="0" sz="2650" spc="2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cardiologist):</a:t>
            </a:r>
            <a:r>
              <a:rPr dirty="0" sz="2650" spc="-26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Gather</a:t>
            </a:r>
            <a:r>
              <a:rPr dirty="0" sz="2650" spc="-7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data</a:t>
            </a:r>
            <a:r>
              <a:rPr dirty="0" sz="2650" spc="-100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on</a:t>
            </a:r>
            <a:r>
              <a:rPr dirty="0" sz="2650" spc="-60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cardiac </a:t>
            </a:r>
            <a:r>
              <a:rPr dirty="0" sz="2650" spc="-585">
                <a:latin typeface="Calibri"/>
                <a:cs typeface="Calibri"/>
              </a:rPr>
              <a:t> </a:t>
            </a:r>
            <a:r>
              <a:rPr dirty="0" sz="2650" spc="-40">
                <a:latin typeface="Calibri"/>
                <a:cs typeface="Calibri"/>
              </a:rPr>
              <a:t>h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25">
                <a:latin typeface="Calibri"/>
                <a:cs typeface="Calibri"/>
              </a:rPr>
              <a:t>l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-10">
                <a:latin typeface="Calibri"/>
                <a:cs typeface="Calibri"/>
              </a:rPr>
              <a:t>h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-10">
                <a:latin typeface="Calibri"/>
                <a:cs typeface="Calibri"/>
              </a:rPr>
              <a:t>d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f</a:t>
            </a:r>
            <a:r>
              <a:rPr dirty="0" sz="2650" spc="-40">
                <a:latin typeface="Calibri"/>
                <a:cs typeface="Calibri"/>
              </a:rPr>
              <a:t>un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5">
                <a:latin typeface="Calibri"/>
                <a:cs typeface="Calibri"/>
              </a:rPr>
              <a:t>a</a:t>
            </a:r>
            <a:r>
              <a:rPr dirty="0" sz="2650" spc="-5">
                <a:latin typeface="Calibri"/>
                <a:cs typeface="Calibri"/>
              </a:rPr>
              <a:t>l</a:t>
            </a:r>
            <a:r>
              <a:rPr dirty="0" sz="2650" spc="-16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-35">
                <a:latin typeface="Calibri"/>
                <a:cs typeface="Calibri"/>
              </a:rPr>
              <a:t>us</a:t>
            </a:r>
            <a:endParaRPr sz="2650">
              <a:latin typeface="Calibri"/>
              <a:cs typeface="Calibri"/>
            </a:endParaRPr>
          </a:p>
          <a:p>
            <a:pPr marL="316865" indent="-304800">
              <a:lnSpc>
                <a:spcPct val="100000"/>
              </a:lnSpc>
              <a:spcBef>
                <a:spcPts val="80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800">
                <a:latin typeface="Calibri"/>
                <a:cs typeface="Calibri"/>
              </a:rPr>
              <a:t>Status: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15">
                <a:latin typeface="Calibri"/>
                <a:cs typeface="Calibri"/>
              </a:rPr>
              <a:t>Data</a:t>
            </a:r>
            <a:r>
              <a:rPr dirty="0" sz="2800" spc="-1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collection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phase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05" y="6223062"/>
            <a:ext cx="68491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https://www.cdc.gov/coronavirus/2019-ncov/vaccines/safety/myo-outcomes.html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3292" y="6423116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364" y="288061"/>
            <a:ext cx="10464800" cy="1017269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95"/>
              </a:spcBef>
            </a:pP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CDC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enhanced</a:t>
            </a:r>
            <a:r>
              <a:rPr dirty="0" sz="3450" spc="-13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surveillance</a:t>
            </a:r>
            <a:r>
              <a:rPr dirty="0" sz="3450" spc="-2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for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myocarditis</a:t>
            </a:r>
            <a:r>
              <a:rPr dirty="0" sz="3450" spc="-14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outcomes</a:t>
            </a:r>
            <a:r>
              <a:rPr dirty="0" sz="3450" spc="-2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after </a:t>
            </a:r>
            <a:r>
              <a:rPr dirty="0" sz="3450" spc="-76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m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-4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450" spc="-10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450" spc="-45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45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D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-</a:t>
            </a:r>
            <a:r>
              <a:rPr dirty="0" sz="3450" spc="5">
                <a:solidFill>
                  <a:srgbClr val="203864"/>
                </a:solidFill>
                <a:latin typeface="Calibri"/>
                <a:cs typeface="Calibri"/>
              </a:rPr>
              <a:t>1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9</a:t>
            </a:r>
            <a:r>
              <a:rPr dirty="0" sz="3450" spc="-1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cc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o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229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30">
                <a:solidFill>
                  <a:srgbClr val="203864"/>
                </a:solidFill>
                <a:latin typeface="Calibri"/>
                <a:cs typeface="Calibri"/>
              </a:rPr>
              <a:t>i</a:t>
            </a:r>
            <a:r>
              <a:rPr dirty="0" sz="3450" spc="-10">
                <a:solidFill>
                  <a:srgbClr val="203864"/>
                </a:solidFill>
                <a:latin typeface="Calibri"/>
                <a:cs typeface="Calibri"/>
              </a:rPr>
              <a:t>n</a:t>
            </a:r>
            <a:r>
              <a:rPr dirty="0" sz="3450" spc="-7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204">
                <a:solidFill>
                  <a:srgbClr val="203864"/>
                </a:solidFill>
                <a:latin typeface="Calibri"/>
                <a:cs typeface="Calibri"/>
              </a:rPr>
              <a:t>V</a:t>
            </a:r>
            <a:r>
              <a:rPr dirty="0" sz="3450" spc="-1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450" spc="-9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c</a:t>
            </a:r>
            <a:r>
              <a:rPr dirty="0" sz="3450" spc="-25">
                <a:solidFill>
                  <a:srgbClr val="203864"/>
                </a:solidFill>
                <a:latin typeface="Calibri"/>
                <a:cs typeface="Calibri"/>
              </a:rPr>
              <a:t>a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114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 spc="20">
                <a:solidFill>
                  <a:srgbClr val="203864"/>
                </a:solidFill>
                <a:latin typeface="Calibri"/>
                <a:cs typeface="Calibri"/>
              </a:rPr>
              <a:t>e</a:t>
            </a:r>
            <a:r>
              <a:rPr dirty="0" sz="3450" spc="-20">
                <a:solidFill>
                  <a:srgbClr val="203864"/>
                </a:solidFill>
                <a:latin typeface="Calibri"/>
                <a:cs typeface="Calibri"/>
              </a:rPr>
              <a:t>po</a:t>
            </a:r>
            <a:r>
              <a:rPr dirty="0" sz="3450" spc="-30">
                <a:solidFill>
                  <a:srgbClr val="203864"/>
                </a:solidFill>
                <a:latin typeface="Calibri"/>
                <a:cs typeface="Calibri"/>
              </a:rPr>
              <a:t>r</a:t>
            </a:r>
            <a:r>
              <a:rPr dirty="0" sz="3450">
                <a:solidFill>
                  <a:srgbClr val="203864"/>
                </a:solidFill>
                <a:latin typeface="Calibri"/>
                <a:cs typeface="Calibri"/>
              </a:rPr>
              <a:t>t</a:t>
            </a:r>
            <a:r>
              <a:rPr dirty="0" sz="3450" spc="-5">
                <a:solidFill>
                  <a:srgbClr val="203864"/>
                </a:solidFill>
                <a:latin typeface="Calibri"/>
                <a:cs typeface="Calibri"/>
              </a:rPr>
              <a:t>s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364" y="1763420"/>
            <a:ext cx="10777220" cy="427228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16865" marR="1252855" indent="-304800">
              <a:lnSpc>
                <a:spcPts val="2800"/>
              </a:lnSpc>
              <a:spcBef>
                <a:spcPts val="50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10">
                <a:latin typeface="Calibri"/>
                <a:cs typeface="Calibri"/>
              </a:rPr>
              <a:t>As</a:t>
            </a:r>
            <a:r>
              <a:rPr dirty="0" sz="2650" spc="-35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of</a:t>
            </a:r>
            <a:r>
              <a:rPr dirty="0" sz="2650" spc="-45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August</a:t>
            </a:r>
            <a:r>
              <a:rPr dirty="0" sz="2650" spc="-120">
                <a:latin typeface="Calibri"/>
                <a:cs typeface="Calibri"/>
              </a:rPr>
              <a:t> </a:t>
            </a:r>
            <a:r>
              <a:rPr dirty="0" sz="2650" spc="10">
                <a:latin typeface="Calibri"/>
                <a:cs typeface="Calibri"/>
              </a:rPr>
              <a:t>2021,</a:t>
            </a:r>
            <a:r>
              <a:rPr dirty="0" sz="2650" spc="-220">
                <a:latin typeface="Calibri"/>
                <a:cs typeface="Calibri"/>
              </a:rPr>
              <a:t> </a:t>
            </a:r>
            <a:r>
              <a:rPr dirty="0" sz="2650" spc="-40">
                <a:latin typeface="Calibri"/>
                <a:cs typeface="Calibri"/>
              </a:rPr>
              <a:t>VAERS</a:t>
            </a:r>
            <a:r>
              <a:rPr dirty="0" sz="2650" spc="-13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had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received</a:t>
            </a:r>
            <a:r>
              <a:rPr dirty="0" sz="2650" spc="-225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826</a:t>
            </a:r>
            <a:r>
              <a:rPr dirty="0" sz="2650" spc="-100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reports</a:t>
            </a:r>
            <a:r>
              <a:rPr dirty="0" sz="2650" spc="-110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of</a:t>
            </a:r>
            <a:r>
              <a:rPr dirty="0" sz="2650" spc="-4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myocarditis</a:t>
            </a:r>
            <a:r>
              <a:rPr dirty="0" sz="2650" spc="-114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or </a:t>
            </a:r>
            <a:r>
              <a:rPr dirty="0" sz="2650" spc="-580">
                <a:latin typeface="Calibri"/>
                <a:cs typeface="Calibri"/>
              </a:rPr>
              <a:t> </a:t>
            </a:r>
            <a:r>
              <a:rPr dirty="0" sz="2650" spc="-120">
                <a:latin typeface="Calibri"/>
                <a:cs typeface="Calibri"/>
              </a:rPr>
              <a:t>m</a:t>
            </a:r>
            <a:r>
              <a:rPr dirty="0" sz="2650" spc="-5">
                <a:latin typeface="Calibri"/>
                <a:cs typeface="Calibri"/>
              </a:rPr>
              <a:t>y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40">
                <a:latin typeface="Calibri"/>
                <a:cs typeface="Calibri"/>
              </a:rPr>
              <a:t>p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30">
                <a:latin typeface="Calibri"/>
                <a:cs typeface="Calibri"/>
              </a:rPr>
              <a:t>r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30">
                <a:latin typeface="Calibri"/>
                <a:cs typeface="Calibri"/>
              </a:rPr>
              <a:t>r</a:t>
            </a:r>
            <a:r>
              <a:rPr dirty="0" sz="2650" spc="-40">
                <a:latin typeface="Calibri"/>
                <a:cs typeface="Calibri"/>
              </a:rPr>
              <a:t>d</a:t>
            </a:r>
            <a:r>
              <a:rPr dirty="0" sz="2650" spc="-55">
                <a:latin typeface="Calibri"/>
                <a:cs typeface="Calibri"/>
              </a:rPr>
              <a:t>i</a:t>
            </a:r>
            <a:r>
              <a:rPr dirty="0" sz="2650" spc="-15">
                <a:latin typeface="Calibri"/>
                <a:cs typeface="Calibri"/>
              </a:rPr>
              <a:t>t</a:t>
            </a:r>
            <a:r>
              <a:rPr dirty="0" sz="2650" spc="30">
                <a:latin typeface="Calibri"/>
                <a:cs typeface="Calibri"/>
              </a:rPr>
              <a:t>i</a:t>
            </a:r>
            <a:r>
              <a:rPr dirty="0" sz="2650" spc="-5">
                <a:latin typeface="Calibri"/>
                <a:cs typeface="Calibri"/>
              </a:rPr>
              <a:t>s</a:t>
            </a:r>
            <a:r>
              <a:rPr dirty="0" sz="2650" spc="-275">
                <a:latin typeface="Calibri"/>
                <a:cs typeface="Calibri"/>
              </a:rPr>
              <a:t> 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5">
                <a:latin typeface="Calibri"/>
                <a:cs typeface="Calibri"/>
              </a:rPr>
              <a:t>ft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-5">
                <a:latin typeface="Calibri"/>
                <a:cs typeface="Calibri"/>
              </a:rPr>
              <a:t>r</a:t>
            </a:r>
            <a:r>
              <a:rPr dirty="0" sz="2650" spc="-80">
                <a:latin typeface="Calibri"/>
                <a:cs typeface="Calibri"/>
              </a:rPr>
              <a:t> </a:t>
            </a:r>
            <a:r>
              <a:rPr dirty="0" sz="2650" spc="20">
                <a:latin typeface="Calibri"/>
                <a:cs typeface="Calibri"/>
              </a:rPr>
              <a:t>C</a:t>
            </a:r>
            <a:r>
              <a:rPr dirty="0" sz="2650">
                <a:latin typeface="Calibri"/>
                <a:cs typeface="Calibri"/>
              </a:rPr>
              <a:t>O</a:t>
            </a:r>
            <a:r>
              <a:rPr dirty="0" sz="2650" spc="10">
                <a:latin typeface="Calibri"/>
                <a:cs typeface="Calibri"/>
              </a:rPr>
              <a:t>V</a:t>
            </a:r>
            <a:r>
              <a:rPr dirty="0" sz="2650" spc="-35">
                <a:latin typeface="Calibri"/>
                <a:cs typeface="Calibri"/>
              </a:rPr>
              <a:t>I</a:t>
            </a:r>
            <a:r>
              <a:rPr dirty="0" sz="2650" spc="-35">
                <a:latin typeface="Calibri"/>
                <a:cs typeface="Calibri"/>
              </a:rPr>
              <a:t>D</a:t>
            </a:r>
            <a:r>
              <a:rPr dirty="0" sz="2650" spc="-15">
                <a:latin typeface="Calibri"/>
                <a:cs typeface="Calibri"/>
              </a:rPr>
              <a:t>-</a:t>
            </a:r>
            <a:r>
              <a:rPr dirty="0" sz="2650" spc="10">
                <a:latin typeface="Calibri"/>
                <a:cs typeface="Calibri"/>
              </a:rPr>
              <a:t>1</a:t>
            </a:r>
            <a:r>
              <a:rPr dirty="0" sz="2650" spc="-10">
                <a:latin typeface="Calibri"/>
                <a:cs typeface="Calibri"/>
              </a:rPr>
              <a:t>9</a:t>
            </a:r>
            <a:r>
              <a:rPr dirty="0" sz="2650" spc="-10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v</a:t>
            </a:r>
            <a:r>
              <a:rPr dirty="0" sz="2650" spc="-70">
                <a:latin typeface="Calibri"/>
                <a:cs typeface="Calibri"/>
              </a:rPr>
              <a:t>a</a:t>
            </a:r>
            <a:r>
              <a:rPr dirty="0" sz="2650" spc="-5">
                <a:latin typeface="Calibri"/>
                <a:cs typeface="Calibri"/>
              </a:rPr>
              <a:t>cc</a:t>
            </a:r>
            <a:r>
              <a:rPr dirty="0" sz="2650" spc="-55">
                <a:latin typeface="Calibri"/>
                <a:cs typeface="Calibri"/>
              </a:rPr>
              <a:t>i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5">
                <a:latin typeface="Calibri"/>
                <a:cs typeface="Calibri"/>
              </a:rPr>
              <a:t>t</a:t>
            </a:r>
            <a:r>
              <a:rPr dirty="0" sz="2650" spc="-50">
                <a:latin typeface="Calibri"/>
                <a:cs typeface="Calibri"/>
              </a:rPr>
              <a:t>i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10">
                <a:latin typeface="Calibri"/>
                <a:cs typeface="Calibri"/>
              </a:rPr>
              <a:t>n</a:t>
            </a:r>
            <a:r>
              <a:rPr dirty="0" sz="2650" spc="-229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t</a:t>
            </a:r>
            <a:r>
              <a:rPr dirty="0" sz="2650" spc="-40">
                <a:latin typeface="Calibri"/>
                <a:cs typeface="Calibri"/>
              </a:rPr>
              <a:t>h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5">
                <a:latin typeface="Calibri"/>
                <a:cs typeface="Calibri"/>
              </a:rPr>
              <a:t>t</a:t>
            </a:r>
            <a:r>
              <a:rPr dirty="0" sz="2650" spc="-125">
                <a:latin typeface="Calibri"/>
                <a:cs typeface="Calibri"/>
              </a:rPr>
              <a:t> </a:t>
            </a:r>
            <a:r>
              <a:rPr dirty="0" sz="2650" spc="-40">
                <a:latin typeface="Calibri"/>
                <a:cs typeface="Calibri"/>
              </a:rPr>
              <a:t>m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-5">
                <a:latin typeface="Calibri"/>
                <a:cs typeface="Calibri"/>
              </a:rPr>
              <a:t>t</a:t>
            </a:r>
            <a:r>
              <a:rPr dirty="0" sz="2650" spc="-45">
                <a:latin typeface="Calibri"/>
                <a:cs typeface="Calibri"/>
              </a:rPr>
              <a:t> 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>
                <a:latin typeface="Calibri"/>
                <a:cs typeface="Calibri"/>
              </a:rPr>
              <a:t>s</a:t>
            </a:r>
            <a:r>
              <a:rPr dirty="0" sz="2650" spc="-5">
                <a:latin typeface="Calibri"/>
                <a:cs typeface="Calibri"/>
              </a:rPr>
              <a:t>e</a:t>
            </a:r>
            <a:r>
              <a:rPr dirty="0" sz="2650" spc="-75">
                <a:latin typeface="Calibri"/>
                <a:cs typeface="Calibri"/>
              </a:rPr>
              <a:t> </a:t>
            </a:r>
            <a:r>
              <a:rPr dirty="0" sz="2650" spc="-40">
                <a:latin typeface="Calibri"/>
                <a:cs typeface="Calibri"/>
              </a:rPr>
              <a:t>d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-15">
                <a:latin typeface="Calibri"/>
                <a:cs typeface="Calibri"/>
              </a:rPr>
              <a:t>f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40">
                <a:latin typeface="Calibri"/>
                <a:cs typeface="Calibri"/>
              </a:rPr>
              <a:t>n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15">
                <a:latin typeface="Calibri"/>
                <a:cs typeface="Calibri"/>
              </a:rPr>
              <a:t>t</a:t>
            </a:r>
            <a:r>
              <a:rPr dirty="0" sz="2650" spc="30">
                <a:latin typeface="Calibri"/>
                <a:cs typeface="Calibri"/>
              </a:rPr>
              <a:t>i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10">
                <a:latin typeface="Calibri"/>
                <a:cs typeface="Calibri"/>
              </a:rPr>
              <a:t>n</a:t>
            </a:r>
            <a:endParaRPr sz="26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spcBef>
                <a:spcPts val="79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135">
                <a:latin typeface="Calibri"/>
                <a:cs typeface="Calibri"/>
              </a:rPr>
              <a:t>To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-20">
                <a:latin typeface="Calibri"/>
                <a:cs typeface="Calibri"/>
              </a:rPr>
              <a:t>date,</a:t>
            </a:r>
            <a:r>
              <a:rPr dirty="0" sz="2650" spc="-55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around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680</a:t>
            </a:r>
            <a:r>
              <a:rPr dirty="0" sz="2650" spc="-95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patients</a:t>
            </a:r>
            <a:r>
              <a:rPr dirty="0" sz="2650" spc="-190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have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-15">
                <a:latin typeface="Calibri"/>
                <a:cs typeface="Calibri"/>
              </a:rPr>
              <a:t>reached</a:t>
            </a:r>
            <a:r>
              <a:rPr dirty="0" sz="2650" spc="-14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90</a:t>
            </a:r>
            <a:r>
              <a:rPr dirty="0" sz="2650" spc="-95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days </a:t>
            </a:r>
            <a:r>
              <a:rPr dirty="0" sz="2650" spc="-20">
                <a:latin typeface="Calibri"/>
                <a:cs typeface="Calibri"/>
              </a:rPr>
              <a:t>post-myocarditis</a:t>
            </a:r>
            <a:r>
              <a:rPr dirty="0" sz="2650" spc="-2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diagnosis</a:t>
            </a:r>
            <a:endParaRPr sz="2650">
              <a:latin typeface="Calibri"/>
              <a:cs typeface="Calibri"/>
            </a:endParaRPr>
          </a:p>
          <a:p>
            <a:pPr lvl="1" marL="703580" indent="-315595">
              <a:lnSpc>
                <a:spcPct val="100000"/>
              </a:lnSpc>
              <a:spcBef>
                <a:spcPts val="820"/>
              </a:spcBef>
              <a:buClr>
                <a:srgbClr val="532E63"/>
              </a:buClr>
              <a:buFont typeface="Arial"/>
              <a:buChar char="•"/>
              <a:tabLst>
                <a:tab pos="703580" algn="l"/>
                <a:tab pos="704215" algn="l"/>
              </a:tabLst>
            </a:pPr>
            <a:r>
              <a:rPr dirty="0" sz="2650">
                <a:latin typeface="Calibri"/>
                <a:cs typeface="Calibri"/>
              </a:rPr>
              <a:t>Of</a:t>
            </a:r>
            <a:r>
              <a:rPr dirty="0" sz="2650" spc="-45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these,</a:t>
            </a:r>
            <a:r>
              <a:rPr dirty="0" sz="2650" spc="-55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282</a:t>
            </a:r>
            <a:r>
              <a:rPr dirty="0" sz="2650" spc="-95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(41%)</a:t>
            </a:r>
            <a:r>
              <a:rPr dirty="0" sz="2650" spc="-195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have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received</a:t>
            </a:r>
            <a:r>
              <a:rPr dirty="0" sz="2650" spc="-22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at</a:t>
            </a:r>
            <a:r>
              <a:rPr dirty="0" sz="2650" spc="-120">
                <a:latin typeface="Calibri"/>
                <a:cs typeface="Calibri"/>
              </a:rPr>
              <a:t> </a:t>
            </a:r>
            <a:r>
              <a:rPr dirty="0" sz="2650" spc="-5">
                <a:latin typeface="Calibri"/>
                <a:cs typeface="Calibri"/>
              </a:rPr>
              <a:t>least</a:t>
            </a:r>
            <a:r>
              <a:rPr dirty="0" sz="2650" spc="-120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one</a:t>
            </a:r>
            <a:r>
              <a:rPr dirty="0" sz="2650" spc="10">
                <a:latin typeface="Calibri"/>
                <a:cs typeface="Calibri"/>
              </a:rPr>
              <a:t> </a:t>
            </a:r>
            <a:r>
              <a:rPr dirty="0" sz="2650" spc="-35">
                <a:latin typeface="Calibri"/>
                <a:cs typeface="Calibri"/>
              </a:rPr>
              <a:t>phone</a:t>
            </a:r>
            <a:r>
              <a:rPr dirty="0" sz="2650" spc="10">
                <a:latin typeface="Calibri"/>
                <a:cs typeface="Calibri"/>
              </a:rPr>
              <a:t> </a:t>
            </a:r>
            <a:r>
              <a:rPr dirty="0" sz="2650" spc="5">
                <a:latin typeface="Calibri"/>
                <a:cs typeface="Calibri"/>
              </a:rPr>
              <a:t>call</a:t>
            </a:r>
            <a:endParaRPr sz="2650">
              <a:latin typeface="Calibri"/>
              <a:cs typeface="Calibri"/>
            </a:endParaRPr>
          </a:p>
          <a:p>
            <a:pPr marL="1303020" marR="748665" indent="-457200">
              <a:lnSpc>
                <a:spcPts val="2560"/>
              </a:lnSpc>
              <a:spcBef>
                <a:spcPts val="1260"/>
              </a:spcBef>
              <a:tabLst>
                <a:tab pos="1302385" algn="l"/>
              </a:tabLst>
            </a:pPr>
            <a:r>
              <a:rPr dirty="0" sz="2400">
                <a:solidFill>
                  <a:srgbClr val="9A3B26"/>
                </a:solidFill>
                <a:latin typeface="Calibri"/>
                <a:cs typeface="Calibri"/>
              </a:rPr>
              <a:t>‒	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 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28</a:t>
            </a:r>
            <a:r>
              <a:rPr dirty="0" sz="2400">
                <a:latin typeface="Calibri"/>
                <a:cs typeface="Calibri"/>
              </a:rPr>
              <a:t>2 </a:t>
            </a:r>
            <a:r>
              <a:rPr dirty="0" sz="2400" spc="15">
                <a:latin typeface="Calibri"/>
                <a:cs typeface="Calibri"/>
              </a:rPr>
              <a:t>p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ie</a:t>
            </a:r>
            <a:r>
              <a:rPr dirty="0" sz="2400" spc="20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w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35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25">
                <a:latin typeface="Calibri"/>
                <a:cs typeface="Calibri"/>
              </a:rPr>
              <a:t>c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i</a:t>
            </a:r>
            <a:r>
              <a:rPr dirty="0" sz="2400" spc="35">
                <a:latin typeface="Calibri"/>
                <a:cs typeface="Calibri"/>
              </a:rPr>
              <a:t>v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c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ll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16</a:t>
            </a:r>
            <a:r>
              <a:rPr dirty="0" sz="2400">
                <a:latin typeface="Calibri"/>
                <a:cs typeface="Calibri"/>
              </a:rPr>
              <a:t>8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20">
                <a:latin typeface="Calibri"/>
                <a:cs typeface="Calibri"/>
              </a:rPr>
              <a:t>60</a:t>
            </a:r>
            <a:r>
              <a:rPr dirty="0" sz="2400" spc="-40">
                <a:latin typeface="Calibri"/>
                <a:cs typeface="Calibri"/>
              </a:rPr>
              <a:t>%</a:t>
            </a:r>
            <a:r>
              <a:rPr dirty="0" sz="2400">
                <a:latin typeface="Calibri"/>
                <a:cs typeface="Calibri"/>
              </a:rPr>
              <a:t>)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c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15">
                <a:latin typeface="Calibri"/>
                <a:cs typeface="Calibri"/>
              </a:rPr>
              <a:t>p</a:t>
            </a:r>
            <a:r>
              <a:rPr dirty="0" sz="2400" spc="5">
                <a:latin typeface="Calibri"/>
                <a:cs typeface="Calibri"/>
              </a:rPr>
              <a:t>le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0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e  </a:t>
            </a:r>
            <a:r>
              <a:rPr dirty="0" sz="2400" spc="5">
                <a:latin typeface="Calibri"/>
                <a:cs typeface="Calibri"/>
              </a:rPr>
              <a:t>survey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67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(24%)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were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unreachable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declined</a:t>
            </a:r>
            <a:r>
              <a:rPr dirty="0" sz="2400" spc="-1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participate</a:t>
            </a:r>
            <a:endParaRPr sz="2400">
              <a:latin typeface="Calibri"/>
              <a:cs typeface="Calibri"/>
            </a:endParaRPr>
          </a:p>
          <a:p>
            <a:pPr lvl="2" marL="1760220" marR="1051560" indent="-457200">
              <a:lnSpc>
                <a:spcPts val="2560"/>
              </a:lnSpc>
              <a:spcBef>
                <a:spcPts val="1280"/>
              </a:spcBef>
              <a:buSzPct val="79166"/>
              <a:buFont typeface="Wingdings"/>
              <a:buChar char=""/>
              <a:tabLst>
                <a:tab pos="1759585" algn="l"/>
                <a:tab pos="1760220" algn="l"/>
              </a:tabLst>
            </a:pPr>
            <a:r>
              <a:rPr dirty="0" sz="2400" spc="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168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patients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surveyed,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132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(79%)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provided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cardiologist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or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5">
                <a:latin typeface="Calibri"/>
                <a:cs typeface="Calibri"/>
              </a:rPr>
              <a:t>l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15">
                <a:latin typeface="Calibri"/>
                <a:cs typeface="Calibri"/>
              </a:rPr>
              <a:t>h</a:t>
            </a:r>
            <a:r>
              <a:rPr dirty="0" sz="2400" spc="20">
                <a:latin typeface="Calibri"/>
                <a:cs typeface="Calibri"/>
              </a:rPr>
              <a:t>c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p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 spc="35">
                <a:latin typeface="Calibri"/>
                <a:cs typeface="Calibri"/>
              </a:rPr>
              <a:t>v</a:t>
            </a:r>
            <a:r>
              <a:rPr dirty="0" sz="2400" spc="5">
                <a:latin typeface="Calibri"/>
                <a:cs typeface="Calibri"/>
              </a:rPr>
              <a:t>i</a:t>
            </a:r>
            <a:r>
              <a:rPr dirty="0" sz="2400" spc="15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c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 spc="15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2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i</a:t>
            </a:r>
            <a:r>
              <a:rPr dirty="0" sz="2400" spc="15">
                <a:latin typeface="Calibri"/>
                <a:cs typeface="Calibri"/>
              </a:rPr>
              <a:t>n</a:t>
            </a:r>
            <a:r>
              <a:rPr dirty="0" sz="2400" spc="-95">
                <a:latin typeface="Calibri"/>
                <a:cs typeface="Calibri"/>
              </a:rPr>
              <a:t>f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i</a:t>
            </a:r>
            <a:r>
              <a:rPr dirty="0" sz="2400" spc="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lvl="3" marL="2217420" indent="-457200">
              <a:lnSpc>
                <a:spcPct val="100000"/>
              </a:lnSpc>
              <a:spcBef>
                <a:spcPts val="930"/>
              </a:spcBef>
              <a:buSzPct val="82500"/>
              <a:buFont typeface="Courier New"/>
              <a:buChar char="o"/>
              <a:tabLst>
                <a:tab pos="2216785" algn="l"/>
                <a:tab pos="2217420" algn="l"/>
              </a:tabLst>
            </a:pPr>
            <a:r>
              <a:rPr dirty="0" sz="2000" spc="15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the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132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cardiologist</a:t>
            </a:r>
            <a:r>
              <a:rPr dirty="0" sz="2000" spc="-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healthcare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providers,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26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have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completed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survey</a:t>
            </a:r>
            <a:endParaRPr sz="2000">
              <a:latin typeface="Calibri"/>
              <a:cs typeface="Calibri"/>
            </a:endParaRPr>
          </a:p>
          <a:p>
            <a:pPr lvl="3" marL="2217420" indent="-457200">
              <a:lnSpc>
                <a:spcPct val="100000"/>
              </a:lnSpc>
              <a:spcBef>
                <a:spcPts val="960"/>
              </a:spcBef>
              <a:buSzPct val="82500"/>
              <a:buFont typeface="Courier New"/>
              <a:buChar char="o"/>
              <a:tabLst>
                <a:tab pos="2216785" algn="l"/>
                <a:tab pos="2217420" algn="l"/>
              </a:tabLst>
            </a:pPr>
            <a:r>
              <a:rPr dirty="0" sz="2000" spc="30">
                <a:latin typeface="Calibri"/>
                <a:cs typeface="Calibri"/>
              </a:rPr>
              <a:t>R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ma</a:t>
            </a:r>
            <a:r>
              <a:rPr dirty="0" sz="2000" spc="20">
                <a:latin typeface="Calibri"/>
                <a:cs typeface="Calibri"/>
              </a:rPr>
              <a:t>i</a:t>
            </a:r>
            <a:r>
              <a:rPr dirty="0" sz="2000" spc="-15">
                <a:latin typeface="Calibri"/>
                <a:cs typeface="Calibri"/>
              </a:rPr>
              <a:t>n</a:t>
            </a:r>
            <a:r>
              <a:rPr dirty="0" sz="2000" spc="20">
                <a:latin typeface="Calibri"/>
                <a:cs typeface="Calibri"/>
              </a:rPr>
              <a:t>i</a:t>
            </a:r>
            <a:r>
              <a:rPr dirty="0" sz="2000" spc="-1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10</a:t>
            </a:r>
            <a:r>
              <a:rPr dirty="0" sz="2000">
                <a:latin typeface="Calibri"/>
                <a:cs typeface="Calibri"/>
              </a:rPr>
              <a:t>6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30">
                <a:latin typeface="Calibri"/>
                <a:cs typeface="Calibri"/>
              </a:rPr>
              <a:t>c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1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b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i</a:t>
            </a:r>
            <a:r>
              <a:rPr dirty="0" sz="2000" spc="-1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c</a:t>
            </a:r>
            <a:r>
              <a:rPr dirty="0" sz="2000" spc="-15">
                <a:latin typeface="Calibri"/>
                <a:cs typeface="Calibri"/>
              </a:rPr>
              <a:t>on</a:t>
            </a:r>
            <a:r>
              <a:rPr dirty="0" sz="2000" spc="-3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0">
                <a:latin typeface="Calibri"/>
                <a:cs typeface="Calibri"/>
              </a:rPr>
              <a:t>c</a:t>
            </a:r>
            <a:r>
              <a:rPr dirty="0" sz="2000" spc="-3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905" y="6223062"/>
            <a:ext cx="68491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https://www.cdc.gov/coronavirus/2019-ncov/vaccines/safety/myo-outcomes.html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6234"/>
            <a:ext cx="1908175" cy="5988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10">
                <a:solidFill>
                  <a:srgbClr val="203864"/>
                </a:solidFill>
                <a:latin typeface="Calibri"/>
                <a:cs typeface="Calibri"/>
              </a:rPr>
              <a:t>Summary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17227"/>
            <a:ext cx="10394315" cy="31915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16865" marR="558800" indent="-304800">
              <a:lnSpc>
                <a:spcPts val="2880"/>
              </a:lnSpc>
              <a:spcBef>
                <a:spcPts val="434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26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6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650" spc="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rare</a:t>
            </a:r>
            <a:r>
              <a:rPr dirty="0" sz="26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but</a:t>
            </a:r>
            <a:r>
              <a:rPr dirty="0" sz="265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important</a:t>
            </a:r>
            <a:r>
              <a:rPr dirty="0" sz="2650" spc="1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adverse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event</a:t>
            </a:r>
            <a:r>
              <a:rPr dirty="0" sz="2650" spc="1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following</a:t>
            </a:r>
            <a:r>
              <a:rPr dirty="0" sz="2650" spc="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002060"/>
                </a:solidFill>
                <a:latin typeface="Calibri"/>
                <a:cs typeface="Calibri"/>
              </a:rPr>
              <a:t>COVID-19 </a:t>
            </a:r>
            <a:r>
              <a:rPr dirty="0" sz="2650" spc="-5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vaccination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5DAA"/>
              </a:buClr>
              <a:buFont typeface="Wingdings"/>
              <a:buChar char=""/>
            </a:pPr>
            <a:endParaRPr sz="37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Not</a:t>
            </a:r>
            <a:r>
              <a:rPr dirty="0" sz="265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all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 myocarditis</a:t>
            </a:r>
            <a:r>
              <a:rPr dirty="0" sz="26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6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65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same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5DAA"/>
              </a:buClr>
              <a:buFont typeface="Wingdings"/>
              <a:buChar char=""/>
            </a:pPr>
            <a:endParaRPr sz="37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Early</a:t>
            </a:r>
            <a:r>
              <a:rPr dirty="0" sz="265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follow-up</a:t>
            </a:r>
            <a:r>
              <a:rPr dirty="0" sz="2650" spc="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results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650" spc="1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002060"/>
                </a:solidFill>
                <a:latin typeface="Calibri"/>
                <a:cs typeface="Calibri"/>
              </a:rPr>
              <a:t>COVID-19</a:t>
            </a:r>
            <a:r>
              <a:rPr dirty="0" sz="26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vaccine-associated</a:t>
            </a:r>
            <a:r>
              <a:rPr dirty="0" sz="2650" spc="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sparse</a:t>
            </a:r>
            <a:endParaRPr sz="2650">
              <a:latin typeface="Calibri"/>
              <a:cs typeface="Calibri"/>
            </a:endParaRPr>
          </a:p>
          <a:p>
            <a:pPr lvl="1" marL="703580" indent="-234315">
              <a:lnSpc>
                <a:spcPct val="100000"/>
              </a:lnSpc>
              <a:spcBef>
                <a:spcPts val="180"/>
              </a:spcBef>
              <a:buClr>
                <a:srgbClr val="532E63"/>
              </a:buClr>
              <a:buFont typeface="Arial"/>
              <a:buChar char="•"/>
              <a:tabLst>
                <a:tab pos="704215" algn="l"/>
              </a:tabLst>
            </a:pPr>
            <a:r>
              <a:rPr dirty="0" sz="2650" spc="-10">
                <a:solidFill>
                  <a:srgbClr val="002060"/>
                </a:solidFill>
                <a:latin typeface="Calibri"/>
                <a:cs typeface="Calibri"/>
              </a:rPr>
              <a:t>Ongoing</a:t>
            </a:r>
            <a:r>
              <a:rPr dirty="0" sz="2650" spc="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002060"/>
                </a:solidFill>
                <a:latin typeface="Calibri"/>
                <a:cs typeface="Calibri"/>
              </a:rPr>
              <a:t>follow-up</a:t>
            </a:r>
            <a:r>
              <a:rPr dirty="0" sz="2650" spc="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1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6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002060"/>
                </a:solidFill>
                <a:latin typeface="Calibri"/>
                <a:cs typeface="Calibri"/>
              </a:rPr>
              <a:t>progress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59118"/>
            <a:ext cx="12192000" cy="1188720"/>
            <a:chOff x="0" y="5659118"/>
            <a:chExt cx="12192000" cy="1188720"/>
          </a:xfrm>
        </p:grpSpPr>
        <p:sp>
          <p:nvSpPr>
            <p:cNvPr id="3" name="object 3"/>
            <p:cNvSpPr/>
            <p:nvPr/>
          </p:nvSpPr>
          <p:spPr>
            <a:xfrm>
              <a:off x="0" y="5669279"/>
              <a:ext cx="676910" cy="1178560"/>
            </a:xfrm>
            <a:custGeom>
              <a:avLst/>
              <a:gdLst/>
              <a:ahLst/>
              <a:cxnLst/>
              <a:rect l="l" t="t" r="r" b="b"/>
              <a:pathLst>
                <a:path w="676910" h="1178559">
                  <a:moveTo>
                    <a:pt x="482564" y="1178558"/>
                  </a:moveTo>
                  <a:lnTo>
                    <a:pt x="0" y="1178558"/>
                  </a:lnTo>
                  <a:lnTo>
                    <a:pt x="0" y="0"/>
                  </a:lnTo>
                  <a:lnTo>
                    <a:pt x="676737" y="0"/>
                  </a:lnTo>
                  <a:lnTo>
                    <a:pt x="482564" y="1178558"/>
                  </a:lnTo>
                  <a:close/>
                </a:path>
              </a:pathLst>
            </a:custGeom>
            <a:solidFill>
              <a:srgbClr val="286C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4169" y="5669280"/>
              <a:ext cx="1184275" cy="1178560"/>
            </a:xfrm>
            <a:custGeom>
              <a:avLst/>
              <a:gdLst/>
              <a:ahLst/>
              <a:cxnLst/>
              <a:rect l="l" t="t" r="r" b="b"/>
              <a:pathLst>
                <a:path w="1184275" h="1178559">
                  <a:moveTo>
                    <a:pt x="708969" y="1178558"/>
                  </a:moveTo>
                  <a:lnTo>
                    <a:pt x="0" y="1178558"/>
                  </a:lnTo>
                  <a:lnTo>
                    <a:pt x="191792" y="0"/>
                  </a:lnTo>
                  <a:lnTo>
                    <a:pt x="1184277" y="0"/>
                  </a:lnTo>
                  <a:lnTo>
                    <a:pt x="708969" y="1178558"/>
                  </a:lnTo>
                  <a:close/>
                </a:path>
              </a:pathLst>
            </a:custGeom>
            <a:solidFill>
              <a:srgbClr val="005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3254" y="5669280"/>
              <a:ext cx="1956435" cy="1178560"/>
            </a:xfrm>
            <a:custGeom>
              <a:avLst/>
              <a:gdLst/>
              <a:ahLst/>
              <a:cxnLst/>
              <a:rect l="l" t="t" r="r" b="b"/>
              <a:pathLst>
                <a:path w="1956435" h="1178559">
                  <a:moveTo>
                    <a:pt x="1065156" y="1178558"/>
                  </a:moveTo>
                  <a:lnTo>
                    <a:pt x="0" y="1178558"/>
                  </a:lnTo>
                  <a:lnTo>
                    <a:pt x="490795" y="0"/>
                  </a:lnTo>
                  <a:lnTo>
                    <a:pt x="1956210" y="0"/>
                  </a:lnTo>
                  <a:lnTo>
                    <a:pt x="1065156" y="1178558"/>
                  </a:lnTo>
                  <a:close/>
                </a:path>
              </a:pathLst>
            </a:custGeom>
            <a:solidFill>
              <a:srgbClr val="3A71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09997" y="5669280"/>
              <a:ext cx="2132965" cy="1178560"/>
            </a:xfrm>
            <a:custGeom>
              <a:avLst/>
              <a:gdLst/>
              <a:ahLst/>
              <a:cxnLst/>
              <a:rect l="l" t="t" r="r" b="b"/>
              <a:pathLst>
                <a:path w="2132965" h="1178559">
                  <a:moveTo>
                    <a:pt x="908020" y="1178558"/>
                  </a:moveTo>
                  <a:lnTo>
                    <a:pt x="0" y="1178558"/>
                  </a:lnTo>
                  <a:lnTo>
                    <a:pt x="883908" y="0"/>
                  </a:lnTo>
                  <a:lnTo>
                    <a:pt x="2132626" y="0"/>
                  </a:lnTo>
                  <a:lnTo>
                    <a:pt x="908020" y="1178558"/>
                  </a:lnTo>
                  <a:close/>
                </a:path>
              </a:pathLst>
            </a:custGeom>
            <a:solidFill>
              <a:srgbClr val="005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98927" y="5669280"/>
              <a:ext cx="1703705" cy="1179195"/>
            </a:xfrm>
            <a:custGeom>
              <a:avLst/>
              <a:gdLst/>
              <a:ahLst/>
              <a:cxnLst/>
              <a:rect l="l" t="t" r="r" b="b"/>
              <a:pathLst>
                <a:path w="1703704" h="1179195">
                  <a:moveTo>
                    <a:pt x="1703387" y="12"/>
                  </a:moveTo>
                  <a:lnTo>
                    <a:pt x="1255636" y="12"/>
                  </a:lnTo>
                  <a:lnTo>
                    <a:pt x="632015" y="589292"/>
                  </a:lnTo>
                  <a:lnTo>
                    <a:pt x="1255636" y="0"/>
                  </a:lnTo>
                  <a:lnTo>
                    <a:pt x="1243660" y="0"/>
                  </a:lnTo>
                  <a:lnTo>
                    <a:pt x="0" y="1178572"/>
                  </a:lnTo>
                  <a:lnTo>
                    <a:pt x="8394" y="1178572"/>
                  </a:lnTo>
                  <a:lnTo>
                    <a:pt x="328688" y="1178560"/>
                  </a:lnTo>
                  <a:lnTo>
                    <a:pt x="1703387" y="12"/>
                  </a:lnTo>
                  <a:close/>
                </a:path>
              </a:pathLst>
            </a:custGeom>
            <a:solidFill>
              <a:srgbClr val="3A71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22834" y="5669279"/>
              <a:ext cx="3776345" cy="1178560"/>
            </a:xfrm>
            <a:custGeom>
              <a:avLst/>
              <a:gdLst/>
              <a:ahLst/>
              <a:cxnLst/>
              <a:rect l="l" t="t" r="r" b="b"/>
              <a:pathLst>
                <a:path w="3776345" h="1178559">
                  <a:moveTo>
                    <a:pt x="1714247" y="1178558"/>
                  </a:moveTo>
                  <a:lnTo>
                    <a:pt x="0" y="1178558"/>
                  </a:lnTo>
                  <a:lnTo>
                    <a:pt x="1375895" y="0"/>
                  </a:lnTo>
                  <a:lnTo>
                    <a:pt x="3776299" y="0"/>
                  </a:lnTo>
                  <a:lnTo>
                    <a:pt x="1714247" y="1178558"/>
                  </a:lnTo>
                  <a:close/>
                </a:path>
              </a:pathLst>
            </a:custGeom>
            <a:solidFill>
              <a:srgbClr val="0E6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98805" y="5669279"/>
              <a:ext cx="3392170" cy="1178560"/>
            </a:xfrm>
            <a:custGeom>
              <a:avLst/>
              <a:gdLst/>
              <a:ahLst/>
              <a:cxnLst/>
              <a:rect l="l" t="t" r="r" b="b"/>
              <a:pathLst>
                <a:path w="3392170" h="1178559">
                  <a:moveTo>
                    <a:pt x="950038" y="1178558"/>
                  </a:moveTo>
                  <a:lnTo>
                    <a:pt x="0" y="1178558"/>
                  </a:lnTo>
                  <a:lnTo>
                    <a:pt x="2076349" y="0"/>
                  </a:lnTo>
                  <a:lnTo>
                    <a:pt x="3392101" y="0"/>
                  </a:lnTo>
                  <a:lnTo>
                    <a:pt x="950038" y="1178558"/>
                  </a:lnTo>
                  <a:close/>
                </a:path>
              </a:pathLst>
            </a:custGeom>
            <a:solidFill>
              <a:srgbClr val="005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33191" y="5669279"/>
              <a:ext cx="6151880" cy="1178560"/>
            </a:xfrm>
            <a:custGeom>
              <a:avLst/>
              <a:gdLst/>
              <a:ahLst/>
              <a:cxnLst/>
              <a:rect l="l" t="t" r="r" b="b"/>
              <a:pathLst>
                <a:path w="6151880" h="1178559">
                  <a:moveTo>
                    <a:pt x="6151269" y="1178558"/>
                  </a:moveTo>
                  <a:lnTo>
                    <a:pt x="0" y="1178558"/>
                  </a:lnTo>
                  <a:lnTo>
                    <a:pt x="2420622" y="0"/>
                  </a:lnTo>
                  <a:lnTo>
                    <a:pt x="6151269" y="0"/>
                  </a:lnTo>
                  <a:lnTo>
                    <a:pt x="6151269" y="1178558"/>
                  </a:lnTo>
                  <a:close/>
                </a:path>
              </a:pathLst>
            </a:custGeom>
            <a:solidFill>
              <a:srgbClr val="005D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7745" y="5776248"/>
              <a:ext cx="1688914" cy="968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1645" y="6067450"/>
              <a:ext cx="646803" cy="4637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7770" y="5776271"/>
              <a:ext cx="1688913" cy="968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1670" y="6067467"/>
              <a:ext cx="646816" cy="4637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59120"/>
              <a:ext cx="12192000" cy="11887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659118"/>
              <a:ext cx="701040" cy="1188720"/>
            </a:xfrm>
            <a:custGeom>
              <a:avLst/>
              <a:gdLst/>
              <a:ahLst/>
              <a:cxnLst/>
              <a:rect l="l" t="t" r="r" b="b"/>
              <a:pathLst>
                <a:path w="701040" h="1188720">
                  <a:moveTo>
                    <a:pt x="700874" y="0"/>
                  </a:moveTo>
                  <a:lnTo>
                    <a:pt x="0" y="0"/>
                  </a:lnTo>
                  <a:lnTo>
                    <a:pt x="0" y="1188224"/>
                  </a:lnTo>
                  <a:lnTo>
                    <a:pt x="582066" y="1188224"/>
                  </a:lnTo>
                  <a:lnTo>
                    <a:pt x="7008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7196" y="5659118"/>
              <a:ext cx="1148080" cy="1188720"/>
            </a:xfrm>
            <a:custGeom>
              <a:avLst/>
              <a:gdLst/>
              <a:ahLst/>
              <a:cxnLst/>
              <a:rect l="l" t="t" r="r" b="b"/>
              <a:pathLst>
                <a:path w="1148080" h="1188720">
                  <a:moveTo>
                    <a:pt x="1148016" y="0"/>
                  </a:moveTo>
                  <a:lnTo>
                    <a:pt x="119138" y="0"/>
                  </a:lnTo>
                  <a:lnTo>
                    <a:pt x="0" y="1188224"/>
                  </a:lnTo>
                  <a:lnTo>
                    <a:pt x="859790" y="1188224"/>
                  </a:lnTo>
                  <a:lnTo>
                    <a:pt x="1148016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68394" y="5659118"/>
              <a:ext cx="1798320" cy="1188720"/>
            </a:xfrm>
            <a:custGeom>
              <a:avLst/>
              <a:gdLst/>
              <a:ahLst/>
              <a:cxnLst/>
              <a:rect l="l" t="t" r="r" b="b"/>
              <a:pathLst>
                <a:path w="1798320" h="1188720">
                  <a:moveTo>
                    <a:pt x="1798142" y="0"/>
                  </a:moveTo>
                  <a:lnTo>
                    <a:pt x="290918" y="0"/>
                  </a:lnTo>
                  <a:lnTo>
                    <a:pt x="0" y="1188224"/>
                  </a:lnTo>
                  <a:lnTo>
                    <a:pt x="1254404" y="1188224"/>
                  </a:lnTo>
                  <a:lnTo>
                    <a:pt x="1798142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04714" y="5659118"/>
              <a:ext cx="1818639" cy="1188720"/>
            </a:xfrm>
            <a:custGeom>
              <a:avLst/>
              <a:gdLst/>
              <a:ahLst/>
              <a:cxnLst/>
              <a:rect l="l" t="t" r="r" b="b"/>
              <a:pathLst>
                <a:path w="1818639" h="1188720">
                  <a:moveTo>
                    <a:pt x="1818525" y="0"/>
                  </a:moveTo>
                  <a:lnTo>
                    <a:pt x="543674" y="0"/>
                  </a:lnTo>
                  <a:lnTo>
                    <a:pt x="0" y="1188224"/>
                  </a:lnTo>
                  <a:lnTo>
                    <a:pt x="1061415" y="1188224"/>
                  </a:lnTo>
                  <a:lnTo>
                    <a:pt x="1818525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68309" y="5659118"/>
              <a:ext cx="1259840" cy="1188720"/>
            </a:xfrm>
            <a:custGeom>
              <a:avLst/>
              <a:gdLst/>
              <a:ahLst/>
              <a:cxnLst/>
              <a:rect l="l" t="t" r="r" b="b"/>
              <a:pathLst>
                <a:path w="1259839" h="1188720">
                  <a:moveTo>
                    <a:pt x="1259687" y="0"/>
                  </a:moveTo>
                  <a:lnTo>
                    <a:pt x="764260" y="0"/>
                  </a:lnTo>
                  <a:lnTo>
                    <a:pt x="0" y="1188224"/>
                  </a:lnTo>
                  <a:lnTo>
                    <a:pt x="416852" y="1188224"/>
                  </a:lnTo>
                  <a:lnTo>
                    <a:pt x="1259687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03606" y="5659118"/>
              <a:ext cx="3312160" cy="1188720"/>
            </a:xfrm>
            <a:custGeom>
              <a:avLst/>
              <a:gdLst/>
              <a:ahLst/>
              <a:cxnLst/>
              <a:rect l="l" t="t" r="r" b="b"/>
              <a:pathLst>
                <a:path w="3312159" h="1188720">
                  <a:moveTo>
                    <a:pt x="3311855" y="0"/>
                  </a:moveTo>
                  <a:lnTo>
                    <a:pt x="840066" y="0"/>
                  </a:lnTo>
                  <a:lnTo>
                    <a:pt x="0" y="1188224"/>
                  </a:lnTo>
                  <a:lnTo>
                    <a:pt x="2058073" y="1188224"/>
                  </a:lnTo>
                  <a:lnTo>
                    <a:pt x="3311855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110476" y="5659118"/>
              <a:ext cx="2560320" cy="1188720"/>
            </a:xfrm>
            <a:custGeom>
              <a:avLst/>
              <a:gdLst/>
              <a:ahLst/>
              <a:cxnLst/>
              <a:rect l="l" t="t" r="r" b="b"/>
              <a:pathLst>
                <a:path w="2560320" h="1188720">
                  <a:moveTo>
                    <a:pt x="2560002" y="0"/>
                  </a:moveTo>
                  <a:lnTo>
                    <a:pt x="1261211" y="0"/>
                  </a:lnTo>
                  <a:lnTo>
                    <a:pt x="0" y="1188224"/>
                  </a:lnTo>
                  <a:lnTo>
                    <a:pt x="1083970" y="1188224"/>
                  </a:lnTo>
                  <a:lnTo>
                    <a:pt x="2560002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5659120"/>
              <a:ext cx="6248017" cy="11882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3840" y="5791200"/>
              <a:ext cx="1666239" cy="955039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9606" y="233679"/>
            <a:ext cx="4617730" cy="4522123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91357" y="285155"/>
            <a:ext cx="23774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0">
                <a:solidFill>
                  <a:srgbClr val="203864"/>
                </a:solidFill>
                <a:latin typeface="Calibri"/>
                <a:cs typeface="Calibri"/>
              </a:rPr>
              <a:t>Thank</a:t>
            </a:r>
            <a:r>
              <a:rPr dirty="0" sz="4000" spc="-18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03864"/>
                </a:solidFill>
                <a:latin typeface="Calibri"/>
                <a:cs typeface="Calibri"/>
              </a:rPr>
              <a:t>you!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364" y="1727875"/>
            <a:ext cx="8623935" cy="3689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>
              <a:lnSpc>
                <a:spcPts val="2190"/>
              </a:lnSpc>
              <a:spcBef>
                <a:spcPts val="90"/>
              </a:spcBef>
            </a:pP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Acknowledgments:</a:t>
            </a:r>
            <a:endParaRPr sz="1850">
              <a:latin typeface="Calibri"/>
              <a:cs typeface="Calibri"/>
            </a:endParaRPr>
          </a:p>
          <a:p>
            <a:pPr marL="640080" indent="-284480">
              <a:lnSpc>
                <a:spcPts val="2160"/>
              </a:lnSpc>
              <a:buFont typeface="Arial"/>
              <a:buChar char="•"/>
              <a:tabLst>
                <a:tab pos="639445" algn="l"/>
                <a:tab pos="640080" algn="l"/>
              </a:tabLst>
            </a:pP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CDC</a:t>
            </a:r>
            <a:r>
              <a:rPr dirty="0" sz="18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002060"/>
                </a:solidFill>
                <a:latin typeface="Calibri"/>
                <a:cs typeface="Calibri"/>
              </a:rPr>
              <a:t>COVID-19</a:t>
            </a:r>
            <a:r>
              <a:rPr dirty="0" sz="1850" spc="-1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Vaccine</a:t>
            </a:r>
            <a:r>
              <a:rPr dirty="0" sz="1850" spc="-1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55">
                <a:solidFill>
                  <a:srgbClr val="002060"/>
                </a:solidFill>
                <a:latin typeface="Calibri"/>
                <a:cs typeface="Calibri"/>
              </a:rPr>
              <a:t>Task</a:t>
            </a:r>
            <a:r>
              <a:rPr dirty="0" sz="185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002060"/>
                </a:solidFill>
                <a:latin typeface="Calibri"/>
                <a:cs typeface="Calibri"/>
              </a:rPr>
              <a:t>Force,</a:t>
            </a:r>
            <a:r>
              <a:rPr dirty="0" sz="1850" spc="-1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Vaccine</a:t>
            </a:r>
            <a:r>
              <a:rPr dirty="0" sz="1850" spc="-2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Safety</a:t>
            </a:r>
            <a:r>
              <a:rPr dirty="0" sz="18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65">
                <a:solidFill>
                  <a:srgbClr val="002060"/>
                </a:solidFill>
                <a:latin typeface="Calibri"/>
                <a:cs typeface="Calibri"/>
              </a:rPr>
              <a:t>Team</a:t>
            </a:r>
            <a:endParaRPr sz="1850">
              <a:latin typeface="Calibri"/>
              <a:cs typeface="Calibri"/>
            </a:endParaRPr>
          </a:p>
          <a:p>
            <a:pPr marL="640080" indent="-285115">
              <a:lnSpc>
                <a:spcPts val="216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Clinical</a:t>
            </a:r>
            <a:r>
              <a:rPr dirty="0" sz="185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Immunization</a:t>
            </a:r>
            <a:r>
              <a:rPr dirty="0" sz="1850" spc="-1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Safety</a:t>
            </a:r>
            <a:r>
              <a:rPr dirty="0" sz="1850" spc="-1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Assessment</a:t>
            </a:r>
            <a:r>
              <a:rPr dirty="0" sz="18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5">
                <a:solidFill>
                  <a:srgbClr val="002060"/>
                </a:solidFill>
                <a:latin typeface="Calibri"/>
                <a:cs typeface="Calibri"/>
              </a:rPr>
              <a:t>Project</a:t>
            </a:r>
            <a:endParaRPr sz="1850">
              <a:latin typeface="Calibri"/>
              <a:cs typeface="Calibri"/>
            </a:endParaRPr>
          </a:p>
          <a:p>
            <a:pPr marL="640080" indent="-285115">
              <a:lnSpc>
                <a:spcPts val="216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 sz="1850" spc="-75">
                <a:solidFill>
                  <a:srgbClr val="002060"/>
                </a:solidFill>
                <a:latin typeface="Calibri"/>
                <a:cs typeface="Calibri"/>
              </a:rPr>
              <a:t>Tom</a:t>
            </a:r>
            <a:r>
              <a:rPr dirty="0" sz="185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Shimabukuro,</a:t>
            </a:r>
            <a:r>
              <a:rPr dirty="0" sz="1850" spc="-1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John</a:t>
            </a:r>
            <a:r>
              <a:rPr dirty="0" sz="18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002060"/>
                </a:solidFill>
                <a:latin typeface="Calibri"/>
                <a:cs typeface="Calibri"/>
              </a:rPr>
              <a:t>Su,</a:t>
            </a:r>
            <a:r>
              <a:rPr dirty="0" sz="185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CDC</a:t>
            </a:r>
            <a:r>
              <a:rPr dirty="0" sz="18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Vaccine</a:t>
            </a:r>
            <a:r>
              <a:rPr dirty="0" sz="1850" spc="-1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55">
                <a:solidFill>
                  <a:srgbClr val="002060"/>
                </a:solidFill>
                <a:latin typeface="Calibri"/>
                <a:cs typeface="Calibri"/>
              </a:rPr>
              <a:t>Task</a:t>
            </a:r>
            <a:r>
              <a:rPr dirty="0" sz="185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002060"/>
                </a:solidFill>
                <a:latin typeface="Calibri"/>
                <a:cs typeface="Calibri"/>
              </a:rPr>
              <a:t>Force</a:t>
            </a:r>
            <a:endParaRPr sz="1850">
              <a:latin typeface="Calibri"/>
              <a:cs typeface="Calibri"/>
            </a:endParaRPr>
          </a:p>
          <a:p>
            <a:pPr marL="640080" indent="-285115">
              <a:lnSpc>
                <a:spcPts val="216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 sz="1850" spc="-15">
                <a:solidFill>
                  <a:srgbClr val="002060"/>
                </a:solidFill>
                <a:latin typeface="Calibri"/>
                <a:cs typeface="Calibri"/>
              </a:rPr>
              <a:t>Nicola</a:t>
            </a:r>
            <a:r>
              <a:rPr dirty="0" sz="18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5">
                <a:solidFill>
                  <a:srgbClr val="002060"/>
                </a:solidFill>
                <a:latin typeface="Calibri"/>
                <a:cs typeface="Calibri"/>
              </a:rPr>
              <a:t>Klein,</a:t>
            </a:r>
            <a:r>
              <a:rPr dirty="0" sz="18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Vaccine</a:t>
            </a:r>
            <a:r>
              <a:rPr dirty="0" sz="1850" spc="-1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Safety</a:t>
            </a:r>
            <a:r>
              <a:rPr dirty="0" sz="1850" spc="-1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5">
                <a:solidFill>
                  <a:srgbClr val="002060"/>
                </a:solidFill>
                <a:latin typeface="Calibri"/>
                <a:cs typeface="Calibri"/>
              </a:rPr>
              <a:t>Datalink</a:t>
            </a:r>
            <a:endParaRPr sz="1850">
              <a:latin typeface="Calibri"/>
              <a:cs typeface="Calibri"/>
            </a:endParaRPr>
          </a:p>
          <a:p>
            <a:pPr marL="640080" indent="-285115">
              <a:lnSpc>
                <a:spcPts val="216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 sz="1850" spc="2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5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5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50" spc="-1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2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50" spc="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50" spc="-3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50" spc="-4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50" spc="-17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50" spc="-5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1850" spc="-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5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50" spc="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5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endParaRPr sz="1850">
              <a:latin typeface="Calibri"/>
              <a:cs typeface="Calibri"/>
            </a:endParaRPr>
          </a:p>
          <a:p>
            <a:pPr marL="640080" indent="-285115">
              <a:lnSpc>
                <a:spcPts val="219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 sz="1850" spc="5">
                <a:solidFill>
                  <a:srgbClr val="002060"/>
                </a:solidFill>
                <a:latin typeface="Calibri"/>
                <a:cs typeface="Calibri"/>
              </a:rPr>
              <a:t>Matt</a:t>
            </a:r>
            <a:r>
              <a:rPr dirty="0" sz="1850" spc="-1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Hall</a:t>
            </a:r>
            <a:r>
              <a:rPr dirty="0" sz="18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5">
                <a:solidFill>
                  <a:srgbClr val="002060"/>
                </a:solidFill>
                <a:latin typeface="Calibri"/>
                <a:cs typeface="Calibri"/>
              </a:rPr>
              <a:t>and Cary</a:t>
            </a:r>
            <a:r>
              <a:rPr dirty="0" sz="185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002060"/>
                </a:solidFill>
                <a:latin typeface="Calibri"/>
                <a:cs typeface="Calibri"/>
              </a:rPr>
              <a:t>Thurm,</a:t>
            </a:r>
            <a:r>
              <a:rPr dirty="0" sz="18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30">
                <a:solidFill>
                  <a:srgbClr val="002060"/>
                </a:solidFill>
                <a:latin typeface="Calibri"/>
                <a:cs typeface="Calibri"/>
              </a:rPr>
              <a:t>Children’s</a:t>
            </a:r>
            <a:r>
              <a:rPr dirty="0" sz="1850" spc="-9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5">
                <a:solidFill>
                  <a:srgbClr val="002060"/>
                </a:solidFill>
                <a:latin typeface="Calibri"/>
                <a:cs typeface="Calibri"/>
              </a:rPr>
              <a:t>Hospital</a:t>
            </a:r>
            <a:r>
              <a:rPr dirty="0" sz="18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50" spc="-15">
                <a:solidFill>
                  <a:srgbClr val="002060"/>
                </a:solidFill>
                <a:latin typeface="Calibri"/>
                <a:cs typeface="Calibri"/>
              </a:rPr>
              <a:t>Association</a:t>
            </a:r>
            <a:endParaRPr sz="1850">
              <a:latin typeface="Calibri"/>
              <a:cs typeface="Calibri"/>
            </a:endParaRPr>
          </a:p>
          <a:p>
            <a:pPr marL="12700" marR="5710555">
              <a:lnSpc>
                <a:spcPct val="100000"/>
              </a:lnSpc>
              <a:spcBef>
                <a:spcPts val="240"/>
              </a:spcBef>
            </a:pPr>
            <a:r>
              <a:rPr dirty="0" sz="1600" spc="-20">
                <a:solidFill>
                  <a:srgbClr val="292929"/>
                </a:solidFill>
                <a:latin typeface="Calibri"/>
                <a:cs typeface="Calibri"/>
              </a:rPr>
              <a:t>F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o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dirty="0" sz="1600" spc="-4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m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o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re</a:t>
            </a:r>
            <a:r>
              <a:rPr dirty="0" sz="1600" spc="-4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292929"/>
                </a:solidFill>
                <a:latin typeface="Calibri"/>
                <a:cs typeface="Calibri"/>
              </a:rPr>
              <a:t>i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292929"/>
                </a:solidFill>
                <a:latin typeface="Calibri"/>
                <a:cs typeface="Calibri"/>
              </a:rPr>
              <a:t>f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o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rm</a:t>
            </a:r>
            <a:r>
              <a:rPr dirty="0" sz="1600" spc="30">
                <a:solidFill>
                  <a:srgbClr val="292929"/>
                </a:solidFill>
                <a:latin typeface="Calibri"/>
                <a:cs typeface="Calibri"/>
              </a:rPr>
              <a:t>a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t</a:t>
            </a:r>
            <a:r>
              <a:rPr dirty="0" sz="1600" spc="30">
                <a:solidFill>
                  <a:srgbClr val="292929"/>
                </a:solidFill>
                <a:latin typeface="Calibri"/>
                <a:cs typeface="Calibri"/>
              </a:rPr>
              <a:t>i</a:t>
            </a:r>
            <a:r>
              <a:rPr dirty="0" sz="1600" spc="-45">
                <a:solidFill>
                  <a:srgbClr val="292929"/>
                </a:solidFill>
                <a:latin typeface="Calibri"/>
                <a:cs typeface="Calibri"/>
              </a:rPr>
              <a:t>o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,</a:t>
            </a:r>
            <a:r>
              <a:rPr dirty="0" sz="1600" spc="-1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292929"/>
                </a:solidFill>
                <a:latin typeface="Calibri"/>
                <a:cs typeface="Calibri"/>
              </a:rPr>
              <a:t>c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on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t</a:t>
            </a:r>
            <a:r>
              <a:rPr dirty="0" sz="1600" spc="30">
                <a:solidFill>
                  <a:srgbClr val="292929"/>
                </a:solidFill>
                <a:latin typeface="Calibri"/>
                <a:cs typeface="Calibri"/>
              </a:rPr>
              <a:t>a</a:t>
            </a:r>
            <a:r>
              <a:rPr dirty="0" sz="1600" spc="-40">
                <a:solidFill>
                  <a:srgbClr val="292929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t</a:t>
            </a:r>
            <a:r>
              <a:rPr dirty="0" sz="1600" spc="-10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5">
                <a:solidFill>
                  <a:srgbClr val="292929"/>
                </a:solidFill>
                <a:latin typeface="Calibri"/>
                <a:cs typeface="Calibri"/>
              </a:rPr>
              <a:t>C</a:t>
            </a:r>
            <a:r>
              <a:rPr dirty="0" sz="1600" spc="-25">
                <a:solidFill>
                  <a:srgbClr val="292929"/>
                </a:solidFill>
                <a:latin typeface="Calibri"/>
                <a:cs typeface="Calibri"/>
              </a:rPr>
              <a:t>D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C  </a:t>
            </a:r>
            <a:r>
              <a:rPr dirty="0" sz="1600" spc="-10">
                <a:solidFill>
                  <a:srgbClr val="292929"/>
                </a:solidFill>
                <a:latin typeface="Calibri"/>
                <a:cs typeface="Calibri"/>
              </a:rPr>
              <a:t>1-800-CDC-INFO</a:t>
            </a:r>
            <a:r>
              <a:rPr dirty="0" sz="1600" spc="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292929"/>
                </a:solidFill>
                <a:latin typeface="Calibri"/>
                <a:cs typeface="Calibri"/>
              </a:rPr>
              <a:t>(232-4636)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43100" algn="l"/>
              </a:tabLst>
            </a:pPr>
            <a:r>
              <a:rPr dirty="0" sz="1600" spc="-25">
                <a:solidFill>
                  <a:srgbClr val="292929"/>
                </a:solidFill>
                <a:latin typeface="Calibri"/>
                <a:cs typeface="Calibri"/>
              </a:rPr>
              <a:t>TTY:</a:t>
            </a:r>
            <a:r>
              <a:rPr dirty="0" sz="1600" spc="3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292929"/>
                </a:solidFill>
                <a:latin typeface="Calibri"/>
                <a:cs typeface="Calibri"/>
              </a:rPr>
              <a:t>1-888-232-6348	</a:t>
            </a:r>
            <a:r>
              <a:rPr dirty="0" sz="1600" spc="-20">
                <a:solidFill>
                  <a:srgbClr val="292929"/>
                </a:solidFill>
                <a:latin typeface="Calibri"/>
                <a:cs typeface="Calibri"/>
                <a:hlinkClick r:id="rId9"/>
              </a:rPr>
              <a:t>www.cdc.gov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findings</a:t>
            </a:r>
            <a:r>
              <a:rPr dirty="0" sz="1600" spc="-10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and</a:t>
            </a:r>
            <a:r>
              <a:rPr dirty="0" sz="1600" spc="-8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conclusions</a:t>
            </a:r>
            <a:r>
              <a:rPr dirty="0" sz="1600" spc="-10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in</a:t>
            </a:r>
            <a:r>
              <a:rPr dirty="0" sz="1600" spc="-8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this</a:t>
            </a:r>
            <a:r>
              <a:rPr dirty="0" sz="1600" spc="-10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292929"/>
                </a:solidFill>
                <a:latin typeface="Calibri"/>
                <a:cs typeface="Calibri"/>
              </a:rPr>
              <a:t>report</a:t>
            </a:r>
            <a:r>
              <a:rPr dirty="0" sz="1600" spc="-9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292929"/>
                </a:solidFill>
                <a:latin typeface="Calibri"/>
                <a:cs typeface="Calibri"/>
              </a:rPr>
              <a:t>are</a:t>
            </a:r>
            <a:r>
              <a:rPr dirty="0" sz="1600" spc="-11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those</a:t>
            </a:r>
            <a:r>
              <a:rPr dirty="0" sz="1600" spc="-11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of</a:t>
            </a:r>
            <a:r>
              <a:rPr dirty="0" sz="1600" spc="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the</a:t>
            </a:r>
            <a:r>
              <a:rPr dirty="0" sz="1600" spc="-114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authors</a:t>
            </a:r>
            <a:r>
              <a:rPr dirty="0" sz="1600" spc="-10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and</a:t>
            </a:r>
            <a:r>
              <a:rPr dirty="0" sz="1600" spc="-8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do</a:t>
            </a:r>
            <a:r>
              <a:rPr dirty="0" sz="1600" spc="-8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not</a:t>
            </a:r>
            <a:r>
              <a:rPr dirty="0" sz="1600" spc="-9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necessarily</a:t>
            </a:r>
            <a:r>
              <a:rPr dirty="0" sz="1600" spc="-12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represent</a:t>
            </a:r>
            <a:r>
              <a:rPr dirty="0" sz="1600" spc="-9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292929"/>
                </a:solidFill>
                <a:latin typeface="Calibri"/>
                <a:cs typeface="Calibri"/>
              </a:rPr>
              <a:t>the </a:t>
            </a:r>
            <a:r>
              <a:rPr dirty="0" sz="1600" spc="-34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official</a:t>
            </a:r>
            <a:r>
              <a:rPr dirty="0" sz="16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position</a:t>
            </a:r>
            <a:r>
              <a:rPr dirty="0" sz="1600" spc="-16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of</a:t>
            </a:r>
            <a:r>
              <a:rPr dirty="0" sz="1600" spc="-13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92929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292929"/>
                </a:solidFill>
                <a:latin typeface="Calibri"/>
                <a:cs typeface="Calibri"/>
              </a:rPr>
              <a:t>Centers</a:t>
            </a:r>
            <a:r>
              <a:rPr dirty="0" sz="1600" spc="-1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for</a:t>
            </a:r>
            <a:r>
              <a:rPr dirty="0" sz="1600" spc="-12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92929"/>
                </a:solidFill>
                <a:latin typeface="Calibri"/>
                <a:cs typeface="Calibri"/>
              </a:rPr>
              <a:t>Disease</a:t>
            </a:r>
            <a:r>
              <a:rPr dirty="0" sz="1600" spc="-3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Control</a:t>
            </a:r>
            <a:r>
              <a:rPr dirty="0" sz="16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92929"/>
                </a:solidFill>
                <a:latin typeface="Calibri"/>
                <a:cs typeface="Calibri"/>
              </a:rPr>
              <a:t>and</a:t>
            </a:r>
            <a:r>
              <a:rPr dirty="0" sz="1600" spc="-8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92929"/>
                </a:solidFill>
                <a:latin typeface="Calibri"/>
                <a:cs typeface="Calibri"/>
              </a:rPr>
              <a:t>Prevention.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0"/>
            <a:ext cx="10679430" cy="1214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60"/>
              </a:lnSpc>
              <a:spcBef>
                <a:spcPts val="100"/>
              </a:spcBef>
            </a:pPr>
            <a:r>
              <a:rPr dirty="0" sz="2800" spc="-15">
                <a:latin typeface="Calibri"/>
                <a:cs typeface="Calibri"/>
              </a:rPr>
              <a:t>Vaccine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Adverse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Event</a:t>
            </a:r>
            <a:r>
              <a:rPr dirty="0" sz="2800" spc="-1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Reporting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System</a:t>
            </a:r>
            <a:r>
              <a:rPr dirty="0" sz="2800" spc="-19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(VAERS):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40"/>
              </a:lnSpc>
              <a:spcBef>
                <a:spcPts val="165"/>
              </a:spcBef>
            </a:pPr>
            <a:r>
              <a:rPr dirty="0" sz="2800" spc="-5">
                <a:latin typeface="Calibri"/>
                <a:cs typeface="Calibri"/>
              </a:rPr>
              <a:t>Reporting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rates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(per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million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doses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administered)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myocarditis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D9531E"/>
                </a:solidFill>
                <a:latin typeface="Calibri"/>
                <a:cs typeface="Calibri"/>
              </a:rPr>
              <a:t>among </a:t>
            </a:r>
            <a:r>
              <a:rPr dirty="0" sz="2800" spc="-620">
                <a:solidFill>
                  <a:srgbClr val="D9531E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D9531E"/>
                </a:solidFill>
                <a:latin typeface="Calibri"/>
                <a:cs typeface="Calibri"/>
              </a:rPr>
              <a:t>males</a:t>
            </a:r>
            <a:r>
              <a:rPr dirty="0" sz="2800" spc="10">
                <a:solidFill>
                  <a:srgbClr val="D9531E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after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22A35"/>
                </a:solidFill>
                <a:latin typeface="Calibri"/>
                <a:cs typeface="Calibri"/>
              </a:rPr>
              <a:t>mRNA</a:t>
            </a:r>
            <a:r>
              <a:rPr dirty="0" sz="2800" spc="65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22A35"/>
                </a:solidFill>
                <a:latin typeface="Calibri"/>
                <a:cs typeface="Calibri"/>
              </a:rPr>
              <a:t>COVID-19</a:t>
            </a:r>
            <a:r>
              <a:rPr dirty="0" sz="2800" spc="-135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222A35"/>
                </a:solidFill>
                <a:latin typeface="Calibri"/>
                <a:cs typeface="Calibri"/>
              </a:rPr>
              <a:t>vaccines</a:t>
            </a:r>
            <a:r>
              <a:rPr dirty="0" sz="2800" spc="5">
                <a:latin typeface="Calibri"/>
                <a:cs typeface="Calibri"/>
              </a:rPr>
              <a:t>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7-day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risk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period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(N=797)*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4499" y="6315938"/>
            <a:ext cx="14414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>
                <a:latin typeface="Calibri"/>
                <a:cs typeface="Calibri"/>
              </a:rPr>
              <a:t>4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96" y="1756413"/>
            <a:ext cx="2834005" cy="32162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317500" marR="203200" indent="-305435">
              <a:lnSpc>
                <a:spcPts val="2160"/>
              </a:lnSpc>
              <a:spcBef>
                <a:spcPts val="37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000" spc="25" b="1">
                <a:latin typeface="Calibri"/>
                <a:cs typeface="Calibri"/>
              </a:rPr>
              <a:t>169</a:t>
            </a:r>
            <a:r>
              <a:rPr dirty="0" sz="2000" spc="-40" b="1">
                <a:latin typeface="Calibri"/>
                <a:cs typeface="Calibri"/>
              </a:rPr>
              <a:t>,</a:t>
            </a:r>
            <a:r>
              <a:rPr dirty="0" sz="2000" spc="25" b="1">
                <a:latin typeface="Calibri"/>
                <a:cs typeface="Calibri"/>
              </a:rPr>
              <a:t>740</a:t>
            </a:r>
            <a:r>
              <a:rPr dirty="0" sz="2000" spc="-40" b="1">
                <a:latin typeface="Calibri"/>
                <a:cs typeface="Calibri"/>
              </a:rPr>
              <a:t>,</a:t>
            </a:r>
            <a:r>
              <a:rPr dirty="0" sz="2000" spc="25" b="1">
                <a:latin typeface="Calibri"/>
                <a:cs typeface="Calibri"/>
              </a:rPr>
              <a:t>95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110" b="1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do</a:t>
            </a:r>
            <a:r>
              <a:rPr dirty="0" sz="2000" spc="15">
                <a:latin typeface="Calibri"/>
                <a:cs typeface="Calibri"/>
              </a:rPr>
              <a:t>s</a:t>
            </a:r>
            <a:r>
              <a:rPr dirty="0" sz="2000" spc="-3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of  </a:t>
            </a:r>
            <a:r>
              <a:rPr dirty="0" sz="2000">
                <a:latin typeface="Calibri"/>
                <a:cs typeface="Calibri"/>
              </a:rPr>
              <a:t>mRNA </a:t>
            </a:r>
            <a:r>
              <a:rPr dirty="0" sz="2000" spc="5">
                <a:latin typeface="Calibri"/>
                <a:cs typeface="Calibri"/>
              </a:rPr>
              <a:t>vaccine 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administered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males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(dose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2)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317500" marR="5080" indent="-304800">
              <a:lnSpc>
                <a:spcPts val="2160"/>
              </a:lnSpc>
              <a:spcBef>
                <a:spcPts val="104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8135" algn="l"/>
              </a:tabLst>
            </a:pPr>
            <a:r>
              <a:rPr dirty="0" sz="2000" spc="-5">
                <a:solidFill>
                  <a:srgbClr val="C55A11"/>
                </a:solidFill>
                <a:latin typeface="Calibri"/>
                <a:cs typeface="Calibri"/>
              </a:rPr>
              <a:t>Reporting </a:t>
            </a:r>
            <a:r>
              <a:rPr dirty="0" sz="2000" spc="-30">
                <a:solidFill>
                  <a:srgbClr val="C55A11"/>
                </a:solidFill>
                <a:latin typeface="Calibri"/>
                <a:cs typeface="Calibri"/>
              </a:rPr>
              <a:t>rates</a:t>
            </a:r>
            <a:r>
              <a:rPr dirty="0" sz="2000" spc="-2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C55A11"/>
                </a:solidFill>
                <a:latin typeface="Calibri"/>
                <a:cs typeface="Calibri"/>
              </a:rPr>
              <a:t>exceed </a:t>
            </a:r>
            <a:r>
              <a:rPr dirty="0" sz="2000" spc="-3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C55A11"/>
                </a:solidFill>
                <a:latin typeface="Calibri"/>
                <a:cs typeface="Calibri"/>
              </a:rPr>
              <a:t>background</a:t>
            </a:r>
            <a:r>
              <a:rPr dirty="0" sz="2000" spc="-9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55A11"/>
                </a:solidFill>
                <a:latin typeface="Calibri"/>
                <a:cs typeface="Calibri"/>
              </a:rPr>
              <a:t>incidence**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320675" marR="697865">
              <a:lnSpc>
                <a:spcPts val="2160"/>
              </a:lnSpc>
            </a:pPr>
            <a:r>
              <a:rPr dirty="0" sz="1850" spc="-40">
                <a:latin typeface="Calibri"/>
                <a:cs typeface="Calibri"/>
              </a:rPr>
              <a:t>H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5">
                <a:latin typeface="Calibri"/>
                <a:cs typeface="Calibri"/>
              </a:rPr>
              <a:t>g</a:t>
            </a:r>
            <a:r>
              <a:rPr dirty="0" sz="1850" spc="-20">
                <a:latin typeface="Calibri"/>
                <a:cs typeface="Calibri"/>
              </a:rPr>
              <a:t>h</a:t>
            </a:r>
            <a:r>
              <a:rPr dirty="0" sz="1850" spc="-45">
                <a:latin typeface="Calibri"/>
                <a:cs typeface="Calibri"/>
              </a:rPr>
              <a:t>e</a:t>
            </a:r>
            <a:r>
              <a:rPr dirty="0" sz="1850" spc="-5">
                <a:latin typeface="Calibri"/>
                <a:cs typeface="Calibri"/>
              </a:rPr>
              <a:t>st</a:t>
            </a:r>
            <a:r>
              <a:rPr dirty="0" sz="1850" spc="-7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%</a:t>
            </a:r>
            <a:r>
              <a:rPr dirty="0" sz="1850" spc="-55">
                <a:latin typeface="Calibri"/>
                <a:cs typeface="Calibri"/>
              </a:rPr>
              <a:t> </a:t>
            </a:r>
            <a:r>
              <a:rPr dirty="0" sz="1850" spc="-30">
                <a:latin typeface="Calibri"/>
                <a:cs typeface="Calibri"/>
              </a:rPr>
              <a:t>i</a:t>
            </a:r>
            <a:r>
              <a:rPr dirty="0" sz="1850" spc="-5">
                <a:latin typeface="Calibri"/>
                <a:cs typeface="Calibri"/>
              </a:rPr>
              <a:t>s</a:t>
            </a:r>
            <a:r>
              <a:rPr dirty="0" sz="1850" spc="-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</a:t>
            </a:r>
            <a:r>
              <a:rPr dirty="0" sz="1850" spc="-40">
                <a:latin typeface="Calibri"/>
                <a:cs typeface="Calibri"/>
              </a:rPr>
              <a:t>m</a:t>
            </a:r>
            <a:r>
              <a:rPr dirty="0" sz="1850" spc="-25">
                <a:latin typeface="Calibri"/>
                <a:cs typeface="Calibri"/>
              </a:rPr>
              <a:t>o</a:t>
            </a:r>
            <a:r>
              <a:rPr dirty="0" sz="1850" spc="-20">
                <a:latin typeface="Calibri"/>
                <a:cs typeface="Calibri"/>
              </a:rPr>
              <a:t>n</a:t>
            </a:r>
            <a:r>
              <a:rPr dirty="0" sz="1850" spc="-5">
                <a:latin typeface="Calibri"/>
                <a:cs typeface="Calibri"/>
              </a:rPr>
              <a:t>g  </a:t>
            </a:r>
            <a:r>
              <a:rPr dirty="0" sz="1850" spc="-25">
                <a:latin typeface="Calibri"/>
                <a:cs typeface="Calibri"/>
              </a:rPr>
              <a:t>males </a:t>
            </a:r>
            <a:r>
              <a:rPr dirty="0" sz="1850" spc="-15">
                <a:latin typeface="Calibri"/>
                <a:cs typeface="Calibri"/>
              </a:rPr>
              <a:t>aged </a:t>
            </a:r>
            <a:r>
              <a:rPr dirty="0" sz="1850" spc="10">
                <a:latin typeface="Calibri"/>
                <a:cs typeface="Calibri"/>
              </a:rPr>
              <a:t>16-17 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years:</a:t>
            </a:r>
            <a:endParaRPr sz="1850">
              <a:latin typeface="Calibri"/>
              <a:cs typeface="Calibri"/>
            </a:endParaRPr>
          </a:p>
          <a:p>
            <a:pPr marL="320675">
              <a:lnSpc>
                <a:spcPts val="2100"/>
              </a:lnSpc>
            </a:pPr>
            <a:r>
              <a:rPr dirty="0" sz="1850" spc="15">
                <a:latin typeface="Calibri"/>
                <a:cs typeface="Calibri"/>
              </a:rPr>
              <a:t>0.007%</a:t>
            </a:r>
            <a:endParaRPr sz="18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53378" y="1529312"/>
          <a:ext cx="8707120" cy="392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70"/>
                <a:gridCol w="1665605"/>
                <a:gridCol w="1798954"/>
                <a:gridCol w="1549400"/>
                <a:gridCol w="1666239"/>
              </a:tblGrid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Pfizer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Moderna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(Males)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(Males)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250">
                <a:tc>
                  <a:txBody>
                    <a:bodyPr/>
                    <a:lstStyle/>
                    <a:p>
                      <a:pPr marL="16510">
                        <a:lnSpc>
                          <a:spcPts val="2380"/>
                        </a:lnSpc>
                        <a:spcBef>
                          <a:spcPts val="270"/>
                        </a:spcBef>
                      </a:pPr>
                      <a:r>
                        <a:rPr dirty="0" sz="2000" spc="5" b="1">
                          <a:latin typeface="Calibri"/>
                          <a:cs typeface="Calibri"/>
                        </a:rPr>
                        <a:t>Ages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80"/>
                        </a:lnSpc>
                        <a:spcBef>
                          <a:spcPts val="14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12-15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4.2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39.9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16-17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69.1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18-24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36.8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6.1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38.5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25-29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10.8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17.2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145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30-39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6.7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145">
                        <a:lnSpc>
                          <a:spcPts val="2370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40-49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780">
                        <a:lnSpc>
                          <a:spcPts val="2370"/>
                        </a:lnSpc>
                        <a:spcBef>
                          <a:spcPts val="15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50-64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780">
                        <a:lnSpc>
                          <a:spcPts val="2370"/>
                        </a:lnSpc>
                        <a:spcBef>
                          <a:spcPts val="15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65+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780208" y="5801244"/>
            <a:ext cx="8738870" cy="6718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108585" indent="-635">
              <a:lnSpc>
                <a:spcPct val="101600"/>
              </a:lnSpc>
              <a:spcBef>
                <a:spcPts val="70"/>
              </a:spcBef>
            </a:pP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dirty="0" sz="105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Oct</a:t>
            </a:r>
            <a:r>
              <a:rPr dirty="0" sz="105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6,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2021;</a:t>
            </a:r>
            <a:r>
              <a:rPr dirty="0" sz="1050" spc="-1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797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935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reports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105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doses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105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mRNA</a:t>
            </a:r>
            <a:r>
              <a:rPr dirty="0" sz="1050" spc="1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20">
                <a:solidFill>
                  <a:srgbClr val="002060"/>
                </a:solidFill>
                <a:latin typeface="Calibri"/>
                <a:cs typeface="Calibri"/>
              </a:rPr>
              <a:t>vaccines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occurred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during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Days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0–6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vaccination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males;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reports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verified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meet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case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definition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provider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interview</a:t>
            </a:r>
            <a:r>
              <a:rPr dirty="0" sz="10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medical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record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review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dirty="0" sz="1050" spc="-25">
                <a:solidFill>
                  <a:srgbClr val="002060"/>
                </a:solidFill>
                <a:latin typeface="Calibri"/>
                <a:cs typeface="Calibri"/>
              </a:rPr>
              <a:t>**</a:t>
            </a:r>
            <a:r>
              <a:rPr dirty="0" sz="105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050" spc="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estimated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1–10</a:t>
            </a:r>
            <a:r>
              <a:rPr dirty="0" sz="105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20">
                <a:solidFill>
                  <a:srgbClr val="002060"/>
                </a:solidFill>
                <a:latin typeface="Calibri"/>
                <a:cs typeface="Calibri"/>
              </a:rPr>
              <a:t>cases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1050" spc="-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>
                <a:solidFill>
                  <a:srgbClr val="002060"/>
                </a:solidFill>
                <a:latin typeface="Calibri"/>
                <a:cs typeface="Calibri"/>
              </a:rPr>
              <a:t>per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100,000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person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years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occurs</a:t>
            </a:r>
            <a:r>
              <a:rPr dirty="0" sz="105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people</a:t>
            </a:r>
            <a:r>
              <a:rPr dirty="0" sz="1050" spc="-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United</a:t>
            </a:r>
            <a:r>
              <a:rPr dirty="0" sz="105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States,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regardless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vaccination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status;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adjusted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7-day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40">
                <a:solidFill>
                  <a:srgbClr val="002060"/>
                </a:solidFill>
                <a:latin typeface="Calibri"/>
                <a:cs typeface="Calibri"/>
              </a:rPr>
              <a:t>risk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period,</a:t>
            </a:r>
            <a:r>
              <a:rPr dirty="0" sz="1050" spc="-1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this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estimated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background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0.2</a:t>
            </a:r>
            <a:r>
              <a:rPr dirty="0" sz="10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 b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1050" spc="-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1.9</a:t>
            </a:r>
            <a:r>
              <a:rPr dirty="0" sz="10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002060"/>
                </a:solidFill>
                <a:latin typeface="Calibri"/>
                <a:cs typeface="Calibri"/>
              </a:rPr>
              <a:t>per</a:t>
            </a:r>
            <a:r>
              <a:rPr dirty="0" sz="1050" spc="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10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 b="1">
                <a:solidFill>
                  <a:srgbClr val="002060"/>
                </a:solidFill>
                <a:latin typeface="Calibri"/>
                <a:cs typeface="Calibri"/>
              </a:rPr>
              <a:t>million</a:t>
            </a:r>
            <a:r>
              <a:rPr dirty="0" sz="1050" spc="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2060"/>
                </a:solidFill>
                <a:latin typeface="Calibri"/>
                <a:cs typeface="Calibri"/>
              </a:rPr>
              <a:t>person </a:t>
            </a:r>
            <a:r>
              <a:rPr dirty="0" sz="1050" spc="-5" b="1">
                <a:solidFill>
                  <a:srgbClr val="002060"/>
                </a:solidFill>
                <a:latin typeface="Calibri"/>
                <a:cs typeface="Calibri"/>
              </a:rPr>
              <a:t>7-day risk</a:t>
            </a:r>
            <a:r>
              <a:rPr dirty="0" sz="1050" spc="6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2060"/>
                </a:solidFill>
                <a:latin typeface="Calibri"/>
                <a:cs typeface="Calibri"/>
              </a:rPr>
              <a:t>period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76"/>
            <a:ext cx="10679430" cy="1214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60"/>
              </a:lnSpc>
              <a:spcBef>
                <a:spcPts val="100"/>
              </a:spcBef>
            </a:pPr>
            <a:r>
              <a:rPr dirty="0" sz="2800" spc="-15">
                <a:latin typeface="Calibri"/>
                <a:cs typeface="Calibri"/>
              </a:rPr>
              <a:t>Vaccine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Adverse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Event</a:t>
            </a:r>
            <a:r>
              <a:rPr dirty="0" sz="2800" spc="-1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Reporting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System</a:t>
            </a:r>
            <a:r>
              <a:rPr dirty="0" sz="2800" spc="-19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(VAERS):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40"/>
              </a:lnSpc>
              <a:spcBef>
                <a:spcPts val="165"/>
              </a:spcBef>
            </a:pPr>
            <a:r>
              <a:rPr dirty="0" sz="2800" spc="-5">
                <a:latin typeface="Calibri"/>
                <a:cs typeface="Calibri"/>
              </a:rPr>
              <a:t>Reporting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rates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(per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million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10">
                <a:latin typeface="Calibri"/>
                <a:cs typeface="Calibri"/>
              </a:rPr>
              <a:t>doses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administered)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myocarditis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D9531E"/>
                </a:solidFill>
                <a:latin typeface="Calibri"/>
                <a:cs typeface="Calibri"/>
              </a:rPr>
              <a:t>among </a:t>
            </a:r>
            <a:r>
              <a:rPr dirty="0" sz="2800" spc="-620">
                <a:solidFill>
                  <a:srgbClr val="D9531E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D9531E"/>
                </a:solidFill>
                <a:latin typeface="Calibri"/>
                <a:cs typeface="Calibri"/>
              </a:rPr>
              <a:t>females</a:t>
            </a:r>
            <a:r>
              <a:rPr dirty="0" sz="2800" spc="10">
                <a:solidFill>
                  <a:srgbClr val="D9531E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after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22A35"/>
                </a:solidFill>
                <a:latin typeface="Calibri"/>
                <a:cs typeface="Calibri"/>
              </a:rPr>
              <a:t>mRNA</a:t>
            </a:r>
            <a:r>
              <a:rPr dirty="0" sz="2800" spc="65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22A35"/>
                </a:solidFill>
                <a:latin typeface="Calibri"/>
                <a:cs typeface="Calibri"/>
              </a:rPr>
              <a:t>COVID-19</a:t>
            </a:r>
            <a:r>
              <a:rPr dirty="0" sz="2800" spc="-135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spc="5">
                <a:solidFill>
                  <a:srgbClr val="222A35"/>
                </a:solidFill>
                <a:latin typeface="Calibri"/>
                <a:cs typeface="Calibri"/>
              </a:rPr>
              <a:t>vaccines</a:t>
            </a:r>
            <a:r>
              <a:rPr dirty="0" sz="2800" spc="5">
                <a:latin typeface="Calibri"/>
                <a:cs typeface="Calibri"/>
              </a:rPr>
              <a:t>,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7-day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risk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period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(N=138)*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4499" y="6315938"/>
            <a:ext cx="14414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>
                <a:latin typeface="Calibri"/>
                <a:cs typeface="Calibri"/>
              </a:rPr>
              <a:t>5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96" y="1611802"/>
            <a:ext cx="2834005" cy="209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15240" indent="-305435">
              <a:lnSpc>
                <a:spcPct val="113300"/>
              </a:lnSpc>
              <a:spcBef>
                <a:spcPts val="10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 sz="2000" spc="25" b="1">
                <a:latin typeface="Calibri"/>
                <a:cs typeface="Calibri"/>
              </a:rPr>
              <a:t>193</a:t>
            </a:r>
            <a:r>
              <a:rPr dirty="0" sz="2000" spc="-40" b="1">
                <a:latin typeface="Calibri"/>
                <a:cs typeface="Calibri"/>
              </a:rPr>
              <a:t>,</a:t>
            </a:r>
            <a:r>
              <a:rPr dirty="0" sz="2000" spc="25" b="1">
                <a:latin typeface="Calibri"/>
                <a:cs typeface="Calibri"/>
              </a:rPr>
              <a:t>215</a:t>
            </a:r>
            <a:r>
              <a:rPr dirty="0" sz="2000" spc="-40" b="1">
                <a:latin typeface="Calibri"/>
                <a:cs typeface="Calibri"/>
              </a:rPr>
              <a:t>,</a:t>
            </a:r>
            <a:r>
              <a:rPr dirty="0" sz="2000" spc="25" b="1">
                <a:latin typeface="Calibri"/>
                <a:cs typeface="Calibri"/>
              </a:rPr>
              <a:t>31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110" b="1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do</a:t>
            </a:r>
            <a:r>
              <a:rPr dirty="0" sz="2000" spc="15">
                <a:latin typeface="Calibri"/>
                <a:cs typeface="Calibri"/>
              </a:rPr>
              <a:t>s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of  </a:t>
            </a:r>
            <a:r>
              <a:rPr dirty="0" sz="2000">
                <a:latin typeface="Calibri"/>
                <a:cs typeface="Calibri"/>
              </a:rPr>
              <a:t>mRNA </a:t>
            </a:r>
            <a:r>
              <a:rPr dirty="0" sz="2000" spc="5">
                <a:latin typeface="Calibri"/>
                <a:cs typeface="Calibri"/>
              </a:rPr>
              <a:t>vaccine 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administered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females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(dose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2)*</a:t>
            </a:r>
            <a:endParaRPr sz="2000">
              <a:latin typeface="Calibri"/>
              <a:cs typeface="Calibri"/>
            </a:endParaRPr>
          </a:p>
          <a:p>
            <a:pPr marL="317500" marR="5080" indent="-304800">
              <a:lnSpc>
                <a:spcPts val="2160"/>
              </a:lnSpc>
              <a:spcBef>
                <a:spcPts val="1150"/>
              </a:spcBef>
              <a:buClr>
                <a:srgbClr val="005DAA"/>
              </a:buClr>
              <a:buFont typeface="Wingdings"/>
              <a:buChar char=""/>
              <a:tabLst>
                <a:tab pos="316865" algn="l"/>
                <a:tab pos="318135" algn="l"/>
              </a:tabLst>
            </a:pPr>
            <a:r>
              <a:rPr dirty="0" sz="2000" spc="-5">
                <a:solidFill>
                  <a:srgbClr val="C55A11"/>
                </a:solidFill>
                <a:latin typeface="Calibri"/>
                <a:cs typeface="Calibri"/>
              </a:rPr>
              <a:t>Reporting </a:t>
            </a:r>
            <a:r>
              <a:rPr dirty="0" sz="2000" spc="-30">
                <a:solidFill>
                  <a:srgbClr val="C55A11"/>
                </a:solidFill>
                <a:latin typeface="Calibri"/>
                <a:cs typeface="Calibri"/>
              </a:rPr>
              <a:t>rates</a:t>
            </a:r>
            <a:r>
              <a:rPr dirty="0" sz="2000" spc="-2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C55A11"/>
                </a:solidFill>
                <a:latin typeface="Calibri"/>
                <a:cs typeface="Calibri"/>
              </a:rPr>
              <a:t>exceed </a:t>
            </a:r>
            <a:r>
              <a:rPr dirty="0" sz="2000" spc="-3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C55A11"/>
                </a:solidFill>
                <a:latin typeface="Calibri"/>
                <a:cs typeface="Calibri"/>
              </a:rPr>
              <a:t>background</a:t>
            </a:r>
            <a:r>
              <a:rPr dirty="0" sz="2000" spc="-9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55A11"/>
                </a:solidFill>
                <a:latin typeface="Calibri"/>
                <a:cs typeface="Calibri"/>
              </a:rPr>
              <a:t>incidence**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53378" y="1461607"/>
          <a:ext cx="8707120" cy="392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70"/>
                <a:gridCol w="1665605"/>
                <a:gridCol w="1798954"/>
                <a:gridCol w="1549400"/>
                <a:gridCol w="1666239"/>
              </a:tblGrid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Pfizer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spc="-15" b="1">
                          <a:latin typeface="Calibri"/>
                          <a:cs typeface="Calibri"/>
                        </a:rPr>
                        <a:t>Moderna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(Females)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(Females)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250">
                <a:tc>
                  <a:txBody>
                    <a:bodyPr/>
                    <a:lstStyle/>
                    <a:p>
                      <a:pPr marL="16510">
                        <a:lnSpc>
                          <a:spcPts val="2380"/>
                        </a:lnSpc>
                        <a:spcBef>
                          <a:spcPts val="270"/>
                        </a:spcBef>
                      </a:pPr>
                      <a:r>
                        <a:rPr dirty="0" sz="2000" spc="5" b="1">
                          <a:latin typeface="Calibri"/>
                          <a:cs typeface="Calibri"/>
                        </a:rPr>
                        <a:t>Ages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80"/>
                        </a:lnSpc>
                        <a:spcBef>
                          <a:spcPts val="14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12-15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16-17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7.9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18-24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6510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25-29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145">
                        <a:lnSpc>
                          <a:spcPts val="2375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30-39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145">
                        <a:lnSpc>
                          <a:spcPts val="2370"/>
                        </a:lnSpc>
                        <a:spcBef>
                          <a:spcPts val="145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40-49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780">
                        <a:lnSpc>
                          <a:spcPts val="2370"/>
                        </a:lnSpc>
                        <a:spcBef>
                          <a:spcPts val="15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50-64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17780">
                        <a:lnSpc>
                          <a:spcPts val="2370"/>
                        </a:lnSpc>
                        <a:spcBef>
                          <a:spcPts val="150"/>
                        </a:spcBef>
                      </a:pPr>
                      <a:r>
                        <a:rPr dirty="0" sz="2000" spc="25" b="1">
                          <a:latin typeface="Calibri"/>
                          <a:cs typeface="Calibri"/>
                        </a:rPr>
                        <a:t>65+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787629" y="5802238"/>
            <a:ext cx="9615170" cy="6718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dirty="0" sz="1050" spc="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Oct</a:t>
            </a:r>
            <a:r>
              <a:rPr dirty="0" sz="105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6,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2021;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138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935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reports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105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doses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105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mRNA</a:t>
            </a:r>
            <a:r>
              <a:rPr dirty="0" sz="1050" spc="1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20">
                <a:solidFill>
                  <a:srgbClr val="002060"/>
                </a:solidFill>
                <a:latin typeface="Calibri"/>
                <a:cs typeface="Calibri"/>
              </a:rPr>
              <a:t>vaccines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occurred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during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Days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0–6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after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vaccination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105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females;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reports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verified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meet</a:t>
            </a:r>
            <a:r>
              <a:rPr dirty="0" sz="1050" spc="1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case</a:t>
            </a:r>
            <a:r>
              <a:rPr dirty="0" sz="1050" spc="-1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definition </a:t>
            </a:r>
            <a:r>
              <a:rPr dirty="0" sz="105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provider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interview</a:t>
            </a:r>
            <a:r>
              <a:rPr dirty="0" sz="1050" spc="-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medical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record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review</a:t>
            </a:r>
            <a:endParaRPr sz="1050">
              <a:latin typeface="Calibri"/>
              <a:cs typeface="Calibri"/>
            </a:endParaRPr>
          </a:p>
          <a:p>
            <a:pPr marL="12700" marR="309245">
              <a:lnSpc>
                <a:spcPct val="101600"/>
              </a:lnSpc>
            </a:pPr>
            <a:r>
              <a:rPr dirty="0" sz="1050" spc="-25">
                <a:solidFill>
                  <a:srgbClr val="002060"/>
                </a:solidFill>
                <a:latin typeface="Calibri"/>
                <a:cs typeface="Calibri"/>
              </a:rPr>
              <a:t>**</a:t>
            </a:r>
            <a:r>
              <a:rPr dirty="0" sz="1050" spc="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050" spc="10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estimated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1–10</a:t>
            </a:r>
            <a:r>
              <a:rPr dirty="0" sz="105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20">
                <a:solidFill>
                  <a:srgbClr val="002060"/>
                </a:solidFill>
                <a:latin typeface="Calibri"/>
                <a:cs typeface="Calibri"/>
              </a:rPr>
              <a:t>cases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r>
              <a:rPr dirty="0" sz="1050" spc="-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>
                <a:solidFill>
                  <a:srgbClr val="002060"/>
                </a:solidFill>
                <a:latin typeface="Calibri"/>
                <a:cs typeface="Calibri"/>
              </a:rPr>
              <a:t>per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100,000</a:t>
            </a:r>
            <a:r>
              <a:rPr dirty="0" sz="105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person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years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occurs</a:t>
            </a:r>
            <a:r>
              <a:rPr dirty="0" sz="1050" spc="-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among</a:t>
            </a:r>
            <a:r>
              <a:rPr dirty="0" sz="1050" spc="-8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people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United</a:t>
            </a:r>
            <a:r>
              <a:rPr dirty="0" sz="105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States,</a:t>
            </a:r>
            <a:r>
              <a:rPr dirty="0" sz="10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regardless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05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vaccination</a:t>
            </a:r>
            <a:r>
              <a:rPr dirty="0" sz="1050" spc="-6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status;</a:t>
            </a:r>
            <a:r>
              <a:rPr dirty="0" sz="1050" spc="-1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>
                <a:solidFill>
                  <a:srgbClr val="002060"/>
                </a:solidFill>
                <a:latin typeface="Calibri"/>
                <a:cs typeface="Calibri"/>
              </a:rPr>
              <a:t>adjusted</a:t>
            </a:r>
            <a:r>
              <a:rPr dirty="0" sz="105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105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105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5">
                <a:solidFill>
                  <a:srgbClr val="002060"/>
                </a:solidFill>
                <a:latin typeface="Calibri"/>
                <a:cs typeface="Calibri"/>
              </a:rPr>
              <a:t>7-day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40">
                <a:solidFill>
                  <a:srgbClr val="002060"/>
                </a:solidFill>
                <a:latin typeface="Calibri"/>
                <a:cs typeface="Calibri"/>
              </a:rPr>
              <a:t>risk </a:t>
            </a:r>
            <a:r>
              <a:rPr dirty="0" sz="105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period,</a:t>
            </a:r>
            <a:r>
              <a:rPr dirty="0" sz="1050" spc="-1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this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 estimated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002060"/>
                </a:solidFill>
                <a:latin typeface="Calibri"/>
                <a:cs typeface="Calibri"/>
              </a:rPr>
              <a:t>background</a:t>
            </a:r>
            <a:r>
              <a:rPr dirty="0" sz="10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35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05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0.2</a:t>
            </a:r>
            <a:r>
              <a:rPr dirty="0" sz="10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10" b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1050" spc="-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1.9</a:t>
            </a:r>
            <a:r>
              <a:rPr dirty="0" sz="10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002060"/>
                </a:solidFill>
                <a:latin typeface="Calibri"/>
                <a:cs typeface="Calibri"/>
              </a:rPr>
              <a:t>per</a:t>
            </a:r>
            <a:r>
              <a:rPr dirty="0" sz="1050" spc="-5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1050" spc="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15" b="1">
                <a:solidFill>
                  <a:srgbClr val="002060"/>
                </a:solidFill>
                <a:latin typeface="Calibri"/>
                <a:cs typeface="Calibri"/>
              </a:rPr>
              <a:t>million</a:t>
            </a:r>
            <a:r>
              <a:rPr dirty="0" sz="1050" spc="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2060"/>
                </a:solidFill>
                <a:latin typeface="Calibri"/>
                <a:cs typeface="Calibri"/>
              </a:rPr>
              <a:t>person</a:t>
            </a:r>
            <a:r>
              <a:rPr dirty="0" sz="1050" spc="-8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2060"/>
                </a:solidFill>
                <a:latin typeface="Calibri"/>
                <a:cs typeface="Calibri"/>
              </a:rPr>
              <a:t>7-day</a:t>
            </a:r>
            <a:r>
              <a:rPr dirty="0" sz="1050" spc="7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002060"/>
                </a:solidFill>
                <a:latin typeface="Calibri"/>
                <a:cs typeface="Calibri"/>
              </a:rPr>
              <a:t>risk</a:t>
            </a:r>
            <a:r>
              <a:rPr dirty="0" sz="105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002060"/>
                </a:solidFill>
                <a:latin typeface="Calibri"/>
                <a:cs typeface="Calibri"/>
              </a:rPr>
              <a:t>period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734" y="378908"/>
            <a:ext cx="10495915" cy="1112520"/>
          </a:xfrm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530"/>
              </a:spcBef>
            </a:pPr>
            <a:r>
              <a:rPr dirty="0" sz="2800" spc="-10">
                <a:latin typeface="Calibri"/>
                <a:cs typeface="Calibri"/>
              </a:rPr>
              <a:t>Care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outcomes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of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preliminary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myocarditis</a:t>
            </a:r>
            <a:r>
              <a:rPr dirty="0" sz="2800" spc="-14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cases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reported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VAERS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after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COVID-19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vaccination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15">
                <a:latin typeface="Calibri"/>
                <a:cs typeface="Calibri"/>
              </a:rPr>
              <a:t>in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persons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aged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u="sng" sz="2800" spc="-5">
                <a:uFill>
                  <a:solidFill>
                    <a:srgbClr val="002060"/>
                  </a:solidFill>
                </a:uFill>
                <a:latin typeface="Calibri"/>
                <a:cs typeface="Calibri"/>
              </a:rPr>
              <a:t>&lt;</a:t>
            </a:r>
            <a:r>
              <a:rPr dirty="0" sz="2800" spc="-5">
                <a:latin typeface="Calibri"/>
                <a:cs typeface="Calibri"/>
              </a:rPr>
              <a:t>29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years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(N=1,640)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210"/>
              </a:lnSpc>
            </a:pPr>
            <a:r>
              <a:rPr dirty="0" spc="-5">
                <a:latin typeface="Calibri"/>
                <a:cs typeface="Calibri"/>
              </a:rPr>
              <a:t>(data</a:t>
            </a:r>
            <a:r>
              <a:rPr dirty="0" spc="-15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thru</a:t>
            </a:r>
            <a:r>
              <a:rPr dirty="0" spc="-25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Oct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 spc="10">
                <a:latin typeface="Calibri"/>
                <a:cs typeface="Calibri"/>
              </a:rPr>
              <a:t>6,</a:t>
            </a:r>
            <a:r>
              <a:rPr dirty="0" spc="-25">
                <a:latin typeface="Calibri"/>
                <a:cs typeface="Calibri"/>
              </a:rPr>
              <a:t> </a:t>
            </a:r>
            <a:r>
              <a:rPr dirty="0" spc="25">
                <a:latin typeface="Calibri"/>
                <a:cs typeface="Calibri"/>
              </a:rPr>
              <a:t>2021)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541" y="1757381"/>
            <a:ext cx="4566285" cy="235077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800" spc="10" b="1">
                <a:solidFill>
                  <a:srgbClr val="002060"/>
                </a:solidFill>
                <a:latin typeface="Calibri"/>
                <a:cs typeface="Calibri"/>
              </a:rPr>
              <a:t>1,640</a:t>
            </a:r>
            <a:r>
              <a:rPr dirty="0" sz="2800" spc="-7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total</a:t>
            </a:r>
            <a:r>
              <a:rPr dirty="0" sz="2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preliminary</a:t>
            </a:r>
            <a:r>
              <a:rPr dirty="0" sz="2800" spc="-5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reports</a:t>
            </a:r>
            <a:endParaRPr sz="2800">
              <a:latin typeface="Calibri"/>
              <a:cs typeface="Calibri"/>
            </a:endParaRPr>
          </a:p>
          <a:p>
            <a:pPr marL="703580" marR="207645" indent="-234315">
              <a:lnSpc>
                <a:spcPts val="2640"/>
              </a:lnSpc>
              <a:spcBef>
                <a:spcPts val="1170"/>
              </a:spcBef>
              <a:buClr>
                <a:srgbClr val="005DAA"/>
              </a:buClr>
              <a:buFont typeface="Wingdings"/>
              <a:buChar char=""/>
              <a:tabLst>
                <a:tab pos="704215" algn="l"/>
              </a:tabLst>
            </a:pP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877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met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CDC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case</a:t>
            </a:r>
            <a:r>
              <a:rPr dirty="0" sz="240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definition* </a:t>
            </a:r>
            <a:r>
              <a:rPr dirty="0" sz="2400" spc="-5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myocarditis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5DAA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703580" indent="-234315">
              <a:lnSpc>
                <a:spcPct val="100000"/>
              </a:lnSpc>
              <a:spcBef>
                <a:spcPts val="1660"/>
              </a:spcBef>
              <a:buClr>
                <a:srgbClr val="005DAA"/>
              </a:buClr>
              <a:buFont typeface="Wingdings"/>
              <a:buChar char=""/>
              <a:tabLst>
                <a:tab pos="703580" algn="l"/>
              </a:tabLst>
            </a:pP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637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002060"/>
                </a:solidFill>
                <a:latin typeface="Calibri"/>
                <a:cs typeface="Calibri"/>
              </a:rPr>
              <a:t>under</a:t>
            </a:r>
            <a:r>
              <a:rPr dirty="0" sz="2400" spc="-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review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7445" y="1757380"/>
            <a:ext cx="5081270" cy="486473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800" spc="1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10" b="1">
                <a:solidFill>
                  <a:srgbClr val="002060"/>
                </a:solidFill>
                <a:latin typeface="Calibri"/>
                <a:cs typeface="Calibri"/>
              </a:rPr>
              <a:t>877</a:t>
            </a:r>
            <a:r>
              <a:rPr dirty="0" sz="2800" spc="-6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5" b="1">
                <a:solidFill>
                  <a:srgbClr val="002060"/>
                </a:solidFill>
                <a:latin typeface="Calibri"/>
                <a:cs typeface="Calibri"/>
              </a:rPr>
              <a:t>meeting</a:t>
            </a:r>
            <a:r>
              <a:rPr dirty="0" sz="2800" spc="-5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case</a:t>
            </a:r>
            <a:r>
              <a:rPr dirty="0" sz="2800" spc="-5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10" b="1">
                <a:solidFill>
                  <a:srgbClr val="002060"/>
                </a:solidFill>
                <a:latin typeface="Calibri"/>
                <a:cs typeface="Calibri"/>
              </a:rPr>
              <a:t>definition</a:t>
            </a:r>
            <a:r>
              <a:rPr dirty="0" sz="2800" spc="1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03580" indent="-234315">
              <a:lnSpc>
                <a:spcPct val="100000"/>
              </a:lnSpc>
              <a:spcBef>
                <a:spcPts val="880"/>
              </a:spcBef>
              <a:buClr>
                <a:srgbClr val="005DAA"/>
              </a:buClr>
              <a:buFont typeface="Wingdings"/>
              <a:buChar char=""/>
              <a:tabLst>
                <a:tab pos="704215" algn="l"/>
              </a:tabLst>
            </a:pP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829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were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hospitalized</a:t>
            </a:r>
            <a:endParaRPr sz="2400">
              <a:latin typeface="Calibri"/>
              <a:cs typeface="Calibri"/>
            </a:endParaRPr>
          </a:p>
          <a:p>
            <a:pPr lvl="1" marL="1160145" indent="-233679">
              <a:lnSpc>
                <a:spcPct val="100000"/>
              </a:lnSpc>
              <a:spcBef>
                <a:spcPts val="950"/>
              </a:spcBef>
              <a:buClr>
                <a:srgbClr val="9A3B26"/>
              </a:buClr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dirty="0" sz="2250" spc="-20">
                <a:solidFill>
                  <a:srgbClr val="002060"/>
                </a:solidFill>
                <a:latin typeface="Calibri"/>
                <a:cs typeface="Calibri"/>
              </a:rPr>
              <a:t>789</a:t>
            </a:r>
            <a:r>
              <a:rPr dirty="0" sz="225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discharged</a:t>
            </a:r>
            <a:endParaRPr sz="2250">
              <a:latin typeface="Calibri"/>
              <a:cs typeface="Calibri"/>
            </a:endParaRPr>
          </a:p>
          <a:p>
            <a:pPr marL="1617345" marR="246379" indent="-233679">
              <a:lnSpc>
                <a:spcPts val="2400"/>
              </a:lnSpc>
              <a:spcBef>
                <a:spcPts val="1150"/>
              </a:spcBef>
            </a:pPr>
            <a:r>
              <a:rPr dirty="0" sz="2250" spc="-10">
                <a:solidFill>
                  <a:srgbClr val="008080"/>
                </a:solidFill>
                <a:latin typeface="Calibri"/>
                <a:cs typeface="Calibri"/>
              </a:rPr>
              <a:t>‒</a:t>
            </a:r>
            <a:r>
              <a:rPr dirty="0" sz="2250" spc="195">
                <a:solidFill>
                  <a:srgbClr val="008080"/>
                </a:solidFill>
                <a:latin typeface="Calibri"/>
                <a:cs typeface="Calibri"/>
              </a:rPr>
              <a:t> </a:t>
            </a:r>
            <a:r>
              <a:rPr dirty="0" sz="2250" spc="-30" b="1">
                <a:solidFill>
                  <a:srgbClr val="002060"/>
                </a:solidFill>
                <a:latin typeface="Calibri"/>
                <a:cs typeface="Calibri"/>
              </a:rPr>
              <a:t>607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250" spc="-25" b="1">
                <a:solidFill>
                  <a:srgbClr val="002060"/>
                </a:solidFill>
                <a:latin typeface="Calibri"/>
                <a:cs typeface="Calibri"/>
              </a:rPr>
              <a:t>78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dirty="0" sz="225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250" spc="-30" b="1">
                <a:solidFill>
                  <a:srgbClr val="002060"/>
                </a:solidFill>
                <a:latin typeface="Calibri"/>
                <a:cs typeface="Calibri"/>
              </a:rPr>
              <a:t>77</a:t>
            </a:r>
            <a:r>
              <a:rPr dirty="0" sz="2250" spc="-45" b="1">
                <a:solidFill>
                  <a:srgbClr val="002060"/>
                </a:solidFill>
                <a:latin typeface="Calibri"/>
                <a:cs typeface="Calibri"/>
              </a:rPr>
              <a:t>%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250" spc="-9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45" b="1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dirty="0" sz="225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50" spc="-114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o  h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50" spc="-30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25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-19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m  </a:t>
            </a:r>
            <a:r>
              <a:rPr dirty="0" sz="2250" spc="-2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-30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-204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16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5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5" b="1">
                <a:solidFill>
                  <a:srgbClr val="002060"/>
                </a:solidFill>
                <a:latin typeface="Calibri"/>
                <a:cs typeface="Calibri"/>
              </a:rPr>
              <a:t>po</a:t>
            </a:r>
            <a:r>
              <a:rPr dirty="0" sz="225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50" spc="-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endParaRPr sz="2250">
              <a:latin typeface="Calibri"/>
              <a:cs typeface="Calibri"/>
            </a:endParaRPr>
          </a:p>
          <a:p>
            <a:pPr lvl="1" marL="1160145" indent="-234315">
              <a:lnSpc>
                <a:spcPct val="100000"/>
              </a:lnSpc>
              <a:spcBef>
                <a:spcPts val="790"/>
              </a:spcBef>
              <a:buClr>
                <a:srgbClr val="9A3B26"/>
              </a:buClr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dirty="0" sz="2250" spc="-3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dirty="0" sz="225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50" spc="-45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5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itali</a:t>
            </a:r>
            <a:r>
              <a:rPr dirty="0" sz="2250" spc="-9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25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-1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45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25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U)</a:t>
            </a:r>
            <a:endParaRPr sz="2250">
              <a:latin typeface="Calibri"/>
              <a:cs typeface="Calibri"/>
            </a:endParaRPr>
          </a:p>
          <a:p>
            <a:pPr lvl="1" marL="1160145" indent="-234315">
              <a:lnSpc>
                <a:spcPct val="100000"/>
              </a:lnSpc>
              <a:spcBef>
                <a:spcPts val="900"/>
              </a:spcBef>
              <a:buClr>
                <a:srgbClr val="9A3B26"/>
              </a:buClr>
              <a:buFont typeface="Arial"/>
              <a:buChar char="•"/>
              <a:tabLst>
                <a:tab pos="1160145" algn="l"/>
                <a:tab pos="1160780" algn="l"/>
              </a:tabLst>
            </a:pPr>
            <a:r>
              <a:rPr dirty="0" sz="2250" spc="-3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25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-1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it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unkn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1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50" spc="-2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50" spc="-40">
                <a:solidFill>
                  <a:srgbClr val="002060"/>
                </a:solidFill>
                <a:latin typeface="Calibri"/>
                <a:cs typeface="Calibri"/>
              </a:rPr>
              <a:t>iti</a:t>
            </a:r>
            <a:r>
              <a:rPr dirty="0" sz="2250" spc="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5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2250">
              <a:latin typeface="Calibri"/>
              <a:cs typeface="Calibri"/>
            </a:endParaRPr>
          </a:p>
          <a:p>
            <a:pPr marL="702945" marR="288290" indent="-233679">
              <a:lnSpc>
                <a:spcPct val="90300"/>
              </a:lnSpc>
              <a:spcBef>
                <a:spcPts val="1190"/>
              </a:spcBef>
              <a:buClr>
                <a:srgbClr val="005DAA"/>
              </a:buClr>
              <a:buFont typeface="Wingdings"/>
              <a:buChar char=""/>
              <a:tabLst>
                <a:tab pos="704215" algn="l"/>
              </a:tabLst>
            </a:pP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34 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were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not</a:t>
            </a:r>
            <a:r>
              <a:rPr dirty="0" sz="240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hospitalized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(seen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dirty="0" sz="2400" spc="-5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emergency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room, urgent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care,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ie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7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2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2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400" spc="-1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2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ie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d)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ts val="1875"/>
              </a:lnSpc>
            </a:pPr>
            <a:r>
              <a:rPr dirty="0" sz="1850" spc="-10">
                <a:latin typeface="Calibri"/>
                <a:cs typeface="Calibri"/>
              </a:rPr>
              <a:t>6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33526" y="2113072"/>
            <a:ext cx="1331595" cy="706755"/>
            <a:chOff x="5233526" y="2113072"/>
            <a:chExt cx="1331595" cy="706755"/>
          </a:xfrm>
        </p:grpSpPr>
        <p:sp>
          <p:nvSpPr>
            <p:cNvPr id="6" name="object 6"/>
            <p:cNvSpPr/>
            <p:nvPr/>
          </p:nvSpPr>
          <p:spPr>
            <a:xfrm>
              <a:off x="5239876" y="2119422"/>
              <a:ext cx="1318895" cy="694055"/>
            </a:xfrm>
            <a:custGeom>
              <a:avLst/>
              <a:gdLst/>
              <a:ahLst/>
              <a:cxnLst/>
              <a:rect l="l" t="t" r="r" b="b"/>
              <a:pathLst>
                <a:path w="1318895" h="694055">
                  <a:moveTo>
                    <a:pt x="1202067" y="0"/>
                  </a:moveTo>
                  <a:lnTo>
                    <a:pt x="1220711" y="39585"/>
                  </a:lnTo>
                  <a:lnTo>
                    <a:pt x="0" y="614591"/>
                  </a:lnTo>
                  <a:lnTo>
                    <a:pt x="37287" y="693762"/>
                  </a:lnTo>
                  <a:lnTo>
                    <a:pt x="1257998" y="118745"/>
                  </a:lnTo>
                  <a:lnTo>
                    <a:pt x="1276654" y="158330"/>
                  </a:lnTo>
                  <a:lnTo>
                    <a:pt x="1318526" y="41884"/>
                  </a:lnTo>
                  <a:lnTo>
                    <a:pt x="120206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39876" y="2119422"/>
              <a:ext cx="1318895" cy="694055"/>
            </a:xfrm>
            <a:custGeom>
              <a:avLst/>
              <a:gdLst/>
              <a:ahLst/>
              <a:cxnLst/>
              <a:rect l="l" t="t" r="r" b="b"/>
              <a:pathLst>
                <a:path w="1318895" h="694055">
                  <a:moveTo>
                    <a:pt x="0" y="614591"/>
                  </a:moveTo>
                  <a:lnTo>
                    <a:pt x="1220711" y="39585"/>
                  </a:lnTo>
                  <a:lnTo>
                    <a:pt x="1202067" y="0"/>
                  </a:lnTo>
                  <a:lnTo>
                    <a:pt x="1318526" y="41884"/>
                  </a:lnTo>
                  <a:lnTo>
                    <a:pt x="1276654" y="158330"/>
                  </a:lnTo>
                  <a:lnTo>
                    <a:pt x="1257998" y="118745"/>
                  </a:lnTo>
                  <a:lnTo>
                    <a:pt x="37287" y="693762"/>
                  </a:lnTo>
                  <a:lnTo>
                    <a:pt x="0" y="614591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17880" y="2382518"/>
            <a:ext cx="4246880" cy="1239520"/>
          </a:xfrm>
          <a:custGeom>
            <a:avLst/>
            <a:gdLst/>
            <a:ahLst/>
            <a:cxnLst/>
            <a:rect l="l" t="t" r="r" b="b"/>
            <a:pathLst>
              <a:path w="4246880" h="1239520">
                <a:moveTo>
                  <a:pt x="0" y="206590"/>
                </a:moveTo>
                <a:lnTo>
                  <a:pt x="5456" y="159221"/>
                </a:lnTo>
                <a:lnTo>
                  <a:pt x="20998" y="115737"/>
                </a:lnTo>
                <a:lnTo>
                  <a:pt x="45385" y="77378"/>
                </a:lnTo>
                <a:lnTo>
                  <a:pt x="77378" y="45385"/>
                </a:lnTo>
                <a:lnTo>
                  <a:pt x="115737" y="20998"/>
                </a:lnTo>
                <a:lnTo>
                  <a:pt x="159221" y="5456"/>
                </a:lnTo>
                <a:lnTo>
                  <a:pt x="206590" y="0"/>
                </a:lnTo>
                <a:lnTo>
                  <a:pt x="4040289" y="0"/>
                </a:lnTo>
                <a:lnTo>
                  <a:pt x="4087658" y="5456"/>
                </a:lnTo>
                <a:lnTo>
                  <a:pt x="4131142" y="20998"/>
                </a:lnTo>
                <a:lnTo>
                  <a:pt x="4169501" y="45385"/>
                </a:lnTo>
                <a:lnTo>
                  <a:pt x="4201494" y="77378"/>
                </a:lnTo>
                <a:lnTo>
                  <a:pt x="4225881" y="115737"/>
                </a:lnTo>
                <a:lnTo>
                  <a:pt x="4241423" y="159221"/>
                </a:lnTo>
                <a:lnTo>
                  <a:pt x="4246880" y="206590"/>
                </a:lnTo>
                <a:lnTo>
                  <a:pt x="4246880" y="1032929"/>
                </a:lnTo>
                <a:lnTo>
                  <a:pt x="4241423" y="1080298"/>
                </a:lnTo>
                <a:lnTo>
                  <a:pt x="4225881" y="1123782"/>
                </a:lnTo>
                <a:lnTo>
                  <a:pt x="4201494" y="1162141"/>
                </a:lnTo>
                <a:lnTo>
                  <a:pt x="4169501" y="1194134"/>
                </a:lnTo>
                <a:lnTo>
                  <a:pt x="4131142" y="1218521"/>
                </a:lnTo>
                <a:lnTo>
                  <a:pt x="4087658" y="1234063"/>
                </a:lnTo>
                <a:lnTo>
                  <a:pt x="4040289" y="1239520"/>
                </a:lnTo>
                <a:lnTo>
                  <a:pt x="206590" y="1239520"/>
                </a:lnTo>
                <a:lnTo>
                  <a:pt x="159221" y="1234063"/>
                </a:lnTo>
                <a:lnTo>
                  <a:pt x="115737" y="1218521"/>
                </a:lnTo>
                <a:lnTo>
                  <a:pt x="77378" y="1194134"/>
                </a:lnTo>
                <a:lnTo>
                  <a:pt x="45385" y="1162141"/>
                </a:lnTo>
                <a:lnTo>
                  <a:pt x="20998" y="1123782"/>
                </a:lnTo>
                <a:lnTo>
                  <a:pt x="5456" y="1080298"/>
                </a:lnTo>
                <a:lnTo>
                  <a:pt x="0" y="1032929"/>
                </a:lnTo>
                <a:lnTo>
                  <a:pt x="0" y="206590"/>
                </a:lnTo>
                <a:close/>
              </a:path>
            </a:pathLst>
          </a:custGeom>
          <a:ln w="3175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25542" y="5495102"/>
            <a:ext cx="44907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* </a:t>
            </a:r>
            <a:r>
              <a:rPr dirty="0" sz="1200" spc="15">
                <a:latin typeface="Calibri"/>
                <a:cs typeface="Calibri"/>
              </a:rPr>
              <a:t>Definition </a:t>
            </a:r>
            <a:r>
              <a:rPr dirty="0" sz="1200">
                <a:latin typeface="Calibri"/>
                <a:cs typeface="Calibri"/>
              </a:rPr>
              <a:t>available from </a:t>
            </a:r>
            <a:r>
              <a:rPr dirty="0" sz="1200" spc="-15">
                <a:latin typeface="Calibri"/>
                <a:cs typeface="Calibri"/>
              </a:rPr>
              <a:t>Gargano </a:t>
            </a:r>
            <a:r>
              <a:rPr dirty="0" sz="1200" spc="-60">
                <a:latin typeface="Calibri"/>
                <a:cs typeface="Calibri"/>
              </a:rPr>
              <a:t>JW, </a:t>
            </a:r>
            <a:r>
              <a:rPr dirty="0" sz="1200" spc="-15">
                <a:latin typeface="Calibri"/>
                <a:cs typeface="Calibri"/>
              </a:rPr>
              <a:t>Wallace </a:t>
            </a:r>
            <a:r>
              <a:rPr dirty="0" sz="1200" spc="-35">
                <a:latin typeface="Calibri"/>
                <a:cs typeface="Calibri"/>
              </a:rPr>
              <a:t>M, </a:t>
            </a:r>
            <a:r>
              <a:rPr dirty="0" sz="1200" spc="5">
                <a:latin typeface="Calibri"/>
                <a:cs typeface="Calibri"/>
              </a:rPr>
              <a:t>Hadler </a:t>
            </a:r>
            <a:r>
              <a:rPr dirty="0" sz="1200">
                <a:latin typeface="Calibri"/>
                <a:cs typeface="Calibri"/>
              </a:rPr>
              <a:t>SC, </a:t>
            </a:r>
            <a:r>
              <a:rPr dirty="0" sz="1200" spc="20">
                <a:latin typeface="Calibri"/>
                <a:cs typeface="Calibri"/>
              </a:rPr>
              <a:t>et </a:t>
            </a:r>
            <a:r>
              <a:rPr dirty="0" sz="1200" spc="10">
                <a:latin typeface="Calibri"/>
                <a:cs typeface="Calibri"/>
              </a:rPr>
              <a:t>al. </a:t>
            </a:r>
            <a:r>
              <a:rPr dirty="0" sz="1200" spc="-15">
                <a:latin typeface="Calibri"/>
                <a:cs typeface="Calibri"/>
              </a:rPr>
              <a:t>Use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f m</a:t>
            </a:r>
            <a:r>
              <a:rPr dirty="0" sz="1200" spc="-15">
                <a:latin typeface="Calibri"/>
                <a:cs typeface="Calibri"/>
              </a:rPr>
              <a:t>R</a:t>
            </a:r>
            <a:r>
              <a:rPr dirty="0" sz="1200" spc="2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35">
                <a:latin typeface="Calibri"/>
                <a:cs typeface="Calibri"/>
              </a:rPr>
              <a:t>V</a:t>
            </a:r>
            <a:r>
              <a:rPr dirty="0" sz="1200" spc="15">
                <a:latin typeface="Calibri"/>
                <a:cs typeface="Calibri"/>
              </a:rPr>
              <a:t>I</a:t>
            </a:r>
            <a:r>
              <a:rPr dirty="0" sz="1200" spc="-25">
                <a:latin typeface="Calibri"/>
                <a:cs typeface="Calibri"/>
              </a:rPr>
              <a:t>D</a:t>
            </a:r>
            <a:r>
              <a:rPr dirty="0" sz="1200" spc="30">
                <a:latin typeface="Calibri"/>
                <a:cs typeface="Calibri"/>
              </a:rPr>
              <a:t>-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9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cc</a:t>
            </a:r>
            <a:r>
              <a:rPr dirty="0" sz="1200" spc="45">
                <a:latin typeface="Calibri"/>
                <a:cs typeface="Calibri"/>
              </a:rPr>
              <a:t>i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f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-13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R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 spc="5">
                <a:latin typeface="Calibri"/>
                <a:cs typeface="Calibri"/>
              </a:rPr>
              <a:t>po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f </a:t>
            </a:r>
            <a:r>
              <a:rPr dirty="0" sz="1200" spc="-70">
                <a:latin typeface="Calibri"/>
                <a:cs typeface="Calibri"/>
              </a:rPr>
              <a:t>M</a:t>
            </a:r>
            <a:r>
              <a:rPr dirty="0" sz="1200" spc="15">
                <a:latin typeface="Calibri"/>
                <a:cs typeface="Calibri"/>
              </a:rPr>
              <a:t>y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-30">
                <a:latin typeface="Calibri"/>
                <a:cs typeface="Calibri"/>
              </a:rPr>
              <a:t>c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5">
                <a:latin typeface="Calibri"/>
                <a:cs typeface="Calibri"/>
              </a:rPr>
              <a:t>d</a:t>
            </a:r>
            <a:r>
              <a:rPr dirty="0" sz="1200" spc="40">
                <a:latin typeface="Calibri"/>
                <a:cs typeface="Calibri"/>
              </a:rPr>
              <a:t>i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40">
                <a:latin typeface="Calibri"/>
                <a:cs typeface="Calibri"/>
              </a:rPr>
              <a:t>i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5">
                <a:latin typeface="Calibri"/>
                <a:cs typeface="Calibri"/>
              </a:rPr>
              <a:t>on</a:t>
            </a:r>
            <a:r>
              <a:rPr dirty="0" sz="1200">
                <a:latin typeface="Calibri"/>
                <a:cs typeface="Calibri"/>
              </a:rPr>
              <a:t>g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cc</a:t>
            </a:r>
            <a:r>
              <a:rPr dirty="0" sz="1200" spc="45">
                <a:latin typeface="Calibri"/>
                <a:cs typeface="Calibri"/>
              </a:rPr>
              <a:t>i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e  </a:t>
            </a:r>
            <a:r>
              <a:rPr dirty="0" sz="1200" spc="10">
                <a:latin typeface="Calibri"/>
                <a:cs typeface="Calibri"/>
              </a:rPr>
              <a:t>Recipients: </a:t>
            </a:r>
            <a:r>
              <a:rPr dirty="0" sz="1200" spc="-15">
                <a:latin typeface="Calibri"/>
                <a:cs typeface="Calibri"/>
              </a:rPr>
              <a:t>Update </a:t>
            </a:r>
            <a:r>
              <a:rPr dirty="0" sz="1200">
                <a:latin typeface="Calibri"/>
                <a:cs typeface="Calibri"/>
              </a:rPr>
              <a:t>from the </a:t>
            </a:r>
            <a:r>
              <a:rPr dirty="0" sz="1200" spc="10">
                <a:latin typeface="Calibri"/>
                <a:cs typeface="Calibri"/>
              </a:rPr>
              <a:t>Advisory </a:t>
            </a:r>
            <a:r>
              <a:rPr dirty="0" sz="1200" spc="5">
                <a:latin typeface="Calibri"/>
                <a:cs typeface="Calibri"/>
              </a:rPr>
              <a:t>Committee </a:t>
            </a:r>
            <a:r>
              <a:rPr dirty="0" sz="1200">
                <a:latin typeface="Calibri"/>
                <a:cs typeface="Calibri"/>
              </a:rPr>
              <a:t>on </a:t>
            </a:r>
            <a:r>
              <a:rPr dirty="0" sz="1200" spc="5">
                <a:latin typeface="Calibri"/>
                <a:cs typeface="Calibri"/>
              </a:rPr>
              <a:t>Immunization 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c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40">
                <a:latin typeface="Calibri"/>
                <a:cs typeface="Calibri"/>
              </a:rPr>
              <a:t>i</a:t>
            </a:r>
            <a:r>
              <a:rPr dirty="0" sz="1200" spc="-30">
                <a:latin typeface="Calibri"/>
                <a:cs typeface="Calibri"/>
              </a:rPr>
              <a:t>c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— </a:t>
            </a:r>
            <a:r>
              <a:rPr dirty="0" sz="1200" spc="-50">
                <a:latin typeface="Calibri"/>
                <a:cs typeface="Calibri"/>
              </a:rPr>
              <a:t>U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40">
                <a:latin typeface="Calibri"/>
                <a:cs typeface="Calibri"/>
              </a:rPr>
              <a:t>i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S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 spc="10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J</a:t>
            </a:r>
            <a:r>
              <a:rPr dirty="0" sz="1200" spc="5">
                <a:latin typeface="Calibri"/>
                <a:cs typeface="Calibri"/>
              </a:rPr>
              <a:t>un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2021</a:t>
            </a:r>
            <a:r>
              <a:rPr dirty="0" sz="1200">
                <a:latin typeface="Calibri"/>
                <a:cs typeface="Calibri"/>
              </a:rPr>
              <a:t>. 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70">
                <a:latin typeface="Calibri"/>
                <a:cs typeface="Calibri"/>
              </a:rPr>
              <a:t>MM</a:t>
            </a:r>
            <a:r>
              <a:rPr dirty="0" sz="1200" spc="-30">
                <a:latin typeface="Calibri"/>
                <a:cs typeface="Calibri"/>
              </a:rPr>
              <a:t>W</a:t>
            </a:r>
            <a:r>
              <a:rPr dirty="0" sz="1200">
                <a:latin typeface="Calibri"/>
                <a:cs typeface="Calibri"/>
              </a:rPr>
              <a:t>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70">
                <a:latin typeface="Calibri"/>
                <a:cs typeface="Calibri"/>
              </a:rPr>
              <a:t>M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b </a:t>
            </a:r>
            <a:r>
              <a:rPr dirty="0" sz="1200" spc="-135">
                <a:latin typeface="Calibri"/>
                <a:cs typeface="Calibri"/>
              </a:rPr>
              <a:t> </a:t>
            </a:r>
            <a:r>
              <a:rPr dirty="0" sz="1200" spc="-70">
                <a:latin typeface="Calibri"/>
                <a:cs typeface="Calibri"/>
              </a:rPr>
              <a:t>M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W</a:t>
            </a:r>
            <a:r>
              <a:rPr dirty="0" sz="1200" spc="10">
                <a:latin typeface="Calibri"/>
                <a:cs typeface="Calibri"/>
              </a:rPr>
              <a:t>k</a:t>
            </a:r>
            <a:r>
              <a:rPr dirty="0" sz="1200" spc="4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y</a:t>
            </a:r>
            <a:r>
              <a:rPr dirty="0" sz="1200" spc="-15">
                <a:latin typeface="Calibri"/>
                <a:cs typeface="Calibri"/>
              </a:rPr>
              <a:t> R</a:t>
            </a:r>
            <a:r>
              <a:rPr dirty="0" sz="1200" spc="4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p  </a:t>
            </a:r>
            <a:r>
              <a:rPr dirty="0" sz="1200" spc="-30">
                <a:latin typeface="Calibri"/>
                <a:cs typeface="Calibri"/>
              </a:rPr>
              <a:t>2021;70:977–982.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https://www.cdc.gov/mmwr/volumes/70/wr/pdfs/mm7027e2-H.pdf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65" y="262447"/>
            <a:ext cx="112718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4472C4"/>
                </a:solidFill>
              </a:rPr>
              <a:t>Vaccine</a:t>
            </a:r>
            <a:r>
              <a:rPr dirty="0" spc="-70">
                <a:solidFill>
                  <a:srgbClr val="4472C4"/>
                </a:solidFill>
              </a:rPr>
              <a:t> </a:t>
            </a:r>
            <a:r>
              <a:rPr dirty="0" spc="-5">
                <a:solidFill>
                  <a:srgbClr val="4472C4"/>
                </a:solidFill>
              </a:rPr>
              <a:t>Safety</a:t>
            </a:r>
            <a:r>
              <a:rPr dirty="0" spc="15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Datalink</a:t>
            </a:r>
            <a:r>
              <a:rPr dirty="0" spc="20">
                <a:solidFill>
                  <a:srgbClr val="4472C4"/>
                </a:solidFill>
              </a:rPr>
              <a:t> </a:t>
            </a:r>
            <a:r>
              <a:rPr dirty="0" spc="-20">
                <a:solidFill>
                  <a:srgbClr val="4472C4"/>
                </a:solidFill>
              </a:rPr>
              <a:t>Confirmed</a:t>
            </a:r>
            <a:r>
              <a:rPr dirty="0" spc="145">
                <a:solidFill>
                  <a:srgbClr val="4472C4"/>
                </a:solidFill>
              </a:rPr>
              <a:t> </a:t>
            </a:r>
            <a:r>
              <a:rPr dirty="0" spc="-5">
                <a:solidFill>
                  <a:srgbClr val="4472C4"/>
                </a:solidFill>
              </a:rPr>
              <a:t>Myocarditis/Pericarditis,</a:t>
            </a:r>
            <a:r>
              <a:rPr dirty="0" spc="-70">
                <a:solidFill>
                  <a:srgbClr val="4472C4"/>
                </a:solidFill>
              </a:rPr>
              <a:t> </a:t>
            </a:r>
            <a:r>
              <a:rPr dirty="0" spc="-30">
                <a:solidFill>
                  <a:srgbClr val="4472C4"/>
                </a:solidFill>
              </a:rPr>
              <a:t>among</a:t>
            </a:r>
            <a:r>
              <a:rPr dirty="0" spc="145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persons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aged</a:t>
            </a:r>
            <a:r>
              <a:rPr dirty="0" spc="6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12-17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years </a:t>
            </a:r>
            <a:r>
              <a:rPr dirty="0" spc="-540">
                <a:solidFill>
                  <a:srgbClr val="FF0000"/>
                </a:solidFill>
              </a:rPr>
              <a:t> </a:t>
            </a:r>
            <a:r>
              <a:rPr dirty="0" spc="-15">
                <a:solidFill>
                  <a:srgbClr val="FF0000"/>
                </a:solidFill>
              </a:rPr>
              <a:t>(Pfizer-BioNTech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only)</a:t>
            </a:r>
            <a:r>
              <a:rPr dirty="0" spc="1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4472C4"/>
                </a:solidFill>
              </a:rPr>
              <a:t>in</a:t>
            </a:r>
            <a:r>
              <a:rPr dirty="0" spc="-20">
                <a:solidFill>
                  <a:srgbClr val="4472C4"/>
                </a:solidFill>
              </a:rPr>
              <a:t> the</a:t>
            </a:r>
            <a:r>
              <a:rPr dirty="0" spc="10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0-7</a:t>
            </a:r>
            <a:r>
              <a:rPr dirty="0" spc="10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and</a:t>
            </a:r>
            <a:r>
              <a:rPr dirty="0" spc="65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0-21</a:t>
            </a:r>
            <a:r>
              <a:rPr dirty="0" spc="10">
                <a:solidFill>
                  <a:srgbClr val="4472C4"/>
                </a:solidFill>
              </a:rPr>
              <a:t> </a:t>
            </a:r>
            <a:r>
              <a:rPr dirty="0" spc="-5">
                <a:solidFill>
                  <a:srgbClr val="4472C4"/>
                </a:solidFill>
              </a:rPr>
              <a:t>Day</a:t>
            </a:r>
            <a:r>
              <a:rPr dirty="0" spc="-70">
                <a:solidFill>
                  <a:srgbClr val="4472C4"/>
                </a:solidFill>
              </a:rPr>
              <a:t> </a:t>
            </a:r>
            <a:r>
              <a:rPr dirty="0" spc="-5">
                <a:solidFill>
                  <a:srgbClr val="4472C4"/>
                </a:solidFill>
              </a:rPr>
              <a:t>Risk</a:t>
            </a:r>
            <a:r>
              <a:rPr dirty="0" spc="10">
                <a:solidFill>
                  <a:srgbClr val="4472C4"/>
                </a:solidFill>
              </a:rPr>
              <a:t> </a:t>
            </a:r>
            <a:r>
              <a:rPr dirty="0" spc="5">
                <a:solidFill>
                  <a:srgbClr val="4472C4"/>
                </a:solidFill>
              </a:rPr>
              <a:t>Interval</a:t>
            </a:r>
            <a:r>
              <a:rPr dirty="0" spc="-75">
                <a:solidFill>
                  <a:srgbClr val="4472C4"/>
                </a:solidFill>
              </a:rPr>
              <a:t> </a:t>
            </a:r>
            <a:r>
              <a:rPr dirty="0" spc="-15">
                <a:solidFill>
                  <a:srgbClr val="4472C4"/>
                </a:solidFill>
              </a:rPr>
              <a:t>by</a:t>
            </a:r>
            <a:r>
              <a:rPr dirty="0" spc="10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Dose</a:t>
            </a:r>
          </a:p>
          <a:p>
            <a:pPr marL="12700">
              <a:lnSpc>
                <a:spcPct val="100000"/>
              </a:lnSpc>
            </a:pPr>
            <a:r>
              <a:rPr dirty="0" spc="-20">
                <a:solidFill>
                  <a:srgbClr val="4472C4"/>
                </a:solidFill>
              </a:rPr>
              <a:t>Compared</a:t>
            </a:r>
            <a:r>
              <a:rPr dirty="0" spc="145">
                <a:solidFill>
                  <a:srgbClr val="4472C4"/>
                </a:solidFill>
              </a:rPr>
              <a:t> </a:t>
            </a:r>
            <a:r>
              <a:rPr dirty="0" spc="-20">
                <a:solidFill>
                  <a:srgbClr val="4472C4"/>
                </a:solidFill>
              </a:rPr>
              <a:t>with</a:t>
            </a:r>
            <a:r>
              <a:rPr dirty="0" spc="-15">
                <a:solidFill>
                  <a:srgbClr val="4472C4"/>
                </a:solidFill>
              </a:rPr>
              <a:t> </a:t>
            </a:r>
            <a:r>
              <a:rPr dirty="0" spc="-35">
                <a:solidFill>
                  <a:srgbClr val="4472C4"/>
                </a:solidFill>
              </a:rPr>
              <a:t>Outcome</a:t>
            </a:r>
            <a:r>
              <a:rPr dirty="0" spc="180">
                <a:solidFill>
                  <a:srgbClr val="4472C4"/>
                </a:solidFill>
              </a:rPr>
              <a:t> </a:t>
            </a:r>
            <a:r>
              <a:rPr dirty="0" spc="5">
                <a:solidFill>
                  <a:srgbClr val="4472C4"/>
                </a:solidFill>
              </a:rPr>
              <a:t>Events</a:t>
            </a:r>
            <a:r>
              <a:rPr dirty="0" spc="-65">
                <a:solidFill>
                  <a:srgbClr val="4472C4"/>
                </a:solidFill>
              </a:rPr>
              <a:t> </a:t>
            </a:r>
            <a:r>
              <a:rPr dirty="0">
                <a:solidFill>
                  <a:srgbClr val="4472C4"/>
                </a:solidFill>
              </a:rPr>
              <a:t>in</a:t>
            </a:r>
            <a:r>
              <a:rPr dirty="0" spc="-10">
                <a:solidFill>
                  <a:srgbClr val="4472C4"/>
                </a:solidFill>
              </a:rPr>
              <a:t> </a:t>
            </a:r>
            <a:r>
              <a:rPr dirty="0" u="sng" spc="-1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</a:rPr>
              <a:t>Vaccinated</a:t>
            </a:r>
            <a:r>
              <a:rPr dirty="0" spc="-25">
                <a:solidFill>
                  <a:srgbClr val="4472C4"/>
                </a:solidFill>
              </a:rPr>
              <a:t> </a:t>
            </a:r>
            <a:r>
              <a:rPr dirty="0" spc="-15">
                <a:solidFill>
                  <a:srgbClr val="4472C4"/>
                </a:solidFill>
              </a:rPr>
              <a:t>Comparators</a:t>
            </a:r>
            <a:r>
              <a:rPr dirty="0" spc="95">
                <a:solidFill>
                  <a:srgbClr val="4472C4"/>
                </a:solidFill>
              </a:rPr>
              <a:t> </a:t>
            </a:r>
            <a:r>
              <a:rPr dirty="0" spc="-15">
                <a:solidFill>
                  <a:srgbClr val="4472C4"/>
                </a:solidFill>
              </a:rPr>
              <a:t>on</a:t>
            </a:r>
            <a:r>
              <a:rPr dirty="0" spc="70">
                <a:solidFill>
                  <a:srgbClr val="4472C4"/>
                </a:solidFill>
              </a:rPr>
              <a:t> </a:t>
            </a:r>
            <a:r>
              <a:rPr dirty="0" spc="-20">
                <a:solidFill>
                  <a:srgbClr val="4472C4"/>
                </a:solidFill>
              </a:rPr>
              <a:t>the</a:t>
            </a:r>
            <a:r>
              <a:rPr dirty="0" spc="15">
                <a:solidFill>
                  <a:srgbClr val="4472C4"/>
                </a:solidFill>
              </a:rPr>
              <a:t> </a:t>
            </a:r>
            <a:r>
              <a:rPr dirty="0" spc="-20">
                <a:solidFill>
                  <a:srgbClr val="4472C4"/>
                </a:solidFill>
              </a:rPr>
              <a:t>Same</a:t>
            </a:r>
            <a:r>
              <a:rPr dirty="0" spc="100">
                <a:solidFill>
                  <a:srgbClr val="4472C4"/>
                </a:solidFill>
              </a:rPr>
              <a:t> </a:t>
            </a:r>
            <a:r>
              <a:rPr dirty="0" spc="-10">
                <a:solidFill>
                  <a:srgbClr val="4472C4"/>
                </a:solidFill>
              </a:rPr>
              <a:t>Calendar</a:t>
            </a:r>
            <a:r>
              <a:rPr dirty="0" spc="30">
                <a:solidFill>
                  <a:srgbClr val="4472C4"/>
                </a:solidFill>
              </a:rPr>
              <a:t> </a:t>
            </a:r>
            <a:r>
              <a:rPr dirty="0" spc="-20">
                <a:solidFill>
                  <a:srgbClr val="4472C4"/>
                </a:solidFill>
              </a:rPr>
              <a:t>Days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0290" y="1879565"/>
          <a:ext cx="10064750" cy="319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395"/>
                <a:gridCol w="1181100"/>
                <a:gridCol w="1021715"/>
                <a:gridCol w="1235710"/>
                <a:gridCol w="1252854"/>
                <a:gridCol w="1306195"/>
                <a:gridCol w="977900"/>
                <a:gridCol w="1951354"/>
              </a:tblGrid>
              <a:tr h="3575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8505">
                <a:tc>
                  <a:txBody>
                    <a:bodyPr/>
                    <a:lstStyle/>
                    <a:p>
                      <a:pPr marL="210185" marR="193675" indent="142240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49225" marR="147955" indent="30480">
                        <a:lnSpc>
                          <a:spcPts val="19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1600" spc="-43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Risk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 marR="31750" indent="1905">
                        <a:lnSpc>
                          <a:spcPts val="19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Interval</a:t>
                      </a:r>
                      <a:r>
                        <a:rPr dirty="0" baseline="37037" sz="1575" spc="-22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37037" sz="15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26034" indent="162560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dirty="0" baseline="37037" sz="1575" spc="-22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2,3</a:t>
                      </a:r>
                      <a:endParaRPr baseline="37037" sz="1575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1895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2100" marR="100330" indent="-182880">
                        <a:lnSpc>
                          <a:spcPct val="100000"/>
                        </a:lnSpc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116205">
                        <a:lnSpc>
                          <a:spcPts val="1920"/>
                        </a:lnSpc>
                        <a:spcBef>
                          <a:spcPts val="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9225" marR="136525" indent="-9525">
                        <a:lnSpc>
                          <a:spcPts val="192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Excess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Cases</a:t>
                      </a:r>
                      <a:r>
                        <a:rPr dirty="0" sz="16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600" spc="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57505">
                <a:tc rowSpan="3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0-21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Both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Doses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baseline="3472" sz="2400" b="1">
                          <a:latin typeface="Arial"/>
                          <a:cs typeface="Arial"/>
                        </a:rPr>
                        <a:t>5.68</a:t>
                      </a:r>
                      <a:r>
                        <a:rPr dirty="0" baseline="3472" sz="2400" spc="-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472" sz="24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3472" sz="2400" spc="-6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∞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514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29.6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57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Dose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baseline="3472" sz="2400">
                          <a:latin typeface="Arial"/>
                          <a:cs typeface="Arial"/>
                        </a:rPr>
                        <a:t>0.31</a:t>
                      </a:r>
                      <a:r>
                        <a:rPr dirty="0" baseline="3472" sz="2400" spc="-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472" sz="2400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3472" sz="2400" spc="-6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∞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514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0.198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5"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</a:tr>
              <a:tr h="357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Dose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baseline="3472" sz="2400" b="1">
                          <a:latin typeface="Arial"/>
                          <a:cs typeface="Arial"/>
                        </a:rPr>
                        <a:t>9.09</a:t>
                      </a:r>
                      <a:r>
                        <a:rPr dirty="0" baseline="3472" sz="2400" spc="-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472" sz="24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3472" sz="2400" spc="-6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∞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514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56.7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0-7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Both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Doses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baseline="3472" sz="2400" b="1">
                          <a:latin typeface="Arial"/>
                          <a:cs typeface="Arial"/>
                        </a:rPr>
                        <a:t>16.88</a:t>
                      </a:r>
                      <a:r>
                        <a:rPr dirty="0" baseline="3472" sz="2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472" sz="24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3472" sz="2400" spc="-6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∞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438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25.9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357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7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Dose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5">
                          <a:latin typeface="Arial"/>
                          <a:cs typeface="Arial"/>
                        </a:rPr>
                        <a:t>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A"/>
                    </a:solidFill>
                  </a:tcPr>
                </a:tc>
              </a:tr>
              <a:tr h="324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7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Dose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high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baseline="3472" sz="2400" b="1">
                          <a:latin typeface="Arial"/>
                          <a:cs typeface="Arial"/>
                        </a:rPr>
                        <a:t>28.83</a:t>
                      </a:r>
                      <a:r>
                        <a:rPr dirty="0" baseline="3472" sz="2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472" sz="24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3472" sz="2400" spc="-6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Cambria Math"/>
                          <a:cs typeface="Cambria Math"/>
                        </a:rPr>
                        <a:t>∞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349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54.0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56805" y="5196821"/>
            <a:ext cx="6364605" cy="885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8580">
              <a:lnSpc>
                <a:spcPts val="1710"/>
              </a:lnSpc>
              <a:spcBef>
                <a:spcPts val="90"/>
              </a:spcBef>
            </a:pPr>
            <a:r>
              <a:rPr dirty="0" sz="1450" spc="-10">
                <a:latin typeface="Arial"/>
                <a:cs typeface="Arial"/>
              </a:rPr>
              <a:t>NE=</a:t>
            </a:r>
            <a:r>
              <a:rPr dirty="0" sz="1450" spc="-1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not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5">
                <a:latin typeface="Arial"/>
                <a:cs typeface="Arial"/>
              </a:rPr>
              <a:t>estimable;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indicates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that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vaccine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5">
                <a:latin typeface="Arial"/>
                <a:cs typeface="Arial"/>
              </a:rPr>
              <a:t>effect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cannot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be</a:t>
            </a:r>
            <a:r>
              <a:rPr dirty="0" sz="1450" spc="-75">
                <a:latin typeface="Arial"/>
                <a:cs typeface="Arial"/>
              </a:rPr>
              <a:t> </a:t>
            </a:r>
            <a:r>
              <a:rPr dirty="0" sz="1450" spc="-15">
                <a:latin typeface="Arial"/>
                <a:cs typeface="Arial"/>
              </a:rPr>
              <a:t>estimated.</a:t>
            </a:r>
            <a:endParaRPr sz="1450">
              <a:latin typeface="Arial"/>
              <a:cs typeface="Arial"/>
            </a:endParaRPr>
          </a:p>
          <a:p>
            <a:pPr marL="38100">
              <a:lnSpc>
                <a:spcPts val="1680"/>
              </a:lnSpc>
            </a:pPr>
            <a:r>
              <a:rPr dirty="0" baseline="23391" sz="1425" spc="-22" b="1">
                <a:latin typeface="Arial"/>
                <a:cs typeface="Arial"/>
              </a:rPr>
              <a:t>1</a:t>
            </a:r>
            <a:r>
              <a:rPr dirty="0" sz="1450" spc="-15">
                <a:latin typeface="Arial"/>
                <a:cs typeface="Arial"/>
              </a:rPr>
              <a:t>Comparison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5">
                <a:latin typeface="Arial"/>
                <a:cs typeface="Arial"/>
              </a:rPr>
              <a:t>interval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5">
                <a:latin typeface="Arial"/>
                <a:cs typeface="Arial"/>
              </a:rPr>
              <a:t>is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22–42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days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after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either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dose.</a:t>
            </a:r>
            <a:endParaRPr sz="1450">
              <a:latin typeface="Arial"/>
              <a:cs typeface="Arial"/>
            </a:endParaRPr>
          </a:p>
          <a:p>
            <a:pPr marL="38100">
              <a:lnSpc>
                <a:spcPts val="1680"/>
              </a:lnSpc>
            </a:pPr>
            <a:r>
              <a:rPr dirty="0" baseline="23391" sz="1425" spc="-22" b="1">
                <a:latin typeface="Arial"/>
                <a:cs typeface="Arial"/>
              </a:rPr>
              <a:t>2</a:t>
            </a:r>
            <a:r>
              <a:rPr dirty="0" sz="1450" spc="-15">
                <a:latin typeface="Arial"/>
                <a:cs typeface="Arial"/>
              </a:rPr>
              <a:t>Adjusted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for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VSD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5">
                <a:latin typeface="Arial"/>
                <a:cs typeface="Arial"/>
              </a:rPr>
              <a:t>site,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5-year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age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group,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30">
                <a:latin typeface="Arial"/>
                <a:cs typeface="Arial"/>
              </a:rPr>
              <a:t>sex,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race/ethnicity,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and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calendar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date.</a:t>
            </a:r>
            <a:endParaRPr sz="1450">
              <a:latin typeface="Arial"/>
              <a:cs typeface="Arial"/>
            </a:endParaRPr>
          </a:p>
          <a:p>
            <a:pPr marL="38100">
              <a:lnSpc>
                <a:spcPts val="1710"/>
              </a:lnSpc>
            </a:pPr>
            <a:r>
              <a:rPr dirty="0" baseline="23391" sz="1425" spc="30" b="1">
                <a:latin typeface="Arial"/>
                <a:cs typeface="Arial"/>
              </a:rPr>
              <a:t>3</a:t>
            </a:r>
            <a:r>
              <a:rPr dirty="0" sz="1450" spc="20">
                <a:latin typeface="Arial"/>
                <a:cs typeface="Arial"/>
              </a:rPr>
              <a:t>The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focus</a:t>
            </a:r>
            <a:r>
              <a:rPr dirty="0" sz="1450" spc="-1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should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be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on</a:t>
            </a:r>
            <a:r>
              <a:rPr dirty="0" sz="145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the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lower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bound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of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the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confidence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interval.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8540" y="642461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98642"/>
            <a:ext cx="67017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latin typeface="Calibri"/>
                <a:cs typeface="Calibri"/>
              </a:rPr>
              <a:t>Comparing</a:t>
            </a:r>
            <a:r>
              <a:rPr dirty="0" sz="4000" spc="-10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types</a:t>
            </a:r>
            <a:r>
              <a:rPr dirty="0" sz="4000" spc="4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 spc="-20">
                <a:latin typeface="Calibri"/>
                <a:cs typeface="Calibri"/>
              </a:rPr>
              <a:t>myocarditis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7210" y="1092200"/>
            <a:ext cx="6789419" cy="56349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66445" y="1680631"/>
            <a:ext cx="162433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2725">
              <a:lnSpc>
                <a:spcPct val="125800"/>
              </a:lnSpc>
              <a:spcBef>
                <a:spcPts val="100"/>
              </a:spcBef>
            </a:pPr>
            <a:r>
              <a:rPr dirty="0" sz="2650" spc="10">
                <a:latin typeface="Calibri"/>
                <a:cs typeface="Calibri"/>
              </a:rPr>
              <a:t>“Classic” </a:t>
            </a:r>
            <a:r>
              <a:rPr dirty="0" sz="2650" spc="15">
                <a:latin typeface="Calibri"/>
                <a:cs typeface="Calibri"/>
              </a:rPr>
              <a:t> </a:t>
            </a:r>
            <a:r>
              <a:rPr dirty="0" sz="2650" spc="-30">
                <a:latin typeface="Calibri"/>
                <a:cs typeface="Calibri"/>
              </a:rPr>
              <a:t>M</a:t>
            </a:r>
            <a:r>
              <a:rPr dirty="0" sz="2650" spc="-5">
                <a:latin typeface="Calibri"/>
                <a:cs typeface="Calibri"/>
              </a:rPr>
              <a:t>y</a:t>
            </a:r>
            <a:r>
              <a:rPr dirty="0" sz="2650" spc="-45">
                <a:latin typeface="Calibri"/>
                <a:cs typeface="Calibri"/>
              </a:rPr>
              <a:t>o</a:t>
            </a:r>
            <a:r>
              <a:rPr dirty="0" sz="2650" spc="-5">
                <a:latin typeface="Calibri"/>
                <a:cs typeface="Calibri"/>
              </a:rPr>
              <a:t>c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30">
                <a:latin typeface="Calibri"/>
                <a:cs typeface="Calibri"/>
              </a:rPr>
              <a:t>r</a:t>
            </a:r>
            <a:r>
              <a:rPr dirty="0" sz="2650" spc="-40">
                <a:latin typeface="Calibri"/>
                <a:cs typeface="Calibri"/>
              </a:rPr>
              <a:t>d</a:t>
            </a:r>
            <a:r>
              <a:rPr dirty="0" sz="2650" spc="25">
                <a:latin typeface="Calibri"/>
                <a:cs typeface="Calibri"/>
              </a:rPr>
              <a:t>i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-55">
                <a:latin typeface="Calibri"/>
                <a:cs typeface="Calibri"/>
              </a:rPr>
              <a:t>is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6477" y="4649156"/>
            <a:ext cx="1624330" cy="783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3335">
              <a:lnSpc>
                <a:spcPts val="2990"/>
              </a:lnSpc>
              <a:spcBef>
                <a:spcPts val="90"/>
              </a:spcBef>
            </a:pPr>
            <a:r>
              <a:rPr dirty="0" sz="2650" spc="-20">
                <a:latin typeface="Calibri"/>
                <a:cs typeface="Calibri"/>
              </a:rPr>
              <a:t>MIS-C</a:t>
            </a:r>
            <a:endParaRPr sz="2650">
              <a:latin typeface="Calibri"/>
              <a:cs typeface="Calibri"/>
            </a:endParaRPr>
          </a:p>
          <a:p>
            <a:pPr algn="ctr">
              <a:lnSpc>
                <a:spcPts val="2990"/>
              </a:lnSpc>
            </a:pPr>
            <a:r>
              <a:rPr dirty="0" sz="2650" spc="-15">
                <a:latin typeface="Calibri"/>
                <a:cs typeface="Calibri"/>
              </a:rPr>
              <a:t>Myocarditis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029" y="1909085"/>
            <a:ext cx="2423160" cy="7937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408305" marR="5080" indent="-396240">
              <a:lnSpc>
                <a:spcPts val="2880"/>
              </a:lnSpc>
              <a:spcBef>
                <a:spcPts val="434"/>
              </a:spcBef>
            </a:pPr>
            <a:r>
              <a:rPr dirty="0" sz="2650" spc="20">
                <a:latin typeface="Calibri"/>
                <a:cs typeface="Calibri"/>
              </a:rPr>
              <a:t>C</a:t>
            </a:r>
            <a:r>
              <a:rPr dirty="0" sz="2650">
                <a:latin typeface="Calibri"/>
                <a:cs typeface="Calibri"/>
              </a:rPr>
              <a:t>O</a:t>
            </a:r>
            <a:r>
              <a:rPr dirty="0" sz="2650" spc="10">
                <a:latin typeface="Calibri"/>
                <a:cs typeface="Calibri"/>
              </a:rPr>
              <a:t>V</a:t>
            </a:r>
            <a:r>
              <a:rPr dirty="0" sz="2650" spc="-35">
                <a:latin typeface="Calibri"/>
                <a:cs typeface="Calibri"/>
              </a:rPr>
              <a:t>I</a:t>
            </a:r>
            <a:r>
              <a:rPr dirty="0" sz="2650" spc="-35">
                <a:latin typeface="Calibri"/>
                <a:cs typeface="Calibri"/>
              </a:rPr>
              <a:t>D</a:t>
            </a:r>
            <a:r>
              <a:rPr dirty="0" sz="2650" spc="-15">
                <a:latin typeface="Calibri"/>
                <a:cs typeface="Calibri"/>
              </a:rPr>
              <a:t>-</a:t>
            </a:r>
            <a:r>
              <a:rPr dirty="0" sz="2650" spc="10">
                <a:latin typeface="Calibri"/>
                <a:cs typeface="Calibri"/>
              </a:rPr>
              <a:t>1</a:t>
            </a:r>
            <a:r>
              <a:rPr dirty="0" sz="2650" spc="-10">
                <a:latin typeface="Calibri"/>
                <a:cs typeface="Calibri"/>
              </a:rPr>
              <a:t>9</a:t>
            </a:r>
            <a:r>
              <a:rPr dirty="0" sz="2650" spc="-260">
                <a:latin typeface="Calibri"/>
                <a:cs typeface="Calibri"/>
              </a:rPr>
              <a:t> </a:t>
            </a:r>
            <a:r>
              <a:rPr dirty="0" sz="2650" spc="-85">
                <a:latin typeface="Calibri"/>
                <a:cs typeface="Calibri"/>
              </a:rPr>
              <a:t>R</a:t>
            </a:r>
            <a:r>
              <a:rPr dirty="0" sz="2650" spc="-40">
                <a:latin typeface="Calibri"/>
                <a:cs typeface="Calibri"/>
              </a:rPr>
              <a:t>e</a:t>
            </a:r>
            <a:r>
              <a:rPr dirty="0" sz="2650" spc="30">
                <a:latin typeface="Calibri"/>
                <a:cs typeface="Calibri"/>
              </a:rPr>
              <a:t>l</a:t>
            </a:r>
            <a:r>
              <a:rPr dirty="0" sz="2650" spc="10">
                <a:latin typeface="Calibri"/>
                <a:cs typeface="Calibri"/>
              </a:rPr>
              <a:t>a</a:t>
            </a:r>
            <a:r>
              <a:rPr dirty="0" sz="2650" spc="-10">
                <a:latin typeface="Calibri"/>
                <a:cs typeface="Calibri"/>
              </a:rPr>
              <a:t>t</a:t>
            </a:r>
            <a:r>
              <a:rPr dirty="0" sz="2650" spc="-40">
                <a:latin typeface="Calibri"/>
                <a:cs typeface="Calibri"/>
              </a:rPr>
              <a:t>ed  </a:t>
            </a:r>
            <a:r>
              <a:rPr dirty="0" sz="2650" spc="-15">
                <a:latin typeface="Calibri"/>
                <a:cs typeface="Calibri"/>
              </a:rPr>
              <a:t>Myocarditis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1547" y="4362166"/>
            <a:ext cx="2036445" cy="133604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10"/>
              </a:spcBef>
            </a:pPr>
            <a:r>
              <a:rPr dirty="0" sz="2450" spc="25">
                <a:latin typeface="Calibri"/>
                <a:cs typeface="Calibri"/>
              </a:rPr>
              <a:t>COVID-19</a:t>
            </a:r>
            <a:endParaRPr sz="2450">
              <a:latin typeface="Calibri"/>
              <a:cs typeface="Calibri"/>
            </a:endParaRPr>
          </a:p>
          <a:p>
            <a:pPr algn="ctr" marL="12065" marR="5080">
              <a:lnSpc>
                <a:spcPts val="2800"/>
              </a:lnSpc>
              <a:spcBef>
                <a:spcPts val="1030"/>
              </a:spcBef>
            </a:pPr>
            <a:r>
              <a:rPr dirty="0" sz="2450" spc="-114">
                <a:latin typeface="Calibri"/>
                <a:cs typeface="Calibri"/>
              </a:rPr>
              <a:t>V</a:t>
            </a:r>
            <a:r>
              <a:rPr dirty="0" sz="2450" spc="20">
                <a:latin typeface="Calibri"/>
                <a:cs typeface="Calibri"/>
              </a:rPr>
              <a:t>a</a:t>
            </a:r>
            <a:r>
              <a:rPr dirty="0" sz="2450">
                <a:latin typeface="Calibri"/>
                <a:cs typeface="Calibri"/>
              </a:rPr>
              <a:t>cci</a:t>
            </a:r>
            <a:r>
              <a:rPr dirty="0" sz="2450" spc="-10">
                <a:latin typeface="Calibri"/>
                <a:cs typeface="Calibri"/>
              </a:rPr>
              <a:t>n</a:t>
            </a:r>
            <a:r>
              <a:rPr dirty="0" sz="2450" spc="-25">
                <a:latin typeface="Calibri"/>
                <a:cs typeface="Calibri"/>
              </a:rPr>
              <a:t>e</a:t>
            </a:r>
            <a:r>
              <a:rPr dirty="0" sz="2450" spc="-40">
                <a:latin typeface="Calibri"/>
                <a:cs typeface="Calibri"/>
              </a:rPr>
              <a:t>-</a:t>
            </a:r>
            <a:r>
              <a:rPr dirty="0" sz="2450" spc="-55">
                <a:latin typeface="Calibri"/>
                <a:cs typeface="Calibri"/>
              </a:rPr>
              <a:t>R</a:t>
            </a:r>
            <a:r>
              <a:rPr dirty="0" sz="2450" spc="-25">
                <a:latin typeface="Calibri"/>
                <a:cs typeface="Calibri"/>
              </a:rPr>
              <a:t>e</a:t>
            </a:r>
            <a:r>
              <a:rPr dirty="0" sz="2450" spc="-5">
                <a:latin typeface="Calibri"/>
                <a:cs typeface="Calibri"/>
              </a:rPr>
              <a:t>l</a:t>
            </a:r>
            <a:r>
              <a:rPr dirty="0" sz="2450" spc="20">
                <a:latin typeface="Calibri"/>
                <a:cs typeface="Calibri"/>
              </a:rPr>
              <a:t>a</a:t>
            </a:r>
            <a:r>
              <a:rPr dirty="0" sz="2450" spc="-25">
                <a:latin typeface="Calibri"/>
                <a:cs typeface="Calibri"/>
              </a:rPr>
              <a:t>ted  </a:t>
            </a:r>
            <a:r>
              <a:rPr dirty="0" sz="2450" spc="5">
                <a:latin typeface="Calibri"/>
                <a:cs typeface="Calibri"/>
              </a:rPr>
              <a:t>Myocarditis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98642"/>
            <a:ext cx="64566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latin typeface="Calibri"/>
                <a:cs typeface="Calibri"/>
              </a:rPr>
              <a:t>Causes</a:t>
            </a:r>
            <a:r>
              <a:rPr dirty="0" sz="4000" spc="-4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 spc="-20">
                <a:latin typeface="Calibri"/>
                <a:cs typeface="Calibri"/>
              </a:rPr>
              <a:t>“classic”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 spc="-20">
                <a:latin typeface="Calibri"/>
                <a:cs typeface="Calibri"/>
              </a:rPr>
              <a:t>myocarditis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640" y="1198880"/>
            <a:ext cx="9377667" cy="4815839"/>
          </a:xfrm>
          <a:prstGeom prst="rect">
            <a:avLst/>
          </a:prstGeom>
        </p:spPr>
      </p:pic>
    </p:spTree>
  </p:cSld>
  <p:clrMapOvr>
    <a:masterClrMapping/>
  </p:clrMapOvr>
  <p:transition spd="fast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Non-FDA</dc:creator>
  <cp:keywords>Vaccines and Related Biological Products Advisory Committee October 26, 2021 Meeting Presentation- Vaccine Associated Myocarditis, CBER, Biologics</cp:keywords>
  <dc:subject>Vaccines and Related Biological Products Advisory Committee October 26, 2021 Meeting Presentation- Vaccine Associated Myocarditis</dc:subject>
  <dc:title>Vaccines and Related Biological Products Advisory Committee October 26, 2021 Meeting Presentation- Vaccine Associated Myocarditis</dc:title>
  <dcterms:created xsi:type="dcterms:W3CDTF">2021-11-02T15:46:38Z</dcterms:created>
  <dcterms:modified xsi:type="dcterms:W3CDTF">2021-11-02T15:46:38Z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2021-11-02T00:00:00Z</vt:filetime>
  </property>
</Properties>
</file>