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5429" y="2197021"/>
            <a:ext cx="102011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5428" y="3451859"/>
            <a:ext cx="1020114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57280" y="365760"/>
            <a:ext cx="629919" cy="741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1620" y="552450"/>
            <a:ext cx="40487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9948" y="2400079"/>
            <a:ext cx="11085830" cy="365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82019" y="6441206"/>
            <a:ext cx="231775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oronavirus/2019-ncov/covid-data/covid-net/purpose-methods.html" TargetMode="External"/><Relationship Id="rId3" Type="http://schemas.openxmlformats.org/officeDocument/2006/relationships/hyperlink" Target="https://www.cdc.gov/vaccines/acip/meetings/downloads/slides-2021-09-22/04-COVID-Link-Gelles-508.pdf" TargetMode="External"/><Relationship Id="rId4" Type="http://schemas.openxmlformats.org/officeDocument/2006/relationships/hyperlink" Target="http://www.cdc.gov/vaccines/acip/meetings/downl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da.gov/media/153409/download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3040" y="375920"/>
            <a:ext cx="2702546" cy="558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5236" y="1111928"/>
            <a:ext cx="10398760" cy="1250950"/>
          </a:xfrm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1800225" marR="5080" indent="-1788160">
              <a:lnSpc>
                <a:spcPts val="4560"/>
              </a:lnSpc>
              <a:spcBef>
                <a:spcPts val="690"/>
              </a:spcBef>
            </a:pPr>
            <a:r>
              <a:rPr dirty="0" sz="4250" spc="40"/>
              <a:t>B</a:t>
            </a:r>
            <a:r>
              <a:rPr dirty="0" sz="4250" spc="30"/>
              <a:t>e</a:t>
            </a:r>
            <a:r>
              <a:rPr dirty="0" sz="4250" spc="-130"/>
              <a:t>n</a:t>
            </a:r>
            <a:r>
              <a:rPr dirty="0" sz="4250" spc="30"/>
              <a:t>e</a:t>
            </a:r>
            <a:r>
              <a:rPr dirty="0" sz="4250" spc="20"/>
              <a:t>f</a:t>
            </a:r>
            <a:r>
              <a:rPr dirty="0" sz="4250" spc="15"/>
              <a:t>i</a:t>
            </a:r>
            <a:r>
              <a:rPr dirty="0" sz="4250" spc="20"/>
              <a:t>ts</a:t>
            </a:r>
            <a:r>
              <a:rPr dirty="0" sz="4250" spc="-60"/>
              <a:t>-</a:t>
            </a:r>
            <a:r>
              <a:rPr dirty="0" sz="4250" spc="-35"/>
              <a:t>R</a:t>
            </a:r>
            <a:r>
              <a:rPr dirty="0" sz="4250" spc="15"/>
              <a:t>i</a:t>
            </a:r>
            <a:r>
              <a:rPr dirty="0" sz="4250" spc="-55"/>
              <a:t>s</a:t>
            </a:r>
            <a:r>
              <a:rPr dirty="0" sz="4250" spc="-130"/>
              <a:t>k</a:t>
            </a:r>
            <a:r>
              <a:rPr dirty="0" sz="4250" spc="-5"/>
              <a:t>s</a:t>
            </a:r>
            <a:r>
              <a:rPr dirty="0" sz="4250" spc="-155"/>
              <a:t> </a:t>
            </a:r>
            <a:r>
              <a:rPr dirty="0" sz="4250" spc="-45"/>
              <a:t>o</a:t>
            </a:r>
            <a:r>
              <a:rPr dirty="0" sz="4250" spc="-5"/>
              <a:t>f</a:t>
            </a:r>
            <a:r>
              <a:rPr dirty="0" sz="4250" spc="5"/>
              <a:t> </a:t>
            </a:r>
            <a:r>
              <a:rPr dirty="0" sz="4250" spc="35"/>
              <a:t>P</a:t>
            </a:r>
            <a:r>
              <a:rPr dirty="0" sz="4250" spc="20"/>
              <a:t>f</a:t>
            </a:r>
            <a:r>
              <a:rPr dirty="0" sz="4250" spc="15"/>
              <a:t>i</a:t>
            </a:r>
            <a:r>
              <a:rPr dirty="0" sz="4250" spc="-50"/>
              <a:t>z</a:t>
            </a:r>
            <a:r>
              <a:rPr dirty="0" sz="4250" spc="30"/>
              <a:t>e</a:t>
            </a:r>
            <a:r>
              <a:rPr dirty="0" sz="4250" spc="-130"/>
              <a:t>r</a:t>
            </a:r>
            <a:r>
              <a:rPr dirty="0" sz="4250" spc="-60"/>
              <a:t>-</a:t>
            </a:r>
            <a:r>
              <a:rPr dirty="0" sz="4250" spc="-40"/>
              <a:t>B</a:t>
            </a:r>
            <a:r>
              <a:rPr dirty="0" sz="4250" spc="15"/>
              <a:t>i</a:t>
            </a:r>
            <a:r>
              <a:rPr dirty="0" sz="4250" spc="-45"/>
              <a:t>o</a:t>
            </a:r>
            <a:r>
              <a:rPr dirty="0" sz="4250" spc="-35"/>
              <a:t>N</a:t>
            </a:r>
            <a:r>
              <a:rPr dirty="0" sz="4250" spc="-440"/>
              <a:t>T</a:t>
            </a:r>
            <a:r>
              <a:rPr dirty="0" sz="4250" spc="30"/>
              <a:t>e</a:t>
            </a:r>
            <a:r>
              <a:rPr dirty="0" sz="4250" spc="-50"/>
              <a:t>c</a:t>
            </a:r>
            <a:r>
              <a:rPr dirty="0" sz="4250" spc="-10"/>
              <a:t>h</a:t>
            </a:r>
            <a:r>
              <a:rPr dirty="0" sz="4250" spc="-300"/>
              <a:t> </a:t>
            </a:r>
            <a:r>
              <a:rPr dirty="0" sz="4250" spc="-35"/>
              <a:t>COV</a:t>
            </a:r>
            <a:r>
              <a:rPr dirty="0" sz="4250" spc="25"/>
              <a:t>I</a:t>
            </a:r>
            <a:r>
              <a:rPr dirty="0" sz="4250" spc="-35"/>
              <a:t>D</a:t>
            </a:r>
            <a:r>
              <a:rPr dirty="0" sz="4250" spc="20"/>
              <a:t>-</a:t>
            </a:r>
            <a:r>
              <a:rPr dirty="0" sz="4250" spc="30"/>
              <a:t>19  </a:t>
            </a:r>
            <a:r>
              <a:rPr dirty="0" sz="4250" spc="-434"/>
              <a:t>V</a:t>
            </a:r>
            <a:r>
              <a:rPr dirty="0" sz="4250" spc="30"/>
              <a:t>acc</a:t>
            </a:r>
            <a:r>
              <a:rPr dirty="0" sz="4250" spc="15"/>
              <a:t>i</a:t>
            </a:r>
            <a:r>
              <a:rPr dirty="0" sz="4250" spc="-130"/>
              <a:t>n</a:t>
            </a:r>
            <a:r>
              <a:rPr dirty="0" sz="4250" spc="-5"/>
              <a:t>e</a:t>
            </a:r>
            <a:r>
              <a:rPr dirty="0" sz="4250" spc="-145"/>
              <a:t> </a:t>
            </a:r>
            <a:r>
              <a:rPr dirty="0" sz="4250" spc="20"/>
              <a:t>f</a:t>
            </a:r>
            <a:r>
              <a:rPr dirty="0" sz="4250" spc="-50"/>
              <a:t>o</a:t>
            </a:r>
            <a:r>
              <a:rPr dirty="0" sz="4250" spc="-5"/>
              <a:t>r</a:t>
            </a:r>
            <a:r>
              <a:rPr dirty="0" sz="4250" spc="-385"/>
              <a:t> </a:t>
            </a:r>
            <a:r>
              <a:rPr dirty="0" sz="4250" spc="-35"/>
              <a:t>A</a:t>
            </a:r>
            <a:r>
              <a:rPr dirty="0" sz="4250" spc="30"/>
              <a:t>ge</a:t>
            </a:r>
            <a:r>
              <a:rPr dirty="0" sz="4250" spc="-5"/>
              <a:t>s</a:t>
            </a:r>
            <a:r>
              <a:rPr dirty="0" sz="4250" spc="-75"/>
              <a:t> </a:t>
            </a:r>
            <a:r>
              <a:rPr dirty="0" sz="4250" spc="-5"/>
              <a:t>5</a:t>
            </a:r>
            <a:r>
              <a:rPr dirty="0" sz="4250" spc="-70"/>
              <a:t> </a:t>
            </a:r>
            <a:r>
              <a:rPr dirty="0" sz="4250" spc="20"/>
              <a:t>t</a:t>
            </a:r>
            <a:r>
              <a:rPr dirty="0" sz="4250" spc="-10"/>
              <a:t>o</a:t>
            </a:r>
            <a:r>
              <a:rPr dirty="0" sz="4250" spc="-65"/>
              <a:t> </a:t>
            </a:r>
            <a:r>
              <a:rPr dirty="0" sz="4250" spc="-210"/>
              <a:t>1</a:t>
            </a:r>
            <a:r>
              <a:rPr dirty="0" sz="4250" spc="-5"/>
              <a:t>1</a:t>
            </a:r>
            <a:r>
              <a:rPr dirty="0" sz="4250" spc="-225"/>
              <a:t> </a:t>
            </a:r>
            <a:r>
              <a:rPr dirty="0" sz="4250" spc="-515"/>
              <a:t>Y</a:t>
            </a:r>
            <a:r>
              <a:rPr dirty="0" sz="4250" spc="30"/>
              <a:t>ears</a:t>
            </a:r>
            <a:endParaRPr sz="4250"/>
          </a:p>
        </p:txBody>
      </p:sp>
      <p:sp>
        <p:nvSpPr>
          <p:cNvPr id="4" name="object 4"/>
          <p:cNvSpPr txBox="1"/>
          <p:nvPr/>
        </p:nvSpPr>
        <p:spPr>
          <a:xfrm>
            <a:off x="2009734" y="2903017"/>
            <a:ext cx="8182609" cy="252349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ctr" marR="8255">
              <a:lnSpc>
                <a:spcPct val="100000"/>
              </a:lnSpc>
              <a:spcBef>
                <a:spcPts val="760"/>
              </a:spcBef>
            </a:pPr>
            <a:r>
              <a:rPr dirty="0" sz="3900" spc="-10" b="1">
                <a:latin typeface="Times New Roman"/>
                <a:cs typeface="Times New Roman"/>
              </a:rPr>
              <a:t>Hong</a:t>
            </a:r>
            <a:r>
              <a:rPr dirty="0" sz="3900" spc="-155" b="1">
                <a:latin typeface="Times New Roman"/>
                <a:cs typeface="Times New Roman"/>
              </a:rPr>
              <a:t> </a:t>
            </a:r>
            <a:r>
              <a:rPr dirty="0" sz="3900" spc="-85" b="1">
                <a:latin typeface="Times New Roman"/>
                <a:cs typeface="Times New Roman"/>
              </a:rPr>
              <a:t>Yang,</a:t>
            </a:r>
            <a:r>
              <a:rPr dirty="0" sz="3900" spc="-55" b="1">
                <a:latin typeface="Times New Roman"/>
                <a:cs typeface="Times New Roman"/>
              </a:rPr>
              <a:t> </a:t>
            </a:r>
            <a:r>
              <a:rPr dirty="0" sz="3900" spc="-25" b="1">
                <a:latin typeface="Times New Roman"/>
                <a:cs typeface="Times New Roman"/>
              </a:rPr>
              <a:t>Ph.D.</a:t>
            </a:r>
            <a:endParaRPr sz="3900">
              <a:latin typeface="Times New Roman"/>
              <a:cs typeface="Times New Roman"/>
            </a:endParaRPr>
          </a:p>
          <a:p>
            <a:pPr algn="ctr" marL="12700" marR="5080" indent="-17145">
              <a:lnSpc>
                <a:spcPct val="113399"/>
              </a:lnSpc>
              <a:spcBef>
                <a:spcPts val="35"/>
              </a:spcBef>
            </a:pPr>
            <a:r>
              <a:rPr dirty="0" sz="3500" spc="-40">
                <a:latin typeface="Times New Roman"/>
                <a:cs typeface="Times New Roman"/>
              </a:rPr>
              <a:t>Senior </a:t>
            </a:r>
            <a:r>
              <a:rPr dirty="0" sz="3500" spc="-45">
                <a:latin typeface="Times New Roman"/>
                <a:cs typeface="Times New Roman"/>
              </a:rPr>
              <a:t>Advisor</a:t>
            </a:r>
            <a:r>
              <a:rPr dirty="0" sz="3500" spc="-40">
                <a:latin typeface="Times New Roman"/>
                <a:cs typeface="Times New Roman"/>
              </a:rPr>
              <a:t> for </a:t>
            </a:r>
            <a:r>
              <a:rPr dirty="0" sz="3500" spc="-20">
                <a:latin typeface="Times New Roman"/>
                <a:cs typeface="Times New Roman"/>
              </a:rPr>
              <a:t>Benefit-Risk </a:t>
            </a:r>
            <a:r>
              <a:rPr dirty="0" sz="3500" spc="-40">
                <a:latin typeface="Times New Roman"/>
                <a:cs typeface="Times New Roman"/>
              </a:rPr>
              <a:t>Assessment </a:t>
            </a:r>
            <a:r>
              <a:rPr dirty="0" sz="3500" spc="-35">
                <a:latin typeface="Times New Roman"/>
                <a:cs typeface="Times New Roman"/>
              </a:rPr>
              <a:t> Office</a:t>
            </a:r>
            <a:r>
              <a:rPr dirty="0" sz="3500" spc="120">
                <a:latin typeface="Times New Roman"/>
                <a:cs typeface="Times New Roman"/>
              </a:rPr>
              <a:t> </a:t>
            </a:r>
            <a:r>
              <a:rPr dirty="0" sz="3500" spc="-35">
                <a:latin typeface="Times New Roman"/>
                <a:cs typeface="Times New Roman"/>
              </a:rPr>
              <a:t>of</a:t>
            </a:r>
            <a:r>
              <a:rPr dirty="0" sz="3500" spc="30">
                <a:latin typeface="Times New Roman"/>
                <a:cs typeface="Times New Roman"/>
              </a:rPr>
              <a:t> </a:t>
            </a:r>
            <a:r>
              <a:rPr dirty="0" sz="3500" spc="-15">
                <a:latin typeface="Times New Roman"/>
                <a:cs typeface="Times New Roman"/>
              </a:rPr>
              <a:t>Biostatistics</a:t>
            </a:r>
            <a:r>
              <a:rPr dirty="0" sz="3500" spc="155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and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 spc="-30">
                <a:latin typeface="Times New Roman"/>
                <a:cs typeface="Times New Roman"/>
              </a:rPr>
              <a:t>Epidemiology </a:t>
            </a:r>
            <a:r>
              <a:rPr dirty="0" sz="3500" spc="-25">
                <a:latin typeface="Times New Roman"/>
                <a:cs typeface="Times New Roman"/>
              </a:rPr>
              <a:t> </a:t>
            </a:r>
            <a:r>
              <a:rPr dirty="0" sz="3500" spc="-30">
                <a:latin typeface="Times New Roman"/>
                <a:cs typeface="Times New Roman"/>
              </a:rPr>
              <a:t>Center</a:t>
            </a:r>
            <a:r>
              <a:rPr dirty="0" sz="3500" spc="110">
                <a:latin typeface="Times New Roman"/>
                <a:cs typeface="Times New Roman"/>
              </a:rPr>
              <a:t> </a:t>
            </a:r>
            <a:r>
              <a:rPr dirty="0" sz="3500" spc="-40">
                <a:latin typeface="Times New Roman"/>
                <a:cs typeface="Times New Roman"/>
              </a:rPr>
              <a:t>for</a:t>
            </a:r>
            <a:r>
              <a:rPr dirty="0" sz="3500" spc="110">
                <a:latin typeface="Times New Roman"/>
                <a:cs typeface="Times New Roman"/>
              </a:rPr>
              <a:t> </a:t>
            </a:r>
            <a:r>
              <a:rPr dirty="0" sz="3500" spc="-35">
                <a:latin typeface="Times New Roman"/>
                <a:cs typeface="Times New Roman"/>
              </a:rPr>
              <a:t>Biologics</a:t>
            </a:r>
            <a:r>
              <a:rPr dirty="0" sz="3500" spc="315">
                <a:latin typeface="Times New Roman"/>
                <a:cs typeface="Times New Roman"/>
              </a:rPr>
              <a:t> </a:t>
            </a:r>
            <a:r>
              <a:rPr dirty="0" sz="3500" spc="-20">
                <a:latin typeface="Times New Roman"/>
                <a:cs typeface="Times New Roman"/>
              </a:rPr>
              <a:t>Evaluation</a:t>
            </a:r>
            <a:r>
              <a:rPr dirty="0" sz="3500" spc="160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and</a:t>
            </a:r>
            <a:r>
              <a:rPr dirty="0" sz="3500" spc="10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Research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3134" y="6134082"/>
            <a:ext cx="5196840" cy="488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050" spc="-25">
                <a:latin typeface="Times New Roman"/>
                <a:cs typeface="Times New Roman"/>
              </a:rPr>
              <a:t>F</a:t>
            </a:r>
            <a:r>
              <a:rPr dirty="0" sz="3050" spc="-45">
                <a:latin typeface="Times New Roman"/>
                <a:cs typeface="Times New Roman"/>
              </a:rPr>
              <a:t>D</a:t>
            </a:r>
            <a:r>
              <a:rPr dirty="0" sz="3050" spc="-10">
                <a:latin typeface="Times New Roman"/>
                <a:cs typeface="Times New Roman"/>
              </a:rPr>
              <a:t>A</a:t>
            </a:r>
            <a:r>
              <a:rPr dirty="0" sz="3050" spc="-320">
                <a:latin typeface="Times New Roman"/>
                <a:cs typeface="Times New Roman"/>
              </a:rPr>
              <a:t> </a:t>
            </a:r>
            <a:r>
              <a:rPr dirty="0" sz="3050" spc="-45">
                <a:latin typeface="Times New Roman"/>
                <a:cs typeface="Times New Roman"/>
              </a:rPr>
              <a:t>V</a:t>
            </a:r>
            <a:r>
              <a:rPr dirty="0" sz="3050" spc="-40">
                <a:latin typeface="Times New Roman"/>
                <a:cs typeface="Times New Roman"/>
              </a:rPr>
              <a:t>RB</a:t>
            </a:r>
            <a:r>
              <a:rPr dirty="0" sz="3050" spc="-265">
                <a:latin typeface="Times New Roman"/>
                <a:cs typeface="Times New Roman"/>
              </a:rPr>
              <a:t>P</a:t>
            </a:r>
            <a:r>
              <a:rPr dirty="0" sz="3050" spc="-125">
                <a:latin typeface="Times New Roman"/>
                <a:cs typeface="Times New Roman"/>
              </a:rPr>
              <a:t>A</a:t>
            </a:r>
            <a:r>
              <a:rPr dirty="0" sz="3050" spc="-40">
                <a:latin typeface="Times New Roman"/>
                <a:cs typeface="Times New Roman"/>
              </a:rPr>
              <a:t>C</a:t>
            </a:r>
            <a:r>
              <a:rPr dirty="0" sz="3050" spc="-5">
                <a:latin typeface="Times New Roman"/>
                <a:cs typeface="Times New Roman"/>
              </a:rPr>
              <a:t>,</a:t>
            </a:r>
            <a:r>
              <a:rPr dirty="0" sz="3050" spc="75">
                <a:latin typeface="Times New Roman"/>
                <a:cs typeface="Times New Roman"/>
              </a:rPr>
              <a:t> </a:t>
            </a:r>
            <a:r>
              <a:rPr dirty="0" sz="3050" spc="-45">
                <a:latin typeface="Times New Roman"/>
                <a:cs typeface="Times New Roman"/>
              </a:rPr>
              <a:t>O</a:t>
            </a:r>
            <a:r>
              <a:rPr dirty="0" sz="3050" spc="-75">
                <a:latin typeface="Times New Roman"/>
                <a:cs typeface="Times New Roman"/>
              </a:rPr>
              <a:t>c</a:t>
            </a:r>
            <a:r>
              <a:rPr dirty="0" sz="3050" spc="25">
                <a:latin typeface="Times New Roman"/>
                <a:cs typeface="Times New Roman"/>
              </a:rPr>
              <a:t>t</a:t>
            </a:r>
            <a:r>
              <a:rPr dirty="0" sz="3050" spc="-85">
                <a:latin typeface="Times New Roman"/>
                <a:cs typeface="Times New Roman"/>
              </a:rPr>
              <a:t>o</a:t>
            </a:r>
            <a:r>
              <a:rPr dirty="0" sz="3050" spc="-5">
                <a:latin typeface="Times New Roman"/>
                <a:cs typeface="Times New Roman"/>
              </a:rPr>
              <a:t>b</a:t>
            </a:r>
            <a:r>
              <a:rPr dirty="0" sz="3050" spc="5">
                <a:latin typeface="Times New Roman"/>
                <a:cs typeface="Times New Roman"/>
              </a:rPr>
              <a:t>e</a:t>
            </a:r>
            <a:r>
              <a:rPr dirty="0" sz="3050" spc="-5">
                <a:latin typeface="Times New Roman"/>
                <a:cs typeface="Times New Roman"/>
              </a:rPr>
              <a:t>r</a:t>
            </a:r>
            <a:r>
              <a:rPr dirty="0" sz="3050" spc="-15">
                <a:latin typeface="Times New Roman"/>
                <a:cs typeface="Times New Roman"/>
              </a:rPr>
              <a:t> </a:t>
            </a:r>
            <a:r>
              <a:rPr dirty="0" sz="3050" spc="-5">
                <a:latin typeface="Times New Roman"/>
                <a:cs typeface="Times New Roman"/>
              </a:rPr>
              <a:t>26,</a:t>
            </a:r>
            <a:r>
              <a:rPr dirty="0" sz="3050" spc="-85">
                <a:latin typeface="Times New Roman"/>
                <a:cs typeface="Times New Roman"/>
              </a:rPr>
              <a:t> </a:t>
            </a:r>
            <a:r>
              <a:rPr dirty="0" sz="3050" spc="-5">
                <a:latin typeface="Times New Roman"/>
                <a:cs typeface="Times New Roman"/>
              </a:rPr>
              <a:t>2021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78540" y="6424612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658" y="187452"/>
            <a:ext cx="75876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0">
                <a:latin typeface="Times New Roman"/>
                <a:cs typeface="Times New Roman"/>
              </a:rPr>
              <a:t>MALES</a:t>
            </a:r>
            <a:r>
              <a:rPr dirty="0" sz="3200" spc="-110" b="0">
                <a:latin typeface="Times New Roman"/>
                <a:cs typeface="Times New Roman"/>
              </a:rPr>
              <a:t> </a:t>
            </a:r>
            <a:r>
              <a:rPr dirty="0" sz="3200" b="0">
                <a:latin typeface="Times New Roman"/>
                <a:cs typeface="Times New Roman"/>
              </a:rPr>
              <a:t>AND </a:t>
            </a:r>
            <a:r>
              <a:rPr dirty="0" sz="3200" spc="-25" b="0">
                <a:latin typeface="Times New Roman"/>
                <a:cs typeface="Times New Roman"/>
              </a:rPr>
              <a:t>FEMALES</a:t>
            </a:r>
            <a:r>
              <a:rPr dirty="0" sz="3200" spc="135" b="0">
                <a:latin typeface="Times New Roman"/>
                <a:cs typeface="Times New Roman"/>
              </a:rPr>
              <a:t> </a:t>
            </a:r>
            <a:r>
              <a:rPr dirty="0" sz="3200" spc="-5" b="0">
                <a:latin typeface="Times New Roman"/>
                <a:cs typeface="Times New Roman"/>
              </a:rPr>
              <a:t>(Cases</a:t>
            </a:r>
            <a:r>
              <a:rPr dirty="0" sz="3200" spc="25" b="0">
                <a:latin typeface="Times New Roman"/>
                <a:cs typeface="Times New Roman"/>
              </a:rPr>
              <a:t> </a:t>
            </a:r>
            <a:r>
              <a:rPr dirty="0" sz="3200" spc="-30" b="0">
                <a:latin typeface="Times New Roman"/>
                <a:cs typeface="Times New Roman"/>
              </a:rPr>
              <a:t>Per</a:t>
            </a:r>
            <a:r>
              <a:rPr dirty="0" sz="3200" spc="45" b="0">
                <a:latin typeface="Times New Roman"/>
                <a:cs typeface="Times New Roman"/>
              </a:rPr>
              <a:t> </a:t>
            </a:r>
            <a:r>
              <a:rPr dirty="0" sz="3200" spc="-15" b="0">
                <a:latin typeface="Times New Roman"/>
                <a:cs typeface="Times New Roman"/>
              </a:rPr>
              <a:t>Million)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935" y="806568"/>
            <a:ext cx="9936553" cy="15141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815" y="2503288"/>
            <a:ext cx="9936553" cy="15141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815" y="4200008"/>
            <a:ext cx="9936553" cy="15141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429" y="2197021"/>
            <a:ext cx="101593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 b="1">
                <a:latin typeface="Times New Roman"/>
                <a:cs typeface="Times New Roman"/>
              </a:rPr>
              <a:t>Scenario</a:t>
            </a:r>
            <a:r>
              <a:rPr dirty="0" sz="4000" spc="11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2</a:t>
            </a:r>
            <a:r>
              <a:rPr dirty="0" sz="4000" spc="-40" b="1">
                <a:latin typeface="Times New Roman"/>
                <a:cs typeface="Times New Roman"/>
              </a:rPr>
              <a:t> </a:t>
            </a:r>
            <a:r>
              <a:rPr dirty="0" sz="4000" spc="-5" b="1">
                <a:latin typeface="Times New Roman"/>
                <a:cs typeface="Times New Roman"/>
              </a:rPr>
              <a:t>(Recent</a:t>
            </a:r>
            <a:r>
              <a:rPr dirty="0" sz="4000" spc="-20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COVID-19</a:t>
            </a:r>
            <a:r>
              <a:rPr dirty="0" sz="4000" spc="35" b="1">
                <a:latin typeface="Times New Roman"/>
                <a:cs typeface="Times New Roman"/>
              </a:rPr>
              <a:t> </a:t>
            </a:r>
            <a:r>
              <a:rPr dirty="0" sz="4000" spc="-20" b="1">
                <a:latin typeface="Times New Roman"/>
                <a:cs typeface="Times New Roman"/>
              </a:rPr>
              <a:t>Peak</a:t>
            </a:r>
            <a:r>
              <a:rPr dirty="0" sz="4000" spc="50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Incidence)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95429" y="3451859"/>
            <a:ext cx="850455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30">
                <a:latin typeface="Times New Roman"/>
                <a:cs typeface="Times New Roman"/>
              </a:rPr>
              <a:t>COVID</a:t>
            </a:r>
            <a:r>
              <a:rPr dirty="0" sz="2800" spc="16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cases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are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20%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5">
                <a:latin typeface="Times New Roman"/>
                <a:cs typeface="Times New Roman"/>
              </a:rPr>
              <a:t> Hospitalizations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are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30%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higher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than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the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week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September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11,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 spc="35">
                <a:latin typeface="Times New Roman"/>
                <a:cs typeface="Times New Roman"/>
              </a:rPr>
              <a:t>2021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097279"/>
            <a:ext cx="10972799" cy="1798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4806" y="334717"/>
            <a:ext cx="6392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/>
              <a:t>Scenario</a:t>
            </a:r>
            <a:r>
              <a:rPr dirty="0" sz="2400" spc="275"/>
              <a:t> </a:t>
            </a:r>
            <a:r>
              <a:rPr dirty="0" sz="2400"/>
              <a:t>2:</a:t>
            </a:r>
            <a:r>
              <a:rPr dirty="0" sz="2400" spc="40"/>
              <a:t> </a:t>
            </a:r>
            <a:r>
              <a:rPr dirty="0" sz="2400" spc="-15"/>
              <a:t>Cases </a:t>
            </a:r>
            <a:r>
              <a:rPr dirty="0" sz="2400" spc="5"/>
              <a:t>Per</a:t>
            </a:r>
            <a:r>
              <a:rPr dirty="0" sz="2400" spc="-70"/>
              <a:t> </a:t>
            </a:r>
            <a:r>
              <a:rPr dirty="0" sz="2400"/>
              <a:t>1</a:t>
            </a:r>
            <a:r>
              <a:rPr dirty="0" sz="2400" spc="40"/>
              <a:t> </a:t>
            </a:r>
            <a:r>
              <a:rPr dirty="0" sz="2400" spc="-25"/>
              <a:t>Million</a:t>
            </a:r>
            <a:r>
              <a:rPr dirty="0" sz="2400" spc="65"/>
              <a:t> </a:t>
            </a:r>
            <a:r>
              <a:rPr dirty="0" sz="2400" spc="-30"/>
              <a:t>Fully-</a:t>
            </a:r>
            <a:r>
              <a:rPr dirty="0" sz="2400" spc="120"/>
              <a:t> </a:t>
            </a:r>
            <a:r>
              <a:rPr dirty="0" sz="2400" spc="-65"/>
              <a:t>Vaccinated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3149462"/>
            <a:ext cx="10838687" cy="1654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" y="5100320"/>
            <a:ext cx="10838687" cy="16642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429" y="2197021"/>
            <a:ext cx="99968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 b="1">
                <a:latin typeface="Times New Roman"/>
                <a:cs typeface="Times New Roman"/>
              </a:rPr>
              <a:t>Scenario</a:t>
            </a:r>
            <a:r>
              <a:rPr dirty="0" sz="4000" spc="114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3</a:t>
            </a:r>
            <a:r>
              <a:rPr dirty="0" sz="4000" spc="-4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(The</a:t>
            </a:r>
            <a:r>
              <a:rPr dirty="0" sz="4000" spc="20" b="1">
                <a:latin typeface="Times New Roman"/>
                <a:cs typeface="Times New Roman"/>
              </a:rPr>
              <a:t> </a:t>
            </a:r>
            <a:r>
              <a:rPr dirty="0" sz="4000" spc="-20" b="1">
                <a:latin typeface="Times New Roman"/>
                <a:cs typeface="Times New Roman"/>
              </a:rPr>
              <a:t>Lowest</a:t>
            </a:r>
            <a:r>
              <a:rPr dirty="0" sz="4000" spc="60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COVID-19</a:t>
            </a:r>
            <a:r>
              <a:rPr dirty="0" sz="4000" spc="40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Incidence)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17978" y="3449502"/>
            <a:ext cx="7712709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30">
                <a:latin typeface="Times New Roman"/>
                <a:cs typeface="Times New Roman"/>
              </a:rPr>
              <a:t>COVID</a:t>
            </a:r>
            <a:r>
              <a:rPr dirty="0" sz="2800" spc="15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cases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are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5%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Hospitalizations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are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10%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September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11,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 spc="35">
                <a:latin typeface="Times New Roman"/>
                <a:cs typeface="Times New Roman"/>
              </a:rPr>
              <a:t>2021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480" y="334247"/>
            <a:ext cx="6392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/>
              <a:t>Scenario</a:t>
            </a:r>
            <a:r>
              <a:rPr dirty="0" sz="2400" spc="275"/>
              <a:t> </a:t>
            </a:r>
            <a:r>
              <a:rPr dirty="0" sz="2400"/>
              <a:t>3:</a:t>
            </a:r>
            <a:r>
              <a:rPr dirty="0" sz="2400" spc="40"/>
              <a:t> </a:t>
            </a:r>
            <a:r>
              <a:rPr dirty="0" sz="2400" spc="-15"/>
              <a:t>Cases </a:t>
            </a:r>
            <a:r>
              <a:rPr dirty="0" sz="2400" spc="5"/>
              <a:t>Per</a:t>
            </a:r>
            <a:r>
              <a:rPr dirty="0" sz="2400" spc="-70"/>
              <a:t> </a:t>
            </a:r>
            <a:r>
              <a:rPr dirty="0" sz="2400"/>
              <a:t>1</a:t>
            </a:r>
            <a:r>
              <a:rPr dirty="0" sz="2400" spc="40"/>
              <a:t> </a:t>
            </a:r>
            <a:r>
              <a:rPr dirty="0" sz="2400" spc="-25"/>
              <a:t>Million</a:t>
            </a:r>
            <a:r>
              <a:rPr dirty="0" sz="2400" spc="65"/>
              <a:t> </a:t>
            </a:r>
            <a:r>
              <a:rPr dirty="0" sz="2400" spc="-30"/>
              <a:t>Fully-</a:t>
            </a:r>
            <a:r>
              <a:rPr dirty="0" sz="2400" spc="120"/>
              <a:t> </a:t>
            </a:r>
            <a:r>
              <a:rPr dirty="0" sz="2400" spc="-65"/>
              <a:t>Vaccinated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5130662"/>
            <a:ext cx="10838687" cy="165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3149600"/>
            <a:ext cx="10838687" cy="16642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" y="1178422"/>
            <a:ext cx="10838687" cy="16543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429" y="2197021"/>
            <a:ext cx="79565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 b="1">
                <a:latin typeface="Times New Roman"/>
                <a:cs typeface="Times New Roman"/>
              </a:rPr>
              <a:t>Scenario</a:t>
            </a:r>
            <a:r>
              <a:rPr dirty="0" sz="4000" spc="11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4</a:t>
            </a:r>
            <a:r>
              <a:rPr dirty="0" sz="4000" spc="-5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(Higher</a:t>
            </a:r>
            <a:r>
              <a:rPr dirty="0" sz="4000" spc="-225" b="1">
                <a:latin typeface="Times New Roman"/>
                <a:cs typeface="Times New Roman"/>
              </a:rPr>
              <a:t> </a:t>
            </a:r>
            <a:r>
              <a:rPr dirty="0" sz="4000" spc="-65" b="1">
                <a:latin typeface="Times New Roman"/>
                <a:cs typeface="Times New Roman"/>
              </a:rPr>
              <a:t>Vaccine</a:t>
            </a:r>
            <a:r>
              <a:rPr dirty="0" sz="4000" spc="90" b="1">
                <a:latin typeface="Times New Roman"/>
                <a:cs typeface="Times New Roman"/>
              </a:rPr>
              <a:t> </a:t>
            </a:r>
            <a:r>
              <a:rPr dirty="0" sz="4000" spc="-20" b="1">
                <a:latin typeface="Times New Roman"/>
                <a:cs typeface="Times New Roman"/>
              </a:rPr>
              <a:t>Efficacy)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95428" y="3451859"/>
            <a:ext cx="100768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65">
                <a:latin typeface="Times New Roman"/>
                <a:cs typeface="Times New Roman"/>
              </a:rPr>
              <a:t>Vaccine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efficacy</a:t>
            </a:r>
            <a:r>
              <a:rPr dirty="0" sz="2800" spc="31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90%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against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case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25">
                <a:latin typeface="Times New Roman"/>
                <a:cs typeface="Times New Roman"/>
              </a:rPr>
              <a:t>100%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against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hospitalization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476" y="334247"/>
            <a:ext cx="6392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/>
              <a:t>Scenario</a:t>
            </a:r>
            <a:r>
              <a:rPr dirty="0" sz="2400" spc="275"/>
              <a:t> </a:t>
            </a:r>
            <a:r>
              <a:rPr dirty="0" sz="2400"/>
              <a:t>4:</a:t>
            </a:r>
            <a:r>
              <a:rPr dirty="0" sz="2400" spc="40"/>
              <a:t> </a:t>
            </a:r>
            <a:r>
              <a:rPr dirty="0" sz="2400" spc="-15"/>
              <a:t>Cases </a:t>
            </a:r>
            <a:r>
              <a:rPr dirty="0" sz="2400" spc="5"/>
              <a:t>Per</a:t>
            </a:r>
            <a:r>
              <a:rPr dirty="0" sz="2400" spc="-70"/>
              <a:t> </a:t>
            </a:r>
            <a:r>
              <a:rPr dirty="0" sz="2400"/>
              <a:t>1</a:t>
            </a:r>
            <a:r>
              <a:rPr dirty="0" sz="2400" spc="40"/>
              <a:t> </a:t>
            </a:r>
            <a:r>
              <a:rPr dirty="0" sz="2400" spc="-25"/>
              <a:t>Million</a:t>
            </a:r>
            <a:r>
              <a:rPr dirty="0" sz="2400" spc="65"/>
              <a:t> </a:t>
            </a:r>
            <a:r>
              <a:rPr dirty="0" sz="2400" spc="-30"/>
              <a:t>Fully-</a:t>
            </a:r>
            <a:r>
              <a:rPr dirty="0" sz="2400" spc="120"/>
              <a:t> </a:t>
            </a:r>
            <a:r>
              <a:rPr dirty="0" sz="2400" spc="-65"/>
              <a:t>Vaccinated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1178422"/>
            <a:ext cx="10838687" cy="165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3149600"/>
            <a:ext cx="10838687" cy="16642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" y="5130662"/>
            <a:ext cx="10838687" cy="16543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429" y="2197021"/>
            <a:ext cx="86677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 b="1">
                <a:latin typeface="Times New Roman"/>
                <a:cs typeface="Times New Roman"/>
              </a:rPr>
              <a:t>Scenario</a:t>
            </a:r>
            <a:r>
              <a:rPr dirty="0" sz="4000" spc="114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5</a:t>
            </a:r>
            <a:r>
              <a:rPr dirty="0" sz="4000" spc="-4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(Higher</a:t>
            </a:r>
            <a:r>
              <a:rPr dirty="0" sz="4000" spc="-140" b="1">
                <a:latin typeface="Times New Roman"/>
                <a:cs typeface="Times New Roman"/>
              </a:rPr>
              <a:t> </a:t>
            </a:r>
            <a:r>
              <a:rPr dirty="0" sz="4000" spc="-15" b="1">
                <a:latin typeface="Times New Roman"/>
                <a:cs typeface="Times New Roman"/>
              </a:rPr>
              <a:t>COVID</a:t>
            </a:r>
            <a:r>
              <a:rPr dirty="0" sz="4000" spc="110" b="1">
                <a:latin typeface="Times New Roman"/>
                <a:cs typeface="Times New Roman"/>
              </a:rPr>
              <a:t> </a:t>
            </a:r>
            <a:r>
              <a:rPr dirty="0" sz="4000" spc="-5" b="1">
                <a:latin typeface="Times New Roman"/>
                <a:cs typeface="Times New Roman"/>
              </a:rPr>
              <a:t>Death</a:t>
            </a:r>
            <a:r>
              <a:rPr dirty="0" sz="4000" spc="-25" b="1">
                <a:latin typeface="Times New Roman"/>
                <a:cs typeface="Times New Roman"/>
              </a:rPr>
              <a:t> </a:t>
            </a:r>
            <a:r>
              <a:rPr dirty="0" sz="4000" spc="-5" b="1">
                <a:latin typeface="Times New Roman"/>
                <a:cs typeface="Times New Roman"/>
              </a:rPr>
              <a:t>Rate)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95429" y="3451859"/>
            <a:ext cx="66357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latin typeface="Times New Roman"/>
                <a:cs typeface="Times New Roman"/>
              </a:rPr>
              <a:t>COVID-19</a:t>
            </a:r>
            <a:r>
              <a:rPr dirty="0" sz="2800" spc="13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death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rate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from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CDC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Data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Tracker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902" y="334247"/>
            <a:ext cx="6392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/>
              <a:t>Scenario</a:t>
            </a:r>
            <a:r>
              <a:rPr dirty="0" sz="2400" spc="275"/>
              <a:t> </a:t>
            </a:r>
            <a:r>
              <a:rPr dirty="0" sz="2400"/>
              <a:t>5:</a:t>
            </a:r>
            <a:r>
              <a:rPr dirty="0" sz="2400" spc="40"/>
              <a:t> </a:t>
            </a:r>
            <a:r>
              <a:rPr dirty="0" sz="2400" spc="-15"/>
              <a:t>Cases </a:t>
            </a:r>
            <a:r>
              <a:rPr dirty="0" sz="2400" spc="5"/>
              <a:t>Per</a:t>
            </a:r>
            <a:r>
              <a:rPr dirty="0" sz="2400" spc="-70"/>
              <a:t> </a:t>
            </a:r>
            <a:r>
              <a:rPr dirty="0" sz="2400"/>
              <a:t>1</a:t>
            </a:r>
            <a:r>
              <a:rPr dirty="0" sz="2400" spc="40"/>
              <a:t> </a:t>
            </a:r>
            <a:r>
              <a:rPr dirty="0" sz="2400" spc="-25"/>
              <a:t>Million</a:t>
            </a:r>
            <a:r>
              <a:rPr dirty="0" sz="2400" spc="65"/>
              <a:t> </a:t>
            </a:r>
            <a:r>
              <a:rPr dirty="0" sz="2400" spc="-30"/>
              <a:t>Fully-</a:t>
            </a:r>
            <a:r>
              <a:rPr dirty="0" sz="2400" spc="120"/>
              <a:t> </a:t>
            </a:r>
            <a:r>
              <a:rPr dirty="0" sz="2400" spc="-65"/>
              <a:t>Vaccinated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1168262"/>
            <a:ext cx="10838687" cy="1654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3149462"/>
            <a:ext cx="10838687" cy="1654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" y="5130662"/>
            <a:ext cx="10838687" cy="16543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429" y="2197021"/>
            <a:ext cx="96227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 b="1">
                <a:latin typeface="Times New Roman"/>
                <a:cs typeface="Times New Roman"/>
              </a:rPr>
              <a:t>Scenario</a:t>
            </a:r>
            <a:r>
              <a:rPr dirty="0" sz="4000" spc="12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6</a:t>
            </a:r>
            <a:r>
              <a:rPr dirty="0" sz="4000" spc="-35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(Lower</a:t>
            </a:r>
            <a:r>
              <a:rPr dirty="0" sz="4000" spc="-55" b="1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Times New Roman"/>
                <a:cs typeface="Times New Roman"/>
              </a:rPr>
              <a:t>Excess</a:t>
            </a:r>
            <a:r>
              <a:rPr dirty="0" sz="4000" spc="165" b="1">
                <a:latin typeface="Times New Roman"/>
                <a:cs typeface="Times New Roman"/>
              </a:rPr>
              <a:t> </a:t>
            </a:r>
            <a:r>
              <a:rPr dirty="0" sz="4000" spc="-5" b="1">
                <a:latin typeface="Times New Roman"/>
                <a:cs typeface="Times New Roman"/>
              </a:rPr>
              <a:t>Myocarditis</a:t>
            </a:r>
            <a:r>
              <a:rPr dirty="0" sz="4000" spc="5" b="1">
                <a:latin typeface="Times New Roman"/>
                <a:cs typeface="Times New Roman"/>
              </a:rPr>
              <a:t> </a:t>
            </a:r>
            <a:r>
              <a:rPr dirty="0" sz="4000" spc="-5" b="1">
                <a:latin typeface="Times New Roman"/>
                <a:cs typeface="Times New Roman"/>
              </a:rPr>
              <a:t>Rate)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95428" y="3451859"/>
            <a:ext cx="935228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25">
                <a:latin typeface="Times New Roman"/>
                <a:cs typeface="Times New Roman"/>
              </a:rPr>
              <a:t>50%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lower</a:t>
            </a:r>
            <a:r>
              <a:rPr dirty="0" sz="2800" spc="13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myocarditis</a:t>
            </a:r>
            <a:r>
              <a:rPr dirty="0" sz="2800" spc="1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case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rate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compared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data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for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ages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12-17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years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from</a:t>
            </a:r>
            <a:r>
              <a:rPr dirty="0" sz="2800" spc="8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OPTUM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070" y="238584"/>
            <a:ext cx="9840595" cy="9601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160"/>
              </a:lnSpc>
              <a:spcBef>
                <a:spcPts val="100"/>
              </a:spcBef>
            </a:pPr>
            <a:r>
              <a:rPr dirty="0" sz="3600" spc="-30"/>
              <a:t>Benefits</a:t>
            </a:r>
            <a:r>
              <a:rPr dirty="0" sz="3600" spc="175"/>
              <a:t> </a:t>
            </a:r>
            <a:r>
              <a:rPr dirty="0" sz="3600" spc="-20"/>
              <a:t>and</a:t>
            </a:r>
            <a:r>
              <a:rPr dirty="0" sz="3600" spc="55"/>
              <a:t> </a:t>
            </a:r>
            <a:r>
              <a:rPr dirty="0" sz="3600" spc="-30"/>
              <a:t>Risks</a:t>
            </a:r>
            <a:r>
              <a:rPr dirty="0" sz="3600" spc="100"/>
              <a:t> </a:t>
            </a:r>
            <a:r>
              <a:rPr dirty="0" sz="3600" spc="-15"/>
              <a:t>Per </a:t>
            </a:r>
            <a:r>
              <a:rPr dirty="0" sz="3600"/>
              <a:t>1</a:t>
            </a:r>
            <a:r>
              <a:rPr dirty="0" sz="3600" spc="20"/>
              <a:t> </a:t>
            </a:r>
            <a:r>
              <a:rPr dirty="0" sz="3600" spc="-25"/>
              <a:t>Million</a:t>
            </a:r>
            <a:r>
              <a:rPr dirty="0" sz="3600" spc="135"/>
              <a:t> </a:t>
            </a:r>
            <a:r>
              <a:rPr dirty="0" sz="3600" spc="-30"/>
              <a:t>Fully-</a:t>
            </a:r>
            <a:r>
              <a:rPr dirty="0" sz="3600" spc="140"/>
              <a:t> </a:t>
            </a:r>
            <a:r>
              <a:rPr dirty="0" sz="3600" spc="-35"/>
              <a:t>Vaccinated</a:t>
            </a:r>
            <a:endParaRPr sz="3600"/>
          </a:p>
          <a:p>
            <a:pPr algn="ctr" marL="6350">
              <a:lnSpc>
                <a:spcPts val="3200"/>
              </a:lnSpc>
            </a:pPr>
            <a:r>
              <a:rPr dirty="0" sz="2800" spc="-35" b="0">
                <a:latin typeface="Times New Roman"/>
                <a:cs typeface="Times New Roman"/>
              </a:rPr>
              <a:t>(Ages</a:t>
            </a:r>
            <a:r>
              <a:rPr dirty="0" sz="2800" spc="120" b="0">
                <a:latin typeface="Times New Roman"/>
                <a:cs typeface="Times New Roman"/>
              </a:rPr>
              <a:t> </a:t>
            </a:r>
            <a:r>
              <a:rPr dirty="0" sz="2800" b="0">
                <a:latin typeface="Times New Roman"/>
                <a:cs typeface="Times New Roman"/>
              </a:rPr>
              <a:t>5</a:t>
            </a:r>
            <a:r>
              <a:rPr dirty="0" sz="2800" spc="55" b="0">
                <a:latin typeface="Times New Roman"/>
                <a:cs typeface="Times New Roman"/>
              </a:rPr>
              <a:t> </a:t>
            </a:r>
            <a:r>
              <a:rPr dirty="0" sz="2800" spc="10" b="0">
                <a:latin typeface="Times New Roman"/>
                <a:cs typeface="Times New Roman"/>
              </a:rPr>
              <a:t>to</a:t>
            </a:r>
            <a:r>
              <a:rPr dirty="0" sz="2800" spc="-30" b="0">
                <a:latin typeface="Times New Roman"/>
                <a:cs typeface="Times New Roman"/>
              </a:rPr>
              <a:t> </a:t>
            </a:r>
            <a:r>
              <a:rPr dirty="0" sz="2800" spc="-20" b="0">
                <a:latin typeface="Times New Roman"/>
                <a:cs typeface="Times New Roman"/>
              </a:rPr>
              <a:t>11</a:t>
            </a:r>
            <a:r>
              <a:rPr dirty="0" sz="2800" spc="-110" b="0">
                <a:latin typeface="Times New Roman"/>
                <a:cs typeface="Times New Roman"/>
              </a:rPr>
              <a:t> </a:t>
            </a:r>
            <a:r>
              <a:rPr dirty="0" sz="2800" spc="-15" b="0">
                <a:latin typeface="Times New Roman"/>
                <a:cs typeface="Times New Roman"/>
              </a:rPr>
              <a:t>years/male,</a:t>
            </a:r>
            <a:r>
              <a:rPr dirty="0" sz="2800" spc="114" b="0">
                <a:latin typeface="Times New Roman"/>
                <a:cs typeface="Times New Roman"/>
              </a:rPr>
              <a:t> </a:t>
            </a:r>
            <a:r>
              <a:rPr dirty="0" sz="2800" spc="-25" b="0">
                <a:latin typeface="Times New Roman"/>
                <a:cs typeface="Times New Roman"/>
              </a:rPr>
              <a:t>female</a:t>
            </a:r>
            <a:r>
              <a:rPr dirty="0" sz="2800" spc="50" b="0">
                <a:latin typeface="Times New Roman"/>
                <a:cs typeface="Times New Roman"/>
              </a:rPr>
              <a:t> </a:t>
            </a:r>
            <a:r>
              <a:rPr dirty="0" sz="2800" spc="25" b="0">
                <a:latin typeface="Times New Roman"/>
                <a:cs typeface="Times New Roman"/>
              </a:rPr>
              <a:t>and</a:t>
            </a:r>
            <a:r>
              <a:rPr dirty="0" sz="2800" spc="-25" b="0">
                <a:latin typeface="Times New Roman"/>
                <a:cs typeface="Times New Roman"/>
              </a:rPr>
              <a:t> </a:t>
            </a:r>
            <a:r>
              <a:rPr dirty="0" sz="2800" spc="-10" b="0">
                <a:latin typeface="Times New Roman"/>
                <a:cs typeface="Times New Roman"/>
              </a:rPr>
              <a:t>all</a:t>
            </a:r>
            <a:r>
              <a:rPr dirty="0" sz="2800" spc="-45" b="0">
                <a:latin typeface="Times New Roman"/>
                <a:cs typeface="Times New Roman"/>
              </a:rPr>
              <a:t> </a:t>
            </a:r>
            <a:r>
              <a:rPr dirty="0" sz="2800" spc="-15" b="0">
                <a:latin typeface="Times New Roman"/>
                <a:cs typeface="Times New Roman"/>
              </a:rPr>
              <a:t>sexes)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1432560"/>
            <a:ext cx="6888479" cy="5333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78540" y="6424612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532" y="334247"/>
            <a:ext cx="6392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/>
              <a:t>Scenario</a:t>
            </a:r>
            <a:r>
              <a:rPr dirty="0" sz="2400" spc="275"/>
              <a:t> </a:t>
            </a:r>
            <a:r>
              <a:rPr dirty="0" sz="2400"/>
              <a:t>6:</a:t>
            </a:r>
            <a:r>
              <a:rPr dirty="0" sz="2400" spc="40"/>
              <a:t> </a:t>
            </a:r>
            <a:r>
              <a:rPr dirty="0" sz="2400" spc="-15"/>
              <a:t>Cases </a:t>
            </a:r>
            <a:r>
              <a:rPr dirty="0" sz="2400" spc="5"/>
              <a:t>Per</a:t>
            </a:r>
            <a:r>
              <a:rPr dirty="0" sz="2400" spc="-70"/>
              <a:t> </a:t>
            </a:r>
            <a:r>
              <a:rPr dirty="0" sz="2400"/>
              <a:t>1</a:t>
            </a:r>
            <a:r>
              <a:rPr dirty="0" sz="2400" spc="40"/>
              <a:t> </a:t>
            </a:r>
            <a:r>
              <a:rPr dirty="0" sz="2400" spc="-25"/>
              <a:t>Million</a:t>
            </a:r>
            <a:r>
              <a:rPr dirty="0" sz="2400" spc="65"/>
              <a:t> </a:t>
            </a:r>
            <a:r>
              <a:rPr dirty="0" sz="2400" spc="-30"/>
              <a:t>Fully-</a:t>
            </a:r>
            <a:r>
              <a:rPr dirty="0" sz="2400" spc="120"/>
              <a:t> </a:t>
            </a:r>
            <a:r>
              <a:rPr dirty="0" sz="2400" spc="-65"/>
              <a:t>Vaccinated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1168262"/>
            <a:ext cx="10838687" cy="1654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3149462"/>
            <a:ext cx="10838687" cy="1654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" y="5130662"/>
            <a:ext cx="10838687" cy="16543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15"/>
              <a:t>Major</a:t>
            </a:r>
            <a:r>
              <a:rPr dirty="0" spc="-185"/>
              <a:t> </a:t>
            </a:r>
            <a:r>
              <a:rPr dirty="0" spc="-5"/>
              <a:t>Limitations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88800" y="1514952"/>
            <a:ext cx="10302875" cy="485140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5745" marR="970280" indent="-233679">
              <a:lnSpc>
                <a:spcPts val="2720"/>
              </a:lnSpc>
              <a:spcBef>
                <a:spcPts val="725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spc="-15">
                <a:latin typeface="Times New Roman"/>
                <a:cs typeface="Times New Roman"/>
              </a:rPr>
              <a:t>Model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assumption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about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constant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incidence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rate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generates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great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uncertainty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on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the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estimate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benefits.</a:t>
            </a:r>
            <a:endParaRPr sz="280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spc="-65">
                <a:latin typeface="Times New Roman"/>
                <a:cs typeface="Times New Roman"/>
              </a:rPr>
              <a:t>Vaccine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efficacy</a:t>
            </a:r>
            <a:r>
              <a:rPr dirty="0" sz="2800" spc="300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may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change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25">
                <a:latin typeface="Times New Roman"/>
                <a:cs typeface="Times New Roman"/>
              </a:rPr>
              <a:t>due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new </a:t>
            </a:r>
            <a:r>
              <a:rPr dirty="0" sz="2800" spc="-30">
                <a:latin typeface="Times New Roman"/>
                <a:cs typeface="Times New Roman"/>
              </a:rPr>
              <a:t>emerging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variants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virus</a:t>
            </a:r>
            <a:endParaRPr sz="2800">
              <a:latin typeface="Times New Roman"/>
              <a:cs typeface="Times New Roman"/>
            </a:endParaRPr>
          </a:p>
          <a:p>
            <a:pPr marL="245745" marR="1450340" indent="-233679">
              <a:lnSpc>
                <a:spcPts val="2720"/>
              </a:lnSpc>
              <a:spcBef>
                <a:spcPts val="940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spc="-15">
                <a:latin typeface="Times New Roman"/>
                <a:cs typeface="Times New Roman"/>
              </a:rPr>
              <a:t>Hospitalizations</a:t>
            </a:r>
            <a:r>
              <a:rPr dirty="0" sz="2800" spc="130">
                <a:latin typeface="Times New Roman"/>
                <a:cs typeface="Times New Roman"/>
              </a:rPr>
              <a:t> </a:t>
            </a:r>
            <a:r>
              <a:rPr dirty="0" sz="2800" spc="25">
                <a:latin typeface="Times New Roman"/>
                <a:cs typeface="Times New Roman"/>
              </a:rPr>
              <a:t>and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ICU</a:t>
            </a:r>
            <a:r>
              <a:rPr dirty="0" sz="2800" spc="7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stays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from</a:t>
            </a:r>
            <a:r>
              <a:rPr dirty="0" sz="2800" spc="8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COVID-19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35">
                <a:latin typeface="Times New Roman"/>
                <a:cs typeface="Times New Roman"/>
              </a:rPr>
              <a:t>and 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myocarditis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are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not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equivalent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cannot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directly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compared</a:t>
            </a:r>
            <a:endParaRPr sz="2800">
              <a:latin typeface="Times New Roman"/>
              <a:cs typeface="Times New Roman"/>
            </a:endParaRPr>
          </a:p>
          <a:p>
            <a:pPr marL="246379" marR="596265" indent="-233679">
              <a:lnSpc>
                <a:spcPts val="2720"/>
              </a:lnSpc>
              <a:spcBef>
                <a:spcPts val="965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benefit</a:t>
            </a:r>
            <a:r>
              <a:rPr dirty="0" sz="2800" spc="114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reducing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COVID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related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multisystem</a:t>
            </a:r>
            <a:r>
              <a:rPr dirty="0" sz="2800" spc="7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inflammatory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syndrome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in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children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may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be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fully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captured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by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preventable</a:t>
            </a:r>
            <a:endParaRPr sz="2800">
              <a:latin typeface="Times New Roman"/>
              <a:cs typeface="Times New Roman"/>
            </a:endParaRPr>
          </a:p>
          <a:p>
            <a:pPr marL="246379">
              <a:lnSpc>
                <a:spcPts val="2655"/>
              </a:lnSpc>
            </a:pPr>
            <a:r>
              <a:rPr dirty="0" sz="2800" spc="-10">
                <a:latin typeface="Times New Roman"/>
                <a:cs typeface="Times New Roman"/>
              </a:rPr>
              <a:t>hospitalizations,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ICU</a:t>
            </a:r>
            <a:r>
              <a:rPr dirty="0" sz="2800" spc="8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stays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deaths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due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</a:t>
            </a:r>
            <a:r>
              <a:rPr dirty="0" sz="2800" spc="-20">
                <a:latin typeface="Times New Roman"/>
                <a:cs typeface="Times New Roman"/>
              </a:rPr>
              <a:t> COVID-19</a:t>
            </a:r>
            <a:endParaRPr sz="2800">
              <a:latin typeface="Times New Roman"/>
              <a:cs typeface="Times New Roman"/>
            </a:endParaRPr>
          </a:p>
          <a:p>
            <a:pPr marL="245745" marR="5080" indent="-233679">
              <a:lnSpc>
                <a:spcPts val="2720"/>
              </a:lnSpc>
              <a:spcBef>
                <a:spcPts val="944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spc="-20">
                <a:latin typeface="Times New Roman"/>
                <a:cs typeface="Times New Roman"/>
              </a:rPr>
              <a:t>This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BR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risk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assessment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does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not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consider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potential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long-term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adverse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effects</a:t>
            </a:r>
            <a:r>
              <a:rPr dirty="0" sz="2800" spc="204">
                <a:latin typeface="Times New Roman"/>
                <a:cs typeface="Times New Roman"/>
              </a:rPr>
              <a:t> </a:t>
            </a:r>
            <a:r>
              <a:rPr dirty="0" sz="2800" spc="25">
                <a:latin typeface="Times New Roman"/>
                <a:cs typeface="Times New Roman"/>
              </a:rPr>
              <a:t>due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either</a:t>
            </a:r>
            <a:r>
              <a:rPr dirty="0" sz="2800" spc="12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COVID-19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or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myocarditis</a:t>
            </a:r>
            <a:endParaRPr sz="2800">
              <a:latin typeface="Times New Roman"/>
              <a:cs typeface="Times New Roman"/>
            </a:endParaRPr>
          </a:p>
          <a:p>
            <a:pPr marL="245745" marR="570865" indent="-233679">
              <a:lnSpc>
                <a:spcPts val="2720"/>
              </a:lnSpc>
              <a:spcBef>
                <a:spcPts val="960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spc="-15">
                <a:latin typeface="Times New Roman"/>
                <a:cs typeface="Times New Roman"/>
              </a:rPr>
              <a:t>This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BR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assessment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does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not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include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secondary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benefits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(reducing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COVID-19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disease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transmission)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risks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7408" y="238941"/>
            <a:ext cx="264350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137" y="1022975"/>
            <a:ext cx="11357610" cy="560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marR="155575" indent="-2844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dirty="0" sz="2400" spc="5">
                <a:latin typeface="Times New Roman"/>
                <a:cs typeface="Times New Roman"/>
              </a:rPr>
              <a:t>For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Scenarios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(Base),</a:t>
            </a:r>
            <a:r>
              <a:rPr dirty="0" sz="2400" spc="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(Recent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COVID-19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Peak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Incidence),</a:t>
            </a:r>
            <a:r>
              <a:rPr dirty="0" sz="2400" spc="2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4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(Higher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Vaccine 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Efficacy),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5 </a:t>
            </a:r>
            <a:r>
              <a:rPr dirty="0" sz="2400" spc="-30">
                <a:latin typeface="Times New Roman"/>
                <a:cs typeface="Times New Roman"/>
              </a:rPr>
              <a:t>(Higher </a:t>
            </a:r>
            <a:r>
              <a:rPr dirty="0" sz="2400" spc="-5">
                <a:latin typeface="Times New Roman"/>
                <a:cs typeface="Times New Roman"/>
              </a:rPr>
              <a:t>COVID-19 </a:t>
            </a:r>
            <a:r>
              <a:rPr dirty="0" sz="2400" spc="-15">
                <a:latin typeface="Times New Roman"/>
                <a:cs typeface="Times New Roman"/>
              </a:rPr>
              <a:t>Death Rate), </a:t>
            </a:r>
            <a:r>
              <a:rPr dirty="0" sz="2400" spc="-10">
                <a:latin typeface="Times New Roman"/>
                <a:cs typeface="Times New Roman"/>
              </a:rPr>
              <a:t>and </a:t>
            </a:r>
            <a:r>
              <a:rPr dirty="0" sz="2400">
                <a:latin typeface="Times New Roman"/>
                <a:cs typeface="Times New Roman"/>
              </a:rPr>
              <a:t>6 </a:t>
            </a:r>
            <a:r>
              <a:rPr dirty="0" sz="2400" spc="-20">
                <a:latin typeface="Times New Roman"/>
                <a:cs typeface="Times New Roman"/>
              </a:rPr>
              <a:t>(Lower </a:t>
            </a:r>
            <a:r>
              <a:rPr dirty="0" sz="2400" spc="-40">
                <a:latin typeface="Times New Roman"/>
                <a:cs typeface="Times New Roman"/>
              </a:rPr>
              <a:t>Excess</a:t>
            </a:r>
            <a:r>
              <a:rPr dirty="0" sz="2400" spc="-35">
                <a:latin typeface="Times New Roman"/>
                <a:cs typeface="Times New Roman"/>
              </a:rPr>
              <a:t> Myocarditis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Rate)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model </a:t>
            </a:r>
            <a:r>
              <a:rPr dirty="0" sz="2400" spc="-25">
                <a:latin typeface="Times New Roman"/>
                <a:cs typeface="Times New Roman"/>
              </a:rPr>
              <a:t>predicts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that </a:t>
            </a:r>
            <a:r>
              <a:rPr dirty="0" sz="2400" spc="-25">
                <a:latin typeface="Times New Roman"/>
                <a:cs typeface="Times New Roman"/>
              </a:rPr>
              <a:t>benefits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35">
                <a:latin typeface="Times New Roman"/>
                <a:cs typeface="Times New Roman"/>
              </a:rPr>
              <a:t>Pfizer-BioNTech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COVID-19 </a:t>
            </a:r>
            <a:r>
              <a:rPr dirty="0" sz="2400" spc="-60">
                <a:latin typeface="Times New Roman"/>
                <a:cs typeface="Times New Roman"/>
              </a:rPr>
              <a:t>Vaccine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2-dose </a:t>
            </a:r>
            <a:r>
              <a:rPr dirty="0" sz="2400" spc="-25">
                <a:latin typeface="Times New Roman"/>
                <a:cs typeface="Times New Roman"/>
              </a:rPr>
              <a:t>primary 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series</a:t>
            </a:r>
            <a:r>
              <a:rPr dirty="0" sz="2400" spc="22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clearly</a:t>
            </a:r>
            <a:r>
              <a:rPr dirty="0" sz="2400" spc="28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outweigh</a:t>
            </a:r>
            <a:r>
              <a:rPr dirty="0" sz="2400" spc="28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risks</a:t>
            </a:r>
            <a:r>
              <a:rPr dirty="0" sz="2400" spc="2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ages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5-11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years.</a:t>
            </a:r>
            <a:endParaRPr sz="2400">
              <a:latin typeface="Times New Roman"/>
              <a:cs typeface="Times New Roman"/>
            </a:endParaRPr>
          </a:p>
          <a:p>
            <a:pPr marL="309880" marR="17780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09245" algn="l"/>
                <a:tab pos="309880" algn="l"/>
                <a:tab pos="6862445" algn="l"/>
              </a:tabLst>
            </a:pPr>
            <a:r>
              <a:rPr dirty="0" sz="2400" spc="5">
                <a:latin typeface="Times New Roman"/>
                <a:cs typeface="Times New Roman"/>
              </a:rPr>
              <a:t>For </a:t>
            </a:r>
            <a:r>
              <a:rPr dirty="0" sz="2400" spc="-25">
                <a:latin typeface="Times New Roman"/>
                <a:cs typeface="Times New Roman"/>
              </a:rPr>
              <a:t>Scenario </a:t>
            </a:r>
            <a:r>
              <a:rPr dirty="0" sz="2400">
                <a:latin typeface="Times New Roman"/>
                <a:cs typeface="Times New Roman"/>
              </a:rPr>
              <a:t>3 </a:t>
            </a:r>
            <a:r>
              <a:rPr dirty="0" sz="2400" spc="10">
                <a:latin typeface="Times New Roman"/>
                <a:cs typeface="Times New Roman"/>
              </a:rPr>
              <a:t>(The </a:t>
            </a:r>
            <a:r>
              <a:rPr dirty="0" sz="2400" spc="-30">
                <a:latin typeface="Times New Roman"/>
                <a:cs typeface="Times New Roman"/>
              </a:rPr>
              <a:t>Lowest </a:t>
            </a:r>
            <a:r>
              <a:rPr dirty="0" sz="2400" spc="-5">
                <a:latin typeface="Times New Roman"/>
                <a:cs typeface="Times New Roman"/>
              </a:rPr>
              <a:t>COVID-19 </a:t>
            </a:r>
            <a:r>
              <a:rPr dirty="0" sz="2400" spc="-30">
                <a:latin typeface="Times New Roman"/>
                <a:cs typeface="Times New Roman"/>
              </a:rPr>
              <a:t>Incidence),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15">
                <a:latin typeface="Times New Roman"/>
                <a:cs typeface="Times New Roman"/>
              </a:rPr>
              <a:t>model </a:t>
            </a:r>
            <a:r>
              <a:rPr dirty="0" sz="2400" spc="-30">
                <a:latin typeface="Times New Roman"/>
                <a:cs typeface="Times New Roman"/>
              </a:rPr>
              <a:t>predicts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more </a:t>
            </a:r>
            <a:r>
              <a:rPr dirty="0" sz="2400" spc="-40">
                <a:latin typeface="Times New Roman"/>
                <a:cs typeface="Times New Roman"/>
              </a:rPr>
              <a:t>excess 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hospitalizations</a:t>
            </a:r>
            <a:r>
              <a:rPr dirty="0" sz="2400" spc="3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and</a:t>
            </a:r>
            <a:r>
              <a:rPr dirty="0" sz="2400" spc="5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ICU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stays</a:t>
            </a:r>
            <a:r>
              <a:rPr dirty="0" sz="2400" spc="2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due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to</a:t>
            </a:r>
            <a:r>
              <a:rPr dirty="0" sz="2400" spc="5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vaccine-related	</a:t>
            </a:r>
            <a:r>
              <a:rPr dirty="0" sz="2400" spc="-25">
                <a:latin typeface="Times New Roman"/>
                <a:cs typeface="Times New Roman"/>
              </a:rPr>
              <a:t>myocarditis/pericarditis</a:t>
            </a:r>
            <a:r>
              <a:rPr dirty="0" sz="2400" spc="39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compared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to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prevented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hospitalizations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and </a:t>
            </a:r>
            <a:r>
              <a:rPr dirty="0" sz="2400" spc="-30">
                <a:latin typeface="Times New Roman"/>
                <a:cs typeface="Times New Roman"/>
              </a:rPr>
              <a:t>ICU </a:t>
            </a:r>
            <a:r>
              <a:rPr dirty="0" sz="2400" spc="-40">
                <a:latin typeface="Times New Roman"/>
                <a:cs typeface="Times New Roman"/>
              </a:rPr>
              <a:t>stays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due </a:t>
            </a:r>
            <a:r>
              <a:rPr dirty="0" sz="2400" spc="-15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COVID-19 </a:t>
            </a:r>
            <a:r>
              <a:rPr dirty="0" sz="2400" spc="-55">
                <a:latin typeface="Times New Roman"/>
                <a:cs typeface="Times New Roman"/>
              </a:rPr>
              <a:t>in </a:t>
            </a:r>
            <a:r>
              <a:rPr dirty="0" sz="2400" spc="-45">
                <a:latin typeface="Times New Roman"/>
                <a:cs typeface="Times New Roman"/>
              </a:rPr>
              <a:t>males </a:t>
            </a:r>
            <a:r>
              <a:rPr dirty="0" sz="2400" spc="-10">
                <a:latin typeface="Times New Roman"/>
                <a:cs typeface="Times New Roman"/>
              </a:rPr>
              <a:t>and </a:t>
            </a:r>
            <a:r>
              <a:rPr dirty="0" sz="2400" spc="-55">
                <a:latin typeface="Times New Roman"/>
                <a:cs typeface="Times New Roman"/>
              </a:rPr>
              <a:t>in </a:t>
            </a:r>
            <a:r>
              <a:rPr dirty="0" sz="2400" spc="-10">
                <a:latin typeface="Times New Roman"/>
                <a:cs typeface="Times New Roman"/>
              </a:rPr>
              <a:t>both </a:t>
            </a:r>
            <a:r>
              <a:rPr dirty="0" sz="2400" spc="-40">
                <a:latin typeface="Times New Roman"/>
                <a:cs typeface="Times New Roman"/>
              </a:rPr>
              <a:t>sexes 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combined.</a:t>
            </a:r>
            <a:endParaRPr sz="2400">
              <a:latin typeface="Times New Roman"/>
              <a:cs typeface="Times New Roman"/>
            </a:endParaRPr>
          </a:p>
          <a:p>
            <a:pPr marL="309880" marR="24130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09245" algn="l"/>
                <a:tab pos="309880" algn="l"/>
                <a:tab pos="3032125" algn="l"/>
                <a:tab pos="3123565" algn="l"/>
              </a:tabLst>
            </a:pPr>
            <a:r>
              <a:rPr dirty="0" sz="2400" spc="-30">
                <a:latin typeface="Times New Roman"/>
                <a:cs typeface="Times New Roman"/>
              </a:rPr>
              <a:t>Considering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30">
                <a:latin typeface="Times New Roman"/>
                <a:cs typeface="Times New Roman"/>
              </a:rPr>
              <a:t>different </a:t>
            </a:r>
            <a:r>
              <a:rPr dirty="0" sz="2400" spc="-35">
                <a:latin typeface="Times New Roman"/>
                <a:cs typeface="Times New Roman"/>
              </a:rPr>
              <a:t>implications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and </a:t>
            </a:r>
            <a:r>
              <a:rPr dirty="0" sz="2400" spc="-45">
                <a:latin typeface="Times New Roman"/>
                <a:cs typeface="Times New Roman"/>
              </a:rPr>
              <a:t>length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30">
                <a:latin typeface="Times New Roman"/>
                <a:cs typeface="Times New Roman"/>
              </a:rPr>
              <a:t>stay </a:t>
            </a:r>
            <a:r>
              <a:rPr dirty="0" sz="2400">
                <a:latin typeface="Times New Roman"/>
                <a:cs typeface="Times New Roman"/>
              </a:rPr>
              <a:t>for COVID-19 </a:t>
            </a:r>
            <a:r>
              <a:rPr dirty="0" sz="2400" spc="-35">
                <a:latin typeface="Times New Roman"/>
                <a:cs typeface="Times New Roman"/>
              </a:rPr>
              <a:t>hospitalization </a:t>
            </a:r>
            <a:r>
              <a:rPr dirty="0" sz="2400" spc="-30">
                <a:latin typeface="Times New Roman"/>
                <a:cs typeface="Times New Roman"/>
              </a:rPr>
              <a:t> versus</a:t>
            </a:r>
            <a:r>
              <a:rPr dirty="0" sz="2400" spc="165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hospitalization	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25">
                <a:latin typeface="Times New Roman"/>
                <a:cs typeface="Times New Roman"/>
              </a:rPr>
              <a:t>vaccine-associated</a:t>
            </a:r>
            <a:r>
              <a:rPr dirty="0" sz="2400" spc="-20">
                <a:latin typeface="Times New Roman"/>
                <a:cs typeface="Times New Roman"/>
              </a:rPr>
              <a:t> myocarditis/pericarditis,</a:t>
            </a:r>
            <a:r>
              <a:rPr dirty="0" sz="2400" spc="56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and </a:t>
            </a:r>
            <a:r>
              <a:rPr dirty="0" sz="2400" spc="-25">
                <a:latin typeface="Times New Roman"/>
                <a:cs typeface="Times New Roman"/>
              </a:rPr>
              <a:t>benefits </a:t>
            </a:r>
            <a:r>
              <a:rPr dirty="0" sz="2400" spc="-35">
                <a:latin typeface="Times New Roman"/>
                <a:cs typeface="Times New Roman"/>
              </a:rPr>
              <a:t>related 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to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prevention</a:t>
            </a:r>
            <a:r>
              <a:rPr dirty="0" sz="2400" spc="2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cases		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COVID-19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with</a:t>
            </a:r>
            <a:r>
              <a:rPr dirty="0" sz="2400" spc="195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significant</a:t>
            </a:r>
            <a:r>
              <a:rPr dirty="0" sz="2400" spc="330">
                <a:latin typeface="Times New Roman"/>
                <a:cs typeface="Times New Roman"/>
              </a:rPr>
              <a:t> </a:t>
            </a:r>
            <a:r>
              <a:rPr dirty="0" sz="2400" spc="-55">
                <a:latin typeface="Times New Roman"/>
                <a:cs typeface="Times New Roman"/>
              </a:rPr>
              <a:t>morbidity,</a:t>
            </a:r>
            <a:r>
              <a:rPr dirty="0" sz="2400" spc="3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overall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benefits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vaccine</a:t>
            </a:r>
            <a:r>
              <a:rPr dirty="0" sz="2400" spc="254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may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65">
                <a:latin typeface="Times New Roman"/>
                <a:cs typeface="Times New Roman"/>
              </a:rPr>
              <a:t>still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outweigh</a:t>
            </a:r>
            <a:r>
              <a:rPr dirty="0" sz="2400" spc="28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risks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under</a:t>
            </a:r>
            <a:r>
              <a:rPr dirty="0" sz="2400" spc="-40">
                <a:latin typeface="Times New Roman"/>
                <a:cs typeface="Times New Roman"/>
              </a:rPr>
              <a:t> this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lowest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incidence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scenario.</a:t>
            </a:r>
            <a:endParaRPr sz="2400">
              <a:latin typeface="Times New Roman"/>
              <a:cs typeface="Times New Roman"/>
            </a:endParaRPr>
          </a:p>
          <a:p>
            <a:pPr marL="309880" marR="398145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dirty="0" sz="2400" spc="-40">
                <a:latin typeface="Times New Roman"/>
                <a:cs typeface="Times New Roman"/>
              </a:rPr>
              <a:t>If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25">
                <a:latin typeface="Times New Roman"/>
                <a:cs typeface="Times New Roman"/>
              </a:rPr>
              <a:t>myocarditis/pericarditis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risk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55">
                <a:latin typeface="Times New Roman"/>
                <a:cs typeface="Times New Roman"/>
              </a:rPr>
              <a:t>in </a:t>
            </a:r>
            <a:r>
              <a:rPr dirty="0" sz="2400" spc="-40">
                <a:latin typeface="Times New Roman"/>
                <a:cs typeface="Times New Roman"/>
              </a:rPr>
              <a:t>this age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group </a:t>
            </a:r>
            <a:r>
              <a:rPr dirty="0" sz="2400" spc="-60">
                <a:latin typeface="Times New Roman"/>
                <a:cs typeface="Times New Roman"/>
              </a:rPr>
              <a:t>is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lower </a:t>
            </a:r>
            <a:r>
              <a:rPr dirty="0" sz="2400" spc="-15">
                <a:latin typeface="Times New Roman"/>
                <a:cs typeface="Times New Roman"/>
              </a:rPr>
              <a:t>than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35">
                <a:latin typeface="Times New Roman"/>
                <a:cs typeface="Times New Roman"/>
              </a:rPr>
              <a:t>conservative 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assumption</a:t>
            </a:r>
            <a:r>
              <a:rPr dirty="0" sz="2400" spc="28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used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55">
                <a:latin typeface="Times New Roman"/>
                <a:cs typeface="Times New Roman"/>
              </a:rPr>
              <a:t>in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model,</a:t>
            </a:r>
            <a:r>
              <a:rPr dirty="0" sz="2400" spc="1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benefit-risk</a:t>
            </a:r>
            <a:r>
              <a:rPr dirty="0" sz="2400" spc="36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balance</a:t>
            </a:r>
            <a:r>
              <a:rPr dirty="0" sz="2400" spc="17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would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even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more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favorable.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baseline="-13888" sz="1800" spc="-60">
                <a:solidFill>
                  <a:srgbClr val="8A8A8A"/>
                </a:solidFill>
                <a:latin typeface="Times New Roman"/>
                <a:cs typeface="Times New Roman"/>
              </a:rPr>
              <a:t>22</a:t>
            </a:r>
            <a:endParaRPr baseline="-13888"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1800" y="619247"/>
            <a:ext cx="42062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Acknowledgements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95" y="1672080"/>
            <a:ext cx="10963275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dirty="0" sz="2800" spc="5">
                <a:latin typeface="Times New Roman"/>
                <a:cs typeface="Times New Roman"/>
              </a:rPr>
              <a:t>Drs.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Patrick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Funk,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Osman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50">
                <a:latin typeface="Times New Roman"/>
                <a:cs typeface="Times New Roman"/>
              </a:rPr>
              <a:t>Yogurtcu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Richard Forshee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for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contribution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benefit-risk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assessment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800" spc="-65">
                <a:latin typeface="Times New Roman"/>
                <a:cs typeface="Times New Roman"/>
              </a:rPr>
              <a:t>Vaccine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Task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Force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at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the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Centers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for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Disease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Control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25">
                <a:latin typeface="Times New Roman"/>
                <a:cs typeface="Times New Roman"/>
              </a:rPr>
              <a:t>and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Prevention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shared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initial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benefit-risk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assessment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model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data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on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COVID-19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pandemic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35">
                <a:latin typeface="Times New Roman"/>
                <a:cs typeface="Times New Roman"/>
              </a:rPr>
              <a:t>Acumen</a:t>
            </a:r>
            <a:r>
              <a:rPr dirty="0" sz="2800" spc="14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OPTUM</a:t>
            </a:r>
            <a:r>
              <a:rPr dirty="0" sz="2800" spc="95">
                <a:latin typeface="Times New Roman"/>
                <a:cs typeface="Times New Roman"/>
              </a:rPr>
              <a:t> </a:t>
            </a:r>
            <a:r>
              <a:rPr dirty="0" sz="2800" spc="-55">
                <a:latin typeface="Times New Roman"/>
                <a:cs typeface="Times New Roman"/>
              </a:rPr>
              <a:t>Team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provided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myocarditis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case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196340">
              <a:lnSpc>
                <a:spcPct val="100000"/>
              </a:lnSpc>
            </a:pPr>
            <a:r>
              <a:rPr dirty="0" sz="2800" spc="5">
                <a:latin typeface="Times New Roman"/>
                <a:cs typeface="Times New Roman"/>
              </a:rPr>
              <a:t>Drs.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Leslie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Ball,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Sairah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Thommi,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Doran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Fink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many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other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CBER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colleagues</a:t>
            </a:r>
            <a:r>
              <a:rPr dirty="0" sz="2800" spc="204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provided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inputs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this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analysis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7419" y="6424612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8A8A8A"/>
                </a:solidFill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12" y="268625"/>
            <a:ext cx="110051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Assumptions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 spc="10"/>
              <a:t>Model</a:t>
            </a:r>
            <a:r>
              <a:rPr dirty="0" spc="-35"/>
              <a:t> </a:t>
            </a:r>
            <a:r>
              <a:rPr dirty="0"/>
              <a:t>Inputs</a:t>
            </a:r>
            <a:r>
              <a:rPr dirty="0" spc="-75"/>
              <a:t> </a:t>
            </a:r>
            <a:r>
              <a:rPr dirty="0"/>
              <a:t>-</a:t>
            </a:r>
            <a:r>
              <a:rPr dirty="0" spc="65"/>
              <a:t> </a:t>
            </a:r>
            <a:r>
              <a:rPr dirty="0" spc="-15"/>
              <a:t>Scenario</a:t>
            </a:r>
            <a:r>
              <a:rPr dirty="0" spc="40"/>
              <a:t> </a:t>
            </a:r>
            <a:r>
              <a:rPr dirty="0"/>
              <a:t>1</a:t>
            </a:r>
            <a:r>
              <a:rPr dirty="0" spc="45"/>
              <a:t> </a:t>
            </a:r>
            <a:r>
              <a:rPr dirty="0"/>
              <a:t>(Base)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181" y="704466"/>
            <a:ext cx="10030460" cy="160020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60"/>
              </a:spcBef>
            </a:pPr>
            <a:r>
              <a:rPr dirty="0" sz="2400" spc="-50" b="1">
                <a:latin typeface="Times New Roman"/>
                <a:cs typeface="Times New Roman"/>
              </a:rPr>
              <a:t>General</a:t>
            </a:r>
            <a:r>
              <a:rPr dirty="0" sz="2400" spc="305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assumptions</a:t>
            </a:r>
            <a:endParaRPr sz="2400">
              <a:latin typeface="Times New Roman"/>
              <a:cs typeface="Times New Roman"/>
            </a:endParaRPr>
          </a:p>
          <a:p>
            <a:pPr marL="320040" indent="-294640">
              <a:lnSpc>
                <a:spcPct val="100000"/>
              </a:lnSpc>
              <a:spcBef>
                <a:spcPts val="800"/>
              </a:spcBef>
              <a:buFont typeface="Wingdings"/>
              <a:buChar char=""/>
              <a:tabLst>
                <a:tab pos="320040" algn="l"/>
              </a:tabLst>
            </a:pPr>
            <a:r>
              <a:rPr dirty="0" sz="2000" spc="-10">
                <a:latin typeface="Times New Roman"/>
                <a:cs typeface="Times New Roman"/>
              </a:rPr>
              <a:t>Duration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of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vaccine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protection: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6</a:t>
            </a:r>
            <a:r>
              <a:rPr dirty="0" sz="2000" spc="25">
                <a:latin typeface="Times New Roman"/>
                <a:cs typeface="Times New Roman"/>
              </a:rPr>
              <a:t> months</a:t>
            </a:r>
            <a:r>
              <a:rPr dirty="0" sz="2000" spc="-15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post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2</a:t>
            </a:r>
            <a:r>
              <a:rPr dirty="0" baseline="26748" sz="2025" spc="-37">
                <a:latin typeface="Times New Roman"/>
                <a:cs typeface="Times New Roman"/>
              </a:rPr>
              <a:t>nd</a:t>
            </a:r>
            <a:r>
              <a:rPr dirty="0" baseline="26748" sz="2025" spc="40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dose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(constant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vaccine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efficacy)</a:t>
            </a:r>
            <a:endParaRPr sz="2000">
              <a:latin typeface="Times New Roman"/>
              <a:cs typeface="Times New Roman"/>
            </a:endParaRPr>
          </a:p>
          <a:p>
            <a:pPr marL="258445" marR="17780" indent="-233679">
              <a:lnSpc>
                <a:spcPts val="2160"/>
              </a:lnSpc>
              <a:spcBef>
                <a:spcPts val="1070"/>
              </a:spcBef>
              <a:buFont typeface="Wingdings"/>
              <a:buChar char=""/>
              <a:tabLst>
                <a:tab pos="320040" algn="l"/>
              </a:tabLst>
            </a:pPr>
            <a:r>
              <a:rPr dirty="0" sz="2000" spc="-10">
                <a:latin typeface="Times New Roman"/>
                <a:cs typeface="Times New Roman"/>
              </a:rPr>
              <a:t>Stable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COVID-19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pandemic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6-month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period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(constant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incidence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rates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COVID-19</a:t>
            </a:r>
            <a:r>
              <a:rPr dirty="0" sz="2000" spc="1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cases,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hospitalizations,</a:t>
            </a:r>
            <a:r>
              <a:rPr dirty="0" sz="2000" spc="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ICU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stays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and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deaths)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9948" y="2400079"/>
          <a:ext cx="11085830" cy="36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7520"/>
                <a:gridCol w="5527675"/>
              </a:tblGrid>
              <a:tr h="3655060">
                <a:tc>
                  <a:txBody>
                    <a:bodyPr/>
                    <a:lstStyle/>
                    <a:p>
                      <a:pPr marL="2256790">
                        <a:lnSpc>
                          <a:spcPts val="2280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Benefits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7190" indent="-34544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377190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COVID-19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incidence</a:t>
                      </a:r>
                      <a:r>
                        <a:rPr dirty="0" sz="2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rates: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190" indent="-34544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Case:</a:t>
                      </a:r>
                      <a:r>
                        <a:rPr dirty="0" sz="2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week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20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September</a:t>
                      </a:r>
                      <a:r>
                        <a:rPr dirty="0" sz="20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2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CDC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190" marR="415290" indent="-34544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dirty="0" sz="2000" spc="3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2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0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ee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 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September</a:t>
                      </a:r>
                      <a:r>
                        <a:rPr dirty="0" sz="20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20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COVID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baseline="26748" sz="2025" spc="-22">
                          <a:latin typeface="Calibri"/>
                          <a:cs typeface="Calibri"/>
                        </a:rPr>
                        <a:t>1</a:t>
                      </a:r>
                      <a:endParaRPr baseline="26748" sz="2025">
                        <a:latin typeface="Calibri"/>
                        <a:cs typeface="Calibri"/>
                      </a:endParaRPr>
                    </a:p>
                    <a:p>
                      <a:pPr marL="377190" indent="-34544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ICU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stay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death:</a:t>
                      </a:r>
                      <a:r>
                        <a:rPr dirty="0" sz="20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historical</a:t>
                      </a:r>
                      <a:r>
                        <a:rPr dirty="0" sz="20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average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2000" spc="-6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am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ho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ho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0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000" spc="-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 spc="3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baseline="26748" sz="2025">
                          <a:latin typeface="Calibri"/>
                          <a:cs typeface="Calibri"/>
                        </a:rPr>
                        <a:t>1</a:t>
                      </a:r>
                      <a:endParaRPr baseline="26748" sz="2025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6555" marR="318770" indent="-34544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377190" algn="l"/>
                        </a:tabLst>
                      </a:pPr>
                      <a:r>
                        <a:rPr dirty="0" sz="2000" spc="-9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cc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2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70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%  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ho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20-6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r 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cc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 spc="-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ud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26748" sz="2025" spc="44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32380">
                        <a:lnSpc>
                          <a:spcPts val="2280"/>
                        </a:lnSpc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Risks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0220" indent="-34607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49085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Incidence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2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excess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90220" marR="2565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myocarditis/pericarditis:</a:t>
                      </a:r>
                      <a:r>
                        <a:rPr dirty="0" sz="20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OPTUM</a:t>
                      </a:r>
                      <a:r>
                        <a:rPr dirty="0" sz="2000" spc="-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2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ages </a:t>
                      </a:r>
                      <a:r>
                        <a:rPr dirty="0" sz="2000" spc="-43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12-15</a:t>
                      </a:r>
                      <a:r>
                        <a:rPr dirty="0" sz="20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years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through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July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90220" marR="24130" indent="-34544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49085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Rate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hospitalization and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ICU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stay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due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cc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12-1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2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:  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Vaccine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20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Datalink (VSD)</a:t>
                      </a:r>
                      <a:r>
                        <a:rPr dirty="0" baseline="26748" sz="2025" spc="-7">
                          <a:latin typeface="Calibri"/>
                          <a:cs typeface="Calibri"/>
                        </a:rPr>
                        <a:t>3</a:t>
                      </a:r>
                      <a:endParaRPr baseline="26748" sz="2025">
                        <a:latin typeface="Calibri"/>
                        <a:cs typeface="Calibri"/>
                      </a:endParaRPr>
                    </a:p>
                    <a:p>
                      <a:pPr marL="490220" indent="-3460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2000" spc="3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2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87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90220" indent="-3460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ICU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stay: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32%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90220" indent="-34607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49085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Myocarditis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death</a:t>
                      </a:r>
                      <a:r>
                        <a:rPr dirty="0" sz="20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rate:</a:t>
                      </a:r>
                      <a:r>
                        <a:rPr dirty="0" sz="2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zero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35481" y="6142196"/>
            <a:ext cx="9403080" cy="617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26143" sz="1275" spc="37">
                <a:latin typeface="Calibri"/>
                <a:cs typeface="Calibri"/>
              </a:rPr>
              <a:t>1</a:t>
            </a:r>
            <a:r>
              <a:rPr dirty="0" sz="1250" spc="25">
                <a:latin typeface="Calibri"/>
                <a:cs typeface="Calibri"/>
              </a:rPr>
              <a:t>COVID</a:t>
            </a:r>
            <a:r>
              <a:rPr dirty="0" sz="1250" spc="-10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NET</a:t>
            </a:r>
            <a:r>
              <a:rPr dirty="0" sz="1250" spc="85">
                <a:latin typeface="Calibri"/>
                <a:cs typeface="Calibri"/>
              </a:rPr>
              <a:t> </a:t>
            </a:r>
            <a:r>
              <a:rPr dirty="0" u="sng" sz="1250" spc="1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Calibri"/>
                <a:cs typeface="Calibri"/>
                <a:hlinkClick r:id="rId2"/>
              </a:rPr>
              <a:t>https://www.cdc.gov/coronavirus/2019-ncov/covid-data/covid-net/purpose-methods.html</a:t>
            </a:r>
            <a:endParaRPr sz="12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6143" sz="1275" spc="52">
                <a:latin typeface="Calibri"/>
                <a:cs typeface="Calibri"/>
              </a:rPr>
              <a:t>2</a:t>
            </a:r>
            <a:r>
              <a:rPr dirty="0" sz="1250" spc="35">
                <a:latin typeface="Calibri"/>
                <a:cs typeface="Calibri"/>
              </a:rPr>
              <a:t>CDC</a:t>
            </a:r>
            <a:r>
              <a:rPr dirty="0" sz="1250" spc="-15">
                <a:latin typeface="Calibri"/>
                <a:cs typeface="Calibri"/>
              </a:rPr>
              <a:t> </a:t>
            </a:r>
            <a:r>
              <a:rPr dirty="0" sz="1250" spc="15">
                <a:latin typeface="Calibri"/>
                <a:cs typeface="Calibri"/>
              </a:rPr>
              <a:t>vaccine</a:t>
            </a:r>
            <a:r>
              <a:rPr dirty="0" sz="1250" spc="-45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effectivness</a:t>
            </a:r>
            <a:r>
              <a:rPr dirty="0" sz="1250" spc="9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study:</a:t>
            </a:r>
            <a:r>
              <a:rPr dirty="0" sz="1250" spc="90">
                <a:latin typeface="Calibri"/>
                <a:cs typeface="Calibri"/>
              </a:rPr>
              <a:t> </a:t>
            </a:r>
            <a:r>
              <a:rPr dirty="0" u="sng" sz="1250" spc="1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Calibri"/>
                <a:cs typeface="Calibri"/>
                <a:hlinkClick r:id="rId3"/>
              </a:rPr>
              <a:t>https://www.cdc.gov/vaccines/acip/meetings/downloads/slides-2021-09-22/04-COVID-Link-Gelles-508.pdf</a:t>
            </a:r>
            <a:endParaRPr sz="12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6143" sz="1275" spc="30">
                <a:latin typeface="Calibri"/>
                <a:cs typeface="Calibri"/>
              </a:rPr>
              <a:t>3</a:t>
            </a:r>
            <a:r>
              <a:rPr dirty="0" sz="1250" spc="20">
                <a:latin typeface="Calibri"/>
                <a:cs typeface="Calibri"/>
              </a:rPr>
              <a:t>ACIP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Meeting</a:t>
            </a:r>
            <a:r>
              <a:rPr dirty="0" sz="1250" spc="145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August</a:t>
            </a:r>
            <a:r>
              <a:rPr dirty="0" sz="1250" spc="80">
                <a:latin typeface="Calibri"/>
                <a:cs typeface="Calibri"/>
              </a:rPr>
              <a:t> </a:t>
            </a:r>
            <a:r>
              <a:rPr dirty="0" sz="1250" spc="5">
                <a:latin typeface="Calibri"/>
                <a:cs typeface="Calibri"/>
              </a:rPr>
              <a:t>30,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 spc="5">
                <a:latin typeface="Calibri"/>
                <a:cs typeface="Calibri"/>
              </a:rPr>
              <a:t>2021:</a:t>
            </a:r>
            <a:r>
              <a:rPr dirty="0" sz="1250" spc="85">
                <a:latin typeface="Calibri"/>
                <a:cs typeface="Calibri"/>
              </a:rPr>
              <a:t> </a:t>
            </a:r>
            <a:r>
              <a:rPr dirty="0" sz="1250" spc="15">
                <a:latin typeface="Calibri"/>
                <a:cs typeface="Calibri"/>
              </a:rPr>
              <a:t>https://</a:t>
            </a:r>
            <a:r>
              <a:rPr dirty="0" sz="1250" spc="15">
                <a:latin typeface="Calibri"/>
                <a:cs typeface="Calibri"/>
                <a:hlinkClick r:id="rId4"/>
              </a:rPr>
              <a:t>www.cdc.gov/vaccines/acip/meetings/downl</a:t>
            </a:r>
            <a:r>
              <a:rPr dirty="0" sz="1250" spc="15">
                <a:latin typeface="Calibri"/>
                <a:cs typeface="Calibri"/>
              </a:rPr>
              <a:t>oads/slides-2021-08-30/04-COVID-Klein-508.pdf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78540" y="6424612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162" y="485087"/>
            <a:ext cx="9681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Key</a:t>
            </a:r>
            <a:r>
              <a:rPr dirty="0" sz="3600" spc="25"/>
              <a:t> </a:t>
            </a:r>
            <a:r>
              <a:rPr dirty="0" sz="3600" spc="-25"/>
              <a:t>Uncertainties</a:t>
            </a:r>
            <a:r>
              <a:rPr dirty="0" sz="3600" spc="185"/>
              <a:t> </a:t>
            </a:r>
            <a:r>
              <a:rPr dirty="0" sz="3600"/>
              <a:t>&amp;</a:t>
            </a:r>
            <a:r>
              <a:rPr dirty="0" sz="3600" spc="-130"/>
              <a:t> </a:t>
            </a:r>
            <a:r>
              <a:rPr dirty="0" sz="3600" spc="-15"/>
              <a:t>Alternative</a:t>
            </a:r>
            <a:r>
              <a:rPr dirty="0" sz="3600" spc="155"/>
              <a:t> </a:t>
            </a:r>
            <a:r>
              <a:rPr dirty="0" sz="3600" spc="-5"/>
              <a:t>Model</a:t>
            </a:r>
            <a:r>
              <a:rPr dirty="0" sz="3600" spc="-55"/>
              <a:t> </a:t>
            </a:r>
            <a:r>
              <a:rPr dirty="0" sz="3600" spc="-10"/>
              <a:t>Scenarios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7216" y="1425723"/>
            <a:ext cx="10997565" cy="52076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b="1">
                <a:latin typeface="Times New Roman"/>
                <a:cs typeface="Times New Roman"/>
              </a:rPr>
              <a:t>COVID-19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incidence</a:t>
            </a:r>
            <a:r>
              <a:rPr dirty="0" sz="2800" spc="120" b="1">
                <a:latin typeface="Times New Roman"/>
                <a:cs typeface="Times New Roman"/>
              </a:rPr>
              <a:t> </a:t>
            </a:r>
            <a:r>
              <a:rPr dirty="0" sz="2800" spc="30" b="1">
                <a:latin typeface="Times New Roman"/>
                <a:cs typeface="Times New Roman"/>
              </a:rPr>
              <a:t>rates</a:t>
            </a:r>
            <a:endParaRPr sz="2800">
              <a:latin typeface="Times New Roman"/>
              <a:cs typeface="Times New Roman"/>
            </a:endParaRPr>
          </a:p>
          <a:p>
            <a:pPr lvl="1" marL="703580" indent="-23431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703580" algn="l"/>
                <a:tab pos="704215" algn="l"/>
              </a:tabLst>
            </a:pPr>
            <a:r>
              <a:rPr dirty="0" sz="2400" spc="-25">
                <a:latin typeface="Times New Roman"/>
                <a:cs typeface="Times New Roman"/>
              </a:rPr>
              <a:t>Uncertainty</a:t>
            </a:r>
            <a:r>
              <a:rPr dirty="0" sz="2400" spc="175">
                <a:latin typeface="Times New Roman"/>
                <a:cs typeface="Times New Roman"/>
              </a:rPr>
              <a:t> </a:t>
            </a:r>
            <a:r>
              <a:rPr dirty="0" sz="2400" spc="-55">
                <a:latin typeface="Times New Roman"/>
                <a:cs typeface="Times New Roman"/>
              </a:rPr>
              <a:t>in</a:t>
            </a:r>
            <a:r>
              <a:rPr dirty="0" sz="2400" spc="10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pandemic</a:t>
            </a:r>
            <a:endParaRPr sz="2400">
              <a:latin typeface="Times New Roman"/>
              <a:cs typeface="Times New Roman"/>
            </a:endParaRPr>
          </a:p>
          <a:p>
            <a:pPr lvl="2" marL="1160780" marR="5080" indent="-234315">
              <a:lnSpc>
                <a:spcPct val="90300"/>
              </a:lnSpc>
              <a:spcBef>
                <a:spcPts val="520"/>
              </a:spcBef>
              <a:buSzPct val="95833"/>
              <a:buFont typeface="Wingdings"/>
              <a:buChar char=""/>
              <a:tabLst>
                <a:tab pos="1170940" algn="l"/>
              </a:tabLst>
            </a:pPr>
            <a:r>
              <a:rPr dirty="0" sz="2400" spc="-40" b="1">
                <a:latin typeface="Times New Roman"/>
                <a:cs typeface="Times New Roman"/>
              </a:rPr>
              <a:t>Scenario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2 </a:t>
            </a:r>
            <a:r>
              <a:rPr dirty="0" sz="2400" spc="-20" b="1">
                <a:latin typeface="Times New Roman"/>
                <a:cs typeface="Times New Roman"/>
              </a:rPr>
              <a:t>(Recent </a:t>
            </a:r>
            <a:r>
              <a:rPr dirty="0" sz="2400" spc="-5" b="1">
                <a:latin typeface="Times New Roman"/>
                <a:cs typeface="Times New Roman"/>
              </a:rPr>
              <a:t>COVID-19 </a:t>
            </a:r>
            <a:r>
              <a:rPr dirty="0" sz="2400" spc="-20" b="1">
                <a:latin typeface="Times New Roman"/>
                <a:cs typeface="Times New Roman"/>
              </a:rPr>
              <a:t>Peak Incidence):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incidences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30">
                <a:latin typeface="Times New Roman"/>
                <a:cs typeface="Times New Roman"/>
              </a:rPr>
              <a:t>cases </a:t>
            </a:r>
            <a:r>
              <a:rPr dirty="0" sz="2400">
                <a:latin typeface="Times New Roman"/>
                <a:cs typeface="Times New Roman"/>
              </a:rPr>
              <a:t>&amp; 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hospitalizations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are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20%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and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30%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higher</a:t>
            </a:r>
            <a:r>
              <a:rPr dirty="0" sz="2400" spc="19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than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incidences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week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September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11,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2021</a:t>
            </a:r>
            <a:endParaRPr sz="2400">
              <a:latin typeface="Times New Roman"/>
              <a:cs typeface="Times New Roman"/>
            </a:endParaRPr>
          </a:p>
          <a:p>
            <a:pPr lvl="2" marL="1160145" marR="374650" indent="-233679">
              <a:lnSpc>
                <a:spcPts val="2560"/>
              </a:lnSpc>
              <a:spcBef>
                <a:spcPts val="590"/>
              </a:spcBef>
              <a:buSzPct val="95833"/>
              <a:buFont typeface="Wingdings"/>
              <a:buChar char=""/>
              <a:tabLst>
                <a:tab pos="1170940" algn="l"/>
              </a:tabLst>
            </a:pPr>
            <a:r>
              <a:rPr dirty="0" sz="2400" spc="-40" b="1">
                <a:latin typeface="Times New Roman"/>
                <a:cs typeface="Times New Roman"/>
              </a:rPr>
              <a:t>Scenario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3 </a:t>
            </a:r>
            <a:r>
              <a:rPr dirty="0" sz="2400" spc="-15" b="1">
                <a:latin typeface="Times New Roman"/>
                <a:cs typeface="Times New Roman"/>
              </a:rPr>
              <a:t>(The Lowest </a:t>
            </a:r>
            <a:r>
              <a:rPr dirty="0" sz="2400" spc="-5" b="1">
                <a:latin typeface="Times New Roman"/>
                <a:cs typeface="Times New Roman"/>
              </a:rPr>
              <a:t>COVID-19 </a:t>
            </a:r>
            <a:r>
              <a:rPr dirty="0" sz="2400" spc="-20" b="1">
                <a:latin typeface="Times New Roman"/>
                <a:cs typeface="Times New Roman"/>
              </a:rPr>
              <a:t>Incidence):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incidences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30">
                <a:latin typeface="Times New Roman"/>
                <a:cs typeface="Times New Roman"/>
              </a:rPr>
              <a:t>cases </a:t>
            </a:r>
            <a:r>
              <a:rPr dirty="0" sz="2400">
                <a:latin typeface="Times New Roman"/>
                <a:cs typeface="Times New Roman"/>
              </a:rPr>
              <a:t>&amp; 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hospitalizations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are </a:t>
            </a:r>
            <a:r>
              <a:rPr dirty="0" sz="2400">
                <a:latin typeface="Times New Roman"/>
                <a:cs typeface="Times New Roman"/>
              </a:rPr>
              <a:t>5% </a:t>
            </a:r>
            <a:r>
              <a:rPr dirty="0" sz="2400" spc="-10">
                <a:latin typeface="Times New Roman"/>
                <a:cs typeface="Times New Roman"/>
              </a:rPr>
              <a:t>and </a:t>
            </a:r>
            <a:r>
              <a:rPr dirty="0" sz="2400">
                <a:latin typeface="Times New Roman"/>
                <a:cs typeface="Times New Roman"/>
              </a:rPr>
              <a:t>10% of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35">
                <a:latin typeface="Times New Roman"/>
                <a:cs typeface="Times New Roman"/>
              </a:rPr>
              <a:t>incidences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30">
                <a:latin typeface="Times New Roman"/>
                <a:cs typeface="Times New Roman"/>
              </a:rPr>
              <a:t>week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5">
                <a:latin typeface="Times New Roman"/>
                <a:cs typeface="Times New Roman"/>
              </a:rPr>
              <a:t>September </a:t>
            </a:r>
            <a:r>
              <a:rPr dirty="0" sz="2400" spc="-30">
                <a:latin typeface="Times New Roman"/>
                <a:cs typeface="Times New Roman"/>
              </a:rPr>
              <a:t>11,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2021</a:t>
            </a:r>
            <a:endParaRPr sz="2400">
              <a:latin typeface="Times New Roman"/>
              <a:cs typeface="Times New Roman"/>
            </a:endParaRPr>
          </a:p>
          <a:p>
            <a:pPr marL="245745" indent="-23367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COVID-19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10" b="1">
                <a:latin typeface="Times New Roman"/>
                <a:cs typeface="Times New Roman"/>
              </a:rPr>
              <a:t>death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20" b="1">
                <a:latin typeface="Times New Roman"/>
                <a:cs typeface="Times New Roman"/>
              </a:rPr>
              <a:t>rate</a:t>
            </a:r>
            <a:endParaRPr sz="2800">
              <a:latin typeface="Times New Roman"/>
              <a:cs typeface="Times New Roman"/>
            </a:endParaRPr>
          </a:p>
          <a:p>
            <a:pPr lvl="1" marL="703580" marR="651510" indent="-234315">
              <a:lnSpc>
                <a:spcPts val="2640"/>
              </a:lnSpc>
              <a:spcBef>
                <a:spcPts val="525"/>
              </a:spcBef>
              <a:buFont typeface="Arial"/>
              <a:buChar char="•"/>
              <a:tabLst>
                <a:tab pos="703580" algn="l"/>
                <a:tab pos="704215" algn="l"/>
              </a:tabLst>
            </a:pPr>
            <a:r>
              <a:rPr dirty="0" sz="2400" spc="-15">
                <a:latin typeface="Times New Roman"/>
                <a:cs typeface="Times New Roman"/>
              </a:rPr>
              <a:t>Reported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death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rate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by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CDC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Data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Tracker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is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about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3x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higher</a:t>
            </a:r>
            <a:r>
              <a:rPr dirty="0" sz="2400" spc="19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than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rate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from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COVID</a:t>
            </a:r>
            <a:r>
              <a:rPr dirty="0" sz="2400" spc="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NET</a:t>
            </a:r>
            <a:endParaRPr sz="2400">
              <a:latin typeface="Times New Roman"/>
              <a:cs typeface="Times New Roman"/>
            </a:endParaRPr>
          </a:p>
          <a:p>
            <a:pPr lvl="2" marL="1160145" marR="843915" indent="-233679">
              <a:lnSpc>
                <a:spcPts val="2640"/>
              </a:lnSpc>
              <a:spcBef>
                <a:spcPts val="405"/>
              </a:spcBef>
              <a:buSzPct val="95833"/>
              <a:buFont typeface="Wingdings"/>
              <a:buChar char=""/>
              <a:tabLst>
                <a:tab pos="1171575" algn="l"/>
              </a:tabLst>
            </a:pPr>
            <a:r>
              <a:rPr dirty="0" sz="2400" spc="-40" b="1">
                <a:latin typeface="Times New Roman"/>
                <a:cs typeface="Times New Roman"/>
              </a:rPr>
              <a:t>Scenario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5</a:t>
            </a:r>
            <a:r>
              <a:rPr dirty="0" sz="2400" spc="4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(Higher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COVID-19</a:t>
            </a:r>
            <a:r>
              <a:rPr dirty="0" sz="2400" spc="40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Death</a:t>
            </a:r>
            <a:r>
              <a:rPr dirty="0" sz="2400" spc="65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Rate):</a:t>
            </a:r>
            <a:r>
              <a:rPr dirty="0" sz="2400" spc="120" b="1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death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rate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from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CDC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Data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Tracker</a:t>
            </a:r>
            <a:endParaRPr sz="2400">
              <a:latin typeface="Times New Roman"/>
              <a:cs typeface="Times New Roman"/>
            </a:endParaRPr>
          </a:p>
          <a:p>
            <a:pPr algn="r" marR="419100">
              <a:lnSpc>
                <a:spcPct val="100000"/>
              </a:lnSpc>
              <a:spcBef>
                <a:spcPts val="725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162" y="242018"/>
            <a:ext cx="9681210" cy="1072515"/>
          </a:xfrm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3741420" marR="5080" indent="-3729354">
              <a:lnSpc>
                <a:spcPts val="3920"/>
              </a:lnSpc>
              <a:spcBef>
                <a:spcPts val="560"/>
              </a:spcBef>
            </a:pPr>
            <a:r>
              <a:rPr dirty="0" sz="3600" spc="-5"/>
              <a:t>Key</a:t>
            </a:r>
            <a:r>
              <a:rPr dirty="0" sz="3600" spc="25"/>
              <a:t> </a:t>
            </a:r>
            <a:r>
              <a:rPr dirty="0" sz="3600" spc="-25"/>
              <a:t>Uncertainties</a:t>
            </a:r>
            <a:r>
              <a:rPr dirty="0" sz="3600" spc="185"/>
              <a:t> </a:t>
            </a:r>
            <a:r>
              <a:rPr dirty="0" sz="3600"/>
              <a:t>&amp;</a:t>
            </a:r>
            <a:r>
              <a:rPr dirty="0" sz="3600" spc="-130"/>
              <a:t> </a:t>
            </a:r>
            <a:r>
              <a:rPr dirty="0" sz="3600" spc="-15"/>
              <a:t>Alternative</a:t>
            </a:r>
            <a:r>
              <a:rPr dirty="0" sz="3600" spc="150"/>
              <a:t> </a:t>
            </a:r>
            <a:r>
              <a:rPr dirty="0" sz="3600" spc="-5"/>
              <a:t>Model</a:t>
            </a:r>
            <a:r>
              <a:rPr dirty="0" sz="3600" spc="-55"/>
              <a:t> </a:t>
            </a:r>
            <a:r>
              <a:rPr dirty="0" sz="3600" spc="-10"/>
              <a:t>Scenarios </a:t>
            </a:r>
            <a:r>
              <a:rPr dirty="0" sz="3600" spc="-885"/>
              <a:t> </a:t>
            </a:r>
            <a:r>
              <a:rPr dirty="0" sz="3600" spc="-25"/>
              <a:t>(continued)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38123" y="1397019"/>
            <a:ext cx="11294110" cy="50323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58445" indent="-233679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9079" algn="l"/>
              </a:tabLst>
            </a:pPr>
            <a:r>
              <a:rPr dirty="0" sz="2800" spc="-40" b="1">
                <a:latin typeface="Times New Roman"/>
                <a:cs typeface="Times New Roman"/>
              </a:rPr>
              <a:t>Vaccine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efficacy</a:t>
            </a:r>
            <a:endParaRPr sz="2800">
              <a:latin typeface="Times New Roman"/>
              <a:cs typeface="Times New Roman"/>
            </a:endParaRPr>
          </a:p>
          <a:p>
            <a:pPr lvl="1" marL="715645" marR="471170" indent="-233679">
              <a:lnSpc>
                <a:spcPts val="2640"/>
              </a:lnSpc>
              <a:spcBef>
                <a:spcPts val="450"/>
              </a:spcBef>
              <a:buFont typeface="Arial"/>
              <a:buChar char="•"/>
              <a:tabLst>
                <a:tab pos="716280" algn="l"/>
                <a:tab pos="716915" algn="l"/>
              </a:tabLst>
            </a:pPr>
            <a:r>
              <a:rPr dirty="0" sz="2400" spc="-5">
                <a:latin typeface="Times New Roman"/>
                <a:cs typeface="Times New Roman"/>
              </a:rPr>
              <a:t>A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sponsor’s</a:t>
            </a:r>
            <a:r>
              <a:rPr dirty="0" sz="2400" spc="15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supportive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efficacy</a:t>
            </a:r>
            <a:r>
              <a:rPr dirty="0" sz="2400" spc="204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analysis</a:t>
            </a:r>
            <a:r>
              <a:rPr dirty="0" baseline="24305" sz="2400" spc="-67">
                <a:latin typeface="Times New Roman"/>
                <a:cs typeface="Times New Roman"/>
              </a:rPr>
              <a:t>1</a:t>
            </a:r>
            <a:r>
              <a:rPr dirty="0" baseline="24305" sz="2400" spc="322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suggests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90.7%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efficacy</a:t>
            </a:r>
            <a:r>
              <a:rPr dirty="0" sz="2400" spc="28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against</a:t>
            </a:r>
            <a:r>
              <a:rPr dirty="0" sz="2400" spc="254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infection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among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ages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5-11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years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(data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accrued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through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Oct.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8,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2021)</a:t>
            </a:r>
            <a:endParaRPr sz="2400">
              <a:latin typeface="Times New Roman"/>
              <a:cs typeface="Times New Roman"/>
            </a:endParaRPr>
          </a:p>
          <a:p>
            <a:pPr lvl="2" marL="1173480" marR="853440" indent="-234315">
              <a:lnSpc>
                <a:spcPts val="2640"/>
              </a:lnSpc>
              <a:spcBef>
                <a:spcPts val="400"/>
              </a:spcBef>
              <a:buSzPct val="95833"/>
              <a:buFont typeface="Wingdings"/>
              <a:buChar char=""/>
              <a:tabLst>
                <a:tab pos="1183640" algn="l"/>
              </a:tabLst>
            </a:pPr>
            <a:r>
              <a:rPr dirty="0" sz="2400" spc="-40" b="1">
                <a:latin typeface="Times New Roman"/>
                <a:cs typeface="Times New Roman"/>
              </a:rPr>
              <a:t>Scenario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4</a:t>
            </a:r>
            <a:r>
              <a:rPr dirty="0" sz="2400" spc="35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(Higher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-80" b="1">
                <a:latin typeface="Times New Roman"/>
                <a:cs typeface="Times New Roman"/>
              </a:rPr>
              <a:t>Vaccine</a:t>
            </a:r>
            <a:r>
              <a:rPr dirty="0" sz="2400" spc="25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Efficacy):</a:t>
            </a:r>
            <a:r>
              <a:rPr dirty="0" sz="2400" spc="204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90%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against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case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and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100%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against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hospitalization</a:t>
            </a:r>
            <a:endParaRPr sz="2400">
              <a:latin typeface="Times New Roman"/>
              <a:cs typeface="Times New Roman"/>
            </a:endParaRPr>
          </a:p>
          <a:p>
            <a:pPr marL="258445" indent="-233679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59079" algn="l"/>
              </a:tabLst>
            </a:pPr>
            <a:r>
              <a:rPr dirty="0" sz="2800" spc="-10" b="1">
                <a:latin typeface="Times New Roman"/>
                <a:cs typeface="Times New Roman"/>
              </a:rPr>
              <a:t>Incidence</a:t>
            </a:r>
            <a:r>
              <a:rPr dirty="0" sz="2800" spc="-25" b="1">
                <a:latin typeface="Times New Roman"/>
                <a:cs typeface="Times New Roman"/>
              </a:rPr>
              <a:t> </a:t>
            </a:r>
            <a:r>
              <a:rPr dirty="0" sz="2800" spc="20" b="1">
                <a:latin typeface="Times New Roman"/>
                <a:cs typeface="Times New Roman"/>
              </a:rPr>
              <a:t>of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25" b="1">
                <a:latin typeface="Times New Roman"/>
                <a:cs typeface="Times New Roman"/>
              </a:rPr>
              <a:t>excess</a:t>
            </a:r>
            <a:r>
              <a:rPr dirty="0" sz="2800" spc="-190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myocarditis</a:t>
            </a:r>
            <a:r>
              <a:rPr dirty="0" sz="2800" spc="210" b="1">
                <a:latin typeface="Times New Roman"/>
                <a:cs typeface="Times New Roman"/>
              </a:rPr>
              <a:t> </a:t>
            </a:r>
            <a:r>
              <a:rPr dirty="0" sz="2800" spc="30" b="1">
                <a:latin typeface="Times New Roman"/>
                <a:cs typeface="Times New Roman"/>
              </a:rPr>
              <a:t>cases</a:t>
            </a:r>
            <a:endParaRPr sz="2800">
              <a:latin typeface="Times New Roman"/>
              <a:cs typeface="Times New Roman"/>
            </a:endParaRPr>
          </a:p>
          <a:p>
            <a:pPr lvl="1" marL="716280" marR="438784" indent="-234315">
              <a:lnSpc>
                <a:spcPts val="2560"/>
              </a:lnSpc>
              <a:spcBef>
                <a:spcPts val="590"/>
              </a:spcBef>
              <a:buFont typeface="Arial"/>
              <a:buChar char="•"/>
              <a:tabLst>
                <a:tab pos="716280" algn="l"/>
                <a:tab pos="716915" algn="l"/>
              </a:tabLst>
            </a:pPr>
            <a:r>
              <a:rPr dirty="0" sz="2400" spc="15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rate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ages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12-17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years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is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applied</a:t>
            </a:r>
            <a:r>
              <a:rPr dirty="0" sz="2400" spc="28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to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ages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5-11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years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whom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the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data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is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not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available</a:t>
            </a:r>
            <a:endParaRPr sz="2400">
              <a:latin typeface="Times New Roman"/>
              <a:cs typeface="Times New Roman"/>
            </a:endParaRPr>
          </a:p>
          <a:p>
            <a:pPr lvl="1" marL="716280" marR="701040" indent="-234315">
              <a:lnSpc>
                <a:spcPts val="2560"/>
              </a:lnSpc>
              <a:spcBef>
                <a:spcPts val="565"/>
              </a:spcBef>
              <a:buFont typeface="Arial"/>
              <a:buChar char="•"/>
              <a:tabLst>
                <a:tab pos="715645" algn="l"/>
                <a:tab pos="716280" algn="l"/>
              </a:tabLst>
            </a:pPr>
            <a:r>
              <a:rPr dirty="0" sz="2400" spc="-60">
                <a:latin typeface="Times New Roman"/>
                <a:cs typeface="Times New Roman"/>
              </a:rPr>
              <a:t>large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variation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 </a:t>
            </a:r>
            <a:r>
              <a:rPr dirty="0" sz="2400" spc="-10">
                <a:latin typeface="Times New Roman"/>
                <a:cs typeface="Times New Roman"/>
              </a:rPr>
              <a:t>the </a:t>
            </a:r>
            <a:r>
              <a:rPr dirty="0" sz="2400" spc="-35">
                <a:latin typeface="Times New Roman"/>
                <a:cs typeface="Times New Roman"/>
              </a:rPr>
              <a:t>incidence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40">
                <a:latin typeface="Times New Roman"/>
                <a:cs typeface="Times New Roman"/>
              </a:rPr>
              <a:t>excess myocarditis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cases </a:t>
            </a:r>
            <a:r>
              <a:rPr dirty="0" sz="2400" spc="-15">
                <a:latin typeface="Times New Roman"/>
                <a:cs typeface="Times New Roman"/>
              </a:rPr>
              <a:t>among </a:t>
            </a:r>
            <a:r>
              <a:rPr dirty="0" sz="2400" spc="-30">
                <a:latin typeface="Times New Roman"/>
                <a:cs typeface="Times New Roman"/>
              </a:rPr>
              <a:t>different </a:t>
            </a:r>
            <a:r>
              <a:rPr dirty="0" sz="2400" spc="-15">
                <a:latin typeface="Times New Roman"/>
                <a:cs typeface="Times New Roman"/>
              </a:rPr>
              <a:t>data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our</a:t>
            </a:r>
            <a:r>
              <a:rPr dirty="0" sz="2400" spc="-30">
                <a:latin typeface="Times New Roman"/>
                <a:cs typeface="Times New Roman"/>
              </a:rPr>
              <a:t>ce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(</a:t>
            </a:r>
            <a:r>
              <a:rPr dirty="0" sz="2400" spc="-60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u</a:t>
            </a:r>
            <a:r>
              <a:rPr dirty="0" sz="2400" spc="-30">
                <a:latin typeface="Times New Roman"/>
                <a:cs typeface="Times New Roman"/>
              </a:rPr>
              <a:t>c</a:t>
            </a:r>
            <a:r>
              <a:rPr dirty="0" sz="2400">
                <a:latin typeface="Times New Roman"/>
                <a:cs typeface="Times New Roman"/>
              </a:rPr>
              <a:t>h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a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OP</a:t>
            </a:r>
            <a:r>
              <a:rPr dirty="0" sz="2400" spc="50">
                <a:latin typeface="Times New Roman"/>
                <a:cs typeface="Times New Roman"/>
              </a:rPr>
              <a:t>T</a:t>
            </a:r>
            <a:r>
              <a:rPr dirty="0" sz="2400" spc="20">
                <a:latin typeface="Times New Roman"/>
                <a:cs typeface="Times New Roman"/>
              </a:rPr>
              <a:t>UM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 spc="-16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VS</a:t>
            </a:r>
            <a:r>
              <a:rPr dirty="0" sz="2400" spc="-5">
                <a:latin typeface="Times New Roman"/>
                <a:cs typeface="Times New Roman"/>
              </a:rPr>
              <a:t>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nd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300">
                <a:latin typeface="Times New Roman"/>
                <a:cs typeface="Times New Roman"/>
              </a:rPr>
              <a:t>V</a:t>
            </a:r>
            <a:r>
              <a:rPr dirty="0" sz="2400" spc="-60">
                <a:latin typeface="Times New Roman"/>
                <a:cs typeface="Times New Roman"/>
              </a:rPr>
              <a:t>A</a:t>
            </a:r>
            <a:r>
              <a:rPr dirty="0" sz="2400" spc="-30">
                <a:latin typeface="Times New Roman"/>
                <a:cs typeface="Times New Roman"/>
              </a:rPr>
              <a:t>E</a:t>
            </a:r>
            <a:r>
              <a:rPr dirty="0" sz="2400" spc="-5">
                <a:latin typeface="Times New Roman"/>
                <a:cs typeface="Times New Roman"/>
              </a:rPr>
              <a:t>R</a:t>
            </a:r>
            <a:r>
              <a:rPr dirty="0" sz="2400" spc="20">
                <a:latin typeface="Times New Roman"/>
                <a:cs typeface="Times New Roman"/>
              </a:rPr>
              <a:t>S</a:t>
            </a:r>
            <a:r>
              <a:rPr dirty="0" sz="2400" spc="-5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lvl="2" marL="1173480" marR="17780" indent="-234315">
              <a:lnSpc>
                <a:spcPts val="2560"/>
              </a:lnSpc>
              <a:spcBef>
                <a:spcPts val="560"/>
              </a:spcBef>
              <a:buSzPct val="95833"/>
              <a:buFont typeface="Wingdings"/>
              <a:buChar char=""/>
              <a:tabLst>
                <a:tab pos="1183640" algn="l"/>
              </a:tabLst>
            </a:pPr>
            <a:r>
              <a:rPr dirty="0" sz="2400" spc="-40" b="1">
                <a:latin typeface="Times New Roman"/>
                <a:cs typeface="Times New Roman"/>
              </a:rPr>
              <a:t>Scenario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6</a:t>
            </a:r>
            <a:r>
              <a:rPr dirty="0" sz="2400" spc="35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(Lower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Excess</a:t>
            </a:r>
            <a:r>
              <a:rPr dirty="0" sz="2400" spc="65" b="1">
                <a:latin typeface="Times New Roman"/>
                <a:cs typeface="Times New Roman"/>
              </a:rPr>
              <a:t> </a:t>
            </a:r>
            <a:r>
              <a:rPr dirty="0" sz="2400" spc="-35" b="1">
                <a:latin typeface="Times New Roman"/>
                <a:cs typeface="Times New Roman"/>
              </a:rPr>
              <a:t>Myocarditis</a:t>
            </a:r>
            <a:r>
              <a:rPr dirty="0" sz="2400" spc="380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Rate):</a:t>
            </a:r>
            <a:r>
              <a:rPr dirty="0" sz="2400" spc="35" b="1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rate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excess</a:t>
            </a:r>
            <a:r>
              <a:rPr dirty="0" sz="2400" spc="22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myocarditis</a:t>
            </a:r>
            <a:r>
              <a:rPr dirty="0" sz="2400" spc="38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cases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is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50%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lower</a:t>
            </a:r>
            <a:r>
              <a:rPr dirty="0" sz="2400" spc="19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than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that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ages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12-17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years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from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25">
                <a:latin typeface="Times New Roman"/>
                <a:cs typeface="Times New Roman"/>
              </a:rPr>
              <a:t>OPTUM</a:t>
            </a:r>
            <a:endParaRPr sz="24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  <a:spcBef>
                <a:spcPts val="1705"/>
              </a:spcBef>
            </a:pPr>
            <a:r>
              <a:rPr dirty="0" baseline="23391" sz="1425">
                <a:latin typeface="Times New Roman"/>
                <a:cs typeface="Times New Roman"/>
              </a:rPr>
              <a:t>1</a:t>
            </a:r>
            <a:r>
              <a:rPr dirty="0" sz="1450">
                <a:latin typeface="Times New Roman"/>
                <a:cs typeface="Times New Roman"/>
              </a:rPr>
              <a:t>Pfizer's</a:t>
            </a:r>
            <a:r>
              <a:rPr dirty="0" sz="1450" spc="-114">
                <a:latin typeface="Times New Roman"/>
                <a:cs typeface="Times New Roman"/>
              </a:rPr>
              <a:t> </a:t>
            </a:r>
            <a:r>
              <a:rPr dirty="0" sz="1450" spc="-50">
                <a:latin typeface="Times New Roman"/>
                <a:cs typeface="Times New Roman"/>
              </a:rPr>
              <a:t>Vaccines</a:t>
            </a:r>
            <a:r>
              <a:rPr dirty="0" sz="1450" spc="-110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and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Times New Roman"/>
                <a:cs typeface="Times New Roman"/>
              </a:rPr>
              <a:t>Related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 spc="-40">
                <a:latin typeface="Times New Roman"/>
                <a:cs typeface="Times New Roman"/>
              </a:rPr>
              <a:t>Biological</a:t>
            </a:r>
            <a:r>
              <a:rPr dirty="0" sz="1450" spc="14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Products</a:t>
            </a:r>
            <a:r>
              <a:rPr dirty="0" sz="1450" spc="-110">
                <a:latin typeface="Times New Roman"/>
                <a:cs typeface="Times New Roman"/>
              </a:rPr>
              <a:t> </a:t>
            </a:r>
            <a:r>
              <a:rPr dirty="0" sz="1450" spc="-30">
                <a:latin typeface="Times New Roman"/>
                <a:cs typeface="Times New Roman"/>
              </a:rPr>
              <a:t>Advisory</a:t>
            </a:r>
            <a:r>
              <a:rPr dirty="0" sz="1450" spc="-110">
                <a:latin typeface="Times New Roman"/>
                <a:cs typeface="Times New Roman"/>
              </a:rPr>
              <a:t> </a:t>
            </a:r>
            <a:r>
              <a:rPr dirty="0" sz="1450" spc="-15">
                <a:latin typeface="Times New Roman"/>
                <a:cs typeface="Times New Roman"/>
              </a:rPr>
              <a:t>Committee</a:t>
            </a:r>
            <a:r>
              <a:rPr dirty="0" sz="1450" spc="-114">
                <a:latin typeface="Times New Roman"/>
                <a:cs typeface="Times New Roman"/>
              </a:rPr>
              <a:t> </a:t>
            </a:r>
            <a:r>
              <a:rPr dirty="0" sz="1450" spc="-30">
                <a:latin typeface="Times New Roman"/>
                <a:cs typeface="Times New Roman"/>
              </a:rPr>
              <a:t>Briefing </a:t>
            </a:r>
            <a:r>
              <a:rPr dirty="0" sz="1450" spc="-10">
                <a:latin typeface="Times New Roman"/>
                <a:cs typeface="Times New Roman"/>
              </a:rPr>
              <a:t>Document</a:t>
            </a:r>
            <a:r>
              <a:rPr dirty="0" sz="1450" spc="-110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on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BNT162B2</a:t>
            </a:r>
            <a:r>
              <a:rPr dirty="0" sz="1450" spc="-195">
                <a:latin typeface="Times New Roman"/>
                <a:cs typeface="Times New Roman"/>
              </a:rPr>
              <a:t> </a:t>
            </a:r>
            <a:r>
              <a:rPr dirty="0" sz="1450" spc="-15">
                <a:latin typeface="Times New Roman"/>
                <a:cs typeface="Times New Roman"/>
              </a:rPr>
              <a:t>Retrieved</a:t>
            </a:r>
            <a:r>
              <a:rPr dirty="0" sz="1450" spc="-110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from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11" y="6397711"/>
            <a:ext cx="482092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https</a:t>
            </a:r>
            <a:r>
              <a:rPr dirty="0" u="sng" sz="1450" spc="-9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:</a:t>
            </a:r>
            <a:r>
              <a:rPr dirty="0" u="sng" sz="1450" spc="-1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//ww</a:t>
            </a:r>
            <a:r>
              <a:rPr dirty="0" u="sng" sz="1450" spc="-9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w</a:t>
            </a:r>
            <a:r>
              <a:rPr dirty="0" u="sng" sz="1450" spc="3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.</a:t>
            </a: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fda</a:t>
            </a:r>
            <a:r>
              <a:rPr dirty="0" u="sng" sz="1450" spc="3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.</a:t>
            </a:r>
            <a:r>
              <a:rPr dirty="0" u="sng" sz="1450" spc="-9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g</a:t>
            </a: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ov/</a:t>
            </a:r>
            <a:r>
              <a:rPr dirty="0" u="sng" sz="1450" spc="-9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m</a:t>
            </a: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ed</a:t>
            </a:r>
            <a:r>
              <a:rPr dirty="0" u="sng" sz="1450" spc="-9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i</a:t>
            </a: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a/153</a:t>
            </a:r>
            <a:r>
              <a:rPr dirty="0" u="sng" sz="1450" spc="-8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4</a:t>
            </a: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09/</a:t>
            </a:r>
            <a:r>
              <a:rPr dirty="0" u="sng" sz="1450" spc="-8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d</a:t>
            </a:r>
            <a:r>
              <a:rPr dirty="0" u="sng" sz="1450" spc="-1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own</a:t>
            </a:r>
            <a:r>
              <a:rPr dirty="0" u="sng" sz="1450" spc="-90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l</a:t>
            </a:r>
            <a:r>
              <a:rPr dirty="0" u="sng" sz="1450" spc="-5">
                <a:solidFill>
                  <a:srgbClr val="E5B611"/>
                </a:solidFill>
                <a:uFill>
                  <a:solidFill>
                    <a:srgbClr val="E5B611"/>
                  </a:solidFill>
                </a:uFill>
                <a:latin typeface="Times New Roman"/>
                <a:cs typeface="Times New Roman"/>
                <a:hlinkClick r:id="rId2"/>
              </a:rPr>
              <a:t>oad</a:t>
            </a:r>
            <a:r>
              <a:rPr dirty="0" sz="1450" spc="-120">
                <a:solidFill>
                  <a:srgbClr val="E5B61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on</a:t>
            </a:r>
            <a:r>
              <a:rPr dirty="0" sz="1450" spc="-125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October</a:t>
            </a:r>
            <a:r>
              <a:rPr dirty="0" sz="1450" spc="-125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24,</a:t>
            </a:r>
            <a:r>
              <a:rPr dirty="0" sz="1450" spc="-85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2021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8540" y="6424612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89" y="3819270"/>
            <a:ext cx="76701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05"/>
              <a:t>B</a:t>
            </a:r>
            <a:r>
              <a:rPr dirty="0" sz="4400" spc="-35"/>
              <a:t>e</a:t>
            </a:r>
            <a:r>
              <a:rPr dirty="0" sz="4400" spc="25"/>
              <a:t>n</a:t>
            </a:r>
            <a:r>
              <a:rPr dirty="0" sz="4400" spc="-35"/>
              <a:t>e</a:t>
            </a:r>
            <a:r>
              <a:rPr dirty="0" sz="4400" spc="50"/>
              <a:t>f</a:t>
            </a:r>
            <a:r>
              <a:rPr dirty="0" sz="4400" spc="-25"/>
              <a:t>i</a:t>
            </a:r>
            <a:r>
              <a:rPr dirty="0" sz="4400"/>
              <a:t>t</a:t>
            </a:r>
            <a:r>
              <a:rPr dirty="0" sz="4400" spc="-90"/>
              <a:t> </a:t>
            </a:r>
            <a:r>
              <a:rPr dirty="0" sz="4400" spc="15"/>
              <a:t>R</a:t>
            </a:r>
            <a:r>
              <a:rPr dirty="0" sz="4400" spc="-25"/>
              <a:t>i</a:t>
            </a:r>
            <a:r>
              <a:rPr dirty="0" sz="4400" spc="-40"/>
              <a:t>s</a:t>
            </a:r>
            <a:r>
              <a:rPr dirty="0" sz="4400" spc="-5"/>
              <a:t>k</a:t>
            </a:r>
            <a:r>
              <a:rPr dirty="0" sz="4400" spc="-270"/>
              <a:t> </a:t>
            </a:r>
            <a:r>
              <a:rPr dirty="0" sz="4400" spc="15"/>
              <a:t>A</a:t>
            </a:r>
            <a:r>
              <a:rPr dirty="0" sz="4400" spc="-40"/>
              <a:t>ssess</a:t>
            </a:r>
            <a:r>
              <a:rPr dirty="0" sz="4400" spc="10"/>
              <a:t>m</a:t>
            </a:r>
            <a:r>
              <a:rPr dirty="0" sz="4400" spc="-35"/>
              <a:t>e</a:t>
            </a:r>
            <a:r>
              <a:rPr dirty="0" sz="4400" spc="25"/>
              <a:t>n</a:t>
            </a:r>
            <a:r>
              <a:rPr dirty="0" sz="4400"/>
              <a:t>t</a:t>
            </a:r>
            <a:r>
              <a:rPr dirty="0" sz="4400" spc="150"/>
              <a:t> </a:t>
            </a:r>
            <a:r>
              <a:rPr dirty="0" sz="4400" spc="15"/>
              <a:t>R</a:t>
            </a:r>
            <a:r>
              <a:rPr dirty="0" sz="4400" spc="-35"/>
              <a:t>e</a:t>
            </a:r>
            <a:r>
              <a:rPr dirty="0" sz="4400" spc="-40"/>
              <a:t>s</a:t>
            </a:r>
            <a:r>
              <a:rPr dirty="0" sz="4400" spc="25"/>
              <a:t>u</a:t>
            </a:r>
            <a:r>
              <a:rPr dirty="0" sz="4400" spc="-25"/>
              <a:t>l</a:t>
            </a:r>
            <a:r>
              <a:rPr dirty="0" sz="4400" spc="-30"/>
              <a:t>t</a:t>
            </a:r>
            <a:r>
              <a:rPr dirty="0" sz="4400" spc="-5"/>
              <a:t>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429" y="2197021"/>
            <a:ext cx="37814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Scenario</a:t>
            </a:r>
            <a:r>
              <a:rPr dirty="0" spc="80"/>
              <a:t> </a:t>
            </a:r>
            <a:r>
              <a:rPr dirty="0"/>
              <a:t>1</a:t>
            </a:r>
            <a:r>
              <a:rPr dirty="0" spc="-75"/>
              <a:t> </a:t>
            </a:r>
            <a:r>
              <a:rPr dirty="0"/>
              <a:t>(Base)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95429" y="3451859"/>
            <a:ext cx="996505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-30">
                <a:latin typeface="Times New Roman"/>
                <a:cs typeface="Times New Roman"/>
              </a:rPr>
              <a:t>COVID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incidences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 spc="15">
                <a:latin typeface="Times New Roman"/>
                <a:cs typeface="Times New Roman"/>
              </a:rPr>
              <a:t>the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week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September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11,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 spc="35">
                <a:latin typeface="Times New Roman"/>
                <a:cs typeface="Times New Roman"/>
              </a:rPr>
              <a:t>2021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-65">
                <a:latin typeface="Times New Roman"/>
                <a:cs typeface="Times New Roman"/>
              </a:rPr>
              <a:t>Vaccine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efficacy</a:t>
            </a:r>
            <a:r>
              <a:rPr dirty="0" sz="2800" spc="31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70%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against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case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and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80%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against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hospitalization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5">
                <a:latin typeface="Times New Roman"/>
                <a:cs typeface="Times New Roman"/>
              </a:rPr>
              <a:t>Rate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of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excess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myocarditis:</a:t>
            </a:r>
            <a:r>
              <a:rPr dirty="0" sz="2800" spc="12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OPTUM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data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for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ages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12-15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years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9391" y="187452"/>
            <a:ext cx="46818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0">
                <a:latin typeface="Times New Roman"/>
                <a:cs typeface="Times New Roman"/>
              </a:rPr>
              <a:t>MALES</a:t>
            </a:r>
            <a:r>
              <a:rPr dirty="0" sz="3200" spc="45" b="0">
                <a:latin typeface="Times New Roman"/>
                <a:cs typeface="Times New Roman"/>
              </a:rPr>
              <a:t> </a:t>
            </a:r>
            <a:r>
              <a:rPr dirty="0" sz="3200" spc="-5" b="0">
                <a:latin typeface="Times New Roman"/>
                <a:cs typeface="Times New Roman"/>
              </a:rPr>
              <a:t>(Cases</a:t>
            </a:r>
            <a:r>
              <a:rPr dirty="0" sz="3200" spc="20" b="0">
                <a:latin typeface="Times New Roman"/>
                <a:cs typeface="Times New Roman"/>
              </a:rPr>
              <a:t> </a:t>
            </a:r>
            <a:r>
              <a:rPr dirty="0" sz="3200" spc="-30" b="0">
                <a:latin typeface="Times New Roman"/>
                <a:cs typeface="Times New Roman"/>
              </a:rPr>
              <a:t>Per</a:t>
            </a:r>
            <a:r>
              <a:rPr dirty="0" sz="3200" spc="114" b="0">
                <a:latin typeface="Times New Roman"/>
                <a:cs typeface="Times New Roman"/>
              </a:rPr>
              <a:t> </a:t>
            </a:r>
            <a:r>
              <a:rPr dirty="0" sz="3200" spc="-15" b="0">
                <a:latin typeface="Times New Roman"/>
                <a:cs typeface="Times New Roman"/>
              </a:rPr>
              <a:t>Million)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815" y="806568"/>
            <a:ext cx="9936553" cy="15141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815" y="2503288"/>
            <a:ext cx="9936553" cy="15141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815" y="4200008"/>
            <a:ext cx="9936553" cy="15141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59062" y="5808327"/>
            <a:ext cx="9534525" cy="580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dirty="0" sz="1850" spc="25" b="1">
                <a:latin typeface="Times New Roman"/>
                <a:cs typeface="Times New Roman"/>
              </a:rPr>
              <a:t>Note:</a:t>
            </a:r>
            <a:endParaRPr sz="1850">
              <a:latin typeface="Times New Roman"/>
              <a:cs typeface="Times New Roman"/>
            </a:endParaRPr>
          </a:p>
          <a:p>
            <a:pPr marL="296545" indent="-284480">
              <a:lnSpc>
                <a:spcPts val="2190"/>
              </a:lnSpc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dirty="0" sz="1850" spc="-35">
                <a:latin typeface="Times New Roman"/>
                <a:cs typeface="Times New Roman"/>
              </a:rPr>
              <a:t>Median</a:t>
            </a:r>
            <a:r>
              <a:rPr dirty="0" sz="1850" spc="-20">
                <a:latin typeface="Times New Roman"/>
                <a:cs typeface="Times New Roman"/>
              </a:rPr>
              <a:t> hospitalization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Times New Roman"/>
                <a:cs typeface="Times New Roman"/>
              </a:rPr>
              <a:t>length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15">
                <a:latin typeface="Times New Roman"/>
                <a:cs typeface="Times New Roman"/>
              </a:rPr>
              <a:t>of</a:t>
            </a:r>
            <a:r>
              <a:rPr dirty="0" sz="1850" spc="-35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Times New Roman"/>
                <a:cs typeface="Times New Roman"/>
              </a:rPr>
              <a:t>stay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is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spc="-5">
                <a:latin typeface="Times New Roman"/>
                <a:cs typeface="Times New Roman"/>
              </a:rPr>
              <a:t>6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-10">
                <a:latin typeface="Times New Roman"/>
                <a:cs typeface="Times New Roman"/>
              </a:rPr>
              <a:t>days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spc="15">
                <a:latin typeface="Times New Roman"/>
                <a:cs typeface="Times New Roman"/>
              </a:rPr>
              <a:t>for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-15">
                <a:latin typeface="Times New Roman"/>
                <a:cs typeface="Times New Roman"/>
              </a:rPr>
              <a:t>COVID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and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">
                <a:latin typeface="Times New Roman"/>
                <a:cs typeface="Times New Roman"/>
              </a:rPr>
              <a:t>1</a:t>
            </a:r>
            <a:r>
              <a:rPr dirty="0" sz="1850" spc="-2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day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15">
                <a:latin typeface="Times New Roman"/>
                <a:cs typeface="Times New Roman"/>
              </a:rPr>
              <a:t>for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-10">
                <a:latin typeface="Times New Roman"/>
                <a:cs typeface="Times New Roman"/>
              </a:rPr>
              <a:t>vaccine</a:t>
            </a:r>
            <a:r>
              <a:rPr dirty="0" sz="1850" spc="-155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Times New Roman"/>
                <a:cs typeface="Times New Roman"/>
              </a:rPr>
              <a:t>related </a:t>
            </a:r>
            <a:r>
              <a:rPr dirty="0" sz="1850" spc="-15">
                <a:latin typeface="Times New Roman"/>
                <a:cs typeface="Times New Roman"/>
              </a:rPr>
              <a:t>myocarditis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0601" y="187452"/>
            <a:ext cx="51492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0">
                <a:latin typeface="Times New Roman"/>
                <a:cs typeface="Times New Roman"/>
              </a:rPr>
              <a:t>FEMALES</a:t>
            </a:r>
            <a:r>
              <a:rPr dirty="0" sz="3200" spc="120" b="0">
                <a:latin typeface="Times New Roman"/>
                <a:cs typeface="Times New Roman"/>
              </a:rPr>
              <a:t> </a:t>
            </a:r>
            <a:r>
              <a:rPr dirty="0" sz="3200" spc="-5" b="0">
                <a:latin typeface="Times New Roman"/>
                <a:cs typeface="Times New Roman"/>
              </a:rPr>
              <a:t>(Cases</a:t>
            </a:r>
            <a:r>
              <a:rPr dirty="0" sz="3200" spc="25" b="0">
                <a:latin typeface="Times New Roman"/>
                <a:cs typeface="Times New Roman"/>
              </a:rPr>
              <a:t> </a:t>
            </a:r>
            <a:r>
              <a:rPr dirty="0" sz="3200" spc="-30" b="0">
                <a:latin typeface="Times New Roman"/>
                <a:cs typeface="Times New Roman"/>
              </a:rPr>
              <a:t>Per</a:t>
            </a:r>
            <a:r>
              <a:rPr dirty="0" sz="3200" spc="35" b="0">
                <a:latin typeface="Times New Roman"/>
                <a:cs typeface="Times New Roman"/>
              </a:rPr>
              <a:t> </a:t>
            </a:r>
            <a:r>
              <a:rPr dirty="0" sz="3200" spc="-15" b="0">
                <a:latin typeface="Times New Roman"/>
                <a:cs typeface="Times New Roman"/>
              </a:rPr>
              <a:t>Million)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815" y="806568"/>
            <a:ext cx="9936553" cy="15141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815" y="2503288"/>
            <a:ext cx="9936553" cy="15141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815" y="4200008"/>
            <a:ext cx="9936553" cy="15141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FDA</dc:creator>
  <cp:keywords>Vaccines and Related Biological Products Advisory Committee October 26, 2021 Meeting Presentation- Benefits-Risks of Pfizer-BioNTech COVID-19 Vaccine for Ages 5 to 11 Years, CBER, Biologics</cp:keywords>
  <dc:subject>Vaccines and Related Biological Products Advisory Committee October 26, 2021 Meeting Presentation- Benefits-Risks of Pfizer-BioNTech COVID-19 Vaccine for Ages 5 to 11 Years</dc:subject>
  <dc:title>Vaccines and Related Biological Products Advisory Committee October 26, 2021 Meeting Presentation- Benefits-Risks of Pfizer-BioNTech COVID-19 Vaccine for Ages 5 to 11 Years</dc:title>
  <dcterms:created xsi:type="dcterms:W3CDTF">2021-11-02T15:47:54Z</dcterms:created>
  <dcterms:modified xsi:type="dcterms:W3CDTF">2021-11-02T15:47:54Z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2021-11-02T00:00:00Z</vt:filetime>
  </property>
</Properties>
</file>